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261" r:id="rId3"/>
    <p:sldId id="258" r:id="rId4"/>
    <p:sldId id="277" r:id="rId5"/>
    <p:sldId id="278" r:id="rId6"/>
    <p:sldId id="279" r:id="rId7"/>
    <p:sldId id="280" r:id="rId8"/>
    <p:sldId id="281" r:id="rId9"/>
    <p:sldId id="284" r:id="rId10"/>
    <p:sldId id="282" r:id="rId11"/>
    <p:sldId id="283" r:id="rId12"/>
    <p:sldId id="287" r:id="rId13"/>
    <p:sldId id="288" r:id="rId14"/>
    <p:sldId id="289" r:id="rId15"/>
    <p:sldId id="290" r:id="rId16"/>
    <p:sldId id="291" r:id="rId17"/>
    <p:sldId id="292" r:id="rId18"/>
    <p:sldId id="296" r:id="rId19"/>
    <p:sldId id="293" r:id="rId20"/>
    <p:sldId id="294" r:id="rId21"/>
    <p:sldId id="295" r:id="rId22"/>
    <p:sldId id="297" r:id="rId23"/>
    <p:sldId id="298" r:id="rId24"/>
    <p:sldId id="300" r:id="rId25"/>
    <p:sldId id="299" r:id="rId26"/>
    <p:sldId id="301" r:id="rId27"/>
    <p:sldId id="302" r:id="rId28"/>
    <p:sldId id="305" r:id="rId29"/>
    <p:sldId id="306" r:id="rId30"/>
    <p:sldId id="307" r:id="rId31"/>
    <p:sldId id="30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2C66DA2-1C49-43C9-9BD7-FE8DC636781D}">
          <p14:sldIdLst>
            <p14:sldId id="256"/>
            <p14:sldId id="261"/>
            <p14:sldId id="258"/>
            <p14:sldId id="277"/>
            <p14:sldId id="278"/>
            <p14:sldId id="279"/>
            <p14:sldId id="280"/>
            <p14:sldId id="281"/>
            <p14:sldId id="284"/>
            <p14:sldId id="282"/>
            <p14:sldId id="283"/>
            <p14:sldId id="287"/>
            <p14:sldId id="288"/>
            <p14:sldId id="289"/>
            <p14:sldId id="290"/>
            <p14:sldId id="291"/>
            <p14:sldId id="292"/>
            <p14:sldId id="296"/>
            <p14:sldId id="293"/>
            <p14:sldId id="294"/>
            <p14:sldId id="295"/>
            <p14:sldId id="297"/>
            <p14:sldId id="298"/>
            <p14:sldId id="300"/>
            <p14:sldId id="299"/>
            <p14:sldId id="301"/>
            <p14:sldId id="302"/>
            <p14:sldId id="305"/>
            <p14:sldId id="306"/>
            <p14:sldId id="307"/>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赤間さやか" initials="赤間さやか" lastIdx="1" clrIdx="0">
    <p:extLst>
      <p:ext uri="{19B8F6BF-5375-455C-9EA6-DF929625EA0E}">
        <p15:presenceInfo xmlns:p15="http://schemas.microsoft.com/office/powerpoint/2012/main" userId="S::s.akama@a-force.co.jp::9236fe0d-62c8-414c-870a-7dfa20a4b6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3566" autoAdjust="0"/>
  </p:normalViewPr>
  <p:slideViewPr>
    <p:cSldViewPr snapToGrid="0">
      <p:cViewPr varScale="1">
        <p:scale>
          <a:sx n="98" d="100"/>
          <a:sy n="98" d="100"/>
        </p:scale>
        <p:origin x="9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6510C-37E8-4DE2-9CDD-46CEFF4D82F2}"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B006C-A74E-4E48-8E5B-351ACDAF6E25}" type="slidenum">
              <a:rPr kumimoji="1" lang="ja-JP" altLang="en-US" smtClean="0"/>
              <a:t>‹#›</a:t>
            </a:fld>
            <a:endParaRPr kumimoji="1" lang="ja-JP" altLang="en-US"/>
          </a:p>
        </p:txBody>
      </p:sp>
    </p:spTree>
    <p:extLst>
      <p:ext uri="{BB962C8B-B14F-4D97-AF65-F5344CB8AC3E}">
        <p14:creationId xmlns:p14="http://schemas.microsoft.com/office/powerpoint/2010/main" val="36368543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3</a:t>
            </a:fld>
            <a:endParaRPr kumimoji="1" lang="ja-JP" altLang="en-US"/>
          </a:p>
        </p:txBody>
      </p:sp>
    </p:spTree>
    <p:extLst>
      <p:ext uri="{BB962C8B-B14F-4D97-AF65-F5344CB8AC3E}">
        <p14:creationId xmlns:p14="http://schemas.microsoft.com/office/powerpoint/2010/main" val="119547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14</a:t>
            </a:fld>
            <a:endParaRPr kumimoji="1" lang="ja-JP" altLang="en-US"/>
          </a:p>
        </p:txBody>
      </p:sp>
    </p:spTree>
    <p:extLst>
      <p:ext uri="{BB962C8B-B14F-4D97-AF65-F5344CB8AC3E}">
        <p14:creationId xmlns:p14="http://schemas.microsoft.com/office/powerpoint/2010/main" val="9138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CB006C-A74E-4E48-8E5B-351ACDAF6E25}" type="slidenum">
              <a:rPr kumimoji="1" lang="ja-JP" altLang="en-US" smtClean="0"/>
              <a:t>17</a:t>
            </a:fld>
            <a:endParaRPr kumimoji="1" lang="ja-JP" altLang="en-US"/>
          </a:p>
        </p:txBody>
      </p:sp>
    </p:spTree>
    <p:extLst>
      <p:ext uri="{BB962C8B-B14F-4D97-AF65-F5344CB8AC3E}">
        <p14:creationId xmlns:p14="http://schemas.microsoft.com/office/powerpoint/2010/main" val="363828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38521B0-D0D8-4765-B708-C90B2FACFEF9}"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84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94581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207556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98049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38521B0-D0D8-4765-B708-C90B2FACFEF9}"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83371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15170930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0181439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63539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21814-8838-4924-ABD5-460166F3890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334377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58721814-8838-4924-ABD5-460166F3890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938521B0-D0D8-4765-B708-C90B2FACFEF9}"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6500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58721814-8838-4924-ABD5-460166F3890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938521B0-D0D8-4765-B708-C90B2FACFEF9}" type="slidenum">
              <a:rPr kumimoji="1" lang="ja-JP" altLang="en-US" smtClean="0"/>
              <a:t>‹#›</a:t>
            </a:fld>
            <a:endParaRPr kumimoji="1" lang="ja-JP" altLang="en-US"/>
          </a:p>
        </p:txBody>
      </p:sp>
    </p:spTree>
    <p:extLst>
      <p:ext uri="{BB962C8B-B14F-4D97-AF65-F5344CB8AC3E}">
        <p14:creationId xmlns:p14="http://schemas.microsoft.com/office/powerpoint/2010/main" val="250812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8721814-8838-4924-ABD5-460166F3890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38521B0-D0D8-4765-B708-C90B2FACFEF9}"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059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C7664-40F2-44AA-AB33-F12DCC912F7D}"/>
              </a:ext>
            </a:extLst>
          </p:cNvPr>
          <p:cNvSpPr>
            <a:spLocks noGrp="1"/>
          </p:cNvSpPr>
          <p:nvPr>
            <p:ph type="ctrTitle"/>
          </p:nvPr>
        </p:nvSpPr>
        <p:spPr/>
        <p:txBody>
          <a:bodyPr/>
          <a:lstStyle/>
          <a:p>
            <a:r>
              <a:rPr kumimoji="1" lang="en-US" altLang="ja-JP" dirty="0"/>
              <a:t>Java</a:t>
            </a:r>
            <a:r>
              <a:rPr kumimoji="1" lang="ja-JP" altLang="en-US" dirty="0"/>
              <a:t>基礎④</a:t>
            </a:r>
          </a:p>
        </p:txBody>
      </p:sp>
    </p:spTree>
    <p:extLst>
      <p:ext uri="{BB962C8B-B14F-4D97-AF65-F5344CB8AC3E}">
        <p14:creationId xmlns:p14="http://schemas.microsoft.com/office/powerpoint/2010/main" val="66342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練習問題①</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304925"/>
            <a:ext cx="10178322" cy="4953000"/>
          </a:xfrm>
        </p:spPr>
        <p:txBody>
          <a:bodyPr/>
          <a:lstStyle/>
          <a:p>
            <a:pPr marL="0" indent="0">
              <a:buNone/>
            </a:pPr>
            <a:r>
              <a:rPr kumimoji="1" lang="ja-JP" altLang="en-US" dirty="0">
                <a:latin typeface="+mn-ea"/>
              </a:rPr>
              <a:t>下記の仕様に基づいて、クラスを定義するファイルを作成する</a:t>
            </a:r>
            <a:endParaRPr kumimoji="1" lang="en-US" altLang="ja-JP" dirty="0">
              <a:latin typeface="+mn-ea"/>
            </a:endParaRPr>
          </a:p>
          <a:p>
            <a:pPr marL="0" indent="0">
              <a:buNone/>
            </a:pPr>
            <a:r>
              <a:rPr lang="ja-JP" altLang="en-US" dirty="0">
                <a:latin typeface="+mn-ea"/>
              </a:rPr>
              <a:t>・犬の情報を扱う</a:t>
            </a:r>
            <a:r>
              <a:rPr lang="en-US" altLang="ja-JP" dirty="0">
                <a:latin typeface="+mn-ea"/>
              </a:rPr>
              <a:t>Dog</a:t>
            </a:r>
            <a:r>
              <a:rPr lang="ja-JP" altLang="en-US" dirty="0">
                <a:latin typeface="+mn-ea"/>
              </a:rPr>
              <a:t>クラス</a:t>
            </a:r>
            <a:endParaRPr lang="en-US" altLang="ja-JP" dirty="0">
              <a:latin typeface="+mn-ea"/>
            </a:endParaRPr>
          </a:p>
          <a:p>
            <a:pPr marL="0" indent="0">
              <a:buNone/>
            </a:pPr>
            <a:r>
              <a:rPr kumimoji="1" lang="ja-JP" altLang="en-US" dirty="0">
                <a:latin typeface="+mn-ea"/>
              </a:rPr>
              <a:t>・</a:t>
            </a:r>
            <a:r>
              <a:rPr lang="ja-JP" altLang="en-US" dirty="0">
                <a:latin typeface="+mn-ea"/>
              </a:rPr>
              <a:t>名前を扱う</a:t>
            </a:r>
            <a:r>
              <a:rPr lang="en-US" altLang="ja-JP" dirty="0">
                <a:latin typeface="+mn-ea"/>
              </a:rPr>
              <a:t>name</a:t>
            </a:r>
            <a:r>
              <a:rPr lang="ja-JP" altLang="en-US" dirty="0">
                <a:latin typeface="+mn-ea"/>
              </a:rPr>
              <a:t>フィールド</a:t>
            </a:r>
            <a:r>
              <a:rPr kumimoji="1" lang="ja-JP" altLang="en-US" dirty="0">
                <a:latin typeface="+mn-ea"/>
              </a:rPr>
              <a:t>を定義</a:t>
            </a:r>
            <a:endParaRPr kumimoji="1" lang="en-US" altLang="ja-JP" dirty="0">
              <a:latin typeface="+mn-ea"/>
            </a:endParaRPr>
          </a:p>
          <a:p>
            <a:pPr marL="0" indent="0">
              <a:buNone/>
            </a:pPr>
            <a:r>
              <a:rPr lang="ja-JP" altLang="en-US" dirty="0">
                <a:latin typeface="+mn-ea"/>
              </a:rPr>
              <a:t>・年齢を扱う</a:t>
            </a:r>
            <a:r>
              <a:rPr lang="en-US" altLang="ja-JP" dirty="0">
                <a:latin typeface="+mn-ea"/>
              </a:rPr>
              <a:t>age</a:t>
            </a:r>
            <a:r>
              <a:rPr lang="ja-JP" altLang="en-US" dirty="0">
                <a:latin typeface="+mn-ea"/>
              </a:rPr>
              <a:t>フィールドを定義</a:t>
            </a:r>
            <a:endParaRPr lang="en-US" altLang="ja-JP" dirty="0">
              <a:latin typeface="+mn-ea"/>
            </a:endParaRPr>
          </a:p>
          <a:p>
            <a:pPr marL="0" indent="0">
              <a:buNone/>
            </a:pPr>
            <a:r>
              <a:rPr lang="ja-JP" altLang="en-US" dirty="0">
                <a:latin typeface="+mn-ea"/>
              </a:rPr>
              <a:t>・犬の情報を表示する</a:t>
            </a:r>
            <a:r>
              <a:rPr lang="en-US" altLang="ja-JP" dirty="0" err="1">
                <a:latin typeface="+mn-ea"/>
              </a:rPr>
              <a:t>showProfile</a:t>
            </a:r>
            <a:r>
              <a:rPr lang="ja-JP" altLang="en-US" dirty="0">
                <a:latin typeface="+mn-ea"/>
              </a:rPr>
              <a:t>メソッドを定義</a:t>
            </a:r>
            <a:endParaRPr lang="en-US" altLang="ja-JP" dirty="0">
              <a:latin typeface="+mn-ea"/>
            </a:endParaRPr>
          </a:p>
          <a:p>
            <a:pPr marL="0" indent="0">
              <a:buNone/>
            </a:pPr>
            <a:r>
              <a:rPr lang="ja-JP" altLang="en-US" dirty="0">
                <a:latin typeface="+mn-ea"/>
              </a:rPr>
              <a:t>　（コンソールに「名前は</a:t>
            </a:r>
            <a:r>
              <a:rPr lang="en-US" altLang="ja-JP" dirty="0">
                <a:latin typeface="+mn-ea"/>
              </a:rPr>
              <a:t>XX</a:t>
            </a:r>
            <a:r>
              <a:rPr lang="ja-JP" altLang="en-US" dirty="0">
                <a:latin typeface="+mn-ea"/>
              </a:rPr>
              <a:t>、年齢は</a:t>
            </a:r>
            <a:r>
              <a:rPr lang="en-US" altLang="ja-JP" dirty="0">
                <a:latin typeface="+mn-ea"/>
              </a:rPr>
              <a:t>ZZ</a:t>
            </a:r>
            <a:r>
              <a:rPr lang="ja-JP" altLang="en-US" dirty="0">
                <a:latin typeface="+mn-ea"/>
              </a:rPr>
              <a:t>歳です」と表示する処理）</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a:t>
            </a:r>
            <a:r>
              <a:rPr lang="en-US" altLang="ja-JP" dirty="0" err="1">
                <a:latin typeface="+mn-ea"/>
              </a:rPr>
              <a:t>showProfile</a:t>
            </a:r>
            <a:r>
              <a:rPr lang="ja-JP" altLang="en-US" dirty="0">
                <a:latin typeface="+mn-ea"/>
              </a:rPr>
              <a:t>の名前と年齢はフィールドが表示されるようにする</a:t>
            </a:r>
            <a:endParaRPr lang="en-US" altLang="ja-JP" dirty="0">
              <a:latin typeface="+mn-ea"/>
            </a:endParaRPr>
          </a:p>
        </p:txBody>
      </p:sp>
    </p:spTree>
    <p:extLst>
      <p:ext uri="{BB962C8B-B14F-4D97-AF65-F5344CB8AC3E}">
        <p14:creationId xmlns:p14="http://schemas.microsoft.com/office/powerpoint/2010/main" val="2852480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EC45D48-39C8-4175-A14F-4150E52692FB}"/>
              </a:ext>
            </a:extLst>
          </p:cNvPr>
          <p:cNvGrpSpPr/>
          <p:nvPr/>
        </p:nvGrpSpPr>
        <p:grpSpPr>
          <a:xfrm>
            <a:off x="1408184" y="1457325"/>
            <a:ext cx="6180891" cy="4381499"/>
            <a:chOff x="1408184" y="1457325"/>
            <a:chExt cx="6180891" cy="4381499"/>
          </a:xfrm>
        </p:grpSpPr>
        <p:pic>
          <p:nvPicPr>
            <p:cNvPr id="34" name="図 33">
              <a:extLst>
                <a:ext uri="{FF2B5EF4-FFF2-40B4-BE49-F238E27FC236}">
                  <a16:creationId xmlns:a16="http://schemas.microsoft.com/office/drawing/2014/main" id="{69615E54-8101-4522-9F78-43BD16BBC823}"/>
                </a:ext>
              </a:extLst>
            </p:cNvPr>
            <p:cNvPicPr>
              <a:picLocks noChangeAspect="1"/>
            </p:cNvPicPr>
            <p:nvPr/>
          </p:nvPicPr>
          <p:blipFill rotWithShape="1">
            <a:blip r:embed="rId2"/>
            <a:srcRect b="39748"/>
            <a:stretch/>
          </p:blipFill>
          <p:spPr>
            <a:xfrm>
              <a:off x="1408184" y="1457325"/>
              <a:ext cx="6180891" cy="3190875"/>
            </a:xfrm>
            <a:prstGeom prst="rect">
              <a:avLst/>
            </a:prstGeom>
          </p:spPr>
        </p:pic>
        <p:pic>
          <p:nvPicPr>
            <p:cNvPr id="11" name="図 10">
              <a:extLst>
                <a:ext uri="{FF2B5EF4-FFF2-40B4-BE49-F238E27FC236}">
                  <a16:creationId xmlns:a16="http://schemas.microsoft.com/office/drawing/2014/main" id="{876EF8BC-0C65-4608-A38D-E3FADBF28103}"/>
                </a:ext>
              </a:extLst>
            </p:cNvPr>
            <p:cNvPicPr>
              <a:picLocks noChangeAspect="1"/>
            </p:cNvPicPr>
            <p:nvPr/>
          </p:nvPicPr>
          <p:blipFill rotWithShape="1">
            <a:blip r:embed="rId2"/>
            <a:srcRect t="76439"/>
            <a:stretch/>
          </p:blipFill>
          <p:spPr>
            <a:xfrm>
              <a:off x="1408184" y="4591049"/>
              <a:ext cx="6180891" cy="1247775"/>
            </a:xfrm>
            <a:prstGeom prst="rect">
              <a:avLst/>
            </a:prstGeom>
          </p:spPr>
        </p:pic>
      </p:grpSp>
      <p:sp>
        <p:nvSpPr>
          <p:cNvPr id="20" name="正方形/長方形 19">
            <a:extLst>
              <a:ext uri="{FF2B5EF4-FFF2-40B4-BE49-F238E27FC236}">
                <a16:creationId xmlns:a16="http://schemas.microsoft.com/office/drawing/2014/main" id="{6ACEB303-7382-4BE5-8248-F22E196138D7}"/>
              </a:ext>
            </a:extLst>
          </p:cNvPr>
          <p:cNvSpPr/>
          <p:nvPr/>
        </p:nvSpPr>
        <p:spPr>
          <a:xfrm>
            <a:off x="8582025" y="2181225"/>
            <a:ext cx="3295650" cy="1819275"/>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r>
              <a:rPr kumimoji="1" lang="ja-JP" altLang="en-US" dirty="0">
                <a:latin typeface="+mn-ea"/>
              </a:rPr>
              <a:t>メソッドは</a:t>
            </a:r>
            <a:endParaRPr kumimoji="1" lang="en-US" altLang="ja-JP" dirty="0">
              <a:latin typeface="+mn-ea"/>
            </a:endParaRPr>
          </a:p>
          <a:p>
            <a:r>
              <a:rPr kumimoji="1" lang="ja-JP" altLang="en-US" dirty="0">
                <a:latin typeface="+mn-ea"/>
              </a:rPr>
              <a:t>引数や戻り値は必要なく</a:t>
            </a:r>
            <a:endParaRPr kumimoji="1" lang="en-US" altLang="ja-JP" dirty="0">
              <a:latin typeface="+mn-ea"/>
            </a:endParaRPr>
          </a:p>
          <a:p>
            <a:r>
              <a:rPr kumimoji="1" lang="ja-JP" altLang="en-US" dirty="0">
                <a:latin typeface="+mn-ea"/>
              </a:rPr>
              <a:t>コンソール出力する</a:t>
            </a:r>
            <a:endParaRPr kumimoji="1" lang="en-US" altLang="ja-JP" dirty="0">
              <a:latin typeface="+mn-ea"/>
            </a:endParaRPr>
          </a:p>
          <a:p>
            <a:r>
              <a:rPr kumimoji="1" lang="ja-JP" altLang="en-US" dirty="0">
                <a:latin typeface="+mn-ea"/>
              </a:rPr>
              <a:t>処理のみを記述します</a:t>
            </a:r>
            <a:endParaRPr kumimoji="1" lang="en-US" altLang="ja-JP" dirty="0">
              <a:latin typeface="+mn-ea"/>
            </a:endParaRPr>
          </a:p>
        </p:txBody>
      </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練習問題① 解答</a:t>
            </a:r>
          </a:p>
        </p:txBody>
      </p:sp>
      <p:sp>
        <p:nvSpPr>
          <p:cNvPr id="10" name="吹き出し: 折線 9">
            <a:extLst>
              <a:ext uri="{FF2B5EF4-FFF2-40B4-BE49-F238E27FC236}">
                <a16:creationId xmlns:a16="http://schemas.microsoft.com/office/drawing/2014/main" id="{600391D8-8DAA-4D88-B1AB-8581FFC8BDED}"/>
              </a:ext>
            </a:extLst>
          </p:cNvPr>
          <p:cNvSpPr/>
          <p:nvPr/>
        </p:nvSpPr>
        <p:spPr>
          <a:xfrm>
            <a:off x="4210050" y="3295650"/>
            <a:ext cx="2486025" cy="447675"/>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名前を扱うフィールド</a:t>
            </a:r>
          </a:p>
        </p:txBody>
      </p:sp>
      <p:sp>
        <p:nvSpPr>
          <p:cNvPr id="13" name="吹き出し: 折線 12">
            <a:extLst>
              <a:ext uri="{FF2B5EF4-FFF2-40B4-BE49-F238E27FC236}">
                <a16:creationId xmlns:a16="http://schemas.microsoft.com/office/drawing/2014/main" id="{D80FE4BF-3E4D-41B4-992E-3C3D808E5C24}"/>
              </a:ext>
            </a:extLst>
          </p:cNvPr>
          <p:cNvSpPr/>
          <p:nvPr/>
        </p:nvSpPr>
        <p:spPr>
          <a:xfrm>
            <a:off x="4105275" y="3952875"/>
            <a:ext cx="2486025" cy="447675"/>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年齢を扱うフィールド</a:t>
            </a:r>
          </a:p>
        </p:txBody>
      </p:sp>
      <p:sp>
        <p:nvSpPr>
          <p:cNvPr id="31" name="正方形/長方形 30">
            <a:extLst>
              <a:ext uri="{FF2B5EF4-FFF2-40B4-BE49-F238E27FC236}">
                <a16:creationId xmlns:a16="http://schemas.microsoft.com/office/drawing/2014/main" id="{2A155F87-81B1-417F-B610-E7E4296AD15A}"/>
              </a:ext>
            </a:extLst>
          </p:cNvPr>
          <p:cNvSpPr/>
          <p:nvPr/>
        </p:nvSpPr>
        <p:spPr>
          <a:xfrm>
            <a:off x="1733550" y="4667249"/>
            <a:ext cx="5962650" cy="8191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折線 31">
            <a:extLst>
              <a:ext uri="{FF2B5EF4-FFF2-40B4-BE49-F238E27FC236}">
                <a16:creationId xmlns:a16="http://schemas.microsoft.com/office/drawing/2014/main" id="{AB53F670-7C4A-4E24-86F2-3E3A300A36F0}"/>
              </a:ext>
            </a:extLst>
          </p:cNvPr>
          <p:cNvSpPr/>
          <p:nvPr/>
        </p:nvSpPr>
        <p:spPr>
          <a:xfrm>
            <a:off x="8353425" y="5029200"/>
            <a:ext cx="3086100" cy="447675"/>
          </a:xfrm>
          <a:prstGeom prst="borderCallout2">
            <a:avLst>
              <a:gd name="adj1" fmla="val 18750"/>
              <a:gd name="adj2" fmla="val -8333"/>
              <a:gd name="adj3" fmla="val 18750"/>
              <a:gd name="adj4" fmla="val -16667"/>
              <a:gd name="adj5" fmla="val 57181"/>
              <a:gd name="adj6" fmla="val -281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情報を表示するメソッド</a:t>
            </a:r>
          </a:p>
        </p:txBody>
      </p:sp>
    </p:spTree>
    <p:extLst>
      <p:ext uri="{BB962C8B-B14F-4D97-AF65-F5344CB8AC3E}">
        <p14:creationId xmlns:p14="http://schemas.microsoft.com/office/powerpoint/2010/main" val="403964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111CF-6EE8-46FF-A261-684A0E686D3B}"/>
              </a:ext>
            </a:extLst>
          </p:cNvPr>
          <p:cNvSpPr>
            <a:spLocks noGrp="1"/>
          </p:cNvSpPr>
          <p:nvPr>
            <p:ph type="title"/>
          </p:nvPr>
        </p:nvSpPr>
        <p:spPr/>
        <p:txBody>
          <a:bodyPr/>
          <a:lstStyle/>
          <a:p>
            <a:r>
              <a:rPr kumimoji="1" lang="ja-JP" altLang="en-US" dirty="0"/>
              <a:t>インスタンス</a:t>
            </a:r>
          </a:p>
        </p:txBody>
      </p:sp>
      <p:sp>
        <p:nvSpPr>
          <p:cNvPr id="3" name="コンテンツ プレースホルダー 2">
            <a:extLst>
              <a:ext uri="{FF2B5EF4-FFF2-40B4-BE49-F238E27FC236}">
                <a16:creationId xmlns:a16="http://schemas.microsoft.com/office/drawing/2014/main" id="{9C3C871A-6616-4666-8AB4-A7C2B3A2B1D6}"/>
              </a:ext>
            </a:extLst>
          </p:cNvPr>
          <p:cNvSpPr>
            <a:spLocks noGrp="1"/>
          </p:cNvSpPr>
          <p:nvPr>
            <p:ph idx="1"/>
          </p:nvPr>
        </p:nvSpPr>
        <p:spPr/>
        <p:txBody>
          <a:bodyPr/>
          <a:lstStyle/>
          <a:p>
            <a:pPr marL="0" indent="0">
              <a:buNone/>
            </a:pPr>
            <a:r>
              <a:rPr kumimoji="1" lang="ja-JP" altLang="en-US" dirty="0">
                <a:latin typeface="+mn-ea"/>
              </a:rPr>
              <a:t>インスタンスすることによって、クラスを実行可能な形式にできる</a:t>
            </a:r>
            <a:endParaRPr kumimoji="1" lang="en-US" altLang="ja-JP" dirty="0">
              <a:latin typeface="+mn-ea"/>
            </a:endParaRPr>
          </a:p>
          <a:p>
            <a:pPr marL="0" indent="0">
              <a:buNone/>
            </a:pPr>
            <a:r>
              <a:rPr lang="ja-JP" altLang="en-US" dirty="0">
                <a:latin typeface="+mn-ea"/>
              </a:rPr>
              <a:t>今までも</a:t>
            </a:r>
            <a:r>
              <a:rPr lang="en-US" altLang="ja-JP" dirty="0">
                <a:latin typeface="+mn-ea"/>
              </a:rPr>
              <a:t>Calendar</a:t>
            </a:r>
            <a:r>
              <a:rPr lang="ja-JP" altLang="en-US" dirty="0">
                <a:latin typeface="+mn-ea"/>
              </a:rPr>
              <a:t>クラスや、</a:t>
            </a:r>
            <a:r>
              <a:rPr lang="en-US" altLang="ja-JP" dirty="0" err="1">
                <a:latin typeface="+mn-ea"/>
              </a:rPr>
              <a:t>ArrayList</a:t>
            </a:r>
            <a:r>
              <a:rPr lang="ja-JP" altLang="en-US" dirty="0">
                <a:latin typeface="+mn-ea"/>
              </a:rPr>
              <a:t>クラスをインスタンス化してきた</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a:t>
            </a:r>
            <a:r>
              <a:rPr lang="ja-JP" altLang="en-US" dirty="0">
                <a:latin typeface="+mn-ea"/>
              </a:rPr>
              <a:t>構文</a:t>
            </a:r>
            <a:r>
              <a:rPr lang="en-US" altLang="ja-JP" dirty="0">
                <a:latin typeface="+mn-ea"/>
              </a:rPr>
              <a:t>】</a:t>
            </a:r>
            <a:r>
              <a:rPr lang="ja-JP" altLang="en-US" dirty="0">
                <a:latin typeface="+mn-ea"/>
              </a:rPr>
              <a:t>　クラス名 変数名 </a:t>
            </a:r>
            <a:r>
              <a:rPr lang="en-US" altLang="ja-JP" dirty="0">
                <a:latin typeface="+mn-ea"/>
              </a:rPr>
              <a:t>= new </a:t>
            </a:r>
            <a:r>
              <a:rPr lang="ja-JP" altLang="en-US" dirty="0">
                <a:latin typeface="+mn-ea"/>
              </a:rPr>
              <a:t>クラス名</a:t>
            </a:r>
            <a:r>
              <a:rPr lang="en-US" altLang="ja-JP" dirty="0">
                <a:latin typeface="+mn-ea"/>
              </a:rPr>
              <a:t>();</a:t>
            </a:r>
          </a:p>
          <a:p>
            <a:pPr marL="0" indent="0">
              <a:buNone/>
            </a:pPr>
            <a:endParaRPr lang="en-US" altLang="ja-JP" dirty="0">
              <a:latin typeface="+mn-ea"/>
            </a:endParaRPr>
          </a:p>
          <a:p>
            <a:pPr marL="0" indent="0">
              <a:buNone/>
            </a:pPr>
            <a:r>
              <a:rPr lang="ja-JP" altLang="en-US" dirty="0">
                <a:latin typeface="+mn-ea"/>
              </a:rPr>
              <a:t>自分で作った</a:t>
            </a:r>
            <a:r>
              <a:rPr lang="en-US" altLang="ja-JP" dirty="0">
                <a:latin typeface="+mn-ea"/>
              </a:rPr>
              <a:t>Dog</a:t>
            </a:r>
            <a:r>
              <a:rPr lang="ja-JP" altLang="en-US" dirty="0">
                <a:latin typeface="+mn-ea"/>
              </a:rPr>
              <a:t>クラスをインスタンス化してみましょう</a:t>
            </a:r>
            <a:endParaRPr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379768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2DD6F-D245-4042-9DAC-DA506FDC150B}"/>
              </a:ext>
            </a:extLst>
          </p:cNvPr>
          <p:cNvSpPr>
            <a:spLocks noGrp="1"/>
          </p:cNvSpPr>
          <p:nvPr>
            <p:ph type="title"/>
          </p:nvPr>
        </p:nvSpPr>
        <p:spPr/>
        <p:txBody>
          <a:bodyPr/>
          <a:lstStyle/>
          <a:p>
            <a:r>
              <a:rPr lang="ja-JP" altLang="en-US" dirty="0"/>
              <a:t>練習問題②</a:t>
            </a:r>
            <a:endParaRPr kumimoji="1" lang="ja-JP" altLang="en-US" dirty="0"/>
          </a:p>
        </p:txBody>
      </p:sp>
      <p:sp>
        <p:nvSpPr>
          <p:cNvPr id="3" name="コンテンツ プレースホルダー 2">
            <a:extLst>
              <a:ext uri="{FF2B5EF4-FFF2-40B4-BE49-F238E27FC236}">
                <a16:creationId xmlns:a16="http://schemas.microsoft.com/office/drawing/2014/main" id="{DF88D4FF-54EE-47DE-84EE-1B51A03301BD}"/>
              </a:ext>
            </a:extLst>
          </p:cNvPr>
          <p:cNvSpPr>
            <a:spLocks noGrp="1"/>
          </p:cNvSpPr>
          <p:nvPr>
            <p:ph idx="1"/>
          </p:nvPr>
        </p:nvSpPr>
        <p:spPr>
          <a:xfrm>
            <a:off x="1251678" y="1647825"/>
            <a:ext cx="10178322" cy="4231767"/>
          </a:xfrm>
        </p:spPr>
        <p:txBody>
          <a:bodyPr/>
          <a:lstStyle/>
          <a:p>
            <a:pPr marL="0" indent="0">
              <a:buNone/>
            </a:pPr>
            <a:r>
              <a:rPr lang="ja-JP" altLang="en-US" dirty="0">
                <a:latin typeface="+mn-ea"/>
              </a:rPr>
              <a:t>１．</a:t>
            </a:r>
            <a:r>
              <a:rPr kumimoji="1" lang="en-US" altLang="ja-JP" dirty="0">
                <a:latin typeface="+mn-ea"/>
              </a:rPr>
              <a:t>Dog</a:t>
            </a:r>
            <a:r>
              <a:rPr kumimoji="1" lang="ja-JP" altLang="en-US" dirty="0">
                <a:latin typeface="+mn-ea"/>
              </a:rPr>
              <a:t>クラスのインスタンスを作成するために、</a:t>
            </a:r>
            <a:r>
              <a:rPr lang="ja-JP" altLang="en-US" dirty="0">
                <a:latin typeface="+mn-ea"/>
              </a:rPr>
              <a:t>下記の内容で新たなクラスを定義</a:t>
            </a:r>
            <a:endParaRPr lang="en-US" altLang="ja-JP" dirty="0">
              <a:latin typeface="+mn-ea"/>
            </a:endParaRPr>
          </a:p>
          <a:p>
            <a:pPr marL="0" indent="0">
              <a:buNone/>
            </a:pPr>
            <a:r>
              <a:rPr kumimoji="1" lang="ja-JP" altLang="en-US" dirty="0">
                <a:latin typeface="+mn-ea"/>
              </a:rPr>
              <a:t>　　パッケージ　</a:t>
            </a:r>
            <a:r>
              <a:rPr lang="en-US" altLang="ja-JP" dirty="0" err="1">
                <a:latin typeface="+mn-ea"/>
              </a:rPr>
              <a:t>jp.co.aforce.study</a:t>
            </a:r>
            <a:r>
              <a:rPr lang="ja-JP" altLang="en-US" dirty="0">
                <a:latin typeface="+mn-ea"/>
              </a:rPr>
              <a:t>（</a:t>
            </a:r>
            <a:r>
              <a:rPr kumimoji="1" lang="en-US" altLang="ja-JP" dirty="0">
                <a:latin typeface="+mn-ea"/>
              </a:rPr>
              <a:t>Dog</a:t>
            </a:r>
            <a:r>
              <a:rPr kumimoji="1" lang="ja-JP" altLang="en-US" dirty="0">
                <a:latin typeface="+mn-ea"/>
              </a:rPr>
              <a:t>クラスと同じもの）</a:t>
            </a:r>
            <a:endParaRPr kumimoji="1" lang="en-US" altLang="ja-JP" dirty="0">
              <a:latin typeface="+mn-ea"/>
            </a:endParaRPr>
          </a:p>
          <a:p>
            <a:pPr marL="0" indent="0">
              <a:buNone/>
            </a:pPr>
            <a:r>
              <a:rPr kumimoji="1" lang="ja-JP" altLang="en-US" dirty="0">
                <a:latin typeface="+mn-ea"/>
              </a:rPr>
              <a:t>　　クラス名　</a:t>
            </a:r>
            <a:r>
              <a:rPr kumimoji="1" lang="en-US" altLang="ja-JP" dirty="0">
                <a:latin typeface="+mn-ea"/>
              </a:rPr>
              <a:t>Main</a:t>
            </a:r>
          </a:p>
          <a:p>
            <a:pPr marL="0" indent="0">
              <a:buNone/>
            </a:pPr>
            <a:r>
              <a:rPr lang="ja-JP" altLang="en-US" dirty="0">
                <a:latin typeface="+mn-ea"/>
              </a:rPr>
              <a:t>２．</a:t>
            </a:r>
            <a:r>
              <a:rPr lang="en-US" altLang="ja-JP" dirty="0">
                <a:latin typeface="+mn-ea"/>
              </a:rPr>
              <a:t>Main</a:t>
            </a:r>
            <a:r>
              <a:rPr lang="ja-JP" altLang="en-US" dirty="0">
                <a:latin typeface="+mn-ea"/>
              </a:rPr>
              <a:t>クラスで</a:t>
            </a:r>
            <a:r>
              <a:rPr lang="en-US" altLang="ja-JP" dirty="0">
                <a:latin typeface="+mn-ea"/>
              </a:rPr>
              <a:t>Dog</a:t>
            </a:r>
            <a:r>
              <a:rPr lang="ja-JP" altLang="en-US" dirty="0">
                <a:latin typeface="+mn-ea"/>
              </a:rPr>
              <a:t>クラスのインスタンスを作成する</a:t>
            </a:r>
            <a:endParaRPr kumimoji="1" lang="ja-JP" altLang="en-US" dirty="0">
              <a:latin typeface="+mn-ea"/>
            </a:endParaRPr>
          </a:p>
        </p:txBody>
      </p:sp>
    </p:spTree>
    <p:extLst>
      <p:ext uri="{BB962C8B-B14F-4D97-AF65-F5344CB8AC3E}">
        <p14:creationId xmlns:p14="http://schemas.microsoft.com/office/powerpoint/2010/main" val="408364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C35CEF8-7956-4957-8318-B6683D5B5837}"/>
              </a:ext>
            </a:extLst>
          </p:cNvPr>
          <p:cNvPicPr>
            <a:picLocks noChangeAspect="1"/>
          </p:cNvPicPr>
          <p:nvPr/>
        </p:nvPicPr>
        <p:blipFill>
          <a:blip r:embed="rId3"/>
          <a:stretch>
            <a:fillRect/>
          </a:stretch>
        </p:blipFill>
        <p:spPr>
          <a:xfrm>
            <a:off x="1090612" y="1143000"/>
            <a:ext cx="10372725" cy="5467350"/>
          </a:xfrm>
          <a:prstGeom prst="rect">
            <a:avLst/>
          </a:prstGeom>
        </p:spPr>
      </p:pic>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練習問題② 解答</a:t>
            </a:r>
          </a:p>
        </p:txBody>
      </p:sp>
      <p:sp>
        <p:nvSpPr>
          <p:cNvPr id="12" name="正方形/長方形 11">
            <a:extLst>
              <a:ext uri="{FF2B5EF4-FFF2-40B4-BE49-F238E27FC236}">
                <a16:creationId xmlns:a16="http://schemas.microsoft.com/office/drawing/2014/main" id="{8A926EFD-20B5-4DEE-9B68-936BD2034782}"/>
              </a:ext>
            </a:extLst>
          </p:cNvPr>
          <p:cNvSpPr/>
          <p:nvPr/>
        </p:nvSpPr>
        <p:spPr>
          <a:xfrm>
            <a:off x="1295400" y="4895850"/>
            <a:ext cx="2200275" cy="7715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折線 13">
            <a:extLst>
              <a:ext uri="{FF2B5EF4-FFF2-40B4-BE49-F238E27FC236}">
                <a16:creationId xmlns:a16="http://schemas.microsoft.com/office/drawing/2014/main" id="{39E3A58F-7ED9-44B0-A29E-6DF96583E677}"/>
              </a:ext>
            </a:extLst>
          </p:cNvPr>
          <p:cNvSpPr/>
          <p:nvPr/>
        </p:nvSpPr>
        <p:spPr>
          <a:xfrm>
            <a:off x="1419225" y="6200775"/>
            <a:ext cx="3086100" cy="447675"/>
          </a:xfrm>
          <a:prstGeom prst="borderCallout2">
            <a:avLst>
              <a:gd name="adj1" fmla="val 18750"/>
              <a:gd name="adj2" fmla="val -8333"/>
              <a:gd name="adj3" fmla="val 18750"/>
              <a:gd name="adj4" fmla="val -16667"/>
              <a:gd name="adj5" fmla="val -153456"/>
              <a:gd name="adj6" fmla="val 2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同じパッケージ内</a:t>
            </a:r>
          </a:p>
        </p:txBody>
      </p:sp>
      <p:sp>
        <p:nvSpPr>
          <p:cNvPr id="8" name="吹き出し: 折線 7">
            <a:extLst>
              <a:ext uri="{FF2B5EF4-FFF2-40B4-BE49-F238E27FC236}">
                <a16:creationId xmlns:a16="http://schemas.microsoft.com/office/drawing/2014/main" id="{75EE9DA0-6B63-466E-BDDD-7BF67908FE05}"/>
              </a:ext>
            </a:extLst>
          </p:cNvPr>
          <p:cNvSpPr/>
          <p:nvPr/>
        </p:nvSpPr>
        <p:spPr>
          <a:xfrm>
            <a:off x="8467725" y="2171701"/>
            <a:ext cx="3086100" cy="933450"/>
          </a:xfrm>
          <a:prstGeom prst="borderCallout2">
            <a:avLst>
              <a:gd name="adj1" fmla="val 18750"/>
              <a:gd name="adj2" fmla="val -8333"/>
              <a:gd name="adj3" fmla="val 18750"/>
              <a:gd name="adj4" fmla="val -16667"/>
              <a:gd name="adj5" fmla="val 204317"/>
              <a:gd name="adj6" fmla="val -448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r>
              <a:rPr kumimoji="1" lang="ja-JP" altLang="en-US" dirty="0"/>
              <a:t>メソッド内に記述</a:t>
            </a:r>
          </a:p>
        </p:txBody>
      </p:sp>
    </p:spTree>
    <p:extLst>
      <p:ext uri="{BB962C8B-B14F-4D97-AF65-F5344CB8AC3E}">
        <p14:creationId xmlns:p14="http://schemas.microsoft.com/office/powerpoint/2010/main" val="216983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E2ABA-29C0-4647-810A-F53116CBF33A}"/>
              </a:ext>
            </a:extLst>
          </p:cNvPr>
          <p:cNvSpPr>
            <a:spLocks noGrp="1"/>
          </p:cNvSpPr>
          <p:nvPr>
            <p:ph type="title"/>
          </p:nvPr>
        </p:nvSpPr>
        <p:spPr/>
        <p:txBody>
          <a:bodyPr/>
          <a:lstStyle/>
          <a:p>
            <a:r>
              <a:rPr lang="en-US" altLang="ja-JP" cap="none" dirty="0"/>
              <a:t>main</a:t>
            </a:r>
            <a:r>
              <a:rPr lang="ja-JP" altLang="en-US" cap="none" dirty="0"/>
              <a:t>メソッドって何</a:t>
            </a:r>
            <a:endParaRPr kumimoji="1" lang="ja-JP" altLang="en-US" cap="none" dirty="0"/>
          </a:p>
        </p:txBody>
      </p:sp>
      <p:sp>
        <p:nvSpPr>
          <p:cNvPr id="3" name="コンテンツ プレースホルダー 2">
            <a:extLst>
              <a:ext uri="{FF2B5EF4-FFF2-40B4-BE49-F238E27FC236}">
                <a16:creationId xmlns:a16="http://schemas.microsoft.com/office/drawing/2014/main" id="{7730FBEA-E893-4BA5-8DCC-7C6136C4BC17}"/>
              </a:ext>
            </a:extLst>
          </p:cNvPr>
          <p:cNvSpPr>
            <a:spLocks noGrp="1"/>
          </p:cNvSpPr>
          <p:nvPr>
            <p:ph idx="1"/>
          </p:nvPr>
        </p:nvSpPr>
        <p:spPr>
          <a:xfrm>
            <a:off x="1251678" y="1476375"/>
            <a:ext cx="10178322" cy="5172075"/>
          </a:xfrm>
        </p:spPr>
        <p:txBody>
          <a:bodyPr>
            <a:normAutofit fontScale="85000" lnSpcReduction="20000"/>
          </a:bodyPr>
          <a:lstStyle/>
          <a:p>
            <a:pPr marL="0" indent="0">
              <a:buNone/>
            </a:pPr>
            <a:r>
              <a:rPr kumimoji="1" lang="en-US" altLang="ja-JP" dirty="0">
                <a:latin typeface="+mn-ea"/>
              </a:rPr>
              <a:t>Java</a:t>
            </a:r>
            <a:r>
              <a:rPr kumimoji="1" lang="ja-JP" altLang="en-US" dirty="0">
                <a:latin typeface="+mn-ea"/>
              </a:rPr>
              <a:t>で処理を実行するときの入り口</a:t>
            </a:r>
            <a:endParaRPr kumimoji="1" lang="en-US" altLang="ja-JP" dirty="0">
              <a:latin typeface="+mn-ea"/>
            </a:endParaRPr>
          </a:p>
          <a:p>
            <a:pPr marL="0" indent="0">
              <a:buNone/>
            </a:pPr>
            <a:endParaRPr lang="en-US" altLang="ja-JP" dirty="0">
              <a:latin typeface="+mn-ea"/>
            </a:endParaRPr>
          </a:p>
          <a:p>
            <a:pPr marL="0" indent="0">
              <a:buNone/>
            </a:pPr>
            <a:r>
              <a:rPr lang="en-US" altLang="ja-JP" dirty="0">
                <a:latin typeface="+mn-ea"/>
              </a:rPr>
              <a:t>Java</a:t>
            </a:r>
            <a:r>
              <a:rPr lang="ja-JP" altLang="en-US" dirty="0">
                <a:latin typeface="+mn-ea"/>
              </a:rPr>
              <a:t>は実行されたときまず</a:t>
            </a:r>
            <a:r>
              <a:rPr lang="en-US" altLang="ja-JP" dirty="0">
                <a:latin typeface="+mn-ea"/>
              </a:rPr>
              <a:t>main</a:t>
            </a:r>
            <a:r>
              <a:rPr lang="ja-JP" altLang="en-US" dirty="0">
                <a:latin typeface="+mn-ea"/>
              </a:rPr>
              <a:t>メソッドがどこにあるかを探す</a:t>
            </a:r>
            <a:endParaRPr lang="en-US" altLang="ja-JP" dirty="0">
              <a:latin typeface="+mn-ea"/>
            </a:endParaRPr>
          </a:p>
          <a:p>
            <a:pPr marL="0" indent="0">
              <a:buNone/>
            </a:pPr>
            <a:r>
              <a:rPr kumimoji="1" lang="ja-JP" altLang="en-US" dirty="0">
                <a:latin typeface="+mn-ea"/>
              </a:rPr>
              <a:t>もし実行しようとしたプログラムに</a:t>
            </a:r>
            <a:r>
              <a:rPr kumimoji="1" lang="en-US" altLang="ja-JP" dirty="0">
                <a:latin typeface="+mn-ea"/>
              </a:rPr>
              <a:t>main</a:t>
            </a:r>
            <a:r>
              <a:rPr kumimoji="1" lang="ja-JP" altLang="en-US" dirty="0">
                <a:latin typeface="+mn-ea"/>
              </a:rPr>
              <a:t>メソッドがなかったらエラーとなる</a:t>
            </a:r>
            <a:endParaRPr kumimoji="1" lang="en-US" altLang="ja-JP" dirty="0">
              <a:latin typeface="+mn-ea"/>
            </a:endParaRPr>
          </a:p>
          <a:p>
            <a:pPr marL="0" indent="0">
              <a:buNone/>
            </a:pPr>
            <a:endParaRPr lang="en-US" altLang="ja-JP" dirty="0">
              <a:latin typeface="+mn-ea"/>
            </a:endParaRPr>
          </a:p>
          <a:p>
            <a:pPr marL="0" indent="0">
              <a:buNone/>
            </a:pPr>
            <a:r>
              <a:rPr lang="en-US" altLang="ja-JP" b="1" u="sng" dirty="0">
                <a:solidFill>
                  <a:schemeClr val="accent2">
                    <a:lumMod val="60000"/>
                    <a:lumOff val="40000"/>
                  </a:schemeClr>
                </a:solidFill>
                <a:latin typeface="+mn-ea"/>
              </a:rPr>
              <a:t>public static void main(String[] </a:t>
            </a:r>
            <a:r>
              <a:rPr lang="en-US" altLang="ja-JP" b="1" u="sng" dirty="0" err="1">
                <a:solidFill>
                  <a:schemeClr val="accent2">
                    <a:lumMod val="60000"/>
                    <a:lumOff val="40000"/>
                  </a:schemeClr>
                </a:solidFill>
                <a:latin typeface="+mn-ea"/>
              </a:rPr>
              <a:t>args</a:t>
            </a:r>
            <a:r>
              <a:rPr lang="en-US" altLang="ja-JP" b="1" u="sng" dirty="0">
                <a:solidFill>
                  <a:schemeClr val="accent2">
                    <a:lumMod val="60000"/>
                    <a:lumOff val="40000"/>
                  </a:schemeClr>
                </a:solidFill>
                <a:latin typeface="+mn-ea"/>
              </a:rPr>
              <a:t>)</a:t>
            </a:r>
          </a:p>
          <a:p>
            <a:pPr marL="0" indent="0">
              <a:buNone/>
            </a:pPr>
            <a:r>
              <a:rPr kumimoji="1" lang="ja-JP" altLang="en-US" dirty="0">
                <a:latin typeface="+mn-ea"/>
              </a:rPr>
              <a:t>ルールとして決まっているのは下記５つ</a:t>
            </a:r>
            <a:endParaRPr kumimoji="1" lang="en-US" altLang="ja-JP" dirty="0">
              <a:latin typeface="+mn-ea"/>
            </a:endParaRPr>
          </a:p>
          <a:p>
            <a:pPr marL="0" indent="0">
              <a:buNone/>
            </a:pPr>
            <a:r>
              <a:rPr kumimoji="1" lang="ja-JP" altLang="en-US" dirty="0">
                <a:latin typeface="+mn-ea"/>
              </a:rPr>
              <a:t>・アクセス修飾子は</a:t>
            </a:r>
            <a:r>
              <a:rPr kumimoji="1" lang="en-US" altLang="ja-JP" dirty="0">
                <a:latin typeface="+mn-ea"/>
              </a:rPr>
              <a:t>public</a:t>
            </a:r>
            <a:r>
              <a:rPr kumimoji="1" lang="ja-JP" altLang="en-US" dirty="0">
                <a:latin typeface="+mn-ea"/>
              </a:rPr>
              <a:t>である</a:t>
            </a:r>
          </a:p>
          <a:p>
            <a:pPr marL="0" indent="0">
              <a:buNone/>
            </a:pPr>
            <a:r>
              <a:rPr kumimoji="1" lang="ja-JP" altLang="en-US" dirty="0">
                <a:latin typeface="+mn-ea"/>
              </a:rPr>
              <a:t>・</a:t>
            </a:r>
            <a:r>
              <a:rPr kumimoji="1" lang="en-US" altLang="ja-JP" dirty="0">
                <a:latin typeface="+mn-ea"/>
              </a:rPr>
              <a:t>static</a:t>
            </a:r>
            <a:r>
              <a:rPr kumimoji="1" lang="ja-JP" altLang="en-US" dirty="0">
                <a:latin typeface="+mn-ea"/>
              </a:rPr>
              <a:t>メソッドである</a:t>
            </a:r>
          </a:p>
          <a:p>
            <a:pPr marL="0" indent="0">
              <a:buNone/>
            </a:pPr>
            <a:r>
              <a:rPr kumimoji="1" lang="ja-JP" altLang="en-US" dirty="0">
                <a:latin typeface="+mn-ea"/>
              </a:rPr>
              <a:t>・メソッドの戻り値は</a:t>
            </a:r>
            <a:r>
              <a:rPr kumimoji="1" lang="en-US" altLang="ja-JP" dirty="0">
                <a:latin typeface="+mn-ea"/>
              </a:rPr>
              <a:t>void</a:t>
            </a:r>
            <a:r>
              <a:rPr kumimoji="1" lang="ja-JP" altLang="en-US" dirty="0">
                <a:latin typeface="+mn-ea"/>
              </a:rPr>
              <a:t>である</a:t>
            </a:r>
          </a:p>
          <a:p>
            <a:pPr marL="0" indent="0">
              <a:buNone/>
            </a:pPr>
            <a:r>
              <a:rPr kumimoji="1" lang="ja-JP" altLang="en-US" dirty="0">
                <a:latin typeface="+mn-ea"/>
              </a:rPr>
              <a:t>・メソッド名は“</a:t>
            </a:r>
            <a:r>
              <a:rPr kumimoji="1" lang="en-US" altLang="ja-JP" dirty="0">
                <a:latin typeface="+mn-ea"/>
              </a:rPr>
              <a:t>main”</a:t>
            </a:r>
            <a:r>
              <a:rPr kumimoji="1" lang="ja-JP" altLang="en-US" dirty="0">
                <a:latin typeface="+mn-ea"/>
              </a:rPr>
              <a:t>である</a:t>
            </a:r>
            <a:r>
              <a:rPr kumimoji="1" lang="en-US" altLang="ja-JP" dirty="0">
                <a:latin typeface="+mn-ea"/>
              </a:rPr>
              <a:t>(</a:t>
            </a:r>
            <a:r>
              <a:rPr kumimoji="1" lang="ja-JP" altLang="en-US" dirty="0">
                <a:latin typeface="+mn-ea"/>
              </a:rPr>
              <a:t>すべて小文字</a:t>
            </a:r>
            <a:r>
              <a:rPr kumimoji="1" lang="en-US" altLang="ja-JP" dirty="0">
                <a:latin typeface="+mn-ea"/>
              </a:rPr>
              <a:t>)</a:t>
            </a:r>
          </a:p>
          <a:p>
            <a:pPr marL="0" indent="0">
              <a:buNone/>
            </a:pPr>
            <a:r>
              <a:rPr kumimoji="1" lang="ja-JP" altLang="en-US" dirty="0">
                <a:latin typeface="+mn-ea"/>
              </a:rPr>
              <a:t>・メソッドの引数は、</a:t>
            </a:r>
            <a:r>
              <a:rPr kumimoji="1" lang="en-US" altLang="ja-JP" dirty="0">
                <a:latin typeface="+mn-ea"/>
              </a:rPr>
              <a:t>String</a:t>
            </a:r>
            <a:r>
              <a:rPr kumimoji="1" lang="ja-JP" altLang="en-US" dirty="0">
                <a:latin typeface="+mn-ea"/>
              </a:rPr>
              <a:t>の配列</a:t>
            </a:r>
            <a:r>
              <a:rPr kumimoji="1" lang="en-US" altLang="ja-JP" dirty="0">
                <a:latin typeface="+mn-ea"/>
              </a:rPr>
              <a:t>(</a:t>
            </a:r>
            <a:r>
              <a:rPr kumimoji="1" lang="ja-JP" altLang="en-US" dirty="0">
                <a:latin typeface="+mn-ea"/>
              </a:rPr>
              <a:t>あるいは</a:t>
            </a:r>
            <a:r>
              <a:rPr kumimoji="1" lang="en-US" altLang="ja-JP" dirty="0">
                <a:latin typeface="+mn-ea"/>
              </a:rPr>
              <a:t>String</a:t>
            </a:r>
            <a:r>
              <a:rPr kumimoji="1" lang="ja-JP" altLang="en-US" dirty="0">
                <a:latin typeface="+mn-ea"/>
              </a:rPr>
              <a:t>の可変長引数</a:t>
            </a:r>
            <a:r>
              <a:rPr kumimoji="1" lang="en-US" altLang="ja-JP" dirty="0">
                <a:latin typeface="+mn-ea"/>
              </a:rPr>
              <a:t>)”</a:t>
            </a:r>
            <a:r>
              <a:rPr kumimoji="1" lang="ja-JP" altLang="en-US" dirty="0">
                <a:latin typeface="+mn-ea"/>
              </a:rPr>
              <a:t>のみ“である</a:t>
            </a:r>
            <a:endParaRPr kumimoji="1" lang="en-US" altLang="ja-JP" dirty="0">
              <a:latin typeface="+mn-ea"/>
            </a:endParaRPr>
          </a:p>
          <a:p>
            <a:pPr marL="0" indent="0">
              <a:buNone/>
            </a:pPr>
            <a:endParaRPr lang="en-US" altLang="ja-JP" dirty="0">
              <a:latin typeface="+mn-ea"/>
            </a:endParaRPr>
          </a:p>
          <a:p>
            <a:pPr marL="0" indent="0">
              <a:buNone/>
            </a:pPr>
            <a:r>
              <a:rPr kumimoji="1" lang="ja-JP" altLang="en-US" dirty="0">
                <a:latin typeface="+mn-ea"/>
              </a:rPr>
              <a:t>そのため</a:t>
            </a:r>
            <a:r>
              <a:rPr kumimoji="1" lang="en-US" altLang="ja-JP" dirty="0" err="1">
                <a:latin typeface="+mn-ea"/>
              </a:rPr>
              <a:t>args</a:t>
            </a:r>
            <a:r>
              <a:rPr kumimoji="1" lang="ja-JP" altLang="en-US" dirty="0">
                <a:latin typeface="+mn-ea"/>
              </a:rPr>
              <a:t>を</a:t>
            </a:r>
            <a:r>
              <a:rPr lang="ja-JP" altLang="en-US" dirty="0">
                <a:latin typeface="+mn-ea"/>
              </a:rPr>
              <a:t>全く違う引数名（例えば</a:t>
            </a:r>
            <a:r>
              <a:rPr lang="en-US" altLang="ja-JP" dirty="0">
                <a:latin typeface="+mn-ea"/>
              </a:rPr>
              <a:t>test</a:t>
            </a:r>
            <a:r>
              <a:rPr lang="ja-JP" altLang="en-US" dirty="0">
                <a:latin typeface="+mn-ea"/>
              </a:rPr>
              <a:t>）でも実行は可能</a:t>
            </a:r>
            <a:endParaRPr lang="en-US" altLang="ja-JP" dirty="0">
              <a:latin typeface="+mn-ea"/>
            </a:endParaRPr>
          </a:p>
          <a:p>
            <a:pPr marL="0" indent="0">
              <a:buNone/>
            </a:pPr>
            <a:r>
              <a:rPr kumimoji="1" lang="ja-JP" altLang="en-US" dirty="0">
                <a:latin typeface="+mn-ea"/>
              </a:rPr>
              <a:t>だが、上記構文で書くものとほとんど決まっているので、おまじないだと思って上記の様に記述する</a:t>
            </a:r>
            <a:endParaRPr kumimoji="1"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155341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2DD6F-D245-4042-9DAC-DA506FDC150B}"/>
              </a:ext>
            </a:extLst>
          </p:cNvPr>
          <p:cNvSpPr>
            <a:spLocks noGrp="1"/>
          </p:cNvSpPr>
          <p:nvPr>
            <p:ph type="title"/>
          </p:nvPr>
        </p:nvSpPr>
        <p:spPr/>
        <p:txBody>
          <a:bodyPr/>
          <a:lstStyle/>
          <a:p>
            <a:r>
              <a:rPr lang="ja-JP" altLang="en-US" dirty="0"/>
              <a:t>練習問題③</a:t>
            </a:r>
            <a:endParaRPr kumimoji="1" lang="ja-JP" altLang="en-US" dirty="0"/>
          </a:p>
        </p:txBody>
      </p:sp>
      <p:sp>
        <p:nvSpPr>
          <p:cNvPr id="3" name="コンテンツ プレースホルダー 2">
            <a:extLst>
              <a:ext uri="{FF2B5EF4-FFF2-40B4-BE49-F238E27FC236}">
                <a16:creationId xmlns:a16="http://schemas.microsoft.com/office/drawing/2014/main" id="{DF88D4FF-54EE-47DE-84EE-1B51A03301BD}"/>
              </a:ext>
            </a:extLst>
          </p:cNvPr>
          <p:cNvSpPr>
            <a:spLocks noGrp="1"/>
          </p:cNvSpPr>
          <p:nvPr>
            <p:ph idx="1"/>
          </p:nvPr>
        </p:nvSpPr>
        <p:spPr>
          <a:xfrm>
            <a:off x="1251678" y="1647825"/>
            <a:ext cx="10178322" cy="4231767"/>
          </a:xfrm>
        </p:spPr>
        <p:txBody>
          <a:bodyPr/>
          <a:lstStyle/>
          <a:p>
            <a:pPr marL="0" indent="0">
              <a:buNone/>
            </a:pPr>
            <a:r>
              <a:rPr lang="ja-JP" altLang="en-US" dirty="0">
                <a:latin typeface="+mn-ea"/>
              </a:rPr>
              <a:t>１．</a:t>
            </a:r>
            <a:r>
              <a:rPr kumimoji="1" lang="en-US" altLang="ja-JP" dirty="0">
                <a:latin typeface="+mn-ea"/>
              </a:rPr>
              <a:t>Main</a:t>
            </a:r>
            <a:r>
              <a:rPr kumimoji="1" lang="ja-JP" altLang="en-US" dirty="0">
                <a:latin typeface="+mn-ea"/>
              </a:rPr>
              <a:t>クラスで犬の名前を「ぽち」と設定</a:t>
            </a:r>
            <a:endParaRPr kumimoji="1" lang="en-US" altLang="ja-JP" dirty="0">
              <a:latin typeface="+mn-ea"/>
            </a:endParaRPr>
          </a:p>
          <a:p>
            <a:pPr marL="0" indent="0">
              <a:buNone/>
            </a:pPr>
            <a:r>
              <a:rPr lang="ja-JP" altLang="en-US" dirty="0">
                <a:latin typeface="+mn-ea"/>
              </a:rPr>
              <a:t>２．</a:t>
            </a:r>
            <a:r>
              <a:rPr lang="en-US" altLang="ja-JP" dirty="0">
                <a:latin typeface="+mn-ea"/>
              </a:rPr>
              <a:t>Main</a:t>
            </a:r>
            <a:r>
              <a:rPr lang="ja-JP" altLang="en-US" dirty="0">
                <a:latin typeface="+mn-ea"/>
              </a:rPr>
              <a:t>クラスで犬の年齢を「</a:t>
            </a:r>
            <a:r>
              <a:rPr lang="en-US" altLang="ja-JP" dirty="0">
                <a:latin typeface="+mn-ea"/>
              </a:rPr>
              <a:t>3</a:t>
            </a:r>
            <a:r>
              <a:rPr lang="ja-JP" altLang="en-US" dirty="0">
                <a:latin typeface="+mn-ea"/>
              </a:rPr>
              <a:t>」と設定</a:t>
            </a:r>
            <a:endParaRPr kumimoji="1" lang="en-US" altLang="ja-JP" dirty="0">
              <a:latin typeface="+mn-ea"/>
            </a:endParaRPr>
          </a:p>
          <a:p>
            <a:pPr marL="0" indent="0">
              <a:buNone/>
            </a:pPr>
            <a:r>
              <a:rPr lang="ja-JP" altLang="en-US" dirty="0">
                <a:latin typeface="+mn-ea"/>
              </a:rPr>
              <a:t>３．</a:t>
            </a:r>
            <a:r>
              <a:rPr lang="en-US" altLang="ja-JP" dirty="0">
                <a:latin typeface="+mn-ea"/>
              </a:rPr>
              <a:t>Main</a:t>
            </a:r>
            <a:r>
              <a:rPr lang="ja-JP" altLang="en-US" dirty="0">
                <a:latin typeface="+mn-ea"/>
              </a:rPr>
              <a:t>クラスで</a:t>
            </a:r>
            <a:r>
              <a:rPr lang="en-US" altLang="ja-JP" dirty="0" err="1">
                <a:latin typeface="+mn-ea"/>
              </a:rPr>
              <a:t>showProfile</a:t>
            </a:r>
            <a:r>
              <a:rPr lang="ja-JP" altLang="en-US" dirty="0">
                <a:latin typeface="+mn-ea"/>
              </a:rPr>
              <a:t>メソッドを呼び出す</a:t>
            </a:r>
            <a:endParaRPr lang="en-US" altLang="ja-JP" dirty="0">
              <a:latin typeface="+mn-ea"/>
            </a:endParaRPr>
          </a:p>
          <a:p>
            <a:pPr marL="0" indent="0">
              <a:buNone/>
            </a:pPr>
            <a:r>
              <a:rPr kumimoji="1" lang="ja-JP" altLang="en-US" dirty="0">
                <a:latin typeface="+mn-ea"/>
              </a:rPr>
              <a:t>　　コンソールに「名前はぽち、年齢は</a:t>
            </a:r>
            <a:r>
              <a:rPr kumimoji="1" lang="en-US" altLang="ja-JP" dirty="0">
                <a:latin typeface="+mn-ea"/>
              </a:rPr>
              <a:t>3</a:t>
            </a:r>
            <a:r>
              <a:rPr kumimoji="1" lang="ja-JP" altLang="en-US" dirty="0">
                <a:latin typeface="+mn-ea"/>
              </a:rPr>
              <a:t>歳です」と出力されるのを確認</a:t>
            </a:r>
          </a:p>
        </p:txBody>
      </p:sp>
    </p:spTree>
    <p:extLst>
      <p:ext uri="{BB962C8B-B14F-4D97-AF65-F5344CB8AC3E}">
        <p14:creationId xmlns:p14="http://schemas.microsoft.com/office/powerpoint/2010/main" val="4258036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87BD5700-3386-4678-8E5C-BD67DBF81E76}"/>
              </a:ext>
            </a:extLst>
          </p:cNvPr>
          <p:cNvGrpSpPr/>
          <p:nvPr/>
        </p:nvGrpSpPr>
        <p:grpSpPr>
          <a:xfrm>
            <a:off x="1257300" y="1219200"/>
            <a:ext cx="5486400" cy="4133849"/>
            <a:chOff x="1257300" y="1219200"/>
            <a:chExt cx="5486400" cy="4133849"/>
          </a:xfrm>
        </p:grpSpPr>
        <p:pic>
          <p:nvPicPr>
            <p:cNvPr id="11" name="図 10">
              <a:extLst>
                <a:ext uri="{FF2B5EF4-FFF2-40B4-BE49-F238E27FC236}">
                  <a16:creationId xmlns:a16="http://schemas.microsoft.com/office/drawing/2014/main" id="{6338D828-D189-47DF-B094-AEE240C31AD6}"/>
                </a:ext>
              </a:extLst>
            </p:cNvPr>
            <p:cNvPicPr>
              <a:picLocks noChangeAspect="1"/>
            </p:cNvPicPr>
            <p:nvPr/>
          </p:nvPicPr>
          <p:blipFill rotWithShape="1">
            <a:blip r:embed="rId3"/>
            <a:srcRect t="64370"/>
            <a:stretch/>
          </p:blipFill>
          <p:spPr>
            <a:xfrm>
              <a:off x="1257300" y="3629024"/>
              <a:ext cx="5486400" cy="1724025"/>
            </a:xfrm>
            <a:prstGeom prst="rect">
              <a:avLst/>
            </a:prstGeom>
          </p:spPr>
        </p:pic>
        <p:pic>
          <p:nvPicPr>
            <p:cNvPr id="18" name="図 17">
              <a:extLst>
                <a:ext uri="{FF2B5EF4-FFF2-40B4-BE49-F238E27FC236}">
                  <a16:creationId xmlns:a16="http://schemas.microsoft.com/office/drawing/2014/main" id="{94C22450-2067-4C36-AE1B-EF53BD120FAE}"/>
                </a:ext>
              </a:extLst>
            </p:cNvPr>
            <p:cNvPicPr>
              <a:picLocks noChangeAspect="1"/>
            </p:cNvPicPr>
            <p:nvPr/>
          </p:nvPicPr>
          <p:blipFill rotWithShape="1">
            <a:blip r:embed="rId3"/>
            <a:srcRect b="48819"/>
            <a:stretch/>
          </p:blipFill>
          <p:spPr>
            <a:xfrm>
              <a:off x="1257300" y="1219200"/>
              <a:ext cx="5486400" cy="2476500"/>
            </a:xfrm>
            <a:prstGeom prst="rect">
              <a:avLst/>
            </a:prstGeom>
          </p:spPr>
        </p:pic>
      </p:gr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練習問題③ 解答</a:t>
            </a:r>
          </a:p>
        </p:txBody>
      </p:sp>
      <p:sp>
        <p:nvSpPr>
          <p:cNvPr id="12" name="正方形/長方形 11">
            <a:extLst>
              <a:ext uri="{FF2B5EF4-FFF2-40B4-BE49-F238E27FC236}">
                <a16:creationId xmlns:a16="http://schemas.microsoft.com/office/drawing/2014/main" id="{8A926EFD-20B5-4DEE-9B68-936BD2034782}"/>
              </a:ext>
            </a:extLst>
          </p:cNvPr>
          <p:cNvSpPr/>
          <p:nvPr/>
        </p:nvSpPr>
        <p:spPr>
          <a:xfrm>
            <a:off x="2171701" y="3086100"/>
            <a:ext cx="2085974" cy="5619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折線 13">
            <a:extLst>
              <a:ext uri="{FF2B5EF4-FFF2-40B4-BE49-F238E27FC236}">
                <a16:creationId xmlns:a16="http://schemas.microsoft.com/office/drawing/2014/main" id="{39E3A58F-7ED9-44B0-A29E-6DF96583E677}"/>
              </a:ext>
            </a:extLst>
          </p:cNvPr>
          <p:cNvSpPr/>
          <p:nvPr/>
        </p:nvSpPr>
        <p:spPr>
          <a:xfrm>
            <a:off x="7296149" y="3028950"/>
            <a:ext cx="3962401" cy="1400175"/>
          </a:xfrm>
          <a:prstGeom prst="borderCallout2">
            <a:avLst>
              <a:gd name="adj1" fmla="val 18750"/>
              <a:gd name="adj2" fmla="val -8333"/>
              <a:gd name="adj3" fmla="val 18750"/>
              <a:gd name="adj4" fmla="val -16667"/>
              <a:gd name="adj5" fmla="val 83465"/>
              <a:gd name="adj6" fmla="val -722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メソッドを呼び出す</a:t>
            </a:r>
            <a:endParaRPr kumimoji="1" lang="en-US" altLang="ja-JP" dirty="0"/>
          </a:p>
          <a:p>
            <a:pPr algn="ctr"/>
            <a:r>
              <a:rPr kumimoji="1" lang="ja-JP" altLang="en-US" dirty="0"/>
              <a:t>メソッドには引数はないため</a:t>
            </a:r>
            <a:r>
              <a:rPr kumimoji="1" lang="en-US" altLang="ja-JP" dirty="0"/>
              <a:t>()</a:t>
            </a:r>
            <a:r>
              <a:rPr kumimoji="1" lang="ja-JP" altLang="en-US" dirty="0"/>
              <a:t>内は空で良い</a:t>
            </a:r>
          </a:p>
        </p:txBody>
      </p:sp>
      <p:sp>
        <p:nvSpPr>
          <p:cNvPr id="8" name="吹き出し: 折線 7">
            <a:extLst>
              <a:ext uri="{FF2B5EF4-FFF2-40B4-BE49-F238E27FC236}">
                <a16:creationId xmlns:a16="http://schemas.microsoft.com/office/drawing/2014/main" id="{75EE9DA0-6B63-466E-BDDD-7BF67908FE05}"/>
              </a:ext>
            </a:extLst>
          </p:cNvPr>
          <p:cNvSpPr/>
          <p:nvPr/>
        </p:nvSpPr>
        <p:spPr>
          <a:xfrm>
            <a:off x="7067551" y="1333500"/>
            <a:ext cx="4486274" cy="1419225"/>
          </a:xfrm>
          <a:prstGeom prst="borderCallout2">
            <a:avLst>
              <a:gd name="adj1" fmla="val 18750"/>
              <a:gd name="adj2" fmla="val -8333"/>
              <a:gd name="adj3" fmla="val 18750"/>
              <a:gd name="adj4" fmla="val -16667"/>
              <a:gd name="adj5" fmla="val 125797"/>
              <a:gd name="adj6" fmla="val -678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フィールド「</a:t>
            </a:r>
            <a:r>
              <a:rPr kumimoji="1" lang="en-US" altLang="ja-JP" dirty="0"/>
              <a:t>name</a:t>
            </a:r>
            <a:r>
              <a:rPr kumimoji="1" lang="ja-JP" altLang="en-US" dirty="0"/>
              <a:t>」に「ぽち」</a:t>
            </a:r>
            <a:endParaRPr kumimoji="1" lang="en-US" altLang="ja-JP" dirty="0"/>
          </a:p>
          <a:p>
            <a:pPr algn="ctr"/>
            <a:r>
              <a:rPr kumimoji="1" lang="ja-JP" altLang="en-US" dirty="0"/>
              <a:t>「</a:t>
            </a:r>
            <a:r>
              <a:rPr kumimoji="1" lang="en-US" altLang="ja-JP" dirty="0"/>
              <a:t>age</a:t>
            </a:r>
            <a:r>
              <a:rPr kumimoji="1" lang="ja-JP" altLang="en-US" dirty="0"/>
              <a:t>」に「３」を設定</a:t>
            </a:r>
          </a:p>
        </p:txBody>
      </p:sp>
      <p:sp>
        <p:nvSpPr>
          <p:cNvPr id="9" name="正方形/長方形 8">
            <a:extLst>
              <a:ext uri="{FF2B5EF4-FFF2-40B4-BE49-F238E27FC236}">
                <a16:creationId xmlns:a16="http://schemas.microsoft.com/office/drawing/2014/main" id="{8DB5F894-B278-42D3-92D2-34867FB132A1}"/>
              </a:ext>
            </a:extLst>
          </p:cNvPr>
          <p:cNvSpPr/>
          <p:nvPr/>
        </p:nvSpPr>
        <p:spPr>
          <a:xfrm>
            <a:off x="2085976" y="3752851"/>
            <a:ext cx="2400299" cy="6953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7705C9-0960-425B-A74C-AF3652FE6D0B}"/>
              </a:ext>
            </a:extLst>
          </p:cNvPr>
          <p:cNvSpPr/>
          <p:nvPr/>
        </p:nvSpPr>
        <p:spPr>
          <a:xfrm>
            <a:off x="5848350" y="4772026"/>
            <a:ext cx="5019675"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pic>
        <p:nvPicPr>
          <p:cNvPr id="20" name="図 19">
            <a:extLst>
              <a:ext uri="{FF2B5EF4-FFF2-40B4-BE49-F238E27FC236}">
                <a16:creationId xmlns:a16="http://schemas.microsoft.com/office/drawing/2014/main" id="{B239F2AA-6081-4D77-A66A-34E0B4822B08}"/>
              </a:ext>
            </a:extLst>
          </p:cNvPr>
          <p:cNvPicPr>
            <a:picLocks noChangeAspect="1"/>
          </p:cNvPicPr>
          <p:nvPr/>
        </p:nvPicPr>
        <p:blipFill rotWithShape="1">
          <a:blip r:embed="rId4"/>
          <a:srcRect t="57664"/>
          <a:stretch/>
        </p:blipFill>
        <p:spPr>
          <a:xfrm>
            <a:off x="5967412" y="5353050"/>
            <a:ext cx="4232421" cy="552450"/>
          </a:xfrm>
          <a:prstGeom prst="rect">
            <a:avLst/>
          </a:prstGeom>
        </p:spPr>
      </p:pic>
    </p:spTree>
    <p:extLst>
      <p:ext uri="{BB962C8B-B14F-4D97-AF65-F5344CB8AC3E}">
        <p14:creationId xmlns:p14="http://schemas.microsoft.com/office/powerpoint/2010/main" val="373721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D13C2-2311-45D3-A785-BD77A2759C16}"/>
              </a:ext>
            </a:extLst>
          </p:cNvPr>
          <p:cNvSpPr>
            <a:spLocks noGrp="1"/>
          </p:cNvSpPr>
          <p:nvPr>
            <p:ph type="title"/>
          </p:nvPr>
        </p:nvSpPr>
        <p:spPr/>
        <p:txBody>
          <a:bodyPr/>
          <a:lstStyle/>
          <a:p>
            <a:r>
              <a:rPr kumimoji="1" lang="ja-JP" altLang="en-US" dirty="0"/>
              <a:t>カプセル化</a:t>
            </a:r>
          </a:p>
        </p:txBody>
      </p:sp>
      <p:sp>
        <p:nvSpPr>
          <p:cNvPr id="3" name="コンテンツ プレースホルダー 2">
            <a:extLst>
              <a:ext uri="{FF2B5EF4-FFF2-40B4-BE49-F238E27FC236}">
                <a16:creationId xmlns:a16="http://schemas.microsoft.com/office/drawing/2014/main" id="{FD1FD8CD-4A98-4426-A5AC-DC9FD52346C4}"/>
              </a:ext>
            </a:extLst>
          </p:cNvPr>
          <p:cNvSpPr>
            <a:spLocks noGrp="1"/>
          </p:cNvSpPr>
          <p:nvPr>
            <p:ph idx="1"/>
          </p:nvPr>
        </p:nvSpPr>
        <p:spPr/>
        <p:txBody>
          <a:bodyPr/>
          <a:lstStyle/>
          <a:p>
            <a:pPr marL="0" indent="0">
              <a:buNone/>
            </a:pPr>
            <a:r>
              <a:rPr kumimoji="1" lang="ja-JP" altLang="en-US" dirty="0"/>
              <a:t>他のプログラムから中身が見えないように隠し、必要以上に干渉されないようにする仕組み</a:t>
            </a:r>
            <a:endParaRPr kumimoji="1" lang="en-US" altLang="ja-JP" dirty="0"/>
          </a:p>
          <a:p>
            <a:pPr marL="0" indent="0">
              <a:buNone/>
            </a:pPr>
            <a:endParaRPr lang="en-US" altLang="ja-JP" dirty="0"/>
          </a:p>
          <a:p>
            <a:pPr marL="0" indent="0">
              <a:buNone/>
            </a:pPr>
            <a:r>
              <a:rPr kumimoji="1" lang="ja-JP" altLang="en-US" dirty="0"/>
              <a:t>外部からの危険なアクセスから守ったり、アクセスが必要ない時に用いる</a:t>
            </a:r>
            <a:endParaRPr kumimoji="1" lang="en-US" altLang="ja-JP" dirty="0"/>
          </a:p>
          <a:p>
            <a:pPr marL="0" indent="0">
              <a:buNone/>
            </a:pPr>
            <a:endParaRPr lang="en-US" altLang="ja-JP" dirty="0"/>
          </a:p>
          <a:p>
            <a:pPr marL="0" indent="0">
              <a:buNone/>
            </a:pPr>
            <a:r>
              <a:rPr kumimoji="1" lang="ja-JP" altLang="en-US" dirty="0"/>
              <a:t>　⇒独立性が高くなり安全になる</a:t>
            </a:r>
          </a:p>
        </p:txBody>
      </p:sp>
    </p:spTree>
    <p:extLst>
      <p:ext uri="{BB962C8B-B14F-4D97-AF65-F5344CB8AC3E}">
        <p14:creationId xmlns:p14="http://schemas.microsoft.com/office/powerpoint/2010/main" val="283612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練習問題④</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304925"/>
            <a:ext cx="10178322" cy="4953000"/>
          </a:xfrm>
        </p:spPr>
        <p:txBody>
          <a:bodyPr>
            <a:normAutofit fontScale="92500" lnSpcReduction="10000"/>
          </a:bodyPr>
          <a:lstStyle/>
          <a:p>
            <a:pPr marL="0" indent="0">
              <a:buNone/>
            </a:pPr>
            <a:r>
              <a:rPr kumimoji="1" lang="ja-JP" altLang="en-US" dirty="0">
                <a:latin typeface="+mn-ea"/>
              </a:rPr>
              <a:t>・</a:t>
            </a:r>
            <a:r>
              <a:rPr kumimoji="1" lang="en-US" altLang="ja-JP" dirty="0">
                <a:latin typeface="+mn-ea"/>
              </a:rPr>
              <a:t>Dog</a:t>
            </a:r>
            <a:r>
              <a:rPr kumimoji="1" lang="ja-JP" altLang="en-US" dirty="0">
                <a:latin typeface="+mn-ea"/>
              </a:rPr>
              <a:t>クラスの全てのフィールドにアクセス修飾子「</a:t>
            </a:r>
            <a:r>
              <a:rPr kumimoji="1" lang="en-US" altLang="ja-JP" dirty="0">
                <a:latin typeface="+mn-ea"/>
              </a:rPr>
              <a:t>private</a:t>
            </a:r>
            <a:r>
              <a:rPr kumimoji="1" lang="ja-JP" altLang="en-US" dirty="0">
                <a:latin typeface="+mn-ea"/>
              </a:rPr>
              <a:t>」を</a:t>
            </a:r>
            <a:r>
              <a:rPr lang="ja-JP" altLang="en-US" dirty="0">
                <a:latin typeface="+mn-ea"/>
              </a:rPr>
              <a:t>指定</a:t>
            </a:r>
            <a:endParaRPr lang="en-US" altLang="ja-JP" dirty="0">
              <a:latin typeface="+mn-ea"/>
            </a:endParaRPr>
          </a:p>
          <a:p>
            <a:pPr marL="0" indent="0">
              <a:buNone/>
            </a:pPr>
            <a:r>
              <a:rPr lang="ja-JP" altLang="en-US" dirty="0">
                <a:latin typeface="+mn-ea"/>
              </a:rPr>
              <a:t>　（⇒すると</a:t>
            </a:r>
            <a:r>
              <a:rPr lang="en-US" altLang="ja-JP" dirty="0">
                <a:latin typeface="+mn-ea"/>
              </a:rPr>
              <a:t>Main</a:t>
            </a:r>
            <a:r>
              <a:rPr lang="ja-JP" altLang="en-US" dirty="0">
                <a:latin typeface="+mn-ea"/>
              </a:rPr>
              <a:t>クラスでエラーが発生するはず）</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a:t>
            </a:r>
            <a:r>
              <a:rPr lang="en-US" altLang="ja-JP" dirty="0">
                <a:latin typeface="+mn-ea"/>
              </a:rPr>
              <a:t>Dog</a:t>
            </a:r>
            <a:r>
              <a:rPr lang="ja-JP" altLang="en-US" dirty="0">
                <a:latin typeface="+mn-ea"/>
              </a:rPr>
              <a:t>クラスに、下記のメソッドを追加</a:t>
            </a:r>
            <a:endParaRPr lang="en-US" altLang="ja-JP" dirty="0">
              <a:latin typeface="+mn-ea"/>
            </a:endParaRPr>
          </a:p>
          <a:p>
            <a:pPr marL="0" indent="0">
              <a:buNone/>
            </a:pPr>
            <a:r>
              <a:rPr lang="ja-JP" altLang="en-US" dirty="0">
                <a:latin typeface="+mn-ea"/>
              </a:rPr>
              <a:t>　　名前を設定する</a:t>
            </a:r>
            <a:r>
              <a:rPr lang="en-US" altLang="ja-JP" dirty="0" err="1">
                <a:latin typeface="+mn-ea"/>
              </a:rPr>
              <a:t>setName</a:t>
            </a:r>
            <a:r>
              <a:rPr lang="ja-JP" altLang="en-US" dirty="0">
                <a:latin typeface="+mn-ea"/>
              </a:rPr>
              <a:t>メソッド</a:t>
            </a:r>
            <a:endParaRPr lang="en-US" altLang="ja-JP" dirty="0">
              <a:latin typeface="+mn-ea"/>
            </a:endParaRPr>
          </a:p>
          <a:p>
            <a:pPr marL="0" indent="0">
              <a:buNone/>
            </a:pPr>
            <a:r>
              <a:rPr lang="ja-JP" altLang="en-US" dirty="0">
                <a:latin typeface="+mn-ea"/>
              </a:rPr>
              <a:t>　　年齢を設定する</a:t>
            </a:r>
            <a:r>
              <a:rPr lang="en-US" altLang="ja-JP" dirty="0" err="1">
                <a:latin typeface="+mn-ea"/>
              </a:rPr>
              <a:t>setAge</a:t>
            </a:r>
            <a:r>
              <a:rPr lang="ja-JP" altLang="en-US" dirty="0">
                <a:latin typeface="+mn-ea"/>
              </a:rPr>
              <a:t>メソッド　</a:t>
            </a:r>
            <a:endParaRPr lang="en-US" altLang="ja-JP" dirty="0">
              <a:latin typeface="+mn-ea"/>
            </a:endParaRPr>
          </a:p>
          <a:p>
            <a:pPr marL="0" indent="0">
              <a:buNone/>
            </a:pPr>
            <a:endParaRPr kumimoji="1" lang="en-US" altLang="ja-JP" dirty="0">
              <a:latin typeface="+mn-ea"/>
            </a:endParaRPr>
          </a:p>
          <a:p>
            <a:pPr marL="0" indent="0">
              <a:buNone/>
            </a:pPr>
            <a:r>
              <a:rPr lang="ja-JP" altLang="en-US" dirty="0">
                <a:latin typeface="+mn-ea"/>
              </a:rPr>
              <a:t>・</a:t>
            </a:r>
            <a:r>
              <a:rPr lang="en-US" altLang="ja-JP" dirty="0">
                <a:latin typeface="+mn-ea"/>
              </a:rPr>
              <a:t>Dog</a:t>
            </a:r>
            <a:r>
              <a:rPr lang="ja-JP" altLang="en-US" dirty="0">
                <a:latin typeface="+mn-ea"/>
              </a:rPr>
              <a:t>クラスの修正後、</a:t>
            </a:r>
            <a:r>
              <a:rPr lang="en-US" altLang="ja-JP" dirty="0">
                <a:latin typeface="+mn-ea"/>
              </a:rPr>
              <a:t>Main</a:t>
            </a:r>
            <a:r>
              <a:rPr lang="ja-JP" altLang="en-US" dirty="0">
                <a:latin typeface="+mn-ea"/>
              </a:rPr>
              <a:t>クラスで</a:t>
            </a:r>
            <a:endParaRPr lang="en-US" altLang="ja-JP" dirty="0">
              <a:latin typeface="+mn-ea"/>
            </a:endParaRPr>
          </a:p>
          <a:p>
            <a:pPr marL="0" indent="0">
              <a:buNone/>
            </a:pPr>
            <a:r>
              <a:rPr lang="ja-JP" altLang="en-US" dirty="0">
                <a:latin typeface="+mn-ea"/>
              </a:rPr>
              <a:t>　　　　　　　　　　　⇐この部分はコメントアウトし、</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　</a:t>
            </a:r>
            <a:r>
              <a:rPr lang="en-US" altLang="ja-JP" dirty="0" err="1">
                <a:latin typeface="+mn-ea"/>
              </a:rPr>
              <a:t>setName</a:t>
            </a:r>
            <a:r>
              <a:rPr lang="ja-JP" altLang="en-US" dirty="0">
                <a:latin typeface="+mn-ea"/>
              </a:rPr>
              <a:t>メソッドで「ぽち」、</a:t>
            </a:r>
            <a:r>
              <a:rPr lang="en-US" altLang="ja-JP" dirty="0" err="1">
                <a:latin typeface="+mn-ea"/>
              </a:rPr>
              <a:t>setAge</a:t>
            </a:r>
            <a:r>
              <a:rPr lang="ja-JP" altLang="en-US" dirty="0">
                <a:latin typeface="+mn-ea"/>
              </a:rPr>
              <a:t>で「</a:t>
            </a:r>
            <a:r>
              <a:rPr lang="en-US" altLang="ja-JP" dirty="0">
                <a:latin typeface="+mn-ea"/>
              </a:rPr>
              <a:t>3</a:t>
            </a:r>
            <a:r>
              <a:rPr lang="ja-JP" altLang="en-US" dirty="0">
                <a:latin typeface="+mn-ea"/>
              </a:rPr>
              <a:t>」を改めて設定し、</a:t>
            </a:r>
            <a:endParaRPr lang="en-US" altLang="ja-JP" dirty="0">
              <a:latin typeface="+mn-ea"/>
            </a:endParaRPr>
          </a:p>
          <a:p>
            <a:pPr marL="0" indent="0">
              <a:buNone/>
            </a:pPr>
            <a:r>
              <a:rPr lang="ja-JP" altLang="en-US" dirty="0">
                <a:latin typeface="+mn-ea"/>
              </a:rPr>
              <a:t>　コンソールに出力されるか確認する</a:t>
            </a:r>
            <a:endParaRPr lang="en-US" altLang="ja-JP" dirty="0">
              <a:latin typeface="+mn-ea"/>
            </a:endParaRPr>
          </a:p>
          <a:p>
            <a:pPr marL="0" indent="0">
              <a:buNone/>
            </a:pPr>
            <a:r>
              <a:rPr kumimoji="1" lang="ja-JP" altLang="en-US" dirty="0">
                <a:latin typeface="+mn-ea"/>
              </a:rPr>
              <a:t>　</a:t>
            </a:r>
            <a:endParaRPr kumimoji="1" lang="en-US" altLang="ja-JP" dirty="0">
              <a:latin typeface="+mn-ea"/>
            </a:endParaRPr>
          </a:p>
        </p:txBody>
      </p:sp>
      <p:pic>
        <p:nvPicPr>
          <p:cNvPr id="5" name="図 4">
            <a:extLst>
              <a:ext uri="{FF2B5EF4-FFF2-40B4-BE49-F238E27FC236}">
                <a16:creationId xmlns:a16="http://schemas.microsoft.com/office/drawing/2014/main" id="{FDDE7E4B-3082-41E6-A6ED-D2EADECEBCE0}"/>
              </a:ext>
            </a:extLst>
          </p:cNvPr>
          <p:cNvPicPr>
            <a:picLocks noChangeAspect="1"/>
          </p:cNvPicPr>
          <p:nvPr/>
        </p:nvPicPr>
        <p:blipFill>
          <a:blip r:embed="rId2"/>
          <a:stretch>
            <a:fillRect/>
          </a:stretch>
        </p:blipFill>
        <p:spPr>
          <a:xfrm>
            <a:off x="1804988" y="4352925"/>
            <a:ext cx="2109788" cy="560276"/>
          </a:xfrm>
          <a:prstGeom prst="rect">
            <a:avLst/>
          </a:prstGeom>
        </p:spPr>
      </p:pic>
    </p:spTree>
    <p:extLst>
      <p:ext uri="{BB962C8B-B14F-4D97-AF65-F5344CB8AC3E}">
        <p14:creationId xmlns:p14="http://schemas.microsoft.com/office/powerpoint/2010/main" val="163726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47195-6471-4B86-96D3-BD1D7C3019CE}"/>
              </a:ext>
            </a:extLst>
          </p:cNvPr>
          <p:cNvSpPr>
            <a:spLocks noGrp="1"/>
          </p:cNvSpPr>
          <p:nvPr>
            <p:ph type="title"/>
          </p:nvPr>
        </p:nvSpPr>
        <p:spPr/>
        <p:txBody>
          <a:bodyPr/>
          <a:lstStyle/>
          <a:p>
            <a:r>
              <a:rPr kumimoji="1" lang="ja-JP" altLang="en-US" dirty="0"/>
              <a:t>本日の目標</a:t>
            </a:r>
          </a:p>
        </p:txBody>
      </p:sp>
      <p:sp>
        <p:nvSpPr>
          <p:cNvPr id="3" name="コンテンツ プレースホルダー 2">
            <a:extLst>
              <a:ext uri="{FF2B5EF4-FFF2-40B4-BE49-F238E27FC236}">
                <a16:creationId xmlns:a16="http://schemas.microsoft.com/office/drawing/2014/main" id="{30C7CBE4-65F8-461A-AD92-20C1B443BF8B}"/>
              </a:ext>
            </a:extLst>
          </p:cNvPr>
          <p:cNvSpPr>
            <a:spLocks noGrp="1"/>
          </p:cNvSpPr>
          <p:nvPr>
            <p:ph idx="1"/>
          </p:nvPr>
        </p:nvSpPr>
        <p:spPr/>
        <p:txBody>
          <a:bodyPr>
            <a:normAutofit/>
          </a:bodyPr>
          <a:lstStyle/>
          <a:p>
            <a:pPr marL="0" indent="0">
              <a:buNone/>
            </a:pPr>
            <a:r>
              <a:rPr lang="ja-JP" altLang="en-US" sz="3200" dirty="0">
                <a:latin typeface="+mn-ea"/>
              </a:rPr>
              <a:t>＜</a:t>
            </a:r>
            <a:r>
              <a:rPr lang="en-US" altLang="ja-JP" sz="3200" dirty="0">
                <a:latin typeface="+mn-ea"/>
              </a:rPr>
              <a:t>8</a:t>
            </a:r>
            <a:r>
              <a:rPr lang="ja-JP" altLang="en-US" sz="3200" dirty="0">
                <a:latin typeface="+mn-ea"/>
              </a:rPr>
              <a:t>章～</a:t>
            </a:r>
            <a:r>
              <a:rPr lang="en-US" altLang="ja-JP" sz="3200" dirty="0">
                <a:latin typeface="+mn-ea"/>
              </a:rPr>
              <a:t>9</a:t>
            </a:r>
            <a:r>
              <a:rPr lang="ja-JP" altLang="en-US" sz="3200">
                <a:latin typeface="+mn-ea"/>
              </a:rPr>
              <a:t>章＞</a:t>
            </a:r>
            <a:endParaRPr lang="en-US" altLang="ja-JP" sz="3200" dirty="0">
              <a:latin typeface="+mn-ea"/>
            </a:endParaRPr>
          </a:p>
          <a:p>
            <a:r>
              <a:rPr lang="ja-JP" altLang="en-US" sz="3200" dirty="0">
                <a:latin typeface="+mn-ea"/>
              </a:rPr>
              <a:t>オブジェクト指向を一生懸命理解しようとする</a:t>
            </a:r>
            <a:endParaRPr lang="en-US" altLang="ja-JP" sz="3200" dirty="0">
              <a:latin typeface="+mn-ea"/>
            </a:endParaRPr>
          </a:p>
          <a:p>
            <a:r>
              <a:rPr lang="ja-JP" altLang="en-US" sz="3200" dirty="0">
                <a:latin typeface="+mn-ea"/>
              </a:rPr>
              <a:t>クラスを作成し、インスタンス化できる</a:t>
            </a:r>
            <a:endParaRPr lang="en-US" altLang="ja-JP" sz="3200" dirty="0">
              <a:latin typeface="+mn-ea"/>
            </a:endParaRPr>
          </a:p>
          <a:p>
            <a:r>
              <a:rPr lang="en-US" altLang="ja-JP" sz="3200" dirty="0">
                <a:latin typeface="+mn-ea"/>
              </a:rPr>
              <a:t>main</a:t>
            </a:r>
            <a:r>
              <a:rPr lang="ja-JP" altLang="en-US" sz="3200" dirty="0">
                <a:latin typeface="+mn-ea"/>
              </a:rPr>
              <a:t>メソッドを理解する</a:t>
            </a:r>
            <a:endParaRPr lang="en-US" altLang="ja-JP" sz="3200" dirty="0">
              <a:latin typeface="+mn-ea"/>
            </a:endParaRPr>
          </a:p>
        </p:txBody>
      </p:sp>
    </p:spTree>
    <p:extLst>
      <p:ext uri="{BB962C8B-B14F-4D97-AF65-F5344CB8AC3E}">
        <p14:creationId xmlns:p14="http://schemas.microsoft.com/office/powerpoint/2010/main" val="248264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EC4B69B2-136A-4917-A17B-8CA44022E89C}"/>
              </a:ext>
            </a:extLst>
          </p:cNvPr>
          <p:cNvGrpSpPr/>
          <p:nvPr/>
        </p:nvGrpSpPr>
        <p:grpSpPr>
          <a:xfrm>
            <a:off x="4572000" y="1381125"/>
            <a:ext cx="4581525" cy="4610099"/>
            <a:chOff x="4572000" y="1381125"/>
            <a:chExt cx="4581525" cy="4610099"/>
          </a:xfrm>
        </p:grpSpPr>
        <p:pic>
          <p:nvPicPr>
            <p:cNvPr id="7" name="図 6">
              <a:extLst>
                <a:ext uri="{FF2B5EF4-FFF2-40B4-BE49-F238E27FC236}">
                  <a16:creationId xmlns:a16="http://schemas.microsoft.com/office/drawing/2014/main" id="{9818B553-604D-4323-8050-A897C332698F}"/>
                </a:ext>
              </a:extLst>
            </p:cNvPr>
            <p:cNvPicPr>
              <a:picLocks noChangeAspect="1"/>
            </p:cNvPicPr>
            <p:nvPr/>
          </p:nvPicPr>
          <p:blipFill rotWithShape="1">
            <a:blip r:embed="rId2"/>
            <a:srcRect b="43141"/>
            <a:stretch/>
          </p:blipFill>
          <p:spPr>
            <a:xfrm>
              <a:off x="4581525" y="1381125"/>
              <a:ext cx="4572000" cy="3000375"/>
            </a:xfrm>
            <a:prstGeom prst="rect">
              <a:avLst/>
            </a:prstGeom>
          </p:spPr>
        </p:pic>
        <p:pic>
          <p:nvPicPr>
            <p:cNvPr id="17" name="図 16">
              <a:extLst>
                <a:ext uri="{FF2B5EF4-FFF2-40B4-BE49-F238E27FC236}">
                  <a16:creationId xmlns:a16="http://schemas.microsoft.com/office/drawing/2014/main" id="{A80A3731-DD69-4AC6-B7CF-31D365CF2A77}"/>
                </a:ext>
              </a:extLst>
            </p:cNvPr>
            <p:cNvPicPr>
              <a:picLocks noChangeAspect="1"/>
            </p:cNvPicPr>
            <p:nvPr/>
          </p:nvPicPr>
          <p:blipFill rotWithShape="1">
            <a:blip r:embed="rId2"/>
            <a:srcRect t="69133"/>
            <a:stretch/>
          </p:blipFill>
          <p:spPr>
            <a:xfrm>
              <a:off x="4572000" y="4362449"/>
              <a:ext cx="4572000" cy="1628775"/>
            </a:xfrm>
            <a:prstGeom prst="rect">
              <a:avLst/>
            </a:prstGeom>
          </p:spPr>
        </p:pic>
      </p:grpSp>
      <p:pic>
        <p:nvPicPr>
          <p:cNvPr id="5" name="図 4">
            <a:extLst>
              <a:ext uri="{FF2B5EF4-FFF2-40B4-BE49-F238E27FC236}">
                <a16:creationId xmlns:a16="http://schemas.microsoft.com/office/drawing/2014/main" id="{2A31BB9B-607D-4FF8-B1D0-2108682087AC}"/>
              </a:ext>
            </a:extLst>
          </p:cNvPr>
          <p:cNvPicPr>
            <a:picLocks noChangeAspect="1"/>
          </p:cNvPicPr>
          <p:nvPr/>
        </p:nvPicPr>
        <p:blipFill rotWithShape="1">
          <a:blip r:embed="rId3"/>
          <a:srcRect r="1687" b="14619"/>
          <a:stretch/>
        </p:blipFill>
        <p:spPr>
          <a:xfrm>
            <a:off x="209551" y="1362075"/>
            <a:ext cx="3790950" cy="3838575"/>
          </a:xfrm>
          <a:prstGeom prst="rect">
            <a:avLst/>
          </a:prstGeom>
        </p:spPr>
      </p:pic>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練習問題④ 解答</a:t>
            </a:r>
          </a:p>
        </p:txBody>
      </p:sp>
      <p:sp>
        <p:nvSpPr>
          <p:cNvPr id="12" name="正方形/長方形 11">
            <a:extLst>
              <a:ext uri="{FF2B5EF4-FFF2-40B4-BE49-F238E27FC236}">
                <a16:creationId xmlns:a16="http://schemas.microsoft.com/office/drawing/2014/main" id="{8A926EFD-20B5-4DEE-9B68-936BD2034782}"/>
              </a:ext>
            </a:extLst>
          </p:cNvPr>
          <p:cNvSpPr/>
          <p:nvPr/>
        </p:nvSpPr>
        <p:spPr>
          <a:xfrm>
            <a:off x="533400" y="2990850"/>
            <a:ext cx="3362325" cy="20955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吹き出し: 折線 13">
            <a:extLst>
              <a:ext uri="{FF2B5EF4-FFF2-40B4-BE49-F238E27FC236}">
                <a16:creationId xmlns:a16="http://schemas.microsoft.com/office/drawing/2014/main" id="{39E3A58F-7ED9-44B0-A29E-6DF96583E677}"/>
              </a:ext>
            </a:extLst>
          </p:cNvPr>
          <p:cNvSpPr/>
          <p:nvPr/>
        </p:nvSpPr>
        <p:spPr>
          <a:xfrm>
            <a:off x="704850" y="5562599"/>
            <a:ext cx="3086100" cy="847725"/>
          </a:xfrm>
          <a:prstGeom prst="borderCallout2">
            <a:avLst>
              <a:gd name="adj1" fmla="val 18750"/>
              <a:gd name="adj2" fmla="val -8333"/>
              <a:gd name="adj3" fmla="val 18750"/>
              <a:gd name="adj4" fmla="val -16667"/>
              <a:gd name="adj5" fmla="val -65569"/>
              <a:gd name="adj6" fmla="val 79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名前と年齢を設定するメソッドを追加</a:t>
            </a:r>
          </a:p>
        </p:txBody>
      </p:sp>
      <p:sp>
        <p:nvSpPr>
          <p:cNvPr id="8" name="楕円 7">
            <a:extLst>
              <a:ext uri="{FF2B5EF4-FFF2-40B4-BE49-F238E27FC236}">
                <a16:creationId xmlns:a16="http://schemas.microsoft.com/office/drawing/2014/main" id="{6997BC31-A246-480B-8C32-929C902883D5}"/>
              </a:ext>
            </a:extLst>
          </p:cNvPr>
          <p:cNvSpPr/>
          <p:nvPr/>
        </p:nvSpPr>
        <p:spPr>
          <a:xfrm>
            <a:off x="2628899" y="1219200"/>
            <a:ext cx="101917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Dog</a:t>
            </a:r>
            <a:endParaRPr kumimoji="1" lang="ja-JP" altLang="en-US" dirty="0"/>
          </a:p>
        </p:txBody>
      </p:sp>
      <p:sp>
        <p:nvSpPr>
          <p:cNvPr id="11" name="楕円 10">
            <a:extLst>
              <a:ext uri="{FF2B5EF4-FFF2-40B4-BE49-F238E27FC236}">
                <a16:creationId xmlns:a16="http://schemas.microsoft.com/office/drawing/2014/main" id="{ADB0C329-23F0-4BFF-A3BA-28AC655EEAB9}"/>
              </a:ext>
            </a:extLst>
          </p:cNvPr>
          <p:cNvSpPr/>
          <p:nvPr/>
        </p:nvSpPr>
        <p:spPr>
          <a:xfrm>
            <a:off x="8143874" y="1085850"/>
            <a:ext cx="101917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13" name="正方形/長方形 12">
            <a:extLst>
              <a:ext uri="{FF2B5EF4-FFF2-40B4-BE49-F238E27FC236}">
                <a16:creationId xmlns:a16="http://schemas.microsoft.com/office/drawing/2014/main" id="{993A1A43-7CA0-44F7-9927-8128FC906718}"/>
              </a:ext>
            </a:extLst>
          </p:cNvPr>
          <p:cNvSpPr/>
          <p:nvPr/>
        </p:nvSpPr>
        <p:spPr>
          <a:xfrm>
            <a:off x="5181600" y="2914650"/>
            <a:ext cx="2638425" cy="1362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折線 14">
            <a:extLst>
              <a:ext uri="{FF2B5EF4-FFF2-40B4-BE49-F238E27FC236}">
                <a16:creationId xmlns:a16="http://schemas.microsoft.com/office/drawing/2014/main" id="{B05D9B43-C77F-43C6-A4E2-8C5946E5BD8D}"/>
              </a:ext>
            </a:extLst>
          </p:cNvPr>
          <p:cNvSpPr/>
          <p:nvPr/>
        </p:nvSpPr>
        <p:spPr>
          <a:xfrm>
            <a:off x="8353425" y="2352674"/>
            <a:ext cx="3086100" cy="847725"/>
          </a:xfrm>
          <a:prstGeom prst="borderCallout2">
            <a:avLst>
              <a:gd name="adj1" fmla="val 18750"/>
              <a:gd name="adj2" fmla="val -8333"/>
              <a:gd name="adj3" fmla="val 18750"/>
              <a:gd name="adj4" fmla="val -16667"/>
              <a:gd name="adj5" fmla="val 84993"/>
              <a:gd name="adj6" fmla="val -26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フィールドへは直接アクセスできないので、メソッドを使って名前と年齢を設定</a:t>
            </a:r>
          </a:p>
        </p:txBody>
      </p:sp>
      <p:sp>
        <p:nvSpPr>
          <p:cNvPr id="16" name="正方形/長方形 15">
            <a:extLst>
              <a:ext uri="{FF2B5EF4-FFF2-40B4-BE49-F238E27FC236}">
                <a16:creationId xmlns:a16="http://schemas.microsoft.com/office/drawing/2014/main" id="{7EC40D2C-2DE0-4CAD-8B02-C8741378BF74}"/>
              </a:ext>
            </a:extLst>
          </p:cNvPr>
          <p:cNvSpPr/>
          <p:nvPr/>
        </p:nvSpPr>
        <p:spPr>
          <a:xfrm>
            <a:off x="7324726" y="4562476"/>
            <a:ext cx="4038600" cy="1400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pic>
        <p:nvPicPr>
          <p:cNvPr id="10" name="図 9">
            <a:extLst>
              <a:ext uri="{FF2B5EF4-FFF2-40B4-BE49-F238E27FC236}">
                <a16:creationId xmlns:a16="http://schemas.microsoft.com/office/drawing/2014/main" id="{1629CD9A-A8A5-43A2-B19E-FF204D924BEC}"/>
              </a:ext>
            </a:extLst>
          </p:cNvPr>
          <p:cNvPicPr>
            <a:picLocks noChangeAspect="1"/>
          </p:cNvPicPr>
          <p:nvPr/>
        </p:nvPicPr>
        <p:blipFill rotWithShape="1">
          <a:blip r:embed="rId4"/>
          <a:srcRect t="64115"/>
          <a:stretch/>
        </p:blipFill>
        <p:spPr>
          <a:xfrm>
            <a:off x="7467600" y="5143500"/>
            <a:ext cx="3667125" cy="535782"/>
          </a:xfrm>
          <a:prstGeom prst="rect">
            <a:avLst/>
          </a:prstGeom>
        </p:spPr>
      </p:pic>
    </p:spTree>
    <p:extLst>
      <p:ext uri="{BB962C8B-B14F-4D97-AF65-F5344CB8AC3E}">
        <p14:creationId xmlns:p14="http://schemas.microsoft.com/office/powerpoint/2010/main" val="224262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74608-C4FC-4528-B40A-3D9BA67DC974}"/>
              </a:ext>
            </a:extLst>
          </p:cNvPr>
          <p:cNvSpPr>
            <a:spLocks noGrp="1"/>
          </p:cNvSpPr>
          <p:nvPr>
            <p:ph type="title"/>
          </p:nvPr>
        </p:nvSpPr>
        <p:spPr/>
        <p:txBody>
          <a:bodyPr/>
          <a:lstStyle/>
          <a:p>
            <a:r>
              <a:rPr kumimoji="1" lang="ja-JP" altLang="en-US" dirty="0"/>
              <a:t>確認</a:t>
            </a:r>
          </a:p>
        </p:txBody>
      </p:sp>
      <p:sp>
        <p:nvSpPr>
          <p:cNvPr id="3" name="コンテンツ プレースホルダー 2">
            <a:extLst>
              <a:ext uri="{FF2B5EF4-FFF2-40B4-BE49-F238E27FC236}">
                <a16:creationId xmlns:a16="http://schemas.microsoft.com/office/drawing/2014/main" id="{AF82AFA9-DFBB-43D1-A7C9-2B40A305B1F3}"/>
              </a:ext>
            </a:extLst>
          </p:cNvPr>
          <p:cNvSpPr>
            <a:spLocks noGrp="1"/>
          </p:cNvSpPr>
          <p:nvPr>
            <p:ph idx="1"/>
          </p:nvPr>
        </p:nvSpPr>
        <p:spPr>
          <a:xfrm>
            <a:off x="1251678" y="1295401"/>
            <a:ext cx="10178322" cy="4584192"/>
          </a:xfrm>
        </p:spPr>
        <p:txBody>
          <a:bodyPr/>
          <a:lstStyle/>
          <a:p>
            <a:pPr marL="0" indent="0">
              <a:buNone/>
            </a:pPr>
            <a:r>
              <a:rPr kumimoji="1" lang="ja-JP" altLang="en-US" dirty="0">
                <a:latin typeface="+mn-ea"/>
              </a:rPr>
              <a:t>・１つのファイルに１つのクラス</a:t>
            </a:r>
            <a:endParaRPr kumimoji="1" lang="en-US" altLang="ja-JP" dirty="0">
              <a:latin typeface="+mn-ea"/>
            </a:endParaRPr>
          </a:p>
          <a:p>
            <a:pPr marL="0" indent="0">
              <a:buNone/>
            </a:pPr>
            <a:r>
              <a:rPr lang="ja-JP" altLang="en-US" dirty="0">
                <a:latin typeface="+mn-ea"/>
              </a:rPr>
              <a:t>・メソッドは呼び出し元から値を受け取る「引数」、</a:t>
            </a:r>
            <a:endParaRPr lang="en-US" altLang="ja-JP" dirty="0">
              <a:latin typeface="+mn-ea"/>
            </a:endParaRPr>
          </a:p>
          <a:p>
            <a:pPr marL="0" indent="0">
              <a:buNone/>
            </a:pPr>
            <a:r>
              <a:rPr kumimoji="1" lang="ja-JP" altLang="en-US" dirty="0">
                <a:latin typeface="+mn-ea"/>
              </a:rPr>
              <a:t>　呼び出し元に返す値「返り値（戻り値）」がある</a:t>
            </a:r>
            <a:endParaRPr kumimoji="1" lang="en-US" altLang="ja-JP" dirty="0">
              <a:latin typeface="+mn-ea"/>
            </a:endParaRPr>
          </a:p>
          <a:p>
            <a:pPr marL="0" indent="0">
              <a:buNone/>
            </a:pPr>
            <a:r>
              <a:rPr lang="ja-JP" altLang="en-US" dirty="0">
                <a:latin typeface="+mn-ea"/>
              </a:rPr>
              <a:t>・メソッドが値を返さない場合は「</a:t>
            </a:r>
            <a:r>
              <a:rPr lang="en-US" altLang="ja-JP" dirty="0">
                <a:latin typeface="+mn-ea"/>
              </a:rPr>
              <a:t>void</a:t>
            </a:r>
            <a:r>
              <a:rPr lang="ja-JP" altLang="en-US" dirty="0">
                <a:latin typeface="+mn-ea"/>
              </a:rPr>
              <a:t>」を設定</a:t>
            </a:r>
            <a:endParaRPr lang="en-US" altLang="ja-JP" dirty="0">
              <a:latin typeface="+mn-ea"/>
            </a:endParaRPr>
          </a:p>
          <a:p>
            <a:pPr marL="0" indent="0">
              <a:buNone/>
            </a:pPr>
            <a:r>
              <a:rPr kumimoji="1" lang="ja-JP" altLang="en-US" dirty="0">
                <a:latin typeface="+mn-ea"/>
              </a:rPr>
              <a:t>・返り値を返すときはメソッド内で</a:t>
            </a:r>
            <a:r>
              <a:rPr kumimoji="1" lang="en-US" altLang="ja-JP" dirty="0">
                <a:latin typeface="+mn-ea"/>
              </a:rPr>
              <a:t>return</a:t>
            </a:r>
            <a:r>
              <a:rPr kumimoji="1" lang="ja-JP" altLang="en-US" dirty="0">
                <a:latin typeface="+mn-ea"/>
              </a:rPr>
              <a:t>を記述</a:t>
            </a:r>
            <a:endParaRPr kumimoji="1" lang="en-US" altLang="ja-JP" dirty="0">
              <a:latin typeface="+mn-ea"/>
            </a:endParaRPr>
          </a:p>
          <a:p>
            <a:pPr marL="0" indent="0">
              <a:buNone/>
            </a:pPr>
            <a:r>
              <a:rPr lang="ja-JP" altLang="en-US" dirty="0">
                <a:latin typeface="+mn-ea"/>
              </a:rPr>
              <a:t>・カプセル化時にはフィールドに「</a:t>
            </a:r>
            <a:r>
              <a:rPr lang="en-US" altLang="ja-JP" dirty="0">
                <a:latin typeface="+mn-ea"/>
              </a:rPr>
              <a:t>private</a:t>
            </a:r>
            <a:r>
              <a:rPr lang="ja-JP" altLang="en-US" dirty="0">
                <a:latin typeface="+mn-ea"/>
              </a:rPr>
              <a:t>」を指定</a:t>
            </a:r>
            <a:endParaRPr lang="en-US" altLang="ja-JP" dirty="0">
              <a:latin typeface="+mn-ea"/>
            </a:endParaRPr>
          </a:p>
          <a:p>
            <a:pPr marL="0" indent="0">
              <a:buNone/>
            </a:pPr>
            <a:r>
              <a:rPr kumimoji="1" lang="ja-JP" altLang="en-US" dirty="0">
                <a:latin typeface="+mn-ea"/>
              </a:rPr>
              <a:t>・</a:t>
            </a:r>
            <a:r>
              <a:rPr kumimoji="1" lang="en-US" altLang="ja-JP" dirty="0">
                <a:latin typeface="+mn-ea"/>
              </a:rPr>
              <a:t>main</a:t>
            </a:r>
            <a:r>
              <a:rPr kumimoji="1" lang="ja-JP" altLang="en-US" dirty="0">
                <a:latin typeface="+mn-ea"/>
              </a:rPr>
              <a:t>メソッドは</a:t>
            </a:r>
            <a:r>
              <a:rPr kumimoji="1" lang="en-US" altLang="ja-JP" dirty="0">
                <a:latin typeface="+mn-ea"/>
              </a:rPr>
              <a:t>Java</a:t>
            </a:r>
            <a:r>
              <a:rPr lang="ja-JP" altLang="en-US" dirty="0">
                <a:latin typeface="+mn-ea"/>
              </a:rPr>
              <a:t>で処理を実行するときの入り口</a:t>
            </a:r>
            <a:endParaRPr kumimoji="1"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23505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C2414-FF97-4577-9DD4-0D47B9A8E02E}"/>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BA58766E-5506-429D-89B3-9BAB8DF92769}"/>
              </a:ext>
            </a:extLst>
          </p:cNvPr>
          <p:cNvSpPr>
            <a:spLocks noGrp="1"/>
          </p:cNvSpPr>
          <p:nvPr>
            <p:ph idx="1"/>
          </p:nvPr>
        </p:nvSpPr>
        <p:spPr/>
        <p:txBody>
          <a:bodyPr/>
          <a:lstStyle/>
          <a:p>
            <a:pPr marL="0" indent="0">
              <a:buNone/>
            </a:pPr>
            <a:r>
              <a:rPr kumimoji="1" lang="ja-JP" altLang="en-US" dirty="0">
                <a:latin typeface="+mn-ea"/>
              </a:rPr>
              <a:t>クラス単位でプログラムを再利用できるようにする仕組み</a:t>
            </a:r>
            <a:endParaRPr kumimoji="1" lang="en-US" altLang="ja-JP" dirty="0">
              <a:latin typeface="+mn-ea"/>
            </a:endParaRPr>
          </a:p>
          <a:p>
            <a:pPr marL="0" indent="0">
              <a:buNone/>
            </a:pPr>
            <a:endParaRPr lang="en-US" altLang="ja-JP" b="1" dirty="0">
              <a:latin typeface="+mn-ea"/>
            </a:endParaRPr>
          </a:p>
          <a:p>
            <a:pPr marL="0" indent="0">
              <a:buNone/>
            </a:pPr>
            <a:r>
              <a:rPr kumimoji="1" lang="en-US" altLang="ja-JP" b="1" dirty="0">
                <a:latin typeface="+mn-ea"/>
              </a:rPr>
              <a:t>class </a:t>
            </a:r>
            <a:r>
              <a:rPr kumimoji="1" lang="ja-JP" altLang="en-US" b="1" dirty="0">
                <a:latin typeface="+mn-ea"/>
              </a:rPr>
              <a:t>サブクラス名 </a:t>
            </a:r>
            <a:r>
              <a:rPr kumimoji="1" lang="en-US" altLang="ja-JP" b="1" dirty="0">
                <a:latin typeface="+mn-ea"/>
              </a:rPr>
              <a:t>extends </a:t>
            </a:r>
            <a:r>
              <a:rPr kumimoji="1" lang="ja-JP" altLang="en-US" b="1" dirty="0">
                <a:latin typeface="+mn-ea"/>
              </a:rPr>
              <a:t>スーパークラス名</a:t>
            </a:r>
            <a:r>
              <a:rPr kumimoji="1" lang="en-US" altLang="ja-JP" b="1" dirty="0">
                <a:latin typeface="+mn-ea"/>
              </a:rPr>
              <a:t>{</a:t>
            </a:r>
          </a:p>
          <a:p>
            <a:pPr marL="0" indent="0">
              <a:buNone/>
            </a:pPr>
            <a:r>
              <a:rPr lang="en-US" altLang="ja-JP" b="1" dirty="0">
                <a:latin typeface="+mn-ea"/>
              </a:rPr>
              <a:t>  /** </a:t>
            </a:r>
            <a:r>
              <a:rPr lang="ja-JP" altLang="en-US" b="1" dirty="0">
                <a:latin typeface="+mn-ea"/>
              </a:rPr>
              <a:t>差分の処理</a:t>
            </a:r>
            <a:r>
              <a:rPr lang="en-US" altLang="ja-JP" b="1" dirty="0">
                <a:latin typeface="+mn-ea"/>
              </a:rPr>
              <a:t> */</a:t>
            </a:r>
          </a:p>
          <a:p>
            <a:pPr marL="0" indent="0">
              <a:buNone/>
            </a:pPr>
            <a:r>
              <a:rPr kumimoji="1" lang="en-US" altLang="ja-JP" b="1" dirty="0">
                <a:latin typeface="+mn-ea"/>
              </a:rPr>
              <a:t>}</a:t>
            </a:r>
          </a:p>
          <a:p>
            <a:pPr marL="0" indent="0">
              <a:buNone/>
            </a:pPr>
            <a:endParaRPr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349065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練習問題⑤</a:t>
            </a:r>
          </a:p>
        </p:txBody>
      </p:sp>
      <p:sp>
        <p:nvSpPr>
          <p:cNvPr id="3" name="コンテンツ プレースホルダー 2">
            <a:extLst>
              <a:ext uri="{FF2B5EF4-FFF2-40B4-BE49-F238E27FC236}">
                <a16:creationId xmlns:a16="http://schemas.microsoft.com/office/drawing/2014/main" id="{DBB0C006-F2D8-40A0-8284-A4C5FEEBA0F3}"/>
              </a:ext>
            </a:extLst>
          </p:cNvPr>
          <p:cNvSpPr>
            <a:spLocks noGrp="1"/>
          </p:cNvSpPr>
          <p:nvPr>
            <p:ph idx="1"/>
          </p:nvPr>
        </p:nvSpPr>
        <p:spPr>
          <a:xfrm>
            <a:off x="1251678" y="1304925"/>
            <a:ext cx="10178322" cy="4953000"/>
          </a:xfrm>
        </p:spPr>
        <p:txBody>
          <a:bodyPr>
            <a:normAutofit/>
          </a:bodyPr>
          <a:lstStyle/>
          <a:p>
            <a:pPr marL="0" indent="0">
              <a:buNone/>
            </a:pPr>
            <a:r>
              <a:rPr kumimoji="1" lang="ja-JP" altLang="en-US" dirty="0">
                <a:latin typeface="+mn-ea"/>
              </a:rPr>
              <a:t>下記の条件となるように新たなクラスを作成、</a:t>
            </a:r>
            <a:r>
              <a:rPr lang="ja-JP" altLang="en-US" dirty="0">
                <a:latin typeface="+mn-ea"/>
              </a:rPr>
              <a:t>及び</a:t>
            </a:r>
            <a:r>
              <a:rPr lang="en-US" altLang="ja-JP" dirty="0">
                <a:latin typeface="+mn-ea"/>
              </a:rPr>
              <a:t>Dog</a:t>
            </a:r>
            <a:r>
              <a:rPr lang="ja-JP" altLang="en-US" dirty="0">
                <a:latin typeface="+mn-ea"/>
              </a:rPr>
              <a:t>クラスを修正してみましょう。</a:t>
            </a:r>
            <a:endParaRPr lang="en-US" altLang="ja-JP" dirty="0">
              <a:latin typeface="+mn-ea"/>
            </a:endParaRPr>
          </a:p>
          <a:p>
            <a:pPr marL="0" indent="0">
              <a:buNone/>
            </a:pPr>
            <a:r>
              <a:rPr lang="en-US" altLang="ja-JP" dirty="0">
                <a:latin typeface="+mn-ea"/>
              </a:rPr>
              <a:t>【Animal</a:t>
            </a:r>
            <a:r>
              <a:rPr lang="ja-JP" altLang="en-US" dirty="0">
                <a:latin typeface="+mn-ea"/>
              </a:rPr>
              <a:t>クラス</a:t>
            </a:r>
            <a:r>
              <a:rPr lang="en-US" altLang="ja-JP" dirty="0">
                <a:latin typeface="+mn-ea"/>
              </a:rPr>
              <a:t>】</a:t>
            </a:r>
          </a:p>
          <a:p>
            <a:pPr marL="0" indent="0">
              <a:buNone/>
            </a:pPr>
            <a:r>
              <a:rPr lang="ja-JP" altLang="en-US" dirty="0">
                <a:latin typeface="+mn-ea"/>
              </a:rPr>
              <a:t>・名前を表す</a:t>
            </a:r>
            <a:r>
              <a:rPr lang="en-US" altLang="ja-JP" dirty="0">
                <a:latin typeface="+mn-ea"/>
              </a:rPr>
              <a:t>name</a:t>
            </a:r>
            <a:r>
              <a:rPr lang="ja-JP" altLang="en-US" dirty="0">
                <a:latin typeface="+mn-ea"/>
              </a:rPr>
              <a:t>フィールド、年齢を表す</a:t>
            </a:r>
            <a:r>
              <a:rPr lang="en-US" altLang="ja-JP" dirty="0">
                <a:latin typeface="+mn-ea"/>
              </a:rPr>
              <a:t>age</a:t>
            </a:r>
            <a:r>
              <a:rPr lang="ja-JP" altLang="en-US" dirty="0">
                <a:latin typeface="+mn-ea"/>
              </a:rPr>
              <a:t>フィールドを作成</a:t>
            </a:r>
            <a:endParaRPr lang="en-US" altLang="ja-JP" dirty="0">
              <a:latin typeface="+mn-ea"/>
            </a:endParaRPr>
          </a:p>
          <a:p>
            <a:pPr marL="0" indent="0">
              <a:buNone/>
            </a:pPr>
            <a:r>
              <a:rPr lang="ja-JP" altLang="en-US" dirty="0">
                <a:latin typeface="+mn-ea"/>
              </a:rPr>
              <a:t>・</a:t>
            </a:r>
            <a:r>
              <a:rPr lang="en-US" altLang="ja-JP" dirty="0">
                <a:latin typeface="+mn-ea"/>
              </a:rPr>
              <a:t>cat</a:t>
            </a:r>
            <a:r>
              <a:rPr lang="ja-JP" altLang="en-US" dirty="0">
                <a:latin typeface="+mn-ea"/>
              </a:rPr>
              <a:t>クラスも</a:t>
            </a:r>
            <a:r>
              <a:rPr lang="en-US" altLang="ja-JP" dirty="0">
                <a:latin typeface="+mn-ea"/>
              </a:rPr>
              <a:t>dog</a:t>
            </a:r>
            <a:r>
              <a:rPr lang="ja-JP" altLang="en-US" dirty="0">
                <a:latin typeface="+mn-ea"/>
              </a:rPr>
              <a:t>クラスも使えるように</a:t>
            </a:r>
            <a:r>
              <a:rPr lang="en-US" altLang="ja-JP" dirty="0" err="1">
                <a:latin typeface="+mn-ea"/>
              </a:rPr>
              <a:t>showProfile</a:t>
            </a:r>
            <a:r>
              <a:rPr lang="ja-JP" altLang="en-US" dirty="0">
                <a:latin typeface="+mn-ea"/>
              </a:rPr>
              <a:t>メソッドを作成</a:t>
            </a:r>
            <a:endParaRPr kumimoji="1" lang="en-US" altLang="ja-JP" dirty="0">
              <a:latin typeface="+mn-ea"/>
            </a:endParaRPr>
          </a:p>
          <a:p>
            <a:pPr marL="0" indent="0">
              <a:buNone/>
            </a:pPr>
            <a:endParaRPr lang="en-US" altLang="ja-JP" dirty="0">
              <a:latin typeface="+mn-ea"/>
            </a:endParaRPr>
          </a:p>
          <a:p>
            <a:pPr marL="0" indent="0">
              <a:buNone/>
            </a:pPr>
            <a:r>
              <a:rPr kumimoji="1" lang="en-US" altLang="ja-JP" dirty="0">
                <a:latin typeface="+mn-ea"/>
              </a:rPr>
              <a:t>【Cat</a:t>
            </a:r>
            <a:r>
              <a:rPr kumimoji="1" lang="ja-JP" altLang="en-US" dirty="0">
                <a:latin typeface="+mn-ea"/>
              </a:rPr>
              <a:t>クラス</a:t>
            </a:r>
            <a:r>
              <a:rPr kumimoji="1" lang="en-US" altLang="ja-JP" dirty="0">
                <a:latin typeface="+mn-ea"/>
              </a:rPr>
              <a:t>】</a:t>
            </a:r>
          </a:p>
          <a:p>
            <a:pPr marL="0" indent="0">
              <a:buNone/>
            </a:pPr>
            <a:r>
              <a:rPr lang="ja-JP" altLang="en-US" dirty="0">
                <a:latin typeface="+mn-ea"/>
              </a:rPr>
              <a:t>・</a:t>
            </a:r>
            <a:r>
              <a:rPr lang="en-US" altLang="ja-JP" dirty="0">
                <a:latin typeface="+mn-ea"/>
              </a:rPr>
              <a:t>Animal</a:t>
            </a:r>
            <a:r>
              <a:rPr lang="ja-JP" altLang="en-US" dirty="0">
                <a:latin typeface="+mn-ea"/>
              </a:rPr>
              <a:t>クラスを継承する</a:t>
            </a:r>
            <a:endParaRPr kumimoji="1" lang="en-US" altLang="ja-JP" dirty="0">
              <a:latin typeface="+mn-ea"/>
            </a:endParaRPr>
          </a:p>
          <a:p>
            <a:pPr marL="0" indent="0">
              <a:buNone/>
            </a:pPr>
            <a:endParaRPr lang="en-US" altLang="ja-JP" dirty="0">
              <a:latin typeface="+mn-ea"/>
            </a:endParaRPr>
          </a:p>
          <a:p>
            <a:pPr marL="0" indent="0">
              <a:buNone/>
            </a:pPr>
            <a:r>
              <a:rPr kumimoji="1" lang="en-US" altLang="ja-JP" dirty="0">
                <a:latin typeface="+mn-ea"/>
              </a:rPr>
              <a:t>【Dog</a:t>
            </a:r>
            <a:r>
              <a:rPr kumimoji="1" lang="ja-JP" altLang="en-US" dirty="0">
                <a:latin typeface="+mn-ea"/>
              </a:rPr>
              <a:t>クラス</a:t>
            </a:r>
            <a:r>
              <a:rPr kumimoji="1" lang="en-US" altLang="ja-JP" dirty="0">
                <a:latin typeface="+mn-ea"/>
              </a:rPr>
              <a:t>】</a:t>
            </a:r>
          </a:p>
          <a:p>
            <a:pPr marL="0" indent="0">
              <a:buNone/>
            </a:pPr>
            <a:r>
              <a:rPr lang="ja-JP" altLang="en-US" dirty="0">
                <a:latin typeface="+mn-ea"/>
              </a:rPr>
              <a:t>・</a:t>
            </a:r>
            <a:r>
              <a:rPr lang="en-US" altLang="ja-JP" dirty="0">
                <a:latin typeface="+mn-ea"/>
              </a:rPr>
              <a:t>Animal</a:t>
            </a:r>
            <a:r>
              <a:rPr lang="ja-JP" altLang="en-US" dirty="0">
                <a:latin typeface="+mn-ea"/>
              </a:rPr>
              <a:t>クラスを継承する</a:t>
            </a:r>
            <a:endParaRPr lang="en-US" altLang="ja-JP" dirty="0">
              <a:latin typeface="+mn-ea"/>
            </a:endParaRPr>
          </a:p>
        </p:txBody>
      </p:sp>
    </p:spTree>
    <p:extLst>
      <p:ext uri="{BB962C8B-B14F-4D97-AF65-F5344CB8AC3E}">
        <p14:creationId xmlns:p14="http://schemas.microsoft.com/office/powerpoint/2010/main" val="197840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306B516-E21C-4DE0-904E-F58E7387A689}"/>
              </a:ext>
            </a:extLst>
          </p:cNvPr>
          <p:cNvPicPr>
            <a:picLocks noChangeAspect="1"/>
          </p:cNvPicPr>
          <p:nvPr/>
        </p:nvPicPr>
        <p:blipFill>
          <a:blip r:embed="rId2"/>
          <a:stretch>
            <a:fillRect/>
          </a:stretch>
        </p:blipFill>
        <p:spPr>
          <a:xfrm>
            <a:off x="941581" y="1057275"/>
            <a:ext cx="5622073" cy="5715000"/>
          </a:xfrm>
          <a:prstGeom prst="rect">
            <a:avLst/>
          </a:prstGeom>
        </p:spPr>
      </p:pic>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練習問題⑤ 解答ー１</a:t>
            </a:r>
          </a:p>
        </p:txBody>
      </p:sp>
      <p:sp>
        <p:nvSpPr>
          <p:cNvPr id="8" name="楕円 7">
            <a:extLst>
              <a:ext uri="{FF2B5EF4-FFF2-40B4-BE49-F238E27FC236}">
                <a16:creationId xmlns:a16="http://schemas.microsoft.com/office/drawing/2014/main" id="{6997BC31-A246-480B-8C32-929C902883D5}"/>
              </a:ext>
            </a:extLst>
          </p:cNvPr>
          <p:cNvSpPr/>
          <p:nvPr/>
        </p:nvSpPr>
        <p:spPr>
          <a:xfrm>
            <a:off x="5086349" y="1266825"/>
            <a:ext cx="1381126"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Animal</a:t>
            </a:r>
            <a:endParaRPr kumimoji="1" lang="ja-JP" altLang="en-US" dirty="0"/>
          </a:p>
        </p:txBody>
      </p:sp>
      <p:sp>
        <p:nvSpPr>
          <p:cNvPr id="19" name="正方形/長方形 18">
            <a:extLst>
              <a:ext uri="{FF2B5EF4-FFF2-40B4-BE49-F238E27FC236}">
                <a16:creationId xmlns:a16="http://schemas.microsoft.com/office/drawing/2014/main" id="{E4973333-43DB-4461-A9E8-8FED68C4CF71}"/>
              </a:ext>
            </a:extLst>
          </p:cNvPr>
          <p:cNvSpPr/>
          <p:nvPr/>
        </p:nvSpPr>
        <p:spPr>
          <a:xfrm>
            <a:off x="6677026" y="2552700"/>
            <a:ext cx="4772024" cy="208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動物は名前と年齢があるため</a:t>
            </a:r>
            <a:endParaRPr kumimoji="1" lang="en-US" altLang="ja-JP" dirty="0"/>
          </a:p>
          <a:p>
            <a:pPr algn="ctr"/>
            <a:r>
              <a:rPr kumimoji="1" lang="ja-JP" altLang="en-US" dirty="0"/>
              <a:t>（野生はないかもだけど今回そこはスルー）</a:t>
            </a:r>
            <a:endParaRPr kumimoji="1" lang="en-US" altLang="ja-JP" dirty="0"/>
          </a:p>
          <a:p>
            <a:pPr algn="ctr"/>
            <a:r>
              <a:rPr kumimoji="1" lang="ja-JP" altLang="en-US" dirty="0"/>
              <a:t>フィールドや、それを設定するメソッドも</a:t>
            </a:r>
            <a:r>
              <a:rPr kumimoji="1" lang="en-US" altLang="ja-JP" dirty="0"/>
              <a:t>Animal</a:t>
            </a:r>
            <a:r>
              <a:rPr kumimoji="1" lang="ja-JP" altLang="en-US" dirty="0"/>
              <a:t>にまとめて書く</a:t>
            </a:r>
            <a:endParaRPr kumimoji="1" lang="en-US" altLang="ja-JP" dirty="0"/>
          </a:p>
        </p:txBody>
      </p:sp>
    </p:spTree>
    <p:extLst>
      <p:ext uri="{BB962C8B-B14F-4D97-AF65-F5344CB8AC3E}">
        <p14:creationId xmlns:p14="http://schemas.microsoft.com/office/powerpoint/2010/main" val="4216706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102629E-5FBC-4CC8-AE8A-77F70BC67E4B}"/>
              </a:ext>
            </a:extLst>
          </p:cNvPr>
          <p:cNvPicPr>
            <a:picLocks noChangeAspect="1"/>
          </p:cNvPicPr>
          <p:nvPr/>
        </p:nvPicPr>
        <p:blipFill>
          <a:blip r:embed="rId2"/>
          <a:stretch>
            <a:fillRect/>
          </a:stretch>
        </p:blipFill>
        <p:spPr>
          <a:xfrm>
            <a:off x="3843337" y="1142999"/>
            <a:ext cx="4877472" cy="3419475"/>
          </a:xfrm>
          <a:prstGeom prst="rect">
            <a:avLst/>
          </a:prstGeom>
        </p:spPr>
      </p:pic>
      <p:grpSp>
        <p:nvGrpSpPr>
          <p:cNvPr id="3" name="グループ化 2">
            <a:extLst>
              <a:ext uri="{FF2B5EF4-FFF2-40B4-BE49-F238E27FC236}">
                <a16:creationId xmlns:a16="http://schemas.microsoft.com/office/drawing/2014/main" id="{849B158B-222B-49B1-83B3-608945BDC0F5}"/>
              </a:ext>
            </a:extLst>
          </p:cNvPr>
          <p:cNvGrpSpPr/>
          <p:nvPr/>
        </p:nvGrpSpPr>
        <p:grpSpPr>
          <a:xfrm>
            <a:off x="133350" y="1104900"/>
            <a:ext cx="3514725" cy="4410075"/>
            <a:chOff x="133350" y="1104900"/>
            <a:chExt cx="3514725" cy="4410075"/>
          </a:xfrm>
        </p:grpSpPr>
        <p:pic>
          <p:nvPicPr>
            <p:cNvPr id="4" name="図 3">
              <a:extLst>
                <a:ext uri="{FF2B5EF4-FFF2-40B4-BE49-F238E27FC236}">
                  <a16:creationId xmlns:a16="http://schemas.microsoft.com/office/drawing/2014/main" id="{966AADD9-E4AA-47C9-B4CF-91AFA6CEE06F}"/>
                </a:ext>
              </a:extLst>
            </p:cNvPr>
            <p:cNvPicPr>
              <a:picLocks noChangeAspect="1"/>
            </p:cNvPicPr>
            <p:nvPr/>
          </p:nvPicPr>
          <p:blipFill rotWithShape="1">
            <a:blip r:embed="rId3"/>
            <a:srcRect r="47135" b="92218"/>
            <a:stretch/>
          </p:blipFill>
          <p:spPr>
            <a:xfrm>
              <a:off x="133350" y="1104900"/>
              <a:ext cx="3514725" cy="447675"/>
            </a:xfrm>
            <a:prstGeom prst="rect">
              <a:avLst/>
            </a:prstGeom>
          </p:spPr>
        </p:pic>
        <p:pic>
          <p:nvPicPr>
            <p:cNvPr id="10" name="図 9">
              <a:extLst>
                <a:ext uri="{FF2B5EF4-FFF2-40B4-BE49-F238E27FC236}">
                  <a16:creationId xmlns:a16="http://schemas.microsoft.com/office/drawing/2014/main" id="{CFC4CA8A-41B2-42B6-A572-4119F179C0BE}"/>
                </a:ext>
              </a:extLst>
            </p:cNvPr>
            <p:cNvPicPr>
              <a:picLocks noChangeAspect="1"/>
            </p:cNvPicPr>
            <p:nvPr/>
          </p:nvPicPr>
          <p:blipFill rotWithShape="1">
            <a:blip r:embed="rId3"/>
            <a:srcRect t="23179" r="47135" b="7119"/>
            <a:stretch/>
          </p:blipFill>
          <p:spPr>
            <a:xfrm>
              <a:off x="133350" y="1504950"/>
              <a:ext cx="3514725" cy="4010025"/>
            </a:xfrm>
            <a:prstGeom prst="rect">
              <a:avLst/>
            </a:prstGeom>
          </p:spPr>
        </p:pic>
      </p:grpSp>
      <p:sp>
        <p:nvSpPr>
          <p:cNvPr id="2" name="タイトル 1">
            <a:extLst>
              <a:ext uri="{FF2B5EF4-FFF2-40B4-BE49-F238E27FC236}">
                <a16:creationId xmlns:a16="http://schemas.microsoft.com/office/drawing/2014/main" id="{32132A30-B539-4D1A-A239-B0B766D9FFD6}"/>
              </a:ext>
            </a:extLst>
          </p:cNvPr>
          <p:cNvSpPr>
            <a:spLocks noGrp="1"/>
          </p:cNvSpPr>
          <p:nvPr>
            <p:ph type="title"/>
          </p:nvPr>
        </p:nvSpPr>
        <p:spPr/>
        <p:txBody>
          <a:bodyPr/>
          <a:lstStyle/>
          <a:p>
            <a:r>
              <a:rPr kumimoji="1" lang="ja-JP" altLang="en-US" dirty="0"/>
              <a:t>練習問題⑤ 解答ー２</a:t>
            </a:r>
          </a:p>
        </p:txBody>
      </p:sp>
      <p:sp>
        <p:nvSpPr>
          <p:cNvPr id="12" name="正方形/長方形 11">
            <a:extLst>
              <a:ext uri="{FF2B5EF4-FFF2-40B4-BE49-F238E27FC236}">
                <a16:creationId xmlns:a16="http://schemas.microsoft.com/office/drawing/2014/main" id="{8A926EFD-20B5-4DEE-9B68-936BD2034782}"/>
              </a:ext>
            </a:extLst>
          </p:cNvPr>
          <p:cNvSpPr/>
          <p:nvPr/>
        </p:nvSpPr>
        <p:spPr>
          <a:xfrm>
            <a:off x="1257301" y="1219200"/>
            <a:ext cx="1276349"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6997BC31-A246-480B-8C32-929C902883D5}"/>
              </a:ext>
            </a:extLst>
          </p:cNvPr>
          <p:cNvSpPr/>
          <p:nvPr/>
        </p:nvSpPr>
        <p:spPr>
          <a:xfrm>
            <a:off x="2562224" y="1485900"/>
            <a:ext cx="101917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Dog</a:t>
            </a:r>
            <a:endParaRPr kumimoji="1" lang="ja-JP" altLang="en-US" dirty="0"/>
          </a:p>
        </p:txBody>
      </p:sp>
      <p:sp>
        <p:nvSpPr>
          <p:cNvPr id="11" name="楕円 10">
            <a:extLst>
              <a:ext uri="{FF2B5EF4-FFF2-40B4-BE49-F238E27FC236}">
                <a16:creationId xmlns:a16="http://schemas.microsoft.com/office/drawing/2014/main" id="{ADB0C329-23F0-4BFF-A3BA-28AC655EEAB9}"/>
              </a:ext>
            </a:extLst>
          </p:cNvPr>
          <p:cNvSpPr/>
          <p:nvPr/>
        </p:nvSpPr>
        <p:spPr>
          <a:xfrm>
            <a:off x="8143874" y="1085850"/>
            <a:ext cx="101917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a:t>
            </a:r>
            <a:endParaRPr kumimoji="1" lang="ja-JP" altLang="en-US" dirty="0"/>
          </a:p>
        </p:txBody>
      </p:sp>
      <p:sp>
        <p:nvSpPr>
          <p:cNvPr id="13" name="正方形/長方形 12">
            <a:extLst>
              <a:ext uri="{FF2B5EF4-FFF2-40B4-BE49-F238E27FC236}">
                <a16:creationId xmlns:a16="http://schemas.microsoft.com/office/drawing/2014/main" id="{993A1A43-7CA0-44F7-9927-8128FC906718}"/>
              </a:ext>
            </a:extLst>
          </p:cNvPr>
          <p:cNvSpPr/>
          <p:nvPr/>
        </p:nvSpPr>
        <p:spPr>
          <a:xfrm>
            <a:off x="5086351" y="3419475"/>
            <a:ext cx="1714500" cy="352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4973333-43DB-4461-A9E8-8FED68C4CF71}"/>
              </a:ext>
            </a:extLst>
          </p:cNvPr>
          <p:cNvSpPr/>
          <p:nvPr/>
        </p:nvSpPr>
        <p:spPr>
          <a:xfrm>
            <a:off x="7353300" y="4000500"/>
            <a:ext cx="4257676" cy="206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・両方「</a:t>
            </a:r>
            <a:r>
              <a:rPr kumimoji="1" lang="en-US" altLang="ja-JP" dirty="0"/>
              <a:t>extends Animal</a:t>
            </a:r>
            <a:r>
              <a:rPr kumimoji="1" lang="ja-JP" altLang="en-US" dirty="0"/>
              <a:t>」で</a:t>
            </a:r>
            <a:endParaRPr kumimoji="1" lang="en-US" altLang="ja-JP" dirty="0"/>
          </a:p>
          <a:p>
            <a:pPr algn="ctr"/>
            <a:r>
              <a:rPr kumimoji="1" lang="en-US" altLang="ja-JP" dirty="0"/>
              <a:t>Animal</a:t>
            </a:r>
            <a:r>
              <a:rPr kumimoji="1" lang="ja-JP" altLang="en-US" dirty="0"/>
              <a:t>クラスを継承している</a:t>
            </a:r>
            <a:endParaRPr kumimoji="1" lang="en-US" altLang="ja-JP" dirty="0"/>
          </a:p>
          <a:p>
            <a:pPr algn="ctr"/>
            <a:r>
              <a:rPr kumimoji="1" lang="ja-JP" altLang="en-US" dirty="0"/>
              <a:t>・</a:t>
            </a:r>
            <a:r>
              <a:rPr kumimoji="1" lang="en-US" altLang="ja-JP" dirty="0"/>
              <a:t>Animal</a:t>
            </a:r>
            <a:r>
              <a:rPr kumimoji="1" lang="ja-JP" altLang="en-US" dirty="0"/>
              <a:t>に</a:t>
            </a:r>
            <a:r>
              <a:rPr kumimoji="1" lang="en-US" altLang="ja-JP" dirty="0" err="1"/>
              <a:t>showProfile</a:t>
            </a:r>
            <a:r>
              <a:rPr kumimoji="1" lang="ja-JP" altLang="en-US" dirty="0"/>
              <a:t>やフィールドが</a:t>
            </a:r>
            <a:endParaRPr kumimoji="1" lang="en-US" altLang="ja-JP" dirty="0"/>
          </a:p>
          <a:p>
            <a:pPr algn="ctr"/>
            <a:r>
              <a:rPr kumimoji="1" lang="ja-JP" altLang="en-US" dirty="0"/>
              <a:t>あるため</a:t>
            </a:r>
            <a:r>
              <a:rPr kumimoji="1" lang="en-US" altLang="ja-JP" dirty="0"/>
              <a:t>Dog</a:t>
            </a:r>
            <a:r>
              <a:rPr kumimoji="1" lang="ja-JP" altLang="en-US" dirty="0"/>
              <a:t>クラスのものは削除</a:t>
            </a:r>
            <a:endParaRPr kumimoji="1" lang="en-US" altLang="ja-JP" dirty="0"/>
          </a:p>
        </p:txBody>
      </p:sp>
    </p:spTree>
    <p:extLst>
      <p:ext uri="{BB962C8B-B14F-4D97-AF65-F5344CB8AC3E}">
        <p14:creationId xmlns:p14="http://schemas.microsoft.com/office/powerpoint/2010/main" val="3289635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E05DF-1EE9-4886-8FBF-F80D1137A420}"/>
              </a:ext>
            </a:extLst>
          </p:cNvPr>
          <p:cNvSpPr>
            <a:spLocks noGrp="1"/>
          </p:cNvSpPr>
          <p:nvPr>
            <p:ph type="title"/>
          </p:nvPr>
        </p:nvSpPr>
        <p:spPr/>
        <p:txBody>
          <a:bodyPr/>
          <a:lstStyle/>
          <a:p>
            <a:r>
              <a:rPr kumimoji="1" lang="ja-JP" altLang="en-US" dirty="0"/>
              <a:t>練習問題⑥</a:t>
            </a:r>
          </a:p>
        </p:txBody>
      </p:sp>
      <p:sp>
        <p:nvSpPr>
          <p:cNvPr id="3" name="コンテンツ プレースホルダー 2">
            <a:extLst>
              <a:ext uri="{FF2B5EF4-FFF2-40B4-BE49-F238E27FC236}">
                <a16:creationId xmlns:a16="http://schemas.microsoft.com/office/drawing/2014/main" id="{374CDB7D-C3A9-4622-A81D-AA06F5A6A4D2}"/>
              </a:ext>
            </a:extLst>
          </p:cNvPr>
          <p:cNvSpPr>
            <a:spLocks noGrp="1"/>
          </p:cNvSpPr>
          <p:nvPr>
            <p:ph idx="1"/>
          </p:nvPr>
        </p:nvSpPr>
        <p:spPr/>
        <p:txBody>
          <a:bodyPr/>
          <a:lstStyle/>
          <a:p>
            <a:pPr marL="0" indent="0">
              <a:buNone/>
            </a:pPr>
            <a:r>
              <a:rPr kumimoji="1" lang="ja-JP" altLang="en-US" dirty="0">
                <a:latin typeface="+mn-ea"/>
              </a:rPr>
              <a:t>・</a:t>
            </a:r>
            <a:r>
              <a:rPr kumimoji="1" lang="en-US" altLang="ja-JP" dirty="0">
                <a:latin typeface="+mn-ea"/>
              </a:rPr>
              <a:t>Main</a:t>
            </a:r>
            <a:r>
              <a:rPr kumimoji="1" lang="ja-JP" altLang="en-US" dirty="0">
                <a:latin typeface="+mn-ea"/>
              </a:rPr>
              <a:t>クラスで、</a:t>
            </a:r>
            <a:r>
              <a:rPr kumimoji="1" lang="en-US" altLang="ja-JP" dirty="0">
                <a:latin typeface="+mn-ea"/>
              </a:rPr>
              <a:t>Dog</a:t>
            </a:r>
            <a:r>
              <a:rPr kumimoji="1" lang="ja-JP" altLang="en-US" dirty="0">
                <a:latin typeface="+mn-ea"/>
              </a:rPr>
              <a:t>クラスと</a:t>
            </a:r>
            <a:r>
              <a:rPr kumimoji="1" lang="en-US" altLang="ja-JP" dirty="0">
                <a:latin typeface="+mn-ea"/>
              </a:rPr>
              <a:t>Cat</a:t>
            </a:r>
            <a:r>
              <a:rPr kumimoji="1" lang="ja-JP" altLang="en-US" dirty="0">
                <a:latin typeface="+mn-ea"/>
              </a:rPr>
              <a:t>クラスのインスタンスを作成し、</a:t>
            </a:r>
            <a:endParaRPr kumimoji="1" lang="en-US" altLang="ja-JP" dirty="0">
              <a:latin typeface="+mn-ea"/>
            </a:endParaRPr>
          </a:p>
          <a:p>
            <a:pPr marL="0" indent="0">
              <a:buNone/>
            </a:pPr>
            <a:r>
              <a:rPr lang="ja-JP" altLang="en-US" dirty="0">
                <a:latin typeface="+mn-ea"/>
              </a:rPr>
              <a:t>　それぞれ好きな名前や年齢を設定する</a:t>
            </a:r>
            <a:endParaRPr lang="en-US" altLang="ja-JP" dirty="0">
              <a:latin typeface="+mn-ea"/>
            </a:endParaRPr>
          </a:p>
          <a:p>
            <a:pPr marL="0" indent="0">
              <a:buNone/>
            </a:pPr>
            <a:r>
              <a:rPr lang="ja-JP" altLang="en-US" dirty="0">
                <a:latin typeface="+mn-ea"/>
              </a:rPr>
              <a:t>・それぞれの</a:t>
            </a:r>
            <a:r>
              <a:rPr lang="en-US" altLang="ja-JP" dirty="0" err="1">
                <a:latin typeface="+mn-ea"/>
              </a:rPr>
              <a:t>showProfile</a:t>
            </a:r>
            <a:r>
              <a:rPr lang="ja-JP" altLang="en-US" dirty="0">
                <a:latin typeface="+mn-ea"/>
              </a:rPr>
              <a:t>メソッドを実行する</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a:t>
            </a:r>
            <a:r>
              <a:rPr lang="ja-JP" altLang="en-US" dirty="0">
                <a:latin typeface="+mn-ea"/>
              </a:rPr>
              <a:t>今までの練習問題で記述した</a:t>
            </a:r>
            <a:r>
              <a:rPr lang="en-US" altLang="ja-JP" dirty="0">
                <a:latin typeface="+mn-ea"/>
              </a:rPr>
              <a:t>Dog</a:t>
            </a:r>
            <a:r>
              <a:rPr lang="ja-JP" altLang="en-US" dirty="0">
                <a:latin typeface="+mn-ea"/>
              </a:rPr>
              <a:t>のインスタンスはコメントアウトして新たに記述しても良いし、それをそのまま使うのでも良い</a:t>
            </a:r>
            <a:endParaRPr lang="en-US" altLang="ja-JP" dirty="0">
              <a:latin typeface="+mn-ea"/>
            </a:endParaRPr>
          </a:p>
        </p:txBody>
      </p:sp>
    </p:spTree>
    <p:extLst>
      <p:ext uri="{BB962C8B-B14F-4D97-AF65-F5344CB8AC3E}">
        <p14:creationId xmlns:p14="http://schemas.microsoft.com/office/powerpoint/2010/main" val="295828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1505690-3E52-43DD-B2BD-DDBFBC0C5115}"/>
              </a:ext>
            </a:extLst>
          </p:cNvPr>
          <p:cNvPicPr>
            <a:picLocks noChangeAspect="1"/>
          </p:cNvPicPr>
          <p:nvPr/>
        </p:nvPicPr>
        <p:blipFill>
          <a:blip r:embed="rId2"/>
          <a:stretch>
            <a:fillRect/>
          </a:stretch>
        </p:blipFill>
        <p:spPr>
          <a:xfrm>
            <a:off x="414337" y="819150"/>
            <a:ext cx="4452938" cy="5316362"/>
          </a:xfrm>
          <a:prstGeom prst="rect">
            <a:avLst/>
          </a:prstGeom>
        </p:spPr>
      </p:pic>
      <p:sp>
        <p:nvSpPr>
          <p:cNvPr id="2" name="タイトル 1">
            <a:extLst>
              <a:ext uri="{FF2B5EF4-FFF2-40B4-BE49-F238E27FC236}">
                <a16:creationId xmlns:a16="http://schemas.microsoft.com/office/drawing/2014/main" id="{329699E4-E366-4C83-A1AF-F57EB4664D47}"/>
              </a:ext>
            </a:extLst>
          </p:cNvPr>
          <p:cNvSpPr>
            <a:spLocks noGrp="1"/>
          </p:cNvSpPr>
          <p:nvPr>
            <p:ph type="title"/>
          </p:nvPr>
        </p:nvSpPr>
        <p:spPr>
          <a:xfrm>
            <a:off x="813528" y="153785"/>
            <a:ext cx="10178322" cy="1492132"/>
          </a:xfrm>
        </p:spPr>
        <p:txBody>
          <a:bodyPr>
            <a:normAutofit/>
          </a:bodyPr>
          <a:lstStyle/>
          <a:p>
            <a:r>
              <a:rPr kumimoji="1" lang="ja-JP" altLang="en-US" sz="3200" dirty="0"/>
              <a:t>練習問題⑥ 解答</a:t>
            </a:r>
          </a:p>
        </p:txBody>
      </p:sp>
      <p:sp>
        <p:nvSpPr>
          <p:cNvPr id="6" name="正方形/長方形 5">
            <a:extLst>
              <a:ext uri="{FF2B5EF4-FFF2-40B4-BE49-F238E27FC236}">
                <a16:creationId xmlns:a16="http://schemas.microsoft.com/office/drawing/2014/main" id="{D49028AF-D2D5-428F-9F6E-643E26C1EDA3}"/>
              </a:ext>
            </a:extLst>
          </p:cNvPr>
          <p:cNvSpPr/>
          <p:nvPr/>
        </p:nvSpPr>
        <p:spPr>
          <a:xfrm>
            <a:off x="6086475" y="4086225"/>
            <a:ext cx="5514975"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sp>
        <p:nvSpPr>
          <p:cNvPr id="11" name="吹き出し: 折線 10">
            <a:extLst>
              <a:ext uri="{FF2B5EF4-FFF2-40B4-BE49-F238E27FC236}">
                <a16:creationId xmlns:a16="http://schemas.microsoft.com/office/drawing/2014/main" id="{DCD9A430-5F0A-4D48-81FE-A9B17C6CCD52}"/>
              </a:ext>
            </a:extLst>
          </p:cNvPr>
          <p:cNvSpPr/>
          <p:nvPr/>
        </p:nvSpPr>
        <p:spPr>
          <a:xfrm>
            <a:off x="5514975" y="266700"/>
            <a:ext cx="6229350" cy="3143250"/>
          </a:xfrm>
          <a:prstGeom prst="borderCallout2">
            <a:avLst>
              <a:gd name="adj1" fmla="val 18750"/>
              <a:gd name="adj2" fmla="val -8333"/>
              <a:gd name="adj3" fmla="val 18750"/>
              <a:gd name="adj4" fmla="val -16667"/>
              <a:gd name="adj5" fmla="val 85216"/>
              <a:gd name="adj6" fmla="val -53548"/>
            </a:avLst>
          </a:prstGeom>
        </p:spPr>
        <p:style>
          <a:lnRef idx="1">
            <a:schemeClr val="accent1"/>
          </a:lnRef>
          <a:fillRef idx="2">
            <a:schemeClr val="accent1"/>
          </a:fillRef>
          <a:effectRef idx="1">
            <a:schemeClr val="accent1"/>
          </a:effectRef>
          <a:fontRef idx="minor">
            <a:schemeClr val="dk1"/>
          </a:fontRef>
        </p:style>
        <p:txBody>
          <a:bodyPr rtlCol="0" anchor="t"/>
          <a:lstStyle/>
          <a:p>
            <a:r>
              <a:rPr kumimoji="1" lang="en-US" altLang="ja-JP" sz="1400" dirty="0" err="1">
                <a:latin typeface="+mn-ea"/>
              </a:rPr>
              <a:t>setAge</a:t>
            </a:r>
            <a:r>
              <a:rPr kumimoji="1" lang="ja-JP" altLang="en-US" sz="1400" dirty="0">
                <a:latin typeface="+mn-ea"/>
              </a:rPr>
              <a:t>にカーソルを持って行くと下記の様な吹き出しが表示されます。</a:t>
            </a:r>
            <a:endParaRPr kumimoji="1" lang="en-US" altLang="ja-JP" sz="1400" dirty="0">
              <a:latin typeface="+mn-ea"/>
            </a:endParaRPr>
          </a:p>
          <a:p>
            <a:r>
              <a:rPr kumimoji="1" lang="ja-JP" altLang="en-US" sz="1400" dirty="0">
                <a:latin typeface="+mn-ea"/>
              </a:rPr>
              <a:t>これを見ると</a:t>
            </a:r>
            <a:r>
              <a:rPr kumimoji="1" lang="en-US" altLang="ja-JP" sz="1400" dirty="0" err="1">
                <a:latin typeface="+mn-ea"/>
              </a:rPr>
              <a:t>setAge</a:t>
            </a:r>
            <a:r>
              <a:rPr kumimoji="1" lang="ja-JP" altLang="en-US" sz="1400" dirty="0">
                <a:latin typeface="+mn-ea"/>
              </a:rPr>
              <a:t>は</a:t>
            </a:r>
            <a:r>
              <a:rPr kumimoji="1" lang="en-US" altLang="ja-JP" sz="1400" dirty="0">
                <a:latin typeface="+mn-ea"/>
              </a:rPr>
              <a:t>Animal</a:t>
            </a:r>
            <a:r>
              <a:rPr kumimoji="1" lang="ja-JP" altLang="en-US" sz="1400" dirty="0">
                <a:latin typeface="+mn-ea"/>
              </a:rPr>
              <a:t>クラスのメソッドを使用していることが分かります。</a:t>
            </a:r>
          </a:p>
        </p:txBody>
      </p:sp>
      <p:pic>
        <p:nvPicPr>
          <p:cNvPr id="10" name="図 9">
            <a:extLst>
              <a:ext uri="{FF2B5EF4-FFF2-40B4-BE49-F238E27FC236}">
                <a16:creationId xmlns:a16="http://schemas.microsoft.com/office/drawing/2014/main" id="{513FA86C-E5D2-4965-9FD8-E11F4F931BE9}"/>
              </a:ext>
            </a:extLst>
          </p:cNvPr>
          <p:cNvPicPr>
            <a:picLocks noChangeAspect="1"/>
          </p:cNvPicPr>
          <p:nvPr/>
        </p:nvPicPr>
        <p:blipFill rotWithShape="1">
          <a:blip r:embed="rId3"/>
          <a:srcRect l="32437" t="42166" r="36907" b="34000"/>
          <a:stretch/>
        </p:blipFill>
        <p:spPr>
          <a:xfrm>
            <a:off x="6305549" y="1076325"/>
            <a:ext cx="4438651" cy="1941063"/>
          </a:xfrm>
          <a:prstGeom prst="rect">
            <a:avLst/>
          </a:prstGeom>
        </p:spPr>
      </p:pic>
      <p:pic>
        <p:nvPicPr>
          <p:cNvPr id="13" name="図 12">
            <a:extLst>
              <a:ext uri="{FF2B5EF4-FFF2-40B4-BE49-F238E27FC236}">
                <a16:creationId xmlns:a16="http://schemas.microsoft.com/office/drawing/2014/main" id="{7D84F02F-442A-4B24-B022-102B2D2DA98F}"/>
              </a:ext>
            </a:extLst>
          </p:cNvPr>
          <p:cNvPicPr>
            <a:picLocks noChangeAspect="1"/>
          </p:cNvPicPr>
          <p:nvPr/>
        </p:nvPicPr>
        <p:blipFill>
          <a:blip r:embed="rId4"/>
          <a:stretch>
            <a:fillRect/>
          </a:stretch>
        </p:blipFill>
        <p:spPr>
          <a:xfrm>
            <a:off x="6443662" y="4591050"/>
            <a:ext cx="4562475" cy="1238250"/>
          </a:xfrm>
          <a:prstGeom prst="rect">
            <a:avLst/>
          </a:prstGeom>
        </p:spPr>
      </p:pic>
    </p:spTree>
    <p:extLst>
      <p:ext uri="{BB962C8B-B14F-4D97-AF65-F5344CB8AC3E}">
        <p14:creationId xmlns:p14="http://schemas.microsoft.com/office/powerpoint/2010/main" val="3072733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0E05DF-1EE9-4886-8FBF-F80D1137A420}"/>
              </a:ext>
            </a:extLst>
          </p:cNvPr>
          <p:cNvSpPr>
            <a:spLocks noGrp="1"/>
          </p:cNvSpPr>
          <p:nvPr>
            <p:ph type="title"/>
          </p:nvPr>
        </p:nvSpPr>
        <p:spPr/>
        <p:txBody>
          <a:bodyPr/>
          <a:lstStyle/>
          <a:p>
            <a:r>
              <a:rPr kumimoji="1" lang="ja-JP" altLang="en-US" dirty="0"/>
              <a:t>練習問題⑦</a:t>
            </a:r>
          </a:p>
        </p:txBody>
      </p:sp>
      <p:sp>
        <p:nvSpPr>
          <p:cNvPr id="3" name="コンテンツ プレースホルダー 2">
            <a:extLst>
              <a:ext uri="{FF2B5EF4-FFF2-40B4-BE49-F238E27FC236}">
                <a16:creationId xmlns:a16="http://schemas.microsoft.com/office/drawing/2014/main" id="{374CDB7D-C3A9-4622-A81D-AA06F5A6A4D2}"/>
              </a:ext>
            </a:extLst>
          </p:cNvPr>
          <p:cNvSpPr>
            <a:spLocks noGrp="1"/>
          </p:cNvSpPr>
          <p:nvPr>
            <p:ph idx="1"/>
          </p:nvPr>
        </p:nvSpPr>
        <p:spPr>
          <a:xfrm>
            <a:off x="1251678" y="1562100"/>
            <a:ext cx="10178322" cy="4952999"/>
          </a:xfrm>
        </p:spPr>
        <p:txBody>
          <a:bodyPr>
            <a:normAutofit/>
          </a:bodyPr>
          <a:lstStyle/>
          <a:p>
            <a:pPr marL="0" indent="0">
              <a:buNone/>
            </a:pPr>
            <a:r>
              <a:rPr kumimoji="1" lang="ja-JP" altLang="en-US" dirty="0">
                <a:latin typeface="+mn-ea"/>
              </a:rPr>
              <a:t>・</a:t>
            </a:r>
            <a:r>
              <a:rPr kumimoji="1" lang="en-US" altLang="ja-JP" dirty="0">
                <a:latin typeface="+mn-ea"/>
              </a:rPr>
              <a:t>Animal</a:t>
            </a:r>
            <a:r>
              <a:rPr kumimoji="1" lang="ja-JP" altLang="en-US" dirty="0">
                <a:latin typeface="+mn-ea"/>
              </a:rPr>
              <a:t>クラスに話す</a:t>
            </a:r>
            <a:r>
              <a:rPr kumimoji="1" lang="en-US" altLang="ja-JP" dirty="0">
                <a:latin typeface="+mn-ea"/>
              </a:rPr>
              <a:t>speak</a:t>
            </a:r>
            <a:r>
              <a:rPr kumimoji="1" lang="ja-JP" altLang="en-US" dirty="0">
                <a:latin typeface="+mn-ea"/>
              </a:rPr>
              <a:t>メソッドを追加し、</a:t>
            </a:r>
            <a:r>
              <a:rPr lang="ja-JP" altLang="en-US" dirty="0">
                <a:latin typeface="+mn-ea"/>
              </a:rPr>
              <a:t>コンソールに「・・・・」と出力する</a:t>
            </a:r>
            <a:endParaRPr lang="en-US" altLang="ja-JP" dirty="0">
              <a:latin typeface="+mn-ea"/>
            </a:endParaRPr>
          </a:p>
          <a:p>
            <a:pPr marL="0" indent="0">
              <a:buNone/>
            </a:pPr>
            <a:r>
              <a:rPr lang="ja-JP" altLang="en-US" dirty="0">
                <a:latin typeface="+mn-ea"/>
              </a:rPr>
              <a:t>・</a:t>
            </a:r>
            <a:r>
              <a:rPr lang="en-US" altLang="ja-JP" dirty="0">
                <a:latin typeface="+mn-ea"/>
              </a:rPr>
              <a:t>cat</a:t>
            </a:r>
            <a:r>
              <a:rPr lang="ja-JP" altLang="en-US" dirty="0">
                <a:latin typeface="+mn-ea"/>
              </a:rPr>
              <a:t>クラスに</a:t>
            </a:r>
            <a:r>
              <a:rPr lang="en-US" altLang="ja-JP" dirty="0">
                <a:latin typeface="+mn-ea"/>
              </a:rPr>
              <a:t>speak</a:t>
            </a:r>
            <a:r>
              <a:rPr lang="ja-JP" altLang="en-US" dirty="0">
                <a:latin typeface="+mn-ea"/>
              </a:rPr>
              <a:t>メソッドを追加し、コンソールに「ニャーニャー」と出力する</a:t>
            </a:r>
            <a:endParaRPr lang="en-US" altLang="ja-JP" dirty="0">
              <a:latin typeface="+mn-ea"/>
            </a:endParaRPr>
          </a:p>
          <a:p>
            <a:pPr marL="0" indent="0">
              <a:buNone/>
            </a:pPr>
            <a:r>
              <a:rPr lang="ja-JP" altLang="en-US" dirty="0">
                <a:latin typeface="+mn-ea"/>
              </a:rPr>
              <a:t>・</a:t>
            </a:r>
            <a:r>
              <a:rPr lang="en-US" altLang="ja-JP" dirty="0">
                <a:latin typeface="+mn-ea"/>
              </a:rPr>
              <a:t>dog</a:t>
            </a:r>
            <a:r>
              <a:rPr lang="ja-JP" altLang="en-US" dirty="0">
                <a:latin typeface="+mn-ea"/>
              </a:rPr>
              <a:t>クラスに</a:t>
            </a:r>
            <a:r>
              <a:rPr lang="en-US" altLang="ja-JP" dirty="0">
                <a:latin typeface="+mn-ea"/>
              </a:rPr>
              <a:t>speak</a:t>
            </a:r>
            <a:r>
              <a:rPr lang="ja-JP" altLang="en-US" dirty="0">
                <a:latin typeface="+mn-ea"/>
              </a:rPr>
              <a:t>メソッドを追加し、コンソールに「わんわん」と出力する</a:t>
            </a:r>
            <a:endParaRPr lang="en-US" altLang="ja-JP" dirty="0">
              <a:latin typeface="+mn-ea"/>
            </a:endParaRPr>
          </a:p>
          <a:p>
            <a:pPr marL="0" indent="0">
              <a:buNone/>
            </a:pPr>
            <a:endParaRPr lang="en-US" altLang="ja-JP" dirty="0">
              <a:latin typeface="+mn-ea"/>
            </a:endParaRPr>
          </a:p>
          <a:p>
            <a:pPr marL="0" indent="0">
              <a:buNone/>
            </a:pPr>
            <a:r>
              <a:rPr lang="ja-JP" altLang="en-US" dirty="0">
                <a:latin typeface="+mn-ea"/>
              </a:rPr>
              <a:t>・</a:t>
            </a:r>
            <a:r>
              <a:rPr lang="en-US" altLang="ja-JP" dirty="0">
                <a:latin typeface="+mn-ea"/>
              </a:rPr>
              <a:t>Main</a:t>
            </a:r>
            <a:r>
              <a:rPr lang="ja-JP" altLang="en-US" dirty="0">
                <a:latin typeface="+mn-ea"/>
              </a:rPr>
              <a:t>クラスに</a:t>
            </a:r>
            <a:r>
              <a:rPr lang="en-US" altLang="ja-JP" dirty="0">
                <a:latin typeface="+mn-ea"/>
              </a:rPr>
              <a:t>Animal</a:t>
            </a:r>
            <a:r>
              <a:rPr lang="ja-JP" altLang="en-US" dirty="0">
                <a:latin typeface="+mn-ea"/>
              </a:rPr>
              <a:t>クラスをリスト形式で保持し、</a:t>
            </a:r>
            <a:endParaRPr lang="en-US" altLang="ja-JP" dirty="0">
              <a:latin typeface="+mn-ea"/>
            </a:endParaRPr>
          </a:p>
          <a:p>
            <a:pPr marL="0" indent="0">
              <a:buNone/>
            </a:pPr>
            <a:r>
              <a:rPr lang="ja-JP" altLang="en-US" dirty="0">
                <a:latin typeface="+mn-ea"/>
              </a:rPr>
              <a:t>　</a:t>
            </a:r>
            <a:r>
              <a:rPr lang="en-US" altLang="ja-JP" dirty="0">
                <a:latin typeface="+mn-ea"/>
              </a:rPr>
              <a:t>Animal</a:t>
            </a:r>
            <a:r>
              <a:rPr lang="ja-JP" altLang="en-US" dirty="0">
                <a:latin typeface="+mn-ea"/>
              </a:rPr>
              <a:t>、</a:t>
            </a:r>
            <a:r>
              <a:rPr lang="en-US" altLang="ja-JP" dirty="0">
                <a:latin typeface="+mn-ea"/>
              </a:rPr>
              <a:t>Dog</a:t>
            </a:r>
            <a:r>
              <a:rPr lang="ja-JP" altLang="en-US" dirty="0">
                <a:latin typeface="+mn-ea"/>
              </a:rPr>
              <a:t>、</a:t>
            </a:r>
            <a:r>
              <a:rPr lang="en-US" altLang="ja-JP" dirty="0">
                <a:latin typeface="+mn-ea"/>
              </a:rPr>
              <a:t>Cat</a:t>
            </a:r>
            <a:r>
              <a:rPr lang="ja-JP" altLang="en-US" dirty="0">
                <a:latin typeface="+mn-ea"/>
              </a:rPr>
              <a:t>のインスタンスを保持する。</a:t>
            </a:r>
            <a:endParaRPr lang="en-US" altLang="ja-JP" dirty="0">
              <a:latin typeface="+mn-ea"/>
            </a:endParaRPr>
          </a:p>
          <a:p>
            <a:pPr marL="0" indent="0">
              <a:buNone/>
            </a:pPr>
            <a:r>
              <a:rPr lang="ja-JP" altLang="en-US" dirty="0">
                <a:latin typeface="+mn-ea"/>
              </a:rPr>
              <a:t>　拡張</a:t>
            </a:r>
            <a:r>
              <a:rPr lang="en-US" altLang="ja-JP" dirty="0">
                <a:latin typeface="+mn-ea"/>
              </a:rPr>
              <a:t>for</a:t>
            </a:r>
            <a:r>
              <a:rPr lang="ja-JP" altLang="en-US" dirty="0">
                <a:latin typeface="+mn-ea"/>
              </a:rPr>
              <a:t>文を使って、全ての</a:t>
            </a:r>
            <a:r>
              <a:rPr lang="en-US" altLang="ja-JP" dirty="0">
                <a:latin typeface="+mn-ea"/>
              </a:rPr>
              <a:t>speak</a:t>
            </a:r>
            <a:r>
              <a:rPr lang="ja-JP" altLang="en-US" dirty="0">
                <a:latin typeface="+mn-ea"/>
              </a:rPr>
              <a:t>メソッドを実行する</a:t>
            </a:r>
            <a:endParaRPr lang="en-US" altLang="ja-JP" dirty="0">
              <a:latin typeface="+mn-ea"/>
            </a:endParaRPr>
          </a:p>
          <a:p>
            <a:pPr marL="0" indent="0">
              <a:buNone/>
            </a:pPr>
            <a:endParaRPr lang="en-US" altLang="ja-JP" dirty="0">
              <a:latin typeface="+mn-ea"/>
            </a:endParaRPr>
          </a:p>
          <a:p>
            <a:pPr marL="0" indent="0">
              <a:buNone/>
            </a:pPr>
            <a:r>
              <a:rPr lang="en-US" altLang="ja-JP" dirty="0">
                <a:latin typeface="+mn-ea"/>
              </a:rPr>
              <a:t>※Cat</a:t>
            </a:r>
            <a:r>
              <a:rPr lang="ja-JP" altLang="en-US" dirty="0">
                <a:latin typeface="+mn-ea"/>
              </a:rPr>
              <a:t>クラス、</a:t>
            </a:r>
            <a:r>
              <a:rPr lang="en-US" altLang="ja-JP" dirty="0">
                <a:latin typeface="+mn-ea"/>
              </a:rPr>
              <a:t>Dog</a:t>
            </a:r>
            <a:r>
              <a:rPr lang="ja-JP" altLang="en-US" dirty="0">
                <a:latin typeface="+mn-ea"/>
              </a:rPr>
              <a:t>クラスの</a:t>
            </a:r>
            <a:r>
              <a:rPr lang="en-US" altLang="ja-JP" dirty="0">
                <a:latin typeface="+mn-ea"/>
              </a:rPr>
              <a:t>speak</a:t>
            </a:r>
            <a:r>
              <a:rPr lang="ja-JP" altLang="en-US" dirty="0">
                <a:latin typeface="+mn-ea"/>
              </a:rPr>
              <a:t>メソッドには</a:t>
            </a:r>
            <a:r>
              <a:rPr lang="en-US" altLang="ja-JP" dirty="0">
                <a:latin typeface="+mn-ea"/>
              </a:rPr>
              <a:t>@Override</a:t>
            </a:r>
            <a:r>
              <a:rPr lang="ja-JP" altLang="en-US" dirty="0">
                <a:latin typeface="+mn-ea"/>
              </a:rPr>
              <a:t>を記述する</a:t>
            </a:r>
            <a:endParaRPr lang="en-US" altLang="ja-JP" dirty="0">
              <a:latin typeface="+mn-ea"/>
            </a:endParaRPr>
          </a:p>
          <a:p>
            <a:pPr marL="0" indent="0">
              <a:buNone/>
            </a:pPr>
            <a:r>
              <a:rPr lang="en-US" altLang="ja-JP" dirty="0">
                <a:latin typeface="+mn-ea"/>
              </a:rPr>
              <a:t>※</a:t>
            </a:r>
            <a:r>
              <a:rPr lang="ja-JP" altLang="en-US" dirty="0">
                <a:latin typeface="+mn-ea"/>
              </a:rPr>
              <a:t>最終的にコンソールには「・・・・」「わんわん」 「ニャーニャー」が出力されればよい</a:t>
            </a:r>
            <a:endParaRPr lang="en-US" altLang="ja-JP" dirty="0">
              <a:latin typeface="+mn-ea"/>
            </a:endParaRPr>
          </a:p>
        </p:txBody>
      </p:sp>
    </p:spTree>
    <p:extLst>
      <p:ext uri="{BB962C8B-B14F-4D97-AF65-F5344CB8AC3E}">
        <p14:creationId xmlns:p14="http://schemas.microsoft.com/office/powerpoint/2010/main" val="1054107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9699E4-E366-4C83-A1AF-F57EB4664D47}"/>
              </a:ext>
            </a:extLst>
          </p:cNvPr>
          <p:cNvSpPr>
            <a:spLocks noGrp="1"/>
          </p:cNvSpPr>
          <p:nvPr>
            <p:ph type="title"/>
          </p:nvPr>
        </p:nvSpPr>
        <p:spPr>
          <a:xfrm>
            <a:off x="813528" y="153785"/>
            <a:ext cx="10178322" cy="1492132"/>
          </a:xfrm>
        </p:spPr>
        <p:txBody>
          <a:bodyPr>
            <a:normAutofit/>
          </a:bodyPr>
          <a:lstStyle/>
          <a:p>
            <a:r>
              <a:rPr kumimoji="1" lang="ja-JP" altLang="en-US" sz="3200" dirty="0"/>
              <a:t>練習問題⑦</a:t>
            </a:r>
            <a:r>
              <a:rPr kumimoji="1" lang="en-US" altLang="ja-JP" sz="3200" dirty="0"/>
              <a:t>-1</a:t>
            </a:r>
            <a:r>
              <a:rPr kumimoji="1" lang="ja-JP" altLang="en-US" sz="3200" dirty="0"/>
              <a:t> 解答</a:t>
            </a:r>
          </a:p>
        </p:txBody>
      </p:sp>
      <p:pic>
        <p:nvPicPr>
          <p:cNvPr id="4" name="図 3">
            <a:extLst>
              <a:ext uri="{FF2B5EF4-FFF2-40B4-BE49-F238E27FC236}">
                <a16:creationId xmlns:a16="http://schemas.microsoft.com/office/drawing/2014/main" id="{AB7F65D0-992A-4717-9CE8-BDD1CB9C82D4}"/>
              </a:ext>
            </a:extLst>
          </p:cNvPr>
          <p:cNvPicPr>
            <a:picLocks noChangeAspect="1"/>
          </p:cNvPicPr>
          <p:nvPr/>
        </p:nvPicPr>
        <p:blipFill rotWithShape="1">
          <a:blip r:embed="rId2"/>
          <a:srcRect r="49408"/>
          <a:stretch/>
        </p:blipFill>
        <p:spPr>
          <a:xfrm>
            <a:off x="561975" y="890587"/>
            <a:ext cx="3257550" cy="5534025"/>
          </a:xfrm>
          <a:prstGeom prst="rect">
            <a:avLst/>
          </a:prstGeom>
        </p:spPr>
      </p:pic>
      <p:sp>
        <p:nvSpPr>
          <p:cNvPr id="12" name="楕円 11">
            <a:extLst>
              <a:ext uri="{FF2B5EF4-FFF2-40B4-BE49-F238E27FC236}">
                <a16:creationId xmlns:a16="http://schemas.microsoft.com/office/drawing/2014/main" id="{B40A6D56-285A-449B-B2F4-A9D874E3C00A}"/>
              </a:ext>
            </a:extLst>
          </p:cNvPr>
          <p:cNvSpPr/>
          <p:nvPr/>
        </p:nvSpPr>
        <p:spPr>
          <a:xfrm>
            <a:off x="2381249" y="695325"/>
            <a:ext cx="1381126"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Animal</a:t>
            </a:r>
            <a:endParaRPr kumimoji="1" lang="ja-JP" altLang="en-US" dirty="0"/>
          </a:p>
        </p:txBody>
      </p:sp>
      <p:pic>
        <p:nvPicPr>
          <p:cNvPr id="7" name="図 6">
            <a:extLst>
              <a:ext uri="{FF2B5EF4-FFF2-40B4-BE49-F238E27FC236}">
                <a16:creationId xmlns:a16="http://schemas.microsoft.com/office/drawing/2014/main" id="{5EA59ABA-DFAB-408E-854F-70B2265DBC5A}"/>
              </a:ext>
            </a:extLst>
          </p:cNvPr>
          <p:cNvPicPr>
            <a:picLocks noChangeAspect="1"/>
          </p:cNvPicPr>
          <p:nvPr/>
        </p:nvPicPr>
        <p:blipFill>
          <a:blip r:embed="rId3"/>
          <a:stretch>
            <a:fillRect/>
          </a:stretch>
        </p:blipFill>
        <p:spPr>
          <a:xfrm>
            <a:off x="4133850" y="923925"/>
            <a:ext cx="3733800" cy="4495800"/>
          </a:xfrm>
          <a:prstGeom prst="rect">
            <a:avLst/>
          </a:prstGeom>
        </p:spPr>
      </p:pic>
      <p:sp>
        <p:nvSpPr>
          <p:cNvPr id="14" name="楕円 13">
            <a:extLst>
              <a:ext uri="{FF2B5EF4-FFF2-40B4-BE49-F238E27FC236}">
                <a16:creationId xmlns:a16="http://schemas.microsoft.com/office/drawing/2014/main" id="{EF97F387-E3F5-44C6-9B57-0ECC696F47F2}"/>
              </a:ext>
            </a:extLst>
          </p:cNvPr>
          <p:cNvSpPr/>
          <p:nvPr/>
        </p:nvSpPr>
        <p:spPr>
          <a:xfrm>
            <a:off x="6381749" y="790575"/>
            <a:ext cx="1381126"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a:t>
            </a:r>
            <a:endParaRPr kumimoji="1" lang="ja-JP" altLang="en-US" dirty="0"/>
          </a:p>
        </p:txBody>
      </p:sp>
      <p:pic>
        <p:nvPicPr>
          <p:cNvPr id="15" name="図 14">
            <a:extLst>
              <a:ext uri="{FF2B5EF4-FFF2-40B4-BE49-F238E27FC236}">
                <a16:creationId xmlns:a16="http://schemas.microsoft.com/office/drawing/2014/main" id="{D369634A-AD83-4924-9618-8395CF07CF32}"/>
              </a:ext>
            </a:extLst>
          </p:cNvPr>
          <p:cNvPicPr>
            <a:picLocks noChangeAspect="1"/>
          </p:cNvPicPr>
          <p:nvPr/>
        </p:nvPicPr>
        <p:blipFill rotWithShape="1">
          <a:blip r:embed="rId4"/>
          <a:srcRect b="26872"/>
          <a:stretch/>
        </p:blipFill>
        <p:spPr>
          <a:xfrm>
            <a:off x="8143875" y="1062038"/>
            <a:ext cx="3409950" cy="4186238"/>
          </a:xfrm>
          <a:prstGeom prst="rect">
            <a:avLst/>
          </a:prstGeom>
        </p:spPr>
      </p:pic>
      <p:sp>
        <p:nvSpPr>
          <p:cNvPr id="16" name="楕円 15">
            <a:extLst>
              <a:ext uri="{FF2B5EF4-FFF2-40B4-BE49-F238E27FC236}">
                <a16:creationId xmlns:a16="http://schemas.microsoft.com/office/drawing/2014/main" id="{C20EA191-0732-4236-BDA5-BE352FD88448}"/>
              </a:ext>
            </a:extLst>
          </p:cNvPr>
          <p:cNvSpPr/>
          <p:nvPr/>
        </p:nvSpPr>
        <p:spPr>
          <a:xfrm>
            <a:off x="10334624" y="419100"/>
            <a:ext cx="1381126"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Dog</a:t>
            </a:r>
            <a:endParaRPr kumimoji="1" lang="ja-JP" altLang="en-US" dirty="0"/>
          </a:p>
        </p:txBody>
      </p:sp>
      <p:sp>
        <p:nvSpPr>
          <p:cNvPr id="17" name="正方形/長方形 16">
            <a:extLst>
              <a:ext uri="{FF2B5EF4-FFF2-40B4-BE49-F238E27FC236}">
                <a16:creationId xmlns:a16="http://schemas.microsoft.com/office/drawing/2014/main" id="{605006CF-AED0-43E5-B890-386C8BB5AD0D}"/>
              </a:ext>
            </a:extLst>
          </p:cNvPr>
          <p:cNvSpPr/>
          <p:nvPr/>
        </p:nvSpPr>
        <p:spPr>
          <a:xfrm>
            <a:off x="762000" y="5181600"/>
            <a:ext cx="2609849" cy="8763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58CF1144-B515-4C34-98AD-53BCDFE8B722}"/>
              </a:ext>
            </a:extLst>
          </p:cNvPr>
          <p:cNvSpPr/>
          <p:nvPr/>
        </p:nvSpPr>
        <p:spPr>
          <a:xfrm>
            <a:off x="4610100" y="3448049"/>
            <a:ext cx="2838450" cy="1266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FF341B8-AC80-4242-9903-AE0F9FAF6FAA}"/>
              </a:ext>
            </a:extLst>
          </p:cNvPr>
          <p:cNvSpPr/>
          <p:nvPr/>
        </p:nvSpPr>
        <p:spPr>
          <a:xfrm>
            <a:off x="8429624" y="1381125"/>
            <a:ext cx="3038475" cy="9620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169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19ACD-C8C3-4DDD-88B0-FB9F0A72509A}"/>
              </a:ext>
            </a:extLst>
          </p:cNvPr>
          <p:cNvSpPr>
            <a:spLocks noGrp="1"/>
          </p:cNvSpPr>
          <p:nvPr>
            <p:ph type="title"/>
          </p:nvPr>
        </p:nvSpPr>
        <p:spPr/>
        <p:txBody>
          <a:bodyPr/>
          <a:lstStyle/>
          <a:p>
            <a:r>
              <a:rPr lang="ja-JP" altLang="en-US" cap="none" dirty="0"/>
              <a:t>第</a:t>
            </a:r>
            <a:r>
              <a:rPr lang="en-US" altLang="ja-JP" cap="none" dirty="0"/>
              <a:t>8</a:t>
            </a:r>
            <a:r>
              <a:rPr lang="ja-JP" altLang="en-US" cap="none" dirty="0"/>
              <a:t>章 オブジェクト指向</a:t>
            </a:r>
            <a:endParaRPr kumimoji="1" lang="ja-JP" altLang="en-US" cap="none" dirty="0"/>
          </a:p>
        </p:txBody>
      </p:sp>
      <p:sp>
        <p:nvSpPr>
          <p:cNvPr id="3" name="コンテンツ プレースホルダー 2">
            <a:extLst>
              <a:ext uri="{FF2B5EF4-FFF2-40B4-BE49-F238E27FC236}">
                <a16:creationId xmlns:a16="http://schemas.microsoft.com/office/drawing/2014/main" id="{2DFB61AD-F169-49E1-ABA9-CA2FC788762D}"/>
              </a:ext>
            </a:extLst>
          </p:cNvPr>
          <p:cNvSpPr>
            <a:spLocks noGrp="1"/>
          </p:cNvSpPr>
          <p:nvPr>
            <p:ph idx="1"/>
          </p:nvPr>
        </p:nvSpPr>
        <p:spPr/>
        <p:txBody>
          <a:bodyPr/>
          <a:lstStyle/>
          <a:p>
            <a:pPr marL="0" indent="0">
              <a:buNone/>
            </a:pPr>
            <a:r>
              <a:rPr lang="ja-JP" altLang="en-US" dirty="0"/>
              <a:t>プログラムを「モノの作成」と「操作」としてみる考え方</a:t>
            </a:r>
            <a:endParaRPr lang="en-US" altLang="ja-JP" dirty="0"/>
          </a:p>
          <a:p>
            <a:pPr marL="0" indent="0">
              <a:buNone/>
            </a:pPr>
            <a:r>
              <a:rPr lang="ja-JP" altLang="en-US" dirty="0"/>
              <a:t>プログラムは</a:t>
            </a:r>
            <a:r>
              <a:rPr lang="en-US" altLang="ja-JP" dirty="0"/>
              <a:t>【</a:t>
            </a:r>
            <a:r>
              <a:rPr lang="ja-JP" altLang="en-US" dirty="0"/>
              <a:t>独立していて、再利用しやすく、かつ拡張子しやすいほど良い」という考え方をしている</a:t>
            </a:r>
            <a:endParaRPr lang="en-US" altLang="ja-JP" dirty="0"/>
          </a:p>
          <a:p>
            <a:pPr marL="0" indent="0">
              <a:buNone/>
            </a:pPr>
            <a:endParaRPr lang="en-US" altLang="ja-JP" dirty="0"/>
          </a:p>
          <a:p>
            <a:pPr marL="0" indent="0">
              <a:buNone/>
            </a:pPr>
            <a:r>
              <a:rPr lang="ja-JP" altLang="en-US" dirty="0"/>
              <a:t>・カプセル化（独立性）</a:t>
            </a:r>
            <a:endParaRPr lang="en-US" altLang="ja-JP" dirty="0"/>
          </a:p>
          <a:p>
            <a:pPr marL="0" indent="0">
              <a:buNone/>
            </a:pPr>
            <a:r>
              <a:rPr lang="ja-JP" altLang="en-US" dirty="0"/>
              <a:t>・継承（再利用性）</a:t>
            </a:r>
            <a:endParaRPr lang="en-US" altLang="ja-JP" dirty="0"/>
          </a:p>
          <a:p>
            <a:pPr marL="0" indent="0">
              <a:buNone/>
            </a:pPr>
            <a:r>
              <a:rPr lang="ja-JP" altLang="en-US" dirty="0"/>
              <a:t>・ポリモーフィズム（拡張性）</a:t>
            </a:r>
            <a:endParaRPr lang="en-US" altLang="ja-JP" dirty="0"/>
          </a:p>
          <a:p>
            <a:pPr marL="0" indent="0">
              <a:buNone/>
            </a:pPr>
            <a:r>
              <a:rPr lang="ja-JP" altLang="en-US" dirty="0"/>
              <a:t>（動的束縛）</a:t>
            </a:r>
            <a:endParaRPr lang="en-US" altLang="ja-JP" dirty="0"/>
          </a:p>
          <a:p>
            <a:pPr marL="0" indent="0">
              <a:buNone/>
            </a:pPr>
            <a:endParaRPr lang="en-US" altLang="ja-JP" dirty="0"/>
          </a:p>
        </p:txBody>
      </p:sp>
    </p:spTree>
    <p:extLst>
      <p:ext uri="{BB962C8B-B14F-4D97-AF65-F5344CB8AC3E}">
        <p14:creationId xmlns:p14="http://schemas.microsoft.com/office/powerpoint/2010/main" val="3102134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ECB6AEF-F6FF-4924-B92C-8A24B525512C}"/>
              </a:ext>
            </a:extLst>
          </p:cNvPr>
          <p:cNvPicPr>
            <a:picLocks noChangeAspect="1"/>
          </p:cNvPicPr>
          <p:nvPr/>
        </p:nvPicPr>
        <p:blipFill>
          <a:blip r:embed="rId2"/>
          <a:stretch>
            <a:fillRect/>
          </a:stretch>
        </p:blipFill>
        <p:spPr>
          <a:xfrm>
            <a:off x="728661" y="633812"/>
            <a:ext cx="4614863" cy="6156037"/>
          </a:xfrm>
          <a:prstGeom prst="rect">
            <a:avLst/>
          </a:prstGeom>
        </p:spPr>
      </p:pic>
      <p:sp>
        <p:nvSpPr>
          <p:cNvPr id="2" name="タイトル 1">
            <a:extLst>
              <a:ext uri="{FF2B5EF4-FFF2-40B4-BE49-F238E27FC236}">
                <a16:creationId xmlns:a16="http://schemas.microsoft.com/office/drawing/2014/main" id="{329699E4-E366-4C83-A1AF-F57EB4664D47}"/>
              </a:ext>
            </a:extLst>
          </p:cNvPr>
          <p:cNvSpPr>
            <a:spLocks noGrp="1"/>
          </p:cNvSpPr>
          <p:nvPr>
            <p:ph type="title"/>
          </p:nvPr>
        </p:nvSpPr>
        <p:spPr>
          <a:xfrm>
            <a:off x="813528" y="153785"/>
            <a:ext cx="10178322" cy="1492132"/>
          </a:xfrm>
        </p:spPr>
        <p:txBody>
          <a:bodyPr>
            <a:normAutofit/>
          </a:bodyPr>
          <a:lstStyle/>
          <a:p>
            <a:r>
              <a:rPr kumimoji="1" lang="ja-JP" altLang="en-US" sz="3200" dirty="0"/>
              <a:t>練習問題⑦</a:t>
            </a:r>
            <a:r>
              <a:rPr kumimoji="1" lang="en-US" altLang="ja-JP" sz="3200" dirty="0"/>
              <a:t>-2</a:t>
            </a:r>
            <a:r>
              <a:rPr kumimoji="1" lang="ja-JP" altLang="en-US" sz="3200" dirty="0"/>
              <a:t> 解答</a:t>
            </a:r>
          </a:p>
        </p:txBody>
      </p:sp>
      <p:sp>
        <p:nvSpPr>
          <p:cNvPr id="12" name="楕円 11">
            <a:extLst>
              <a:ext uri="{FF2B5EF4-FFF2-40B4-BE49-F238E27FC236}">
                <a16:creationId xmlns:a16="http://schemas.microsoft.com/office/drawing/2014/main" id="{B40A6D56-285A-449B-B2F4-A9D874E3C00A}"/>
              </a:ext>
            </a:extLst>
          </p:cNvPr>
          <p:cNvSpPr/>
          <p:nvPr/>
        </p:nvSpPr>
        <p:spPr>
          <a:xfrm>
            <a:off x="4000499" y="1371600"/>
            <a:ext cx="1381126"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Main</a:t>
            </a:r>
            <a:endParaRPr kumimoji="1" lang="ja-JP" altLang="en-US" dirty="0"/>
          </a:p>
        </p:txBody>
      </p:sp>
      <p:sp>
        <p:nvSpPr>
          <p:cNvPr id="17" name="正方形/長方形 16">
            <a:extLst>
              <a:ext uri="{FF2B5EF4-FFF2-40B4-BE49-F238E27FC236}">
                <a16:creationId xmlns:a16="http://schemas.microsoft.com/office/drawing/2014/main" id="{605006CF-AED0-43E5-B890-386C8BB5AD0D}"/>
              </a:ext>
            </a:extLst>
          </p:cNvPr>
          <p:cNvSpPr/>
          <p:nvPr/>
        </p:nvSpPr>
        <p:spPr>
          <a:xfrm>
            <a:off x="1285875" y="4505325"/>
            <a:ext cx="3714750" cy="1771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7E10EE0D-1EB7-49A9-B686-B7EFC9CC0BF6}"/>
              </a:ext>
            </a:extLst>
          </p:cNvPr>
          <p:cNvSpPr/>
          <p:nvPr/>
        </p:nvSpPr>
        <p:spPr>
          <a:xfrm>
            <a:off x="6029326" y="3762375"/>
            <a:ext cx="520065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コンソール出力結果</a:t>
            </a:r>
          </a:p>
        </p:txBody>
      </p:sp>
      <p:pic>
        <p:nvPicPr>
          <p:cNvPr id="8" name="図 7">
            <a:extLst>
              <a:ext uri="{FF2B5EF4-FFF2-40B4-BE49-F238E27FC236}">
                <a16:creationId xmlns:a16="http://schemas.microsoft.com/office/drawing/2014/main" id="{F12B3596-297F-42E9-B7FA-B87E25DFDB75}"/>
              </a:ext>
            </a:extLst>
          </p:cNvPr>
          <p:cNvPicPr>
            <a:picLocks noChangeAspect="1"/>
          </p:cNvPicPr>
          <p:nvPr/>
        </p:nvPicPr>
        <p:blipFill>
          <a:blip r:embed="rId3"/>
          <a:stretch>
            <a:fillRect/>
          </a:stretch>
        </p:blipFill>
        <p:spPr>
          <a:xfrm>
            <a:off x="6215062" y="4186237"/>
            <a:ext cx="4600575" cy="1343025"/>
          </a:xfrm>
          <a:prstGeom prst="rect">
            <a:avLst/>
          </a:prstGeom>
        </p:spPr>
      </p:pic>
      <p:sp>
        <p:nvSpPr>
          <p:cNvPr id="21" name="正方形/長方形 20">
            <a:extLst>
              <a:ext uri="{FF2B5EF4-FFF2-40B4-BE49-F238E27FC236}">
                <a16:creationId xmlns:a16="http://schemas.microsoft.com/office/drawing/2014/main" id="{6221F722-8023-4BC5-BFF3-7A671127FE14}"/>
              </a:ext>
            </a:extLst>
          </p:cNvPr>
          <p:cNvSpPr/>
          <p:nvPr/>
        </p:nvSpPr>
        <p:spPr>
          <a:xfrm>
            <a:off x="5857875" y="419100"/>
            <a:ext cx="5410199" cy="2981325"/>
          </a:xfrm>
          <a:prstGeom prst="rect">
            <a:avLst/>
          </a:prstGeom>
        </p:spPr>
        <p:style>
          <a:lnRef idx="3">
            <a:schemeClr val="lt1"/>
          </a:lnRef>
          <a:fillRef idx="1">
            <a:schemeClr val="accent3"/>
          </a:fillRef>
          <a:effectRef idx="1">
            <a:schemeClr val="accent3"/>
          </a:effectRef>
          <a:fontRef idx="minor">
            <a:schemeClr val="lt1"/>
          </a:fontRef>
        </p:style>
        <p:txBody>
          <a:bodyPr rtlCol="0" anchor="t"/>
          <a:lstStyle/>
          <a:p>
            <a:r>
              <a:rPr kumimoji="1" lang="en-US" altLang="ja-JP" sz="1600" dirty="0">
                <a:latin typeface="+mn-ea"/>
              </a:rPr>
              <a:t>Animal</a:t>
            </a:r>
            <a:r>
              <a:rPr kumimoji="1" lang="ja-JP" altLang="en-US" sz="1600" dirty="0">
                <a:latin typeface="+mn-ea"/>
              </a:rPr>
              <a:t>をリスト化するので、</a:t>
            </a:r>
            <a:endParaRPr kumimoji="1" lang="en-US" altLang="ja-JP" sz="1600" dirty="0">
              <a:latin typeface="+mn-ea"/>
            </a:endParaRPr>
          </a:p>
          <a:p>
            <a:r>
              <a:rPr kumimoji="1" lang="en-US" altLang="ja-JP" sz="1600" dirty="0" err="1">
                <a:latin typeface="+mn-ea"/>
              </a:rPr>
              <a:t>ArrayList</a:t>
            </a:r>
            <a:r>
              <a:rPr kumimoji="1" lang="en-US" altLang="ja-JP" sz="1600" dirty="0">
                <a:latin typeface="+mn-ea"/>
              </a:rPr>
              <a:t>&lt;</a:t>
            </a:r>
            <a:r>
              <a:rPr kumimoji="1" lang="en-US" altLang="ja-JP" sz="1600" b="1" u="sng" dirty="0">
                <a:solidFill>
                  <a:srgbClr val="FF0000"/>
                </a:solidFill>
                <a:latin typeface="+mn-ea"/>
              </a:rPr>
              <a:t>Animal</a:t>
            </a:r>
            <a:r>
              <a:rPr kumimoji="1" lang="en-US" altLang="ja-JP" sz="1600" dirty="0">
                <a:latin typeface="+mn-ea"/>
              </a:rPr>
              <a:t>&gt;</a:t>
            </a:r>
            <a:r>
              <a:rPr kumimoji="1" lang="ja-JP" altLang="en-US" sz="1600" dirty="0">
                <a:latin typeface="+mn-ea"/>
              </a:rPr>
              <a:t>となります。</a:t>
            </a:r>
            <a:endParaRPr kumimoji="1" lang="en-US" altLang="ja-JP" sz="1600" dirty="0">
              <a:latin typeface="+mn-ea"/>
            </a:endParaRPr>
          </a:p>
          <a:p>
            <a:r>
              <a:rPr kumimoji="1" lang="ja-JP" altLang="en-US" sz="1600" dirty="0">
                <a:latin typeface="+mn-ea"/>
              </a:rPr>
              <a:t>今までは</a:t>
            </a:r>
            <a:endParaRPr kumimoji="1" lang="en-US" altLang="ja-JP" sz="1600" dirty="0">
              <a:latin typeface="+mn-ea"/>
            </a:endParaRPr>
          </a:p>
          <a:p>
            <a:r>
              <a:rPr kumimoji="1" lang="en-US" altLang="ja-JP" sz="1600" dirty="0" err="1">
                <a:latin typeface="+mn-ea"/>
              </a:rPr>
              <a:t>ArrayList</a:t>
            </a:r>
            <a:r>
              <a:rPr kumimoji="1" lang="en-US" altLang="ja-JP" sz="1600" dirty="0">
                <a:latin typeface="+mn-ea"/>
              </a:rPr>
              <a:t>&lt;</a:t>
            </a:r>
            <a:r>
              <a:rPr kumimoji="1" lang="en-US" altLang="ja-JP" sz="1600" b="1" u="sng" dirty="0">
                <a:solidFill>
                  <a:srgbClr val="FF0000"/>
                </a:solidFill>
                <a:latin typeface="+mn-ea"/>
              </a:rPr>
              <a:t>String</a:t>
            </a:r>
            <a:r>
              <a:rPr kumimoji="1" lang="en-US" altLang="ja-JP" sz="1600" dirty="0">
                <a:latin typeface="+mn-ea"/>
              </a:rPr>
              <a:t>&gt;</a:t>
            </a:r>
            <a:r>
              <a:rPr kumimoji="1" lang="ja-JP" altLang="en-US" sz="1600" dirty="0">
                <a:latin typeface="+mn-ea"/>
              </a:rPr>
              <a:t>等でしたが</a:t>
            </a:r>
            <a:endParaRPr kumimoji="1" lang="en-US" altLang="ja-JP" sz="1600" dirty="0">
              <a:latin typeface="+mn-ea"/>
            </a:endParaRPr>
          </a:p>
          <a:p>
            <a:r>
              <a:rPr kumimoji="1" lang="ja-JP" altLang="en-US" sz="1600" dirty="0">
                <a:latin typeface="+mn-ea"/>
              </a:rPr>
              <a:t>ここには作成したクラスを型として使うこともできます。</a:t>
            </a:r>
            <a:endParaRPr kumimoji="1" lang="en-US" altLang="ja-JP" sz="1600" dirty="0">
              <a:latin typeface="+mn-ea"/>
            </a:endParaRPr>
          </a:p>
          <a:p>
            <a:endParaRPr kumimoji="1" lang="en-US" altLang="ja-JP" sz="1600" dirty="0">
              <a:latin typeface="+mn-ea"/>
            </a:endParaRPr>
          </a:p>
          <a:p>
            <a:r>
              <a:rPr kumimoji="1" lang="ja-JP" altLang="en-US" sz="1600" dirty="0">
                <a:latin typeface="+mn-ea"/>
              </a:rPr>
              <a:t>リストの変数名は複数形、その後の拡張</a:t>
            </a:r>
            <a:r>
              <a:rPr kumimoji="1" lang="en-US" altLang="ja-JP" sz="1600" dirty="0">
                <a:latin typeface="+mn-ea"/>
              </a:rPr>
              <a:t>for</a:t>
            </a:r>
            <a:r>
              <a:rPr kumimoji="1" lang="ja-JP" altLang="en-US" sz="1600" dirty="0">
                <a:latin typeface="+mn-ea"/>
              </a:rPr>
              <a:t>文内の</a:t>
            </a:r>
            <a:endParaRPr kumimoji="1" lang="en-US" altLang="ja-JP" sz="1600" dirty="0">
              <a:latin typeface="+mn-ea"/>
            </a:endParaRPr>
          </a:p>
          <a:p>
            <a:r>
              <a:rPr kumimoji="1" lang="ja-JP" altLang="en-US" sz="1600" dirty="0">
                <a:latin typeface="+mn-ea"/>
              </a:rPr>
              <a:t>変数名は単数形にしましょう。</a:t>
            </a:r>
            <a:endParaRPr kumimoji="1" lang="en-US" altLang="ja-JP" sz="1600" dirty="0">
              <a:latin typeface="+mn-ea"/>
            </a:endParaRPr>
          </a:p>
        </p:txBody>
      </p:sp>
    </p:spTree>
    <p:extLst>
      <p:ext uri="{BB962C8B-B14F-4D97-AF65-F5344CB8AC3E}">
        <p14:creationId xmlns:p14="http://schemas.microsoft.com/office/powerpoint/2010/main" val="203153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48A49-170E-4223-B600-C7D1EBB0040B}"/>
              </a:ext>
            </a:extLst>
          </p:cNvPr>
          <p:cNvSpPr>
            <a:spLocks noGrp="1"/>
          </p:cNvSpPr>
          <p:nvPr>
            <p:ph type="title"/>
          </p:nvPr>
        </p:nvSpPr>
        <p:spPr/>
        <p:txBody>
          <a:bodyPr/>
          <a:lstStyle/>
          <a:p>
            <a:r>
              <a:rPr kumimoji="1" lang="ja-JP" altLang="en-US" dirty="0"/>
              <a:t>余談</a:t>
            </a:r>
          </a:p>
        </p:txBody>
      </p:sp>
      <p:sp>
        <p:nvSpPr>
          <p:cNvPr id="3" name="コンテンツ プレースホルダー 2">
            <a:extLst>
              <a:ext uri="{FF2B5EF4-FFF2-40B4-BE49-F238E27FC236}">
                <a16:creationId xmlns:a16="http://schemas.microsoft.com/office/drawing/2014/main" id="{606E7CBC-6C8D-4C77-9996-C9A72F9ADC48}"/>
              </a:ext>
            </a:extLst>
          </p:cNvPr>
          <p:cNvSpPr>
            <a:spLocks noGrp="1"/>
          </p:cNvSpPr>
          <p:nvPr>
            <p:ph idx="1"/>
          </p:nvPr>
        </p:nvSpPr>
        <p:spPr>
          <a:xfrm>
            <a:off x="1251678" y="1504951"/>
            <a:ext cx="10178322" cy="4412742"/>
          </a:xfrm>
        </p:spPr>
        <p:txBody>
          <a:bodyPr/>
          <a:lstStyle/>
          <a:p>
            <a:pPr marL="0" indent="0">
              <a:buNone/>
            </a:pPr>
            <a:r>
              <a:rPr kumimoji="1" lang="ja-JP" altLang="en-US" dirty="0">
                <a:latin typeface="+mn-ea"/>
              </a:rPr>
              <a:t>今のままだと</a:t>
            </a:r>
            <a:endParaRPr kumimoji="1" lang="en-US" altLang="ja-JP" dirty="0">
              <a:latin typeface="+mn-ea"/>
            </a:endParaRPr>
          </a:p>
          <a:p>
            <a:pPr marL="0" indent="0">
              <a:buNone/>
            </a:pPr>
            <a:r>
              <a:rPr lang="en-US" altLang="ja-JP" dirty="0">
                <a:latin typeface="+mn-ea"/>
              </a:rPr>
              <a:t>Dog</a:t>
            </a:r>
            <a:r>
              <a:rPr lang="ja-JP" altLang="en-US" dirty="0">
                <a:latin typeface="+mn-ea"/>
              </a:rPr>
              <a:t>クラスも、</a:t>
            </a:r>
            <a:r>
              <a:rPr lang="en-US" altLang="ja-JP" dirty="0">
                <a:latin typeface="+mn-ea"/>
              </a:rPr>
              <a:t>Cat</a:t>
            </a:r>
            <a:r>
              <a:rPr lang="ja-JP" altLang="en-US" dirty="0">
                <a:latin typeface="+mn-ea"/>
              </a:rPr>
              <a:t>クラスもそのクラス特有の動作が記述されていません。</a:t>
            </a:r>
            <a:endParaRPr kumimoji="1" lang="en-US" altLang="ja-JP" dirty="0">
              <a:latin typeface="+mn-ea"/>
            </a:endParaRPr>
          </a:p>
          <a:p>
            <a:pPr marL="0" indent="0">
              <a:buNone/>
            </a:pPr>
            <a:r>
              <a:rPr lang="ja-JP" altLang="en-US" dirty="0">
                <a:latin typeface="+mn-ea"/>
              </a:rPr>
              <a:t>自分で犬ならではの行動、猫ならではの特徴などを</a:t>
            </a:r>
            <a:endParaRPr lang="en-US" altLang="ja-JP" dirty="0">
              <a:latin typeface="+mn-ea"/>
            </a:endParaRPr>
          </a:p>
          <a:p>
            <a:pPr marL="0" indent="0">
              <a:buNone/>
            </a:pPr>
            <a:r>
              <a:rPr lang="ja-JP" altLang="en-US" dirty="0">
                <a:latin typeface="+mn-ea"/>
              </a:rPr>
              <a:t>それぞれのクラスに記述してみましょう。</a:t>
            </a:r>
            <a:endParaRPr kumimoji="1" lang="ja-JP" altLang="en-US" dirty="0">
              <a:latin typeface="+mn-ea"/>
            </a:endParaRPr>
          </a:p>
        </p:txBody>
      </p:sp>
    </p:spTree>
    <p:extLst>
      <p:ext uri="{BB962C8B-B14F-4D97-AF65-F5344CB8AC3E}">
        <p14:creationId xmlns:p14="http://schemas.microsoft.com/office/powerpoint/2010/main" val="235940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50C5C-8BDC-4BB7-B726-E9260E6CD38E}"/>
              </a:ext>
            </a:extLst>
          </p:cNvPr>
          <p:cNvSpPr>
            <a:spLocks noGrp="1"/>
          </p:cNvSpPr>
          <p:nvPr>
            <p:ph type="title"/>
          </p:nvPr>
        </p:nvSpPr>
        <p:spPr/>
        <p:txBody>
          <a:bodyPr/>
          <a:lstStyle/>
          <a:p>
            <a:r>
              <a:rPr kumimoji="1" lang="ja-JP" altLang="en-US" dirty="0"/>
              <a:t>カプセル化</a:t>
            </a:r>
          </a:p>
        </p:txBody>
      </p:sp>
      <p:sp>
        <p:nvSpPr>
          <p:cNvPr id="3" name="コンテンツ プレースホルダー 2">
            <a:extLst>
              <a:ext uri="{FF2B5EF4-FFF2-40B4-BE49-F238E27FC236}">
                <a16:creationId xmlns:a16="http://schemas.microsoft.com/office/drawing/2014/main" id="{0EC5FD6A-82B9-4312-B2A2-5E694ED08D2E}"/>
              </a:ext>
            </a:extLst>
          </p:cNvPr>
          <p:cNvSpPr>
            <a:spLocks noGrp="1"/>
          </p:cNvSpPr>
          <p:nvPr>
            <p:ph idx="1"/>
          </p:nvPr>
        </p:nvSpPr>
        <p:spPr>
          <a:xfrm>
            <a:off x="1251678" y="1619251"/>
            <a:ext cx="10178322" cy="1123949"/>
          </a:xfrm>
        </p:spPr>
        <p:txBody>
          <a:bodyPr/>
          <a:lstStyle/>
          <a:p>
            <a:pPr marL="0" indent="0">
              <a:buNone/>
            </a:pPr>
            <a:r>
              <a:rPr kumimoji="1" lang="ja-JP" altLang="en-US" dirty="0"/>
              <a:t>独立性</a:t>
            </a:r>
            <a:endParaRPr kumimoji="1" lang="en-US" altLang="ja-JP" dirty="0"/>
          </a:p>
          <a:p>
            <a:pPr marL="0" indent="0">
              <a:buNone/>
            </a:pPr>
            <a:r>
              <a:rPr kumimoji="1" lang="ja-JP" altLang="en-US" dirty="0"/>
              <a:t>他のプログラムから中身が見えないように隠し、必要以上に干渉されない仕組み</a:t>
            </a:r>
          </a:p>
        </p:txBody>
      </p:sp>
      <p:sp>
        <p:nvSpPr>
          <p:cNvPr id="4" name="楕円 3">
            <a:extLst>
              <a:ext uri="{FF2B5EF4-FFF2-40B4-BE49-F238E27FC236}">
                <a16:creationId xmlns:a16="http://schemas.microsoft.com/office/drawing/2014/main" id="{9CE38BDC-704D-4B6A-8E39-49BA88E1F843}"/>
              </a:ext>
            </a:extLst>
          </p:cNvPr>
          <p:cNvSpPr/>
          <p:nvPr/>
        </p:nvSpPr>
        <p:spPr>
          <a:xfrm>
            <a:off x="3369039" y="2562224"/>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5" name="楕円 4">
            <a:extLst>
              <a:ext uri="{FF2B5EF4-FFF2-40B4-BE49-F238E27FC236}">
                <a16:creationId xmlns:a16="http://schemas.microsoft.com/office/drawing/2014/main" id="{30F0E8B5-23E1-4DE6-9FA0-EE24EF3ECB21}"/>
              </a:ext>
            </a:extLst>
          </p:cNvPr>
          <p:cNvSpPr/>
          <p:nvPr/>
        </p:nvSpPr>
        <p:spPr>
          <a:xfrm>
            <a:off x="2645139" y="3543299"/>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6" name="楕円 5">
            <a:extLst>
              <a:ext uri="{FF2B5EF4-FFF2-40B4-BE49-F238E27FC236}">
                <a16:creationId xmlns:a16="http://schemas.microsoft.com/office/drawing/2014/main" id="{1E98FBEF-1EDB-458C-A2E9-F110FA0FD97B}"/>
              </a:ext>
            </a:extLst>
          </p:cNvPr>
          <p:cNvSpPr/>
          <p:nvPr/>
        </p:nvSpPr>
        <p:spPr>
          <a:xfrm>
            <a:off x="4321539" y="3543299"/>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cxnSp>
        <p:nvCxnSpPr>
          <p:cNvPr id="8" name="直線コネクタ 7">
            <a:extLst>
              <a:ext uri="{FF2B5EF4-FFF2-40B4-BE49-F238E27FC236}">
                <a16:creationId xmlns:a16="http://schemas.microsoft.com/office/drawing/2014/main" id="{82ACB4C9-F166-4AFF-9A65-6F3DCCD6D6A7}"/>
              </a:ext>
            </a:extLst>
          </p:cNvPr>
          <p:cNvCxnSpPr>
            <a:stCxn id="4" idx="3"/>
            <a:endCxn id="5" idx="0"/>
          </p:cNvCxnSpPr>
          <p:nvPr/>
        </p:nvCxnSpPr>
        <p:spPr>
          <a:xfrm flipH="1">
            <a:off x="2992802" y="3155721"/>
            <a:ext cx="478065" cy="387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276FA00-246B-4D21-A5F8-30D176AFAF6E}"/>
              </a:ext>
            </a:extLst>
          </p:cNvPr>
          <p:cNvCxnSpPr>
            <a:cxnSpLocks/>
            <a:stCxn id="4" idx="5"/>
            <a:endCxn id="6" idx="1"/>
          </p:cNvCxnSpPr>
          <p:nvPr/>
        </p:nvCxnSpPr>
        <p:spPr>
          <a:xfrm>
            <a:off x="3962536" y="3155721"/>
            <a:ext cx="460831" cy="489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F93F3378-57B3-479D-8058-2B14BB76E36A}"/>
              </a:ext>
            </a:extLst>
          </p:cNvPr>
          <p:cNvCxnSpPr>
            <a:cxnSpLocks/>
            <a:stCxn id="5" idx="6"/>
            <a:endCxn id="6" idx="2"/>
          </p:cNvCxnSpPr>
          <p:nvPr/>
        </p:nvCxnSpPr>
        <p:spPr>
          <a:xfrm>
            <a:off x="3340464" y="3890962"/>
            <a:ext cx="981075"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コンテンツ プレースホルダー 2">
            <a:extLst>
              <a:ext uri="{FF2B5EF4-FFF2-40B4-BE49-F238E27FC236}">
                <a16:creationId xmlns:a16="http://schemas.microsoft.com/office/drawing/2014/main" id="{B3209FD8-E92A-4EF1-8C60-9883323CB542}"/>
              </a:ext>
            </a:extLst>
          </p:cNvPr>
          <p:cNvSpPr txBox="1">
            <a:spLocks/>
          </p:cNvSpPr>
          <p:nvPr/>
        </p:nvSpPr>
        <p:spPr>
          <a:xfrm>
            <a:off x="1232628" y="4314825"/>
            <a:ext cx="4968147" cy="85724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お互いに依存しているので</a:t>
            </a:r>
            <a:endParaRPr lang="en-US" altLang="ja-JP" dirty="0"/>
          </a:p>
          <a:p>
            <a:pPr marL="0" indent="0">
              <a:buFont typeface="Arial" panose="020B0604020202020204" pitchFamily="34" charset="0"/>
              <a:buNone/>
            </a:pPr>
            <a:r>
              <a:rPr lang="en-US" altLang="ja-JP" dirty="0"/>
              <a:t>A</a:t>
            </a:r>
            <a:r>
              <a:rPr lang="ja-JP" altLang="en-US" dirty="0"/>
              <a:t>の改修がはいると、関連する</a:t>
            </a:r>
            <a:r>
              <a:rPr lang="en-US" altLang="ja-JP" dirty="0"/>
              <a:t>B</a:t>
            </a:r>
            <a:r>
              <a:rPr lang="ja-JP" altLang="en-US" dirty="0"/>
              <a:t>や</a:t>
            </a:r>
            <a:r>
              <a:rPr lang="en-US" altLang="ja-JP" dirty="0"/>
              <a:t>C</a:t>
            </a:r>
            <a:r>
              <a:rPr lang="ja-JP" altLang="en-US" dirty="0"/>
              <a:t>の修正も必要になり、</a:t>
            </a:r>
            <a:endParaRPr lang="en-US" altLang="ja-JP" dirty="0"/>
          </a:p>
          <a:p>
            <a:pPr marL="0" indent="0">
              <a:buFont typeface="Arial" panose="020B0604020202020204" pitchFamily="34" charset="0"/>
              <a:buNone/>
            </a:pPr>
            <a:r>
              <a:rPr lang="ja-JP" altLang="en-US" dirty="0"/>
              <a:t>それに伴ってまた</a:t>
            </a:r>
            <a:r>
              <a:rPr lang="en-US" altLang="ja-JP" dirty="0"/>
              <a:t>A</a:t>
            </a:r>
            <a:r>
              <a:rPr lang="ja-JP" altLang="en-US" dirty="0"/>
              <a:t>の改修も必要になる</a:t>
            </a:r>
          </a:p>
        </p:txBody>
      </p:sp>
      <p:sp>
        <p:nvSpPr>
          <p:cNvPr id="22" name="楕円 21">
            <a:extLst>
              <a:ext uri="{FF2B5EF4-FFF2-40B4-BE49-F238E27FC236}">
                <a16:creationId xmlns:a16="http://schemas.microsoft.com/office/drawing/2014/main" id="{370F1A67-A9E0-4399-BCC3-91E1AF20CD55}"/>
              </a:ext>
            </a:extLst>
          </p:cNvPr>
          <p:cNvSpPr/>
          <p:nvPr/>
        </p:nvSpPr>
        <p:spPr>
          <a:xfrm>
            <a:off x="8217264" y="2543174"/>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23" name="楕円 22">
            <a:extLst>
              <a:ext uri="{FF2B5EF4-FFF2-40B4-BE49-F238E27FC236}">
                <a16:creationId xmlns:a16="http://schemas.microsoft.com/office/drawing/2014/main" id="{1286CC91-7473-49D5-8EA9-58BDEBEF7558}"/>
              </a:ext>
            </a:extLst>
          </p:cNvPr>
          <p:cNvSpPr/>
          <p:nvPr/>
        </p:nvSpPr>
        <p:spPr>
          <a:xfrm>
            <a:off x="7493364" y="3524249"/>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24" name="楕円 23">
            <a:extLst>
              <a:ext uri="{FF2B5EF4-FFF2-40B4-BE49-F238E27FC236}">
                <a16:creationId xmlns:a16="http://schemas.microsoft.com/office/drawing/2014/main" id="{581E6F15-08CD-4FE7-974F-8D10707D87A6}"/>
              </a:ext>
            </a:extLst>
          </p:cNvPr>
          <p:cNvSpPr/>
          <p:nvPr/>
        </p:nvSpPr>
        <p:spPr>
          <a:xfrm>
            <a:off x="9169764" y="3524249"/>
            <a:ext cx="695325" cy="695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コンテンツ プレースホルダー 2">
            <a:extLst>
              <a:ext uri="{FF2B5EF4-FFF2-40B4-BE49-F238E27FC236}">
                <a16:creationId xmlns:a16="http://schemas.microsoft.com/office/drawing/2014/main" id="{109DA63E-0F90-4A63-8180-F81A9087EF62}"/>
              </a:ext>
            </a:extLst>
          </p:cNvPr>
          <p:cNvSpPr txBox="1">
            <a:spLocks/>
          </p:cNvSpPr>
          <p:nvPr/>
        </p:nvSpPr>
        <p:spPr>
          <a:xfrm>
            <a:off x="6690453" y="4333875"/>
            <a:ext cx="4968147" cy="8572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sz="1400" dirty="0"/>
              <a:t>極端な例だが完全に独立している</a:t>
            </a:r>
            <a:endParaRPr lang="en-US" altLang="ja-JP" sz="1400" dirty="0"/>
          </a:p>
          <a:p>
            <a:pPr marL="0" indent="0">
              <a:buFont typeface="Arial" panose="020B0604020202020204" pitchFamily="34" charset="0"/>
              <a:buNone/>
            </a:pPr>
            <a:r>
              <a:rPr lang="ja-JP" altLang="en-US" sz="1400" dirty="0"/>
              <a:t>依存関係はないので、たとえ</a:t>
            </a:r>
            <a:r>
              <a:rPr lang="en-US" altLang="ja-JP" sz="1400" dirty="0"/>
              <a:t>A</a:t>
            </a:r>
            <a:r>
              <a:rPr lang="ja-JP" altLang="en-US" sz="1400" dirty="0"/>
              <a:t>に改修が入ったとしても、</a:t>
            </a:r>
            <a:r>
              <a:rPr lang="en-US" altLang="ja-JP" sz="1400" dirty="0"/>
              <a:t>B</a:t>
            </a:r>
            <a:r>
              <a:rPr lang="ja-JP" altLang="en-US" sz="1400" dirty="0"/>
              <a:t>や</a:t>
            </a:r>
            <a:r>
              <a:rPr lang="en-US" altLang="ja-JP" sz="1400" dirty="0"/>
              <a:t>C</a:t>
            </a:r>
            <a:r>
              <a:rPr lang="ja-JP" altLang="en-US" sz="1400" dirty="0"/>
              <a:t>に与える影響はほとんどない</a:t>
            </a:r>
            <a:endParaRPr lang="en-US" altLang="ja-JP" sz="1400" dirty="0"/>
          </a:p>
        </p:txBody>
      </p:sp>
      <p:sp>
        <p:nvSpPr>
          <p:cNvPr id="32" name="コンテンツ プレースホルダー 2">
            <a:extLst>
              <a:ext uri="{FF2B5EF4-FFF2-40B4-BE49-F238E27FC236}">
                <a16:creationId xmlns:a16="http://schemas.microsoft.com/office/drawing/2014/main" id="{89CB884D-8E63-4195-9DD5-87BCCAA2514D}"/>
              </a:ext>
            </a:extLst>
          </p:cNvPr>
          <p:cNvSpPr txBox="1">
            <a:spLocks/>
          </p:cNvSpPr>
          <p:nvPr/>
        </p:nvSpPr>
        <p:spPr>
          <a:xfrm>
            <a:off x="4861653" y="5481637"/>
            <a:ext cx="4968147" cy="43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「クラス」で実現</a:t>
            </a:r>
          </a:p>
        </p:txBody>
      </p:sp>
      <p:sp>
        <p:nvSpPr>
          <p:cNvPr id="33" name="矢印: 右 32">
            <a:extLst>
              <a:ext uri="{FF2B5EF4-FFF2-40B4-BE49-F238E27FC236}">
                <a16:creationId xmlns:a16="http://schemas.microsoft.com/office/drawing/2014/main" id="{FE413A82-DB2E-48C2-83BB-793514B3A007}"/>
              </a:ext>
            </a:extLst>
          </p:cNvPr>
          <p:cNvSpPr/>
          <p:nvPr/>
        </p:nvSpPr>
        <p:spPr>
          <a:xfrm>
            <a:off x="3933825" y="5453062"/>
            <a:ext cx="771525"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520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EDA35-FCC5-4E01-996E-6077A69A1E62}"/>
              </a:ext>
            </a:extLst>
          </p:cNvPr>
          <p:cNvSpPr>
            <a:spLocks noGrp="1"/>
          </p:cNvSpPr>
          <p:nvPr>
            <p:ph type="title"/>
          </p:nvPr>
        </p:nvSpPr>
        <p:spPr/>
        <p:txBody>
          <a:bodyPr/>
          <a:lstStyle/>
          <a:p>
            <a:r>
              <a:rPr kumimoji="1" lang="ja-JP" altLang="en-US" dirty="0"/>
              <a:t>継承</a:t>
            </a:r>
          </a:p>
        </p:txBody>
      </p:sp>
      <p:sp>
        <p:nvSpPr>
          <p:cNvPr id="3" name="コンテンツ プレースホルダー 2">
            <a:extLst>
              <a:ext uri="{FF2B5EF4-FFF2-40B4-BE49-F238E27FC236}">
                <a16:creationId xmlns:a16="http://schemas.microsoft.com/office/drawing/2014/main" id="{E499D959-A6EC-45FA-859B-C522CDB3CF93}"/>
              </a:ext>
            </a:extLst>
          </p:cNvPr>
          <p:cNvSpPr>
            <a:spLocks noGrp="1"/>
          </p:cNvSpPr>
          <p:nvPr>
            <p:ph idx="1"/>
          </p:nvPr>
        </p:nvSpPr>
        <p:spPr>
          <a:xfrm>
            <a:off x="1251678" y="1228727"/>
            <a:ext cx="10178322" cy="1171574"/>
          </a:xfrm>
        </p:spPr>
        <p:txBody>
          <a:bodyPr/>
          <a:lstStyle/>
          <a:p>
            <a:pPr marL="0" indent="0">
              <a:buNone/>
            </a:pPr>
            <a:r>
              <a:rPr kumimoji="1" lang="ja-JP" altLang="en-US" dirty="0"/>
              <a:t>再利用性</a:t>
            </a:r>
            <a:endParaRPr kumimoji="1" lang="en-US" altLang="ja-JP" dirty="0"/>
          </a:p>
          <a:p>
            <a:pPr marL="0" indent="0">
              <a:buNone/>
            </a:pPr>
            <a:r>
              <a:rPr lang="ja-JP" altLang="en-US" dirty="0"/>
              <a:t>特定のオブジェクトの機能を引き継いで使えること</a:t>
            </a: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11" name="四角形: 角を丸くする 10">
            <a:extLst>
              <a:ext uri="{FF2B5EF4-FFF2-40B4-BE49-F238E27FC236}">
                <a16:creationId xmlns:a16="http://schemas.microsoft.com/office/drawing/2014/main" id="{8E591CFD-5030-4708-8940-D0D6432EF4B3}"/>
              </a:ext>
            </a:extLst>
          </p:cNvPr>
          <p:cNvSpPr/>
          <p:nvPr/>
        </p:nvSpPr>
        <p:spPr>
          <a:xfrm>
            <a:off x="1114425" y="2352675"/>
            <a:ext cx="3009900" cy="1543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オブジェクト「車」</a:t>
            </a:r>
            <a:endParaRPr kumimoji="1" lang="en-US" altLang="ja-JP" dirty="0"/>
          </a:p>
          <a:p>
            <a:r>
              <a:rPr kumimoji="1" lang="ja-JP" altLang="en-US" dirty="0"/>
              <a:t>　・走る</a:t>
            </a:r>
            <a:endParaRPr kumimoji="1" lang="en-US" altLang="ja-JP" dirty="0"/>
          </a:p>
          <a:p>
            <a:r>
              <a:rPr kumimoji="1" lang="ja-JP" altLang="en-US" dirty="0"/>
              <a:t>　・止まる</a:t>
            </a:r>
            <a:endParaRPr kumimoji="1" lang="en-US" altLang="ja-JP" dirty="0"/>
          </a:p>
          <a:p>
            <a:r>
              <a:rPr kumimoji="1" lang="ja-JP" altLang="en-US" dirty="0"/>
              <a:t>　・バックする</a:t>
            </a:r>
          </a:p>
        </p:txBody>
      </p:sp>
      <p:sp>
        <p:nvSpPr>
          <p:cNvPr id="12" name="矢印: 上カーブ 11">
            <a:extLst>
              <a:ext uri="{FF2B5EF4-FFF2-40B4-BE49-F238E27FC236}">
                <a16:creationId xmlns:a16="http://schemas.microsoft.com/office/drawing/2014/main" id="{CB6A27BF-779E-4F2D-BA6D-32EE00FB1D4D}"/>
              </a:ext>
            </a:extLst>
          </p:cNvPr>
          <p:cNvSpPr/>
          <p:nvPr/>
        </p:nvSpPr>
        <p:spPr>
          <a:xfrm rot="3697993">
            <a:off x="722427" y="4355563"/>
            <a:ext cx="2245545" cy="100013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448AA40F-4951-410A-9581-006B9C76AA9E}"/>
              </a:ext>
            </a:extLst>
          </p:cNvPr>
          <p:cNvSpPr/>
          <p:nvPr/>
        </p:nvSpPr>
        <p:spPr>
          <a:xfrm>
            <a:off x="2762249" y="4876800"/>
            <a:ext cx="3857625" cy="16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オブジェクト「トラック」</a:t>
            </a:r>
            <a:endParaRPr kumimoji="1" lang="en-US" altLang="ja-JP" dirty="0"/>
          </a:p>
          <a:p>
            <a:r>
              <a:rPr kumimoji="1" lang="ja-JP" altLang="en-US" dirty="0"/>
              <a:t>　・走る</a:t>
            </a:r>
            <a:endParaRPr kumimoji="1" lang="en-US" altLang="ja-JP" dirty="0"/>
          </a:p>
          <a:p>
            <a:r>
              <a:rPr kumimoji="1" lang="ja-JP" altLang="en-US" dirty="0"/>
              <a:t>　・止まる</a:t>
            </a:r>
            <a:endParaRPr kumimoji="1" lang="en-US" altLang="ja-JP" dirty="0"/>
          </a:p>
          <a:p>
            <a:r>
              <a:rPr kumimoji="1" lang="ja-JP" altLang="en-US" dirty="0"/>
              <a:t>　・バックする</a:t>
            </a:r>
            <a:endParaRPr kumimoji="1" lang="en-US" altLang="ja-JP" dirty="0"/>
          </a:p>
          <a:p>
            <a:r>
              <a:rPr kumimoji="1" lang="ja-JP" altLang="en-US" dirty="0"/>
              <a:t>　・荷物をたくさん積める</a:t>
            </a:r>
          </a:p>
        </p:txBody>
      </p:sp>
      <p:sp>
        <p:nvSpPr>
          <p:cNvPr id="14" name="四角形: 角を丸くする 13">
            <a:extLst>
              <a:ext uri="{FF2B5EF4-FFF2-40B4-BE49-F238E27FC236}">
                <a16:creationId xmlns:a16="http://schemas.microsoft.com/office/drawing/2014/main" id="{FEC06D35-D84C-47EE-A88C-27E923ECEADA}"/>
              </a:ext>
            </a:extLst>
          </p:cNvPr>
          <p:cNvSpPr/>
          <p:nvPr/>
        </p:nvSpPr>
        <p:spPr>
          <a:xfrm>
            <a:off x="4486274" y="3124200"/>
            <a:ext cx="3857625" cy="16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t>オブジェクト「バス」</a:t>
            </a:r>
            <a:endParaRPr kumimoji="1" lang="en-US" altLang="ja-JP" dirty="0"/>
          </a:p>
          <a:p>
            <a:r>
              <a:rPr kumimoji="1" lang="ja-JP" altLang="en-US" dirty="0"/>
              <a:t>　・走る</a:t>
            </a:r>
            <a:endParaRPr kumimoji="1" lang="en-US" altLang="ja-JP" dirty="0"/>
          </a:p>
          <a:p>
            <a:r>
              <a:rPr kumimoji="1" lang="ja-JP" altLang="en-US" dirty="0"/>
              <a:t>　・止まる</a:t>
            </a:r>
            <a:endParaRPr kumimoji="1" lang="en-US" altLang="ja-JP" dirty="0"/>
          </a:p>
          <a:p>
            <a:r>
              <a:rPr kumimoji="1" lang="ja-JP" altLang="en-US" dirty="0"/>
              <a:t>　・バックする</a:t>
            </a:r>
            <a:endParaRPr kumimoji="1" lang="en-US" altLang="ja-JP" dirty="0"/>
          </a:p>
          <a:p>
            <a:r>
              <a:rPr kumimoji="1" lang="ja-JP" altLang="en-US" dirty="0"/>
              <a:t>　・たくさんの人を乗せる</a:t>
            </a:r>
          </a:p>
        </p:txBody>
      </p:sp>
      <p:sp>
        <p:nvSpPr>
          <p:cNvPr id="15" name="矢印: 上カーブ 14">
            <a:extLst>
              <a:ext uri="{FF2B5EF4-FFF2-40B4-BE49-F238E27FC236}">
                <a16:creationId xmlns:a16="http://schemas.microsoft.com/office/drawing/2014/main" id="{67FA4FF9-B5A9-439F-B5CF-F9E568C51E5E}"/>
              </a:ext>
            </a:extLst>
          </p:cNvPr>
          <p:cNvSpPr/>
          <p:nvPr/>
        </p:nvSpPr>
        <p:spPr>
          <a:xfrm rot="852067" flipV="1">
            <a:off x="3761343" y="2162649"/>
            <a:ext cx="3808039" cy="821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コンテンツ プレースホルダー 2">
            <a:extLst>
              <a:ext uri="{FF2B5EF4-FFF2-40B4-BE49-F238E27FC236}">
                <a16:creationId xmlns:a16="http://schemas.microsoft.com/office/drawing/2014/main" id="{BD42B123-7065-422C-A980-21361550DB24}"/>
              </a:ext>
            </a:extLst>
          </p:cNvPr>
          <p:cNvSpPr txBox="1">
            <a:spLocks/>
          </p:cNvSpPr>
          <p:nvPr/>
        </p:nvSpPr>
        <p:spPr>
          <a:xfrm>
            <a:off x="7945446" y="6008993"/>
            <a:ext cx="3465504" cy="5013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「クラスの継承」で実現</a:t>
            </a:r>
          </a:p>
        </p:txBody>
      </p:sp>
      <p:sp>
        <p:nvSpPr>
          <p:cNvPr id="17" name="矢印: 右 16">
            <a:extLst>
              <a:ext uri="{FF2B5EF4-FFF2-40B4-BE49-F238E27FC236}">
                <a16:creationId xmlns:a16="http://schemas.microsoft.com/office/drawing/2014/main" id="{05A3A452-2CC1-4BFE-9890-120702F297EC}"/>
              </a:ext>
            </a:extLst>
          </p:cNvPr>
          <p:cNvSpPr/>
          <p:nvPr/>
        </p:nvSpPr>
        <p:spPr>
          <a:xfrm>
            <a:off x="6962775" y="5905500"/>
            <a:ext cx="942975" cy="566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7811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D5B19-C521-4F5A-AAF5-8EDBEA548EDB}"/>
              </a:ext>
            </a:extLst>
          </p:cNvPr>
          <p:cNvSpPr>
            <a:spLocks noGrp="1"/>
          </p:cNvSpPr>
          <p:nvPr>
            <p:ph type="title"/>
          </p:nvPr>
        </p:nvSpPr>
        <p:spPr/>
        <p:txBody>
          <a:bodyPr/>
          <a:lstStyle/>
          <a:p>
            <a:r>
              <a:rPr kumimoji="1" lang="ja-JP" altLang="en-US" dirty="0"/>
              <a:t>ポリモーフィズム</a:t>
            </a:r>
          </a:p>
        </p:txBody>
      </p:sp>
      <p:sp>
        <p:nvSpPr>
          <p:cNvPr id="3" name="コンテンツ プレースホルダー 2">
            <a:extLst>
              <a:ext uri="{FF2B5EF4-FFF2-40B4-BE49-F238E27FC236}">
                <a16:creationId xmlns:a16="http://schemas.microsoft.com/office/drawing/2014/main" id="{01EC582E-7F96-4029-AF49-6DDAF77DF847}"/>
              </a:ext>
            </a:extLst>
          </p:cNvPr>
          <p:cNvSpPr>
            <a:spLocks noGrp="1"/>
          </p:cNvSpPr>
          <p:nvPr>
            <p:ph idx="1"/>
          </p:nvPr>
        </p:nvSpPr>
        <p:spPr>
          <a:xfrm>
            <a:off x="1251678" y="1266826"/>
            <a:ext cx="10178322" cy="895350"/>
          </a:xfrm>
        </p:spPr>
        <p:txBody>
          <a:bodyPr/>
          <a:lstStyle/>
          <a:p>
            <a:pPr marL="0" indent="0">
              <a:buNone/>
            </a:pPr>
            <a:r>
              <a:rPr kumimoji="1" lang="ja-JP" altLang="en-US" dirty="0"/>
              <a:t>拡張性</a:t>
            </a:r>
            <a:endParaRPr kumimoji="1" lang="en-US" altLang="ja-JP" dirty="0"/>
          </a:p>
          <a:p>
            <a:pPr marL="0" indent="0">
              <a:buNone/>
            </a:pPr>
            <a:r>
              <a:rPr lang="ja-JP" altLang="en-US" dirty="0"/>
              <a:t>再利用しつつ自由に改変可</a:t>
            </a:r>
            <a:endParaRPr kumimoji="1" lang="ja-JP" altLang="en-US" dirty="0"/>
          </a:p>
        </p:txBody>
      </p:sp>
      <p:sp>
        <p:nvSpPr>
          <p:cNvPr id="6" name="四角形: 角を丸くする 5">
            <a:extLst>
              <a:ext uri="{FF2B5EF4-FFF2-40B4-BE49-F238E27FC236}">
                <a16:creationId xmlns:a16="http://schemas.microsoft.com/office/drawing/2014/main" id="{EEF4D656-9B3A-4543-A5E5-1FF1F78AC716}"/>
              </a:ext>
            </a:extLst>
          </p:cNvPr>
          <p:cNvSpPr/>
          <p:nvPr/>
        </p:nvSpPr>
        <p:spPr>
          <a:xfrm>
            <a:off x="1114425" y="3228975"/>
            <a:ext cx="22669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犬</a:t>
            </a:r>
            <a:endParaRPr kumimoji="1" lang="en-US" altLang="ja-JP" dirty="0"/>
          </a:p>
          <a:p>
            <a:pPr algn="ctr"/>
            <a:r>
              <a:rPr kumimoji="1" lang="ja-JP" altLang="en-US" dirty="0"/>
              <a:t>「わん」と鳴く</a:t>
            </a:r>
          </a:p>
        </p:txBody>
      </p:sp>
      <p:sp>
        <p:nvSpPr>
          <p:cNvPr id="10" name="四角形: 角を丸くする 9">
            <a:extLst>
              <a:ext uri="{FF2B5EF4-FFF2-40B4-BE49-F238E27FC236}">
                <a16:creationId xmlns:a16="http://schemas.microsoft.com/office/drawing/2014/main" id="{7B47E44C-1D34-4BC5-B8E1-5E6B6601EBB8}"/>
              </a:ext>
            </a:extLst>
          </p:cNvPr>
          <p:cNvSpPr/>
          <p:nvPr/>
        </p:nvSpPr>
        <p:spPr>
          <a:xfrm>
            <a:off x="3571875" y="3219450"/>
            <a:ext cx="22669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猫</a:t>
            </a:r>
            <a:endParaRPr kumimoji="1" lang="en-US" altLang="ja-JP" dirty="0"/>
          </a:p>
          <a:p>
            <a:pPr algn="ctr"/>
            <a:r>
              <a:rPr kumimoji="1" lang="ja-JP" altLang="en-US" dirty="0"/>
              <a:t>「にゃー」と鳴く</a:t>
            </a:r>
          </a:p>
        </p:txBody>
      </p:sp>
      <p:pic>
        <p:nvPicPr>
          <p:cNvPr id="1026" name="Picture 2" descr="秋田犬のイラスト">
            <a:extLst>
              <a:ext uri="{FF2B5EF4-FFF2-40B4-BE49-F238E27FC236}">
                <a16:creationId xmlns:a16="http://schemas.microsoft.com/office/drawing/2014/main" id="{AD87C831-D3DC-4A94-9A29-623A36167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4" y="2295524"/>
            <a:ext cx="1223996" cy="1379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猫の模様のイラスト（三毛）">
            <a:extLst>
              <a:ext uri="{FF2B5EF4-FFF2-40B4-BE49-F238E27FC236}">
                <a16:creationId xmlns:a16="http://schemas.microsoft.com/office/drawing/2014/main" id="{7B34B9E8-FE98-4305-A9E8-D1D97B44E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763" y="2400300"/>
            <a:ext cx="1204912" cy="1248614"/>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E12266C9-87B9-4BCD-BB0C-4EB020305C52}"/>
              </a:ext>
            </a:extLst>
          </p:cNvPr>
          <p:cNvSpPr/>
          <p:nvPr/>
        </p:nvSpPr>
        <p:spPr>
          <a:xfrm>
            <a:off x="2305049" y="4895850"/>
            <a:ext cx="2962275"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にわとり</a:t>
            </a:r>
            <a:endParaRPr kumimoji="1" lang="en-US" altLang="ja-JP" dirty="0"/>
          </a:p>
          <a:p>
            <a:pPr algn="ctr"/>
            <a:r>
              <a:rPr kumimoji="1" lang="ja-JP" altLang="en-US" dirty="0"/>
              <a:t>「コケコッコー」と鳴く</a:t>
            </a:r>
          </a:p>
        </p:txBody>
      </p:sp>
      <p:pic>
        <p:nvPicPr>
          <p:cNvPr id="1030" name="Picture 6" descr="ニワトリのイラスト（酉年）">
            <a:extLst>
              <a:ext uri="{FF2B5EF4-FFF2-40B4-BE49-F238E27FC236}">
                <a16:creationId xmlns:a16="http://schemas.microsoft.com/office/drawing/2014/main" id="{D816F3A9-BB98-4943-9621-CA9A16CF8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248150"/>
            <a:ext cx="1504950" cy="1504950"/>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右 11">
            <a:extLst>
              <a:ext uri="{FF2B5EF4-FFF2-40B4-BE49-F238E27FC236}">
                <a16:creationId xmlns:a16="http://schemas.microsoft.com/office/drawing/2014/main" id="{F48346ED-50E8-487E-AC83-E9769E903AAE}"/>
              </a:ext>
            </a:extLst>
          </p:cNvPr>
          <p:cNvSpPr/>
          <p:nvPr/>
        </p:nvSpPr>
        <p:spPr>
          <a:xfrm>
            <a:off x="6019800" y="4067175"/>
            <a:ext cx="1152525" cy="890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抽象化</a:t>
            </a:r>
          </a:p>
        </p:txBody>
      </p:sp>
      <p:sp>
        <p:nvSpPr>
          <p:cNvPr id="14" name="コンテンツ プレースホルダー 2">
            <a:extLst>
              <a:ext uri="{FF2B5EF4-FFF2-40B4-BE49-F238E27FC236}">
                <a16:creationId xmlns:a16="http://schemas.microsoft.com/office/drawing/2014/main" id="{3CC00F27-0CC7-4FD4-B28B-7FE68D17D5B8}"/>
              </a:ext>
            </a:extLst>
          </p:cNvPr>
          <p:cNvSpPr txBox="1">
            <a:spLocks/>
          </p:cNvSpPr>
          <p:nvPr/>
        </p:nvSpPr>
        <p:spPr>
          <a:xfrm>
            <a:off x="7223853" y="3495676"/>
            <a:ext cx="4329972" cy="73342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「鳴くという動作をまとめる」</a:t>
            </a:r>
          </a:p>
        </p:txBody>
      </p:sp>
      <p:sp>
        <p:nvSpPr>
          <p:cNvPr id="15" name="四角形: 角を丸くする 14">
            <a:extLst>
              <a:ext uri="{FF2B5EF4-FFF2-40B4-BE49-F238E27FC236}">
                <a16:creationId xmlns:a16="http://schemas.microsoft.com/office/drawing/2014/main" id="{AA074ED1-9615-4FA3-A030-F1A6B4A4DEFA}"/>
              </a:ext>
            </a:extLst>
          </p:cNvPr>
          <p:cNvSpPr/>
          <p:nvPr/>
        </p:nvSpPr>
        <p:spPr>
          <a:xfrm>
            <a:off x="7734300" y="3981450"/>
            <a:ext cx="22669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動物</a:t>
            </a:r>
            <a:endParaRPr kumimoji="1" lang="en-US" altLang="ja-JP" dirty="0"/>
          </a:p>
          <a:p>
            <a:pPr algn="ctr"/>
            <a:r>
              <a:rPr kumimoji="1" lang="ja-JP" altLang="en-US" dirty="0"/>
              <a:t>「</a:t>
            </a:r>
            <a:r>
              <a:rPr kumimoji="1" lang="en-US" altLang="ja-JP" dirty="0"/>
              <a:t>XX</a:t>
            </a:r>
            <a:r>
              <a:rPr kumimoji="1" lang="ja-JP" altLang="en-US" dirty="0"/>
              <a:t>」と鳴く</a:t>
            </a:r>
          </a:p>
        </p:txBody>
      </p:sp>
      <p:sp>
        <p:nvSpPr>
          <p:cNvPr id="16" name="コンテンツ プレースホルダー 2">
            <a:extLst>
              <a:ext uri="{FF2B5EF4-FFF2-40B4-BE49-F238E27FC236}">
                <a16:creationId xmlns:a16="http://schemas.microsoft.com/office/drawing/2014/main" id="{2496DCB6-C5FF-49D9-92D2-1D07BB5E1D82}"/>
              </a:ext>
            </a:extLst>
          </p:cNvPr>
          <p:cNvSpPr txBox="1">
            <a:spLocks/>
          </p:cNvSpPr>
          <p:nvPr/>
        </p:nvSpPr>
        <p:spPr>
          <a:xfrm>
            <a:off x="6985728" y="5143500"/>
            <a:ext cx="4329972" cy="11810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同じ「鳴く」という動作だが</a:t>
            </a:r>
            <a:endParaRPr lang="en-US" altLang="ja-JP" dirty="0"/>
          </a:p>
          <a:p>
            <a:pPr marL="0" indent="0">
              <a:buFont typeface="Arial" panose="020B0604020202020204" pitchFamily="34" charset="0"/>
              <a:buNone/>
            </a:pPr>
            <a:r>
              <a:rPr lang="ja-JP" altLang="en-US" dirty="0"/>
              <a:t>「何が」の部分によって</a:t>
            </a:r>
            <a:endParaRPr lang="en-US" altLang="ja-JP" dirty="0"/>
          </a:p>
          <a:p>
            <a:pPr marL="0" indent="0">
              <a:buFont typeface="Arial" panose="020B0604020202020204" pitchFamily="34" charset="0"/>
              <a:buNone/>
            </a:pPr>
            <a:r>
              <a:rPr lang="ja-JP" altLang="en-US" dirty="0"/>
              <a:t>同じ動作（関数）でも違う処理を行える</a:t>
            </a:r>
          </a:p>
        </p:txBody>
      </p:sp>
      <p:sp>
        <p:nvSpPr>
          <p:cNvPr id="17" name="コンテンツ プレースホルダー 2">
            <a:extLst>
              <a:ext uri="{FF2B5EF4-FFF2-40B4-BE49-F238E27FC236}">
                <a16:creationId xmlns:a16="http://schemas.microsoft.com/office/drawing/2014/main" id="{2393FA98-D782-4E2C-A2C0-1B8944E4FC27}"/>
              </a:ext>
            </a:extLst>
          </p:cNvPr>
          <p:cNvSpPr txBox="1">
            <a:spLocks/>
          </p:cNvSpPr>
          <p:nvPr/>
        </p:nvSpPr>
        <p:spPr>
          <a:xfrm>
            <a:off x="4906970" y="6356656"/>
            <a:ext cx="4179879" cy="5013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ja-JP" altLang="en-US" dirty="0"/>
              <a:t>「クラス」と「インターフェイス」で実現</a:t>
            </a:r>
          </a:p>
        </p:txBody>
      </p:sp>
      <p:sp>
        <p:nvSpPr>
          <p:cNvPr id="18" name="矢印: 右 17">
            <a:extLst>
              <a:ext uri="{FF2B5EF4-FFF2-40B4-BE49-F238E27FC236}">
                <a16:creationId xmlns:a16="http://schemas.microsoft.com/office/drawing/2014/main" id="{6A9289E2-7603-4185-A2D8-799F3A952068}"/>
              </a:ext>
            </a:extLst>
          </p:cNvPr>
          <p:cNvSpPr/>
          <p:nvPr/>
        </p:nvSpPr>
        <p:spPr>
          <a:xfrm>
            <a:off x="4067175" y="6162675"/>
            <a:ext cx="942975" cy="566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386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D9B2B-1569-46BA-A4F7-2048ABE9EB05}"/>
              </a:ext>
            </a:extLst>
          </p:cNvPr>
          <p:cNvSpPr>
            <a:spLocks noGrp="1"/>
          </p:cNvSpPr>
          <p:nvPr>
            <p:ph type="title"/>
          </p:nvPr>
        </p:nvSpPr>
        <p:spPr/>
        <p:txBody>
          <a:bodyPr/>
          <a:lstStyle/>
          <a:p>
            <a:r>
              <a:rPr kumimoji="1" lang="ja-JP" altLang="en-US" dirty="0"/>
              <a:t>第</a:t>
            </a:r>
            <a:r>
              <a:rPr kumimoji="1" lang="en-US" altLang="ja-JP" dirty="0"/>
              <a:t>9</a:t>
            </a:r>
            <a:r>
              <a:rPr kumimoji="1" lang="ja-JP" altLang="en-US" dirty="0"/>
              <a:t>章 クラスの基礎</a:t>
            </a:r>
          </a:p>
        </p:txBody>
      </p:sp>
      <p:sp>
        <p:nvSpPr>
          <p:cNvPr id="3" name="コンテンツ プレースホルダー 2">
            <a:extLst>
              <a:ext uri="{FF2B5EF4-FFF2-40B4-BE49-F238E27FC236}">
                <a16:creationId xmlns:a16="http://schemas.microsoft.com/office/drawing/2014/main" id="{381E6FAA-BA11-47F5-8C1A-898DF4C29B8D}"/>
              </a:ext>
            </a:extLst>
          </p:cNvPr>
          <p:cNvSpPr>
            <a:spLocks noGrp="1"/>
          </p:cNvSpPr>
          <p:nvPr>
            <p:ph idx="1"/>
          </p:nvPr>
        </p:nvSpPr>
        <p:spPr/>
        <p:txBody>
          <a:bodyPr>
            <a:normAutofit lnSpcReduction="10000"/>
          </a:bodyPr>
          <a:lstStyle/>
          <a:p>
            <a:pPr marL="0" indent="0">
              <a:buNone/>
            </a:pPr>
            <a:r>
              <a:rPr kumimoji="1" lang="ja-JP" altLang="en-US" dirty="0">
                <a:latin typeface="+mn-ea"/>
              </a:rPr>
              <a:t>クラスの定義</a:t>
            </a:r>
            <a:endParaRPr kumimoji="1" lang="en-US" altLang="ja-JP" dirty="0">
              <a:latin typeface="+mn-ea"/>
            </a:endParaRPr>
          </a:p>
          <a:p>
            <a:pPr marL="0" indent="0">
              <a:buNone/>
            </a:pPr>
            <a:endParaRPr lang="en-US" altLang="ja-JP" dirty="0">
              <a:latin typeface="+mn-ea"/>
            </a:endParaRPr>
          </a:p>
          <a:p>
            <a:pPr marL="0" indent="0">
              <a:buNone/>
            </a:pPr>
            <a:r>
              <a:rPr kumimoji="1" lang="ja-JP" altLang="en-US" dirty="0">
                <a:latin typeface="+mn-ea"/>
              </a:rPr>
              <a:t>・</a:t>
            </a:r>
            <a:r>
              <a:rPr kumimoji="1" lang="en-US" altLang="ja-JP" dirty="0">
                <a:latin typeface="+mn-ea"/>
              </a:rPr>
              <a:t>1</a:t>
            </a:r>
            <a:r>
              <a:rPr kumimoji="1" lang="ja-JP" altLang="en-US" dirty="0">
                <a:latin typeface="+mn-ea"/>
              </a:rPr>
              <a:t>つのファイルに</a:t>
            </a:r>
            <a:r>
              <a:rPr kumimoji="1" lang="en-US" altLang="ja-JP" dirty="0">
                <a:latin typeface="+mn-ea"/>
              </a:rPr>
              <a:t>1</a:t>
            </a:r>
            <a:r>
              <a:rPr kumimoji="1" lang="ja-JP" altLang="en-US" dirty="0">
                <a:latin typeface="+mn-ea"/>
              </a:rPr>
              <a:t>つのクラス</a:t>
            </a:r>
            <a:endParaRPr kumimoji="1" lang="en-US" altLang="ja-JP" dirty="0">
              <a:latin typeface="+mn-ea"/>
            </a:endParaRPr>
          </a:p>
          <a:p>
            <a:pPr marL="0" indent="0">
              <a:buNone/>
            </a:pPr>
            <a:r>
              <a:rPr lang="ja-JP" altLang="en-US" dirty="0">
                <a:latin typeface="+mn-ea"/>
              </a:rPr>
              <a:t>・クラスの名前とファイルの名前は同じ</a:t>
            </a:r>
            <a:endParaRPr lang="en-US" altLang="ja-JP" dirty="0">
              <a:latin typeface="+mn-ea"/>
            </a:endParaRPr>
          </a:p>
          <a:p>
            <a:pPr marL="0" indent="0">
              <a:buNone/>
            </a:pPr>
            <a:r>
              <a:rPr kumimoji="1" lang="ja-JP" altLang="en-US" dirty="0">
                <a:latin typeface="+mn-ea"/>
              </a:rPr>
              <a:t>・ファイルの拡張子は「</a:t>
            </a:r>
            <a:r>
              <a:rPr kumimoji="1" lang="en-US" altLang="ja-JP" dirty="0">
                <a:latin typeface="+mn-ea"/>
              </a:rPr>
              <a:t>.java</a:t>
            </a:r>
            <a:r>
              <a:rPr kumimoji="1" lang="ja-JP" altLang="en-US" dirty="0">
                <a:latin typeface="+mn-ea"/>
              </a:rPr>
              <a:t>」</a:t>
            </a:r>
            <a:endParaRPr kumimoji="1" lang="en-US" altLang="ja-JP" dirty="0">
              <a:latin typeface="+mn-ea"/>
            </a:endParaRPr>
          </a:p>
          <a:p>
            <a:pPr marL="0" indent="0">
              <a:buNone/>
            </a:pPr>
            <a:endParaRPr lang="en-US" altLang="ja-JP" dirty="0">
              <a:latin typeface="+mn-ea"/>
            </a:endParaRPr>
          </a:p>
          <a:p>
            <a:pPr marL="0" indent="0">
              <a:buNone/>
            </a:pPr>
            <a:r>
              <a:rPr lang="en-US" altLang="ja-JP" dirty="0">
                <a:latin typeface="+mn-ea"/>
              </a:rPr>
              <a:t>c</a:t>
            </a:r>
            <a:r>
              <a:rPr kumimoji="1" lang="en-US" altLang="ja-JP" dirty="0">
                <a:latin typeface="+mn-ea"/>
              </a:rPr>
              <a:t>lass </a:t>
            </a:r>
            <a:r>
              <a:rPr kumimoji="1" lang="ja-JP" altLang="en-US" dirty="0">
                <a:latin typeface="+mn-ea"/>
              </a:rPr>
              <a:t>クラス名 </a:t>
            </a:r>
            <a:r>
              <a:rPr kumimoji="1" lang="en-US" altLang="ja-JP" dirty="0">
                <a:latin typeface="+mn-ea"/>
              </a:rPr>
              <a:t>{</a:t>
            </a:r>
          </a:p>
          <a:p>
            <a:pPr marL="0" indent="0">
              <a:buNone/>
            </a:pPr>
            <a:endParaRPr lang="en-US" altLang="ja-JP" dirty="0">
              <a:latin typeface="+mn-ea"/>
            </a:endParaRPr>
          </a:p>
          <a:p>
            <a:pPr marL="0" indent="0">
              <a:buNone/>
            </a:pPr>
            <a:r>
              <a:rPr kumimoji="1" lang="en-US" altLang="ja-JP" dirty="0">
                <a:latin typeface="+mn-ea"/>
              </a:rPr>
              <a:t>}</a:t>
            </a:r>
          </a:p>
          <a:p>
            <a:pPr marL="0" indent="0">
              <a:buNone/>
            </a:pPr>
            <a:endParaRPr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415096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66D07-93E1-4DD0-A766-67C79F917EF9}"/>
              </a:ext>
            </a:extLst>
          </p:cNvPr>
          <p:cNvSpPr>
            <a:spLocks noGrp="1"/>
          </p:cNvSpPr>
          <p:nvPr>
            <p:ph type="title"/>
          </p:nvPr>
        </p:nvSpPr>
        <p:spPr/>
        <p:txBody>
          <a:bodyPr/>
          <a:lstStyle/>
          <a:p>
            <a:r>
              <a:rPr kumimoji="1" lang="ja-JP" altLang="en-US" dirty="0"/>
              <a:t>名前の話</a:t>
            </a:r>
          </a:p>
        </p:txBody>
      </p:sp>
      <p:sp>
        <p:nvSpPr>
          <p:cNvPr id="3" name="コンテンツ プレースホルダー 2">
            <a:extLst>
              <a:ext uri="{FF2B5EF4-FFF2-40B4-BE49-F238E27FC236}">
                <a16:creationId xmlns:a16="http://schemas.microsoft.com/office/drawing/2014/main" id="{F7E0D2E8-A5AD-40A5-A521-79E25D6E4AA4}"/>
              </a:ext>
            </a:extLst>
          </p:cNvPr>
          <p:cNvSpPr>
            <a:spLocks noGrp="1"/>
          </p:cNvSpPr>
          <p:nvPr>
            <p:ph idx="1"/>
          </p:nvPr>
        </p:nvSpPr>
        <p:spPr/>
        <p:txBody>
          <a:bodyPr/>
          <a:lstStyle/>
          <a:p>
            <a:pPr marL="0" indent="0">
              <a:buNone/>
            </a:pPr>
            <a:r>
              <a:rPr kumimoji="1" lang="ja-JP" altLang="en-US" dirty="0">
                <a:latin typeface="+mn-ea"/>
              </a:rPr>
              <a:t>キャメル形式：先頭を小文字、複数語からなる場合は要素の先頭は大文字</a:t>
            </a:r>
            <a:endParaRPr kumimoji="1" lang="en-US" altLang="ja-JP" dirty="0">
              <a:latin typeface="+mn-ea"/>
            </a:endParaRPr>
          </a:p>
          <a:p>
            <a:pPr marL="0" indent="0">
              <a:buNone/>
            </a:pPr>
            <a:r>
              <a:rPr lang="ja-JP" altLang="en-US" dirty="0">
                <a:latin typeface="+mn-ea"/>
              </a:rPr>
              <a:t>　　　　　　　変数名、メソッド名で用いられる　（</a:t>
            </a:r>
            <a:r>
              <a:rPr kumimoji="1" lang="ja-JP" altLang="en-US" dirty="0">
                <a:latin typeface="+mn-ea"/>
              </a:rPr>
              <a:t>例　</a:t>
            </a:r>
            <a:r>
              <a:rPr kumimoji="1" lang="en-US" altLang="ja-JP" dirty="0">
                <a:latin typeface="+mn-ea"/>
              </a:rPr>
              <a:t>age</a:t>
            </a:r>
            <a:r>
              <a:rPr kumimoji="1" lang="ja-JP" altLang="en-US" dirty="0">
                <a:latin typeface="+mn-ea"/>
              </a:rPr>
              <a:t>、</a:t>
            </a:r>
            <a:r>
              <a:rPr kumimoji="1" lang="en-US" altLang="ja-JP" dirty="0" err="1">
                <a:latin typeface="+mn-ea"/>
              </a:rPr>
              <a:t>fatherName</a:t>
            </a:r>
            <a:r>
              <a:rPr kumimoji="1" lang="ja-JP" altLang="en-US" dirty="0">
                <a:latin typeface="+mn-ea"/>
              </a:rPr>
              <a:t>）</a:t>
            </a:r>
            <a:endParaRPr kumimoji="1" lang="en-US" altLang="ja-JP" dirty="0">
              <a:latin typeface="+mn-ea"/>
            </a:endParaRPr>
          </a:p>
          <a:p>
            <a:pPr marL="0" indent="0">
              <a:buNone/>
            </a:pPr>
            <a:r>
              <a:rPr kumimoji="1" lang="ja-JP" altLang="en-US" dirty="0">
                <a:latin typeface="+mn-ea"/>
              </a:rPr>
              <a:t>パスカル形式：先頭を大文字、複数語からなる場合は要素の先頭は大文字</a:t>
            </a:r>
            <a:endParaRPr kumimoji="1" lang="en-US" altLang="ja-JP" dirty="0">
              <a:latin typeface="+mn-ea"/>
            </a:endParaRPr>
          </a:p>
          <a:p>
            <a:pPr marL="0" indent="0">
              <a:buNone/>
            </a:pPr>
            <a:r>
              <a:rPr lang="ja-JP" altLang="en-US" dirty="0">
                <a:latin typeface="+mn-ea"/>
              </a:rPr>
              <a:t>　　　　　　　クラス名で用いられる　（例 </a:t>
            </a:r>
            <a:r>
              <a:rPr lang="en-US" altLang="ja-JP" dirty="0" err="1">
                <a:latin typeface="+mn-ea"/>
              </a:rPr>
              <a:t>SampleJava</a:t>
            </a:r>
            <a:r>
              <a:rPr lang="ja-JP" altLang="en-US" dirty="0">
                <a:latin typeface="+mn-ea"/>
              </a:rPr>
              <a:t>、</a:t>
            </a:r>
            <a:r>
              <a:rPr lang="en-US" altLang="ja-JP" dirty="0">
                <a:latin typeface="+mn-ea"/>
              </a:rPr>
              <a:t>String</a:t>
            </a:r>
            <a:r>
              <a:rPr lang="ja-JP" altLang="en-US" dirty="0">
                <a:latin typeface="+mn-ea"/>
              </a:rPr>
              <a:t>）</a:t>
            </a:r>
            <a:endParaRPr lang="en-US" altLang="ja-JP" dirty="0">
              <a:latin typeface="+mn-ea"/>
            </a:endParaRPr>
          </a:p>
          <a:p>
            <a:pPr marL="0" indent="0">
              <a:buNone/>
            </a:pPr>
            <a:endParaRPr kumimoji="1" lang="en-US" altLang="ja-JP" dirty="0">
              <a:latin typeface="+mn-ea"/>
            </a:endParaRPr>
          </a:p>
          <a:p>
            <a:pPr marL="0" indent="0">
              <a:buNone/>
            </a:pPr>
            <a:r>
              <a:rPr lang="ja-JP" altLang="en-US" dirty="0">
                <a:latin typeface="+mn-ea"/>
              </a:rPr>
              <a:t>スネーク形式：複数語の場合は、単語の区切りでアンダースコアを用いる、</a:t>
            </a:r>
            <a:endParaRPr lang="en-US" altLang="ja-JP" dirty="0">
              <a:latin typeface="+mn-ea"/>
            </a:endParaRPr>
          </a:p>
          <a:p>
            <a:pPr marL="0" indent="0">
              <a:buNone/>
            </a:pPr>
            <a:r>
              <a:rPr lang="ja-JP" altLang="en-US" dirty="0">
                <a:latin typeface="+mn-ea"/>
              </a:rPr>
              <a:t>　　　　　　　全て大文字（基本）</a:t>
            </a:r>
            <a:endParaRPr lang="en-US" altLang="ja-JP" dirty="0">
              <a:latin typeface="+mn-ea"/>
            </a:endParaRPr>
          </a:p>
          <a:p>
            <a:pPr marL="0" indent="0">
              <a:buNone/>
            </a:pPr>
            <a:r>
              <a:rPr kumimoji="1" lang="ja-JP" altLang="en-US" dirty="0">
                <a:latin typeface="+mn-ea"/>
              </a:rPr>
              <a:t>　　　　　　　定数名で用いられる　（例 </a:t>
            </a:r>
            <a:r>
              <a:rPr kumimoji="1" lang="en-US" altLang="ja-JP" dirty="0">
                <a:latin typeface="+mn-ea"/>
              </a:rPr>
              <a:t>MAX_SPEED</a:t>
            </a:r>
            <a:r>
              <a:rPr kumimoji="1" lang="ja-JP" altLang="en-US" dirty="0">
                <a:latin typeface="+mn-ea"/>
              </a:rPr>
              <a:t>、</a:t>
            </a:r>
            <a:r>
              <a:rPr kumimoji="1" lang="en-US" altLang="ja-JP" dirty="0">
                <a:latin typeface="+mn-ea"/>
              </a:rPr>
              <a:t>LENGTH</a:t>
            </a:r>
            <a:r>
              <a:rPr kumimoji="1" lang="ja-JP" altLang="en-US" dirty="0">
                <a:latin typeface="+mn-ea"/>
              </a:rPr>
              <a:t>）</a:t>
            </a:r>
          </a:p>
        </p:txBody>
      </p:sp>
    </p:spTree>
    <p:extLst>
      <p:ext uri="{BB962C8B-B14F-4D97-AF65-F5344CB8AC3E}">
        <p14:creationId xmlns:p14="http://schemas.microsoft.com/office/powerpoint/2010/main" val="21623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5F86-FB78-43FC-A2FC-2925F859EE27}"/>
              </a:ext>
            </a:extLst>
          </p:cNvPr>
          <p:cNvSpPr>
            <a:spLocks noGrp="1"/>
          </p:cNvSpPr>
          <p:nvPr>
            <p:ph type="title"/>
          </p:nvPr>
        </p:nvSpPr>
        <p:spPr/>
        <p:txBody>
          <a:bodyPr>
            <a:normAutofit fontScale="90000"/>
          </a:bodyPr>
          <a:lstStyle/>
          <a:p>
            <a:r>
              <a:rPr kumimoji="1" lang="ja-JP" altLang="en-US" dirty="0"/>
              <a:t>クラス練習用に新たにプロジェクトを作成</a:t>
            </a:r>
          </a:p>
        </p:txBody>
      </p:sp>
      <p:sp>
        <p:nvSpPr>
          <p:cNvPr id="3" name="コンテンツ プレースホルダー 2">
            <a:extLst>
              <a:ext uri="{FF2B5EF4-FFF2-40B4-BE49-F238E27FC236}">
                <a16:creationId xmlns:a16="http://schemas.microsoft.com/office/drawing/2014/main" id="{E1CD3DDE-A845-42EF-AD0B-07126F58324D}"/>
              </a:ext>
            </a:extLst>
          </p:cNvPr>
          <p:cNvSpPr>
            <a:spLocks noGrp="1"/>
          </p:cNvSpPr>
          <p:nvPr>
            <p:ph idx="1"/>
          </p:nvPr>
        </p:nvSpPr>
        <p:spPr/>
        <p:txBody>
          <a:bodyPr/>
          <a:lstStyle/>
          <a:p>
            <a:pPr marL="0" indent="0">
              <a:buNone/>
            </a:pPr>
            <a:r>
              <a:rPr kumimoji="1" lang="ja-JP" altLang="en-US" dirty="0">
                <a:latin typeface="+mn-ea"/>
              </a:rPr>
              <a:t>クラスの書き方や役割の練習のために新たに下記の内容でプロジェクトを作成</a:t>
            </a:r>
            <a:endParaRPr kumimoji="1" lang="en-US" altLang="ja-JP" dirty="0">
              <a:latin typeface="+mn-ea"/>
            </a:endParaRPr>
          </a:p>
          <a:p>
            <a:pPr marL="0" indent="0">
              <a:buNone/>
            </a:pPr>
            <a:endParaRPr lang="en-US" altLang="ja-JP" dirty="0">
              <a:latin typeface="+mn-ea"/>
            </a:endParaRPr>
          </a:p>
          <a:p>
            <a:pPr marL="0" indent="0">
              <a:buNone/>
            </a:pPr>
            <a:r>
              <a:rPr lang="ja-JP" altLang="en-US" dirty="0">
                <a:latin typeface="+mn-ea"/>
              </a:rPr>
              <a:t>プロジェクト名　「</a:t>
            </a:r>
            <a:r>
              <a:rPr lang="en-US" altLang="ja-JP" dirty="0" err="1">
                <a:latin typeface="+mn-ea"/>
              </a:rPr>
              <a:t>StudyClass</a:t>
            </a:r>
            <a:r>
              <a:rPr lang="ja-JP" altLang="en-US" dirty="0">
                <a:latin typeface="+mn-ea"/>
              </a:rPr>
              <a:t>」</a:t>
            </a:r>
            <a:endParaRPr lang="en-US" altLang="ja-JP" dirty="0">
              <a:latin typeface="+mn-ea"/>
            </a:endParaRPr>
          </a:p>
          <a:p>
            <a:pPr marL="0" indent="0">
              <a:buNone/>
            </a:pPr>
            <a:r>
              <a:rPr kumimoji="1" lang="ja-JP" altLang="en-US" dirty="0">
                <a:latin typeface="+mn-ea"/>
              </a:rPr>
              <a:t>パッケージ名　「</a:t>
            </a:r>
            <a:r>
              <a:rPr kumimoji="1" lang="en-US" altLang="ja-JP" dirty="0" err="1">
                <a:latin typeface="+mn-ea"/>
              </a:rPr>
              <a:t>jp.co.aforce.text</a:t>
            </a:r>
            <a:r>
              <a:rPr kumimoji="1" lang="ja-JP" altLang="en-US" dirty="0">
                <a:latin typeface="+mn-ea"/>
              </a:rPr>
              <a:t>」→テキストのサンプルコードの写経</a:t>
            </a:r>
            <a:endParaRPr kumimoji="1" lang="en-US" altLang="ja-JP" dirty="0">
              <a:latin typeface="+mn-ea"/>
            </a:endParaRPr>
          </a:p>
          <a:p>
            <a:pPr marL="0" indent="0">
              <a:buNone/>
            </a:pPr>
            <a:r>
              <a:rPr kumimoji="1" lang="ja-JP" altLang="en-US" dirty="0">
                <a:latin typeface="+mn-ea"/>
              </a:rPr>
              <a:t>　　　　　　　「</a:t>
            </a:r>
            <a:r>
              <a:rPr kumimoji="1" lang="en-US" altLang="ja-JP" dirty="0" err="1">
                <a:latin typeface="+mn-ea"/>
              </a:rPr>
              <a:t>jp.co.aforce.study</a:t>
            </a:r>
            <a:r>
              <a:rPr kumimoji="1" lang="ja-JP" altLang="en-US" dirty="0">
                <a:latin typeface="+mn-ea"/>
              </a:rPr>
              <a:t>」→練習問題等</a:t>
            </a:r>
            <a:endParaRPr kumimoji="1" lang="en-US" altLang="ja-JP" dirty="0">
              <a:latin typeface="+mn-ea"/>
            </a:endParaRPr>
          </a:p>
          <a:p>
            <a:pPr marL="0" indent="0">
              <a:buNone/>
            </a:pPr>
            <a:endParaRPr lang="en-US" altLang="ja-JP" dirty="0">
              <a:latin typeface="+mn-ea"/>
            </a:endParaRPr>
          </a:p>
          <a:p>
            <a:pPr marL="0" indent="0">
              <a:buNone/>
            </a:pPr>
            <a:r>
              <a:rPr lang="ja-JP" altLang="en-US" dirty="0">
                <a:latin typeface="+mn-ea"/>
              </a:rPr>
              <a:t>本日はこのプロジェクトにクラスを作成していきます</a:t>
            </a:r>
            <a:endParaRPr kumimoji="1" lang="en-US" altLang="ja-JP" dirty="0">
              <a:latin typeface="+mn-ea"/>
            </a:endParaRPr>
          </a:p>
          <a:p>
            <a:pPr marL="0" indent="0">
              <a:buNone/>
            </a:pPr>
            <a:endParaRPr kumimoji="1" lang="ja-JP" altLang="en-US" dirty="0">
              <a:latin typeface="+mn-ea"/>
            </a:endParaRPr>
          </a:p>
        </p:txBody>
      </p:sp>
    </p:spTree>
    <p:extLst>
      <p:ext uri="{BB962C8B-B14F-4D97-AF65-F5344CB8AC3E}">
        <p14:creationId xmlns:p14="http://schemas.microsoft.com/office/powerpoint/2010/main" val="3020094776"/>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4396</TotalTime>
  <Words>1842</Words>
  <Application>Microsoft Office PowerPoint</Application>
  <PresentationFormat>ワイド画面</PresentationFormat>
  <Paragraphs>258</Paragraphs>
  <Slides>31</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メイリオ</vt:lpstr>
      <vt:lpstr>游ゴシック</vt:lpstr>
      <vt:lpstr>Arial</vt:lpstr>
      <vt:lpstr>Gill Sans MT</vt:lpstr>
      <vt:lpstr>Impact</vt:lpstr>
      <vt:lpstr>バッジ</vt:lpstr>
      <vt:lpstr>Java基礎④</vt:lpstr>
      <vt:lpstr>本日の目標</vt:lpstr>
      <vt:lpstr>第8章 オブジェクト指向</vt:lpstr>
      <vt:lpstr>カプセル化</vt:lpstr>
      <vt:lpstr>継承</vt:lpstr>
      <vt:lpstr>ポリモーフィズム</vt:lpstr>
      <vt:lpstr>第9章 クラスの基礎</vt:lpstr>
      <vt:lpstr>名前の話</vt:lpstr>
      <vt:lpstr>クラス練習用に新たにプロジェクトを作成</vt:lpstr>
      <vt:lpstr>練習問題①</vt:lpstr>
      <vt:lpstr>練習問題① 解答</vt:lpstr>
      <vt:lpstr>インスタンス</vt:lpstr>
      <vt:lpstr>練習問題②</vt:lpstr>
      <vt:lpstr>練習問題② 解答</vt:lpstr>
      <vt:lpstr>mainメソッドって何</vt:lpstr>
      <vt:lpstr>練習問題③</vt:lpstr>
      <vt:lpstr>練習問題③ 解答</vt:lpstr>
      <vt:lpstr>カプセル化</vt:lpstr>
      <vt:lpstr>練習問題④</vt:lpstr>
      <vt:lpstr>練習問題④ 解答</vt:lpstr>
      <vt:lpstr>確認</vt:lpstr>
      <vt:lpstr>継承</vt:lpstr>
      <vt:lpstr>練習問題⑤</vt:lpstr>
      <vt:lpstr>練習問題⑤ 解答ー１</vt:lpstr>
      <vt:lpstr>練習問題⑤ 解答ー２</vt:lpstr>
      <vt:lpstr>練習問題⑥</vt:lpstr>
      <vt:lpstr>練習問題⑥ 解答</vt:lpstr>
      <vt:lpstr>練習問題⑦</vt:lpstr>
      <vt:lpstr>練習問題⑦-1 解答</vt:lpstr>
      <vt:lpstr>練習問題⑦-2 解答</vt:lpstr>
      <vt:lpstr>余談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eclipseの使い方＆Java基礎①</dc:title>
  <dc:creator>赤間さやか</dc:creator>
  <cp:lastModifiedBy>赤間 さやか</cp:lastModifiedBy>
  <cp:revision>336</cp:revision>
  <dcterms:created xsi:type="dcterms:W3CDTF">2021-04-20T00:52:59Z</dcterms:created>
  <dcterms:modified xsi:type="dcterms:W3CDTF">2022-04-20T07:10:41Z</dcterms:modified>
</cp:coreProperties>
</file>