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61" r:id="rId3"/>
    <p:sldId id="258" r:id="rId4"/>
    <p:sldId id="282" r:id="rId5"/>
    <p:sldId id="283" r:id="rId6"/>
    <p:sldId id="284" r:id="rId7"/>
    <p:sldId id="285" r:id="rId8"/>
    <p:sldId id="286" r:id="rId9"/>
    <p:sldId id="287" r:id="rId10"/>
    <p:sldId id="288" r:id="rId11"/>
    <p:sldId id="289" r:id="rId12"/>
    <p:sldId id="298" r:id="rId13"/>
    <p:sldId id="299" r:id="rId14"/>
    <p:sldId id="300" r:id="rId15"/>
    <p:sldId id="301" r:id="rId16"/>
    <p:sldId id="290" r:id="rId17"/>
    <p:sldId id="302" r:id="rId18"/>
    <p:sldId id="303" r:id="rId19"/>
    <p:sldId id="305" r:id="rId20"/>
    <p:sldId id="291" r:id="rId21"/>
    <p:sldId id="294" r:id="rId22"/>
    <p:sldId id="295" r:id="rId23"/>
    <p:sldId id="293" r:id="rId24"/>
    <p:sldId id="296" r:id="rId25"/>
    <p:sldId id="2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2C66DA2-1C49-43C9-9BD7-FE8DC636781D}">
          <p14:sldIdLst>
            <p14:sldId id="256"/>
            <p14:sldId id="261"/>
            <p14:sldId id="258"/>
            <p14:sldId id="282"/>
            <p14:sldId id="283"/>
            <p14:sldId id="284"/>
            <p14:sldId id="285"/>
            <p14:sldId id="286"/>
            <p14:sldId id="287"/>
            <p14:sldId id="288"/>
            <p14:sldId id="289"/>
            <p14:sldId id="298"/>
            <p14:sldId id="299"/>
            <p14:sldId id="300"/>
            <p14:sldId id="301"/>
            <p14:sldId id="290"/>
            <p14:sldId id="302"/>
            <p14:sldId id="303"/>
            <p14:sldId id="305"/>
            <p14:sldId id="291"/>
            <p14:sldId id="294"/>
            <p14:sldId id="295"/>
            <p14:sldId id="293"/>
            <p14:sldId id="296"/>
            <p14:sldId id="2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赤間さやか" initials="赤間さやか" lastIdx="1" clrIdx="0">
    <p:extLst>
      <p:ext uri="{19B8F6BF-5375-455C-9EA6-DF929625EA0E}">
        <p15:presenceInfo xmlns:p15="http://schemas.microsoft.com/office/powerpoint/2012/main" userId="S::s.akama@a-force.co.jp::9236fe0d-62c8-414c-870a-7dfa20a4b6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3566"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6510C-37E8-4DE2-9CDD-46CEFF4D82F2}" type="datetimeFigureOut">
              <a:rPr kumimoji="1" lang="ja-JP" altLang="en-US" smtClean="0"/>
              <a:t>2022/5/9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B006C-A74E-4E48-8E5B-351ACDAF6E25}" type="slidenum">
              <a:rPr kumimoji="1" lang="ja-JP" altLang="en-US" smtClean="0"/>
              <a:t>‹#›</a:t>
            </a:fld>
            <a:endParaRPr kumimoji="1" lang="ja-JP" altLang="en-US"/>
          </a:p>
        </p:txBody>
      </p:sp>
    </p:spTree>
    <p:extLst>
      <p:ext uri="{BB962C8B-B14F-4D97-AF65-F5344CB8AC3E}">
        <p14:creationId xmlns:p14="http://schemas.microsoft.com/office/powerpoint/2010/main" val="36368543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3</a:t>
            </a:fld>
            <a:endParaRPr kumimoji="1" lang="ja-JP" altLang="en-US"/>
          </a:p>
        </p:txBody>
      </p:sp>
    </p:spTree>
    <p:extLst>
      <p:ext uri="{BB962C8B-B14F-4D97-AF65-F5344CB8AC3E}">
        <p14:creationId xmlns:p14="http://schemas.microsoft.com/office/powerpoint/2010/main" val="119547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8721814-8838-4924-ABD5-460166F38908}" type="datetimeFigureOut">
              <a:rPr kumimoji="1" lang="ja-JP" altLang="en-US" smtClean="0"/>
              <a:t>2022/5/9</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38521B0-D0D8-4765-B708-C90B2FACFEF9}"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284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21814-8838-4924-ABD5-460166F38908}" type="datetimeFigureOut">
              <a:rPr kumimoji="1" lang="ja-JP" altLang="en-US" smtClean="0"/>
              <a:t>2022/5/9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194581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21814-8838-4924-ABD5-460166F38908}" type="datetimeFigureOut">
              <a:rPr kumimoji="1" lang="ja-JP" altLang="en-US" smtClean="0"/>
              <a:t>2022/5/9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207556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21814-8838-4924-ABD5-460166F38908}" type="datetimeFigureOut">
              <a:rPr kumimoji="1" lang="ja-JP" altLang="en-US" smtClean="0"/>
              <a:t>2022/5/9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98049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8721814-8838-4924-ABD5-460166F38908}" type="datetimeFigureOut">
              <a:rPr kumimoji="1" lang="ja-JP" altLang="en-US" smtClean="0"/>
              <a:t>2022/5/9</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38521B0-D0D8-4765-B708-C90B2FACFEF9}"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4833715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721814-8838-4924-ABD5-460166F38908}" type="datetimeFigureOut">
              <a:rPr kumimoji="1" lang="ja-JP" altLang="en-US" smtClean="0"/>
              <a:t>2022/5/9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15170930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721814-8838-4924-ABD5-460166F38908}" type="datetimeFigureOut">
              <a:rPr kumimoji="1" lang="ja-JP" altLang="en-US" smtClean="0"/>
              <a:t>2022/5/9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20181439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721814-8838-4924-ABD5-460166F38908}" type="datetimeFigureOut">
              <a:rPr kumimoji="1" lang="ja-JP" altLang="en-US" smtClean="0"/>
              <a:t>2022/5/9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63539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21814-8838-4924-ABD5-460166F38908}" type="datetimeFigureOut">
              <a:rPr kumimoji="1" lang="ja-JP" altLang="en-US" smtClean="0"/>
              <a:t>2022/5/9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343774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58721814-8838-4924-ABD5-460166F38908}" type="datetimeFigureOut">
              <a:rPr kumimoji="1" lang="ja-JP" altLang="en-US" smtClean="0"/>
              <a:t>2022/5/9</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938521B0-D0D8-4765-B708-C90B2FACFEF9}"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66500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58721814-8838-4924-ABD5-460166F38908}" type="datetimeFigureOut">
              <a:rPr kumimoji="1" lang="ja-JP" altLang="en-US" smtClean="0"/>
              <a:t>2022/5/9</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250812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8721814-8838-4924-ABD5-460166F38908}" type="datetimeFigureOut">
              <a:rPr kumimoji="1" lang="ja-JP" altLang="en-US" smtClean="0"/>
              <a:t>2022/5/9</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38521B0-D0D8-4765-B708-C90B2FACFEF9}"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00594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C7664-40F2-44AA-AB33-F12DCC912F7D}"/>
              </a:ext>
            </a:extLst>
          </p:cNvPr>
          <p:cNvSpPr>
            <a:spLocks noGrp="1"/>
          </p:cNvSpPr>
          <p:nvPr>
            <p:ph type="ctrTitle"/>
          </p:nvPr>
        </p:nvSpPr>
        <p:spPr/>
        <p:txBody>
          <a:bodyPr/>
          <a:lstStyle/>
          <a:p>
            <a:r>
              <a:rPr kumimoji="1" lang="en-US" altLang="ja-JP" dirty="0"/>
              <a:t>Java</a:t>
            </a:r>
            <a:r>
              <a:rPr kumimoji="1" lang="ja-JP" altLang="en-US" dirty="0"/>
              <a:t>基礎⑤</a:t>
            </a:r>
          </a:p>
        </p:txBody>
      </p:sp>
    </p:spTree>
    <p:extLst>
      <p:ext uri="{BB962C8B-B14F-4D97-AF65-F5344CB8AC3E}">
        <p14:creationId xmlns:p14="http://schemas.microsoft.com/office/powerpoint/2010/main" val="66342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1604-06D6-4C69-8A7D-E80177797FDF}"/>
              </a:ext>
            </a:extLst>
          </p:cNvPr>
          <p:cNvSpPr>
            <a:spLocks noGrp="1"/>
          </p:cNvSpPr>
          <p:nvPr>
            <p:ph type="title"/>
          </p:nvPr>
        </p:nvSpPr>
        <p:spPr>
          <a:xfrm>
            <a:off x="908778" y="191885"/>
            <a:ext cx="10178322" cy="1492132"/>
          </a:xfrm>
        </p:spPr>
        <p:txBody>
          <a:bodyPr>
            <a:normAutofit/>
          </a:bodyPr>
          <a:lstStyle/>
          <a:p>
            <a:r>
              <a:rPr kumimoji="1" lang="ja-JP" altLang="en-US" sz="3600" dirty="0"/>
              <a:t>無名内部クラス１</a:t>
            </a:r>
          </a:p>
        </p:txBody>
      </p:sp>
      <p:pic>
        <p:nvPicPr>
          <p:cNvPr id="5" name="コンテンツ プレースホルダー 4">
            <a:extLst>
              <a:ext uri="{FF2B5EF4-FFF2-40B4-BE49-F238E27FC236}">
                <a16:creationId xmlns:a16="http://schemas.microsoft.com/office/drawing/2014/main" id="{32AF70FF-F8CC-476A-813F-38C9F6EA6715}"/>
              </a:ext>
            </a:extLst>
          </p:cNvPr>
          <p:cNvPicPr>
            <a:picLocks noGrp="1" noChangeAspect="1"/>
          </p:cNvPicPr>
          <p:nvPr>
            <p:ph idx="1"/>
          </p:nvPr>
        </p:nvPicPr>
        <p:blipFill>
          <a:blip r:embed="rId2"/>
          <a:stretch>
            <a:fillRect/>
          </a:stretch>
        </p:blipFill>
        <p:spPr>
          <a:xfrm>
            <a:off x="5886842" y="351103"/>
            <a:ext cx="4514458" cy="6376888"/>
          </a:xfrm>
        </p:spPr>
      </p:pic>
      <p:sp>
        <p:nvSpPr>
          <p:cNvPr id="9" name="コンテンツ プレースホルダー 2">
            <a:extLst>
              <a:ext uri="{FF2B5EF4-FFF2-40B4-BE49-F238E27FC236}">
                <a16:creationId xmlns:a16="http://schemas.microsoft.com/office/drawing/2014/main" id="{DF5186C5-E87E-4440-9C0D-F77B0EDEBEB3}"/>
              </a:ext>
            </a:extLst>
          </p:cNvPr>
          <p:cNvSpPr txBox="1">
            <a:spLocks/>
          </p:cNvSpPr>
          <p:nvPr/>
        </p:nvSpPr>
        <p:spPr>
          <a:xfrm>
            <a:off x="1127853" y="1000125"/>
            <a:ext cx="4139472" cy="54292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ja-JP" altLang="en-US" sz="1800" dirty="0">
                <a:latin typeface="+mn-ea"/>
              </a:rPr>
              <a:t>難しいので使われ方の例だけ確認</a:t>
            </a:r>
            <a:endParaRPr lang="en-US" altLang="ja-JP" sz="1800" dirty="0">
              <a:latin typeface="+mn-ea"/>
            </a:endParaRPr>
          </a:p>
          <a:p>
            <a:pPr marL="0" indent="0">
              <a:buFont typeface="Arial" panose="020B0604020202020204" pitchFamily="34" charset="0"/>
              <a:buNone/>
            </a:pPr>
            <a:endParaRPr lang="en-US" altLang="ja-JP" sz="1800" dirty="0">
              <a:latin typeface="+mn-ea"/>
            </a:endParaRPr>
          </a:p>
          <a:p>
            <a:pPr marL="0" indent="0">
              <a:buFont typeface="Arial" panose="020B0604020202020204" pitchFamily="34" charset="0"/>
              <a:buNone/>
            </a:pPr>
            <a:r>
              <a:rPr lang="ja-JP" altLang="en-US" sz="1800" dirty="0">
                <a:latin typeface="+mn-ea"/>
              </a:rPr>
              <a:t>テキスト</a:t>
            </a:r>
            <a:r>
              <a:rPr lang="en-US" altLang="ja-JP" sz="1800" dirty="0">
                <a:latin typeface="+mn-ea"/>
              </a:rPr>
              <a:t>287</a:t>
            </a:r>
            <a:r>
              <a:rPr lang="ja-JP" altLang="en-US" sz="1800" dirty="0">
                <a:latin typeface="+mn-ea"/>
              </a:rPr>
              <a:t>ページの</a:t>
            </a:r>
            <a:endParaRPr lang="en-US" altLang="ja-JP" sz="1800" dirty="0">
              <a:latin typeface="+mn-ea"/>
            </a:endParaRPr>
          </a:p>
          <a:p>
            <a:pPr marL="0" indent="0">
              <a:buFont typeface="Arial" panose="020B0604020202020204" pitchFamily="34" charset="0"/>
              <a:buNone/>
            </a:pPr>
            <a:r>
              <a:rPr lang="en-US" altLang="ja-JP" sz="1800" dirty="0">
                <a:latin typeface="+mn-ea"/>
              </a:rPr>
              <a:t>“</a:t>
            </a:r>
            <a:r>
              <a:rPr lang="ja-JP" altLang="en-US" sz="1800" dirty="0">
                <a:latin typeface="+mn-ea"/>
              </a:rPr>
              <a:t>コレクションのソート用アルゴリズムの定義</a:t>
            </a:r>
            <a:r>
              <a:rPr lang="en-US" altLang="ja-JP" sz="1800" dirty="0">
                <a:latin typeface="+mn-ea"/>
              </a:rPr>
              <a:t>”</a:t>
            </a:r>
            <a:r>
              <a:rPr lang="ja-JP" altLang="en-US" sz="1800" dirty="0">
                <a:latin typeface="+mn-ea"/>
              </a:rPr>
              <a:t>での使われ方</a:t>
            </a:r>
            <a:endParaRPr lang="en-US" altLang="ja-JP" sz="1800" dirty="0">
              <a:latin typeface="+mn-ea"/>
            </a:endParaRPr>
          </a:p>
        </p:txBody>
      </p:sp>
      <p:sp>
        <p:nvSpPr>
          <p:cNvPr id="10" name="吹き出し: 折線 9">
            <a:extLst>
              <a:ext uri="{FF2B5EF4-FFF2-40B4-BE49-F238E27FC236}">
                <a16:creationId xmlns:a16="http://schemas.microsoft.com/office/drawing/2014/main" id="{D3F3EE41-239F-41C1-8C27-7F622655918B}"/>
              </a:ext>
            </a:extLst>
          </p:cNvPr>
          <p:cNvSpPr/>
          <p:nvPr/>
        </p:nvSpPr>
        <p:spPr>
          <a:xfrm flipH="1">
            <a:off x="2600324" y="4314826"/>
            <a:ext cx="2181225" cy="1009650"/>
          </a:xfrm>
          <a:prstGeom prst="borderCallout2">
            <a:avLst>
              <a:gd name="adj1" fmla="val 18750"/>
              <a:gd name="adj2" fmla="val -8333"/>
              <a:gd name="adj3" fmla="val 18750"/>
              <a:gd name="adj4" fmla="val -16667"/>
              <a:gd name="adj5" fmla="val -47270"/>
              <a:gd name="adj6" fmla="val -521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名前と年齢の情報を持つ社員クラス</a:t>
            </a:r>
          </a:p>
        </p:txBody>
      </p:sp>
    </p:spTree>
    <p:extLst>
      <p:ext uri="{BB962C8B-B14F-4D97-AF65-F5344CB8AC3E}">
        <p14:creationId xmlns:p14="http://schemas.microsoft.com/office/powerpoint/2010/main" val="114027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1604-06D6-4C69-8A7D-E80177797FDF}"/>
              </a:ext>
            </a:extLst>
          </p:cNvPr>
          <p:cNvSpPr>
            <a:spLocks noGrp="1"/>
          </p:cNvSpPr>
          <p:nvPr>
            <p:ph type="title"/>
          </p:nvPr>
        </p:nvSpPr>
        <p:spPr>
          <a:xfrm>
            <a:off x="908778" y="191885"/>
            <a:ext cx="10178322" cy="1492132"/>
          </a:xfrm>
        </p:spPr>
        <p:txBody>
          <a:bodyPr>
            <a:normAutofit/>
          </a:bodyPr>
          <a:lstStyle/>
          <a:p>
            <a:r>
              <a:rPr kumimoji="1" lang="ja-JP" altLang="en-US" sz="3600" dirty="0"/>
              <a:t>無名内部クラス２</a:t>
            </a:r>
          </a:p>
        </p:txBody>
      </p:sp>
      <p:sp>
        <p:nvSpPr>
          <p:cNvPr id="9" name="コンテンツ プレースホルダー 2">
            <a:extLst>
              <a:ext uri="{FF2B5EF4-FFF2-40B4-BE49-F238E27FC236}">
                <a16:creationId xmlns:a16="http://schemas.microsoft.com/office/drawing/2014/main" id="{DF5186C5-E87E-4440-9C0D-F77B0EDEBEB3}"/>
              </a:ext>
            </a:extLst>
          </p:cNvPr>
          <p:cNvSpPr txBox="1">
            <a:spLocks/>
          </p:cNvSpPr>
          <p:nvPr/>
        </p:nvSpPr>
        <p:spPr>
          <a:xfrm>
            <a:off x="965928" y="876300"/>
            <a:ext cx="4139472" cy="54292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ja-JP" altLang="en-US" sz="1600" dirty="0">
                <a:latin typeface="+mn-ea"/>
              </a:rPr>
              <a:t>実行用の</a:t>
            </a:r>
            <a:r>
              <a:rPr lang="en-US" altLang="ja-JP" sz="1600" dirty="0">
                <a:latin typeface="+mn-ea"/>
              </a:rPr>
              <a:t>Main</a:t>
            </a:r>
            <a:r>
              <a:rPr lang="ja-JP" altLang="en-US" sz="1600" dirty="0">
                <a:latin typeface="+mn-ea"/>
              </a:rPr>
              <a:t>クラス</a:t>
            </a:r>
            <a:endParaRPr lang="en-US" altLang="ja-JP" sz="1600" dirty="0">
              <a:latin typeface="+mn-ea"/>
            </a:endParaRPr>
          </a:p>
          <a:p>
            <a:pPr marL="0" indent="0">
              <a:buFont typeface="Arial" panose="020B0604020202020204" pitchFamily="34" charset="0"/>
              <a:buNone/>
            </a:pPr>
            <a:endParaRPr lang="en-US" altLang="ja-JP" sz="1600" dirty="0">
              <a:latin typeface="+mn-ea"/>
            </a:endParaRPr>
          </a:p>
          <a:p>
            <a:pPr marL="0" indent="0">
              <a:buFont typeface="Arial" panose="020B0604020202020204" pitchFamily="34" charset="0"/>
              <a:buNone/>
            </a:pPr>
            <a:r>
              <a:rPr lang="ja-JP" altLang="en-US" sz="1600" dirty="0">
                <a:latin typeface="+mn-ea"/>
              </a:rPr>
              <a:t>右記の赤枠部分が無名内部クラスにあたる。</a:t>
            </a:r>
            <a:endParaRPr lang="en-US" altLang="ja-JP" sz="1600" dirty="0">
              <a:latin typeface="+mn-ea"/>
            </a:endParaRPr>
          </a:p>
          <a:p>
            <a:pPr marL="0" indent="0">
              <a:buFont typeface="Arial" panose="020B0604020202020204" pitchFamily="34" charset="0"/>
              <a:buNone/>
            </a:pPr>
            <a:r>
              <a:rPr lang="en-US" altLang="ja-JP" sz="1600" b="0" i="0" dirty="0">
                <a:solidFill>
                  <a:srgbClr val="333333"/>
                </a:solidFill>
                <a:effectLst/>
                <a:latin typeface="+mn-ea"/>
              </a:rPr>
              <a:t>Comparator</a:t>
            </a:r>
            <a:r>
              <a:rPr lang="ja-JP" altLang="en-US" sz="1600" b="0" i="0" dirty="0">
                <a:solidFill>
                  <a:srgbClr val="333333"/>
                </a:solidFill>
                <a:effectLst/>
                <a:latin typeface="+mn-ea"/>
              </a:rPr>
              <a:t>をその場で</a:t>
            </a:r>
            <a:r>
              <a:rPr lang="ja-JP" altLang="en-US" sz="1600" dirty="0">
                <a:solidFill>
                  <a:srgbClr val="333333"/>
                </a:solidFill>
                <a:latin typeface="+mn-ea"/>
              </a:rPr>
              <a:t>宣言し、</a:t>
            </a:r>
            <a:endParaRPr lang="en-US" altLang="ja-JP" sz="1600" dirty="0">
              <a:solidFill>
                <a:srgbClr val="333333"/>
              </a:solidFill>
              <a:latin typeface="+mn-ea"/>
            </a:endParaRPr>
          </a:p>
          <a:p>
            <a:pPr marL="0" indent="0">
              <a:buFont typeface="Arial" panose="020B0604020202020204" pitchFamily="34" charset="0"/>
              <a:buNone/>
            </a:pPr>
            <a:r>
              <a:rPr lang="en-US" altLang="ja-JP" sz="1600" dirty="0" err="1">
                <a:solidFill>
                  <a:srgbClr val="333333"/>
                </a:solidFill>
                <a:latin typeface="+mn-ea"/>
              </a:rPr>
              <a:t>Collection.sort</a:t>
            </a:r>
            <a:r>
              <a:rPr lang="ja-JP" altLang="en-US" sz="1600" dirty="0">
                <a:solidFill>
                  <a:srgbClr val="333333"/>
                </a:solidFill>
                <a:latin typeface="+mn-ea"/>
              </a:rPr>
              <a:t>メソッドの引数として利用している。</a:t>
            </a:r>
            <a:endParaRPr lang="en-US" altLang="ja-JP" sz="1600" dirty="0">
              <a:solidFill>
                <a:srgbClr val="333333"/>
              </a:solidFill>
              <a:latin typeface="+mn-ea"/>
            </a:endParaRPr>
          </a:p>
          <a:p>
            <a:pPr marL="0" indent="0">
              <a:buFont typeface="Arial" panose="020B0604020202020204" pitchFamily="34" charset="0"/>
              <a:buNone/>
            </a:pPr>
            <a:endParaRPr lang="en-US" altLang="ja-JP" sz="1600" dirty="0">
              <a:solidFill>
                <a:srgbClr val="333333"/>
              </a:solidFill>
              <a:latin typeface="+mn-ea"/>
            </a:endParaRPr>
          </a:p>
          <a:p>
            <a:pPr marL="0" indent="0">
              <a:buFont typeface="Arial" panose="020B0604020202020204" pitchFamily="34" charset="0"/>
              <a:buNone/>
            </a:pPr>
            <a:r>
              <a:rPr lang="ja-JP" altLang="en-US" sz="1600" dirty="0">
                <a:latin typeface="+mn-ea"/>
              </a:rPr>
              <a:t>このようにその場でクラスを宣言・利用することで使っているその場所で何をしているかすぐわかる。</a:t>
            </a:r>
            <a:endParaRPr lang="en-US" altLang="ja-JP" sz="1600" dirty="0">
              <a:latin typeface="+mn-ea"/>
            </a:endParaRPr>
          </a:p>
          <a:p>
            <a:pPr marL="0" indent="0">
              <a:buFont typeface="Arial" panose="020B0604020202020204" pitchFamily="34" charset="0"/>
              <a:buNone/>
            </a:pPr>
            <a:endParaRPr lang="en-US" altLang="ja-JP" sz="1600" dirty="0">
              <a:latin typeface="+mn-ea"/>
            </a:endParaRPr>
          </a:p>
          <a:p>
            <a:pPr marL="0" indent="0">
              <a:buFont typeface="Arial" panose="020B0604020202020204" pitchFamily="34" charset="0"/>
              <a:buNone/>
            </a:pPr>
            <a:r>
              <a:rPr lang="ja-JP" altLang="en-US" sz="1600" dirty="0">
                <a:latin typeface="+mn-ea"/>
              </a:rPr>
              <a:t>ちなみにこれは年齢の昇順で並べています。</a:t>
            </a:r>
            <a:endParaRPr lang="en-US" altLang="ja-JP" sz="1600" dirty="0">
              <a:latin typeface="+mn-ea"/>
            </a:endParaRPr>
          </a:p>
          <a:p>
            <a:pPr marL="0" indent="0">
              <a:buFont typeface="Arial" panose="020B0604020202020204" pitchFamily="34" charset="0"/>
              <a:buNone/>
            </a:pPr>
            <a:r>
              <a:rPr lang="ja-JP" altLang="en-US" sz="1600" dirty="0">
                <a:latin typeface="+mn-ea"/>
              </a:rPr>
              <a:t>①と②の出力では結果が異なります。</a:t>
            </a:r>
            <a:endParaRPr lang="en-US" altLang="ja-JP" sz="1600" dirty="0">
              <a:latin typeface="+mn-ea"/>
            </a:endParaRPr>
          </a:p>
        </p:txBody>
      </p:sp>
      <p:pic>
        <p:nvPicPr>
          <p:cNvPr id="7" name="図 6">
            <a:extLst>
              <a:ext uri="{FF2B5EF4-FFF2-40B4-BE49-F238E27FC236}">
                <a16:creationId xmlns:a16="http://schemas.microsoft.com/office/drawing/2014/main" id="{57222BF2-E6F3-4574-9B27-683FC3AB80C4}"/>
              </a:ext>
            </a:extLst>
          </p:cNvPr>
          <p:cNvPicPr>
            <a:picLocks noChangeAspect="1"/>
          </p:cNvPicPr>
          <p:nvPr/>
        </p:nvPicPr>
        <p:blipFill>
          <a:blip r:embed="rId2"/>
          <a:stretch>
            <a:fillRect/>
          </a:stretch>
        </p:blipFill>
        <p:spPr>
          <a:xfrm>
            <a:off x="5138737" y="195263"/>
            <a:ext cx="6538913" cy="4284687"/>
          </a:xfrm>
          <a:prstGeom prst="rect">
            <a:avLst/>
          </a:prstGeom>
        </p:spPr>
      </p:pic>
      <p:sp>
        <p:nvSpPr>
          <p:cNvPr id="11" name="正方形/長方形 10">
            <a:extLst>
              <a:ext uri="{FF2B5EF4-FFF2-40B4-BE49-F238E27FC236}">
                <a16:creationId xmlns:a16="http://schemas.microsoft.com/office/drawing/2014/main" id="{9C314F78-06F7-4E48-8707-DD852F9D5496}"/>
              </a:ext>
            </a:extLst>
          </p:cNvPr>
          <p:cNvSpPr/>
          <p:nvPr/>
        </p:nvSpPr>
        <p:spPr>
          <a:xfrm>
            <a:off x="7610475" y="2562225"/>
            <a:ext cx="2095500" cy="2381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C7515F4-BD2B-452C-B1EB-E55340A65603}"/>
              </a:ext>
            </a:extLst>
          </p:cNvPr>
          <p:cNvSpPr txBox="1"/>
          <p:nvPr/>
        </p:nvSpPr>
        <p:spPr>
          <a:xfrm>
            <a:off x="11172825" y="1990725"/>
            <a:ext cx="415498" cy="369332"/>
          </a:xfrm>
          <a:prstGeom prst="rect">
            <a:avLst/>
          </a:prstGeom>
          <a:noFill/>
        </p:spPr>
        <p:txBody>
          <a:bodyPr wrap="none" rtlCol="0">
            <a:spAutoFit/>
          </a:bodyPr>
          <a:lstStyle/>
          <a:p>
            <a:r>
              <a:rPr kumimoji="1" lang="ja-JP" altLang="en-US" b="1" dirty="0">
                <a:solidFill>
                  <a:srgbClr val="FF0000"/>
                </a:solidFill>
              </a:rPr>
              <a:t>①</a:t>
            </a:r>
          </a:p>
        </p:txBody>
      </p:sp>
      <p:sp>
        <p:nvSpPr>
          <p:cNvPr id="12" name="テキスト ボックス 11">
            <a:extLst>
              <a:ext uri="{FF2B5EF4-FFF2-40B4-BE49-F238E27FC236}">
                <a16:creationId xmlns:a16="http://schemas.microsoft.com/office/drawing/2014/main" id="{185935AB-C938-4CAC-9D45-CB5497C42C6E}"/>
              </a:ext>
            </a:extLst>
          </p:cNvPr>
          <p:cNvSpPr txBox="1"/>
          <p:nvPr/>
        </p:nvSpPr>
        <p:spPr>
          <a:xfrm>
            <a:off x="11144250" y="3686175"/>
            <a:ext cx="415498" cy="369332"/>
          </a:xfrm>
          <a:prstGeom prst="rect">
            <a:avLst/>
          </a:prstGeom>
          <a:noFill/>
        </p:spPr>
        <p:txBody>
          <a:bodyPr wrap="none" rtlCol="0">
            <a:spAutoFit/>
          </a:bodyPr>
          <a:lstStyle/>
          <a:p>
            <a:r>
              <a:rPr kumimoji="1" lang="ja-JP" altLang="en-US" b="1" dirty="0">
                <a:solidFill>
                  <a:srgbClr val="FF0000"/>
                </a:solidFill>
              </a:rPr>
              <a:t>②</a:t>
            </a:r>
          </a:p>
        </p:txBody>
      </p:sp>
      <p:pic>
        <p:nvPicPr>
          <p:cNvPr id="14" name="図 13">
            <a:extLst>
              <a:ext uri="{FF2B5EF4-FFF2-40B4-BE49-F238E27FC236}">
                <a16:creationId xmlns:a16="http://schemas.microsoft.com/office/drawing/2014/main" id="{D1C78CCF-B90B-4B37-AE79-29C85B2B188C}"/>
              </a:ext>
            </a:extLst>
          </p:cNvPr>
          <p:cNvPicPr>
            <a:picLocks noChangeAspect="1"/>
          </p:cNvPicPr>
          <p:nvPr/>
        </p:nvPicPr>
        <p:blipFill>
          <a:blip r:embed="rId3"/>
          <a:stretch>
            <a:fillRect/>
          </a:stretch>
        </p:blipFill>
        <p:spPr>
          <a:xfrm>
            <a:off x="5038725" y="4933950"/>
            <a:ext cx="3855135" cy="1604962"/>
          </a:xfrm>
          <a:prstGeom prst="rect">
            <a:avLst/>
          </a:prstGeom>
        </p:spPr>
      </p:pic>
      <p:sp>
        <p:nvSpPr>
          <p:cNvPr id="15" name="右中かっこ 14">
            <a:extLst>
              <a:ext uri="{FF2B5EF4-FFF2-40B4-BE49-F238E27FC236}">
                <a16:creationId xmlns:a16="http://schemas.microsoft.com/office/drawing/2014/main" id="{B39E6F71-87D3-43F1-8352-24D9F584E682}"/>
              </a:ext>
            </a:extLst>
          </p:cNvPr>
          <p:cNvSpPr/>
          <p:nvPr/>
        </p:nvSpPr>
        <p:spPr>
          <a:xfrm>
            <a:off x="6238875" y="5495925"/>
            <a:ext cx="200025" cy="409575"/>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右中かっこ 15">
            <a:extLst>
              <a:ext uri="{FF2B5EF4-FFF2-40B4-BE49-F238E27FC236}">
                <a16:creationId xmlns:a16="http://schemas.microsoft.com/office/drawing/2014/main" id="{2978F196-9709-4853-B7DF-C134D01F2B61}"/>
              </a:ext>
            </a:extLst>
          </p:cNvPr>
          <p:cNvSpPr/>
          <p:nvPr/>
        </p:nvSpPr>
        <p:spPr>
          <a:xfrm>
            <a:off x="6257925" y="5962650"/>
            <a:ext cx="200025" cy="409575"/>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759AD7D-A943-4AAC-8672-B6CACE07562D}"/>
              </a:ext>
            </a:extLst>
          </p:cNvPr>
          <p:cNvSpPr txBox="1"/>
          <p:nvPr/>
        </p:nvSpPr>
        <p:spPr>
          <a:xfrm>
            <a:off x="6429375" y="5514975"/>
            <a:ext cx="3105150" cy="338554"/>
          </a:xfrm>
          <a:prstGeom prst="rect">
            <a:avLst/>
          </a:prstGeom>
          <a:noFill/>
        </p:spPr>
        <p:txBody>
          <a:bodyPr wrap="square" rtlCol="0">
            <a:spAutoFit/>
          </a:bodyPr>
          <a:lstStyle/>
          <a:p>
            <a:r>
              <a:rPr kumimoji="1" lang="ja-JP" altLang="en-US" sz="1600" b="1" dirty="0">
                <a:solidFill>
                  <a:srgbClr val="FF0000"/>
                </a:solidFill>
              </a:rPr>
              <a:t>①リストに入れた順で出力</a:t>
            </a:r>
          </a:p>
        </p:txBody>
      </p:sp>
      <p:sp>
        <p:nvSpPr>
          <p:cNvPr id="18" name="テキスト ボックス 17">
            <a:extLst>
              <a:ext uri="{FF2B5EF4-FFF2-40B4-BE49-F238E27FC236}">
                <a16:creationId xmlns:a16="http://schemas.microsoft.com/office/drawing/2014/main" id="{856D2C1D-FB59-4F61-9B8B-9E825EADF6B4}"/>
              </a:ext>
            </a:extLst>
          </p:cNvPr>
          <p:cNvSpPr txBox="1"/>
          <p:nvPr/>
        </p:nvSpPr>
        <p:spPr>
          <a:xfrm>
            <a:off x="6448425" y="6000750"/>
            <a:ext cx="3105150" cy="338554"/>
          </a:xfrm>
          <a:prstGeom prst="rect">
            <a:avLst/>
          </a:prstGeom>
          <a:noFill/>
        </p:spPr>
        <p:txBody>
          <a:bodyPr wrap="square" rtlCol="0">
            <a:spAutoFit/>
          </a:bodyPr>
          <a:lstStyle/>
          <a:p>
            <a:r>
              <a:rPr kumimoji="1" lang="ja-JP" altLang="en-US" sz="1600" b="1" dirty="0">
                <a:solidFill>
                  <a:srgbClr val="FF0000"/>
                </a:solidFill>
              </a:rPr>
              <a:t>②年齢の昇順で並び替えて出力</a:t>
            </a:r>
          </a:p>
        </p:txBody>
      </p:sp>
    </p:spTree>
    <p:extLst>
      <p:ext uri="{BB962C8B-B14F-4D97-AF65-F5344CB8AC3E}">
        <p14:creationId xmlns:p14="http://schemas.microsoft.com/office/powerpoint/2010/main" val="75806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8D6CDB-192B-425F-BCFC-716A9F8F4A37}"/>
              </a:ext>
            </a:extLst>
          </p:cNvPr>
          <p:cNvSpPr>
            <a:spLocks noGrp="1"/>
          </p:cNvSpPr>
          <p:nvPr>
            <p:ph type="title"/>
          </p:nvPr>
        </p:nvSpPr>
        <p:spPr/>
        <p:txBody>
          <a:bodyPr>
            <a:normAutofit/>
          </a:bodyPr>
          <a:lstStyle/>
          <a:p>
            <a:r>
              <a:rPr kumimoji="1" lang="ja-JP" altLang="en-US" dirty="0"/>
              <a:t>参照型のキャスト（型変換）</a:t>
            </a:r>
          </a:p>
        </p:txBody>
      </p:sp>
      <p:pic>
        <p:nvPicPr>
          <p:cNvPr id="5" name="図 4">
            <a:extLst>
              <a:ext uri="{FF2B5EF4-FFF2-40B4-BE49-F238E27FC236}">
                <a16:creationId xmlns:a16="http://schemas.microsoft.com/office/drawing/2014/main" id="{A19F7B07-FDF9-4889-8B25-FEF46737F67B}"/>
              </a:ext>
            </a:extLst>
          </p:cNvPr>
          <p:cNvPicPr>
            <a:picLocks noChangeAspect="1"/>
          </p:cNvPicPr>
          <p:nvPr/>
        </p:nvPicPr>
        <p:blipFill>
          <a:blip r:embed="rId2"/>
          <a:stretch>
            <a:fillRect/>
          </a:stretch>
        </p:blipFill>
        <p:spPr>
          <a:xfrm>
            <a:off x="1128712" y="1428750"/>
            <a:ext cx="3643313" cy="1701865"/>
          </a:xfrm>
          <a:prstGeom prst="rect">
            <a:avLst/>
          </a:prstGeom>
          <a:ln>
            <a:solidFill>
              <a:schemeClr val="tx2">
                <a:lumMod val="50000"/>
                <a:lumOff val="50000"/>
              </a:schemeClr>
            </a:solidFill>
          </a:ln>
        </p:spPr>
      </p:pic>
      <p:pic>
        <p:nvPicPr>
          <p:cNvPr id="7" name="図 6">
            <a:extLst>
              <a:ext uri="{FF2B5EF4-FFF2-40B4-BE49-F238E27FC236}">
                <a16:creationId xmlns:a16="http://schemas.microsoft.com/office/drawing/2014/main" id="{4AE54AFB-34E2-4F62-B662-D94D408ABA00}"/>
              </a:ext>
            </a:extLst>
          </p:cNvPr>
          <p:cNvPicPr>
            <a:picLocks noChangeAspect="1"/>
          </p:cNvPicPr>
          <p:nvPr/>
        </p:nvPicPr>
        <p:blipFill>
          <a:blip r:embed="rId3"/>
          <a:stretch>
            <a:fillRect/>
          </a:stretch>
        </p:blipFill>
        <p:spPr>
          <a:xfrm>
            <a:off x="1104900" y="3362325"/>
            <a:ext cx="4059146" cy="2914650"/>
          </a:xfrm>
          <a:prstGeom prst="rect">
            <a:avLst/>
          </a:prstGeom>
          <a:ln>
            <a:solidFill>
              <a:schemeClr val="tx2">
                <a:lumMod val="50000"/>
                <a:lumOff val="50000"/>
              </a:schemeClr>
            </a:solidFill>
          </a:ln>
        </p:spPr>
      </p:pic>
      <p:sp>
        <p:nvSpPr>
          <p:cNvPr id="8" name="楕円 7">
            <a:extLst>
              <a:ext uri="{FF2B5EF4-FFF2-40B4-BE49-F238E27FC236}">
                <a16:creationId xmlns:a16="http://schemas.microsoft.com/office/drawing/2014/main" id="{997E4AE4-68E4-495F-81AE-D43E0A16B0E1}"/>
              </a:ext>
            </a:extLst>
          </p:cNvPr>
          <p:cNvSpPr/>
          <p:nvPr/>
        </p:nvSpPr>
        <p:spPr>
          <a:xfrm>
            <a:off x="3762375" y="1228725"/>
            <a:ext cx="13906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親クラス</a:t>
            </a:r>
          </a:p>
        </p:txBody>
      </p:sp>
      <p:sp>
        <p:nvSpPr>
          <p:cNvPr id="9" name="楕円 8">
            <a:extLst>
              <a:ext uri="{FF2B5EF4-FFF2-40B4-BE49-F238E27FC236}">
                <a16:creationId xmlns:a16="http://schemas.microsoft.com/office/drawing/2014/main" id="{CE8CF828-140A-43A4-9866-9979140A81E4}"/>
              </a:ext>
            </a:extLst>
          </p:cNvPr>
          <p:cNvSpPr/>
          <p:nvPr/>
        </p:nvSpPr>
        <p:spPr>
          <a:xfrm>
            <a:off x="4048125" y="3305175"/>
            <a:ext cx="13906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子クラス</a:t>
            </a:r>
          </a:p>
        </p:txBody>
      </p:sp>
      <p:sp>
        <p:nvSpPr>
          <p:cNvPr id="13" name="コンテンツ プレースホルダー 12">
            <a:extLst>
              <a:ext uri="{FF2B5EF4-FFF2-40B4-BE49-F238E27FC236}">
                <a16:creationId xmlns:a16="http://schemas.microsoft.com/office/drawing/2014/main" id="{41B8734E-B7B8-4A15-992F-407D23B66087}"/>
              </a:ext>
            </a:extLst>
          </p:cNvPr>
          <p:cNvSpPr>
            <a:spLocks noGrp="1"/>
          </p:cNvSpPr>
          <p:nvPr>
            <p:ph idx="1"/>
          </p:nvPr>
        </p:nvSpPr>
        <p:spPr>
          <a:xfrm>
            <a:off x="6486524" y="1304925"/>
            <a:ext cx="4943475" cy="4574667"/>
          </a:xfrm>
          <a:ln>
            <a:solidFill>
              <a:schemeClr val="tx2">
                <a:lumMod val="50000"/>
                <a:lumOff val="50000"/>
              </a:schemeClr>
            </a:solidFill>
          </a:ln>
        </p:spPr>
        <p:txBody>
          <a:bodyPr/>
          <a:lstStyle/>
          <a:p>
            <a:pPr marL="0" indent="0">
              <a:buNone/>
            </a:pPr>
            <a:r>
              <a:rPr lang="ja-JP" altLang="en-US" dirty="0">
                <a:latin typeface="+mn-ea"/>
              </a:rPr>
              <a:t>左の</a:t>
            </a:r>
            <a:r>
              <a:rPr lang="en-US" altLang="ja-JP" dirty="0">
                <a:latin typeface="+mn-ea"/>
              </a:rPr>
              <a:t>2</a:t>
            </a:r>
            <a:r>
              <a:rPr lang="ja-JP" altLang="en-US" dirty="0">
                <a:latin typeface="+mn-ea"/>
              </a:rPr>
              <a:t>クラスを参考に見ていく</a:t>
            </a:r>
            <a:endParaRPr lang="en-US" altLang="ja-JP" dirty="0">
              <a:latin typeface="+mn-ea"/>
            </a:endParaRPr>
          </a:p>
          <a:p>
            <a:pPr marL="0" indent="0">
              <a:buNone/>
            </a:pPr>
            <a:endParaRPr lang="en-US" altLang="ja-JP" dirty="0">
              <a:latin typeface="+mn-ea"/>
            </a:endParaRPr>
          </a:p>
          <a:p>
            <a:pPr marL="0" indent="0">
              <a:buNone/>
            </a:pPr>
            <a:r>
              <a:rPr lang="en-US" altLang="ja-JP" dirty="0">
                <a:latin typeface="+mn-ea"/>
              </a:rPr>
              <a:t>Parent</a:t>
            </a:r>
            <a:r>
              <a:rPr lang="ja-JP" altLang="en-US" dirty="0">
                <a:latin typeface="+mn-ea"/>
              </a:rPr>
              <a:t>クラスは</a:t>
            </a:r>
            <a:r>
              <a:rPr lang="en-US" altLang="ja-JP" dirty="0" err="1">
                <a:latin typeface="+mn-ea"/>
              </a:rPr>
              <a:t>saySomthing</a:t>
            </a:r>
            <a:r>
              <a:rPr lang="ja-JP" altLang="en-US" dirty="0">
                <a:latin typeface="+mn-ea"/>
              </a:rPr>
              <a:t>メソッドを持つ</a:t>
            </a:r>
            <a:endParaRPr lang="en-US" altLang="ja-JP" dirty="0">
              <a:latin typeface="+mn-ea"/>
            </a:endParaRPr>
          </a:p>
          <a:p>
            <a:pPr marL="0" indent="0">
              <a:buNone/>
            </a:pPr>
            <a:endParaRPr lang="en-US" altLang="ja-JP" dirty="0">
              <a:latin typeface="+mn-ea"/>
            </a:endParaRPr>
          </a:p>
          <a:p>
            <a:pPr marL="0" indent="0">
              <a:buNone/>
            </a:pPr>
            <a:r>
              <a:rPr lang="en-US" altLang="ja-JP" dirty="0">
                <a:latin typeface="+mn-ea"/>
              </a:rPr>
              <a:t>Child</a:t>
            </a:r>
            <a:r>
              <a:rPr lang="ja-JP" altLang="en-US" dirty="0">
                <a:latin typeface="+mn-ea"/>
              </a:rPr>
              <a:t>クラスは</a:t>
            </a:r>
            <a:r>
              <a:rPr lang="en-US" altLang="ja-JP" dirty="0">
                <a:latin typeface="+mn-ea"/>
              </a:rPr>
              <a:t>Parent</a:t>
            </a:r>
            <a:r>
              <a:rPr lang="ja-JP" altLang="en-US" dirty="0">
                <a:latin typeface="+mn-ea"/>
              </a:rPr>
              <a:t>クラスを継承し、</a:t>
            </a:r>
            <a:endParaRPr lang="en-US" altLang="ja-JP" dirty="0">
              <a:latin typeface="+mn-ea"/>
            </a:endParaRPr>
          </a:p>
          <a:p>
            <a:pPr marL="0" indent="0">
              <a:buNone/>
            </a:pPr>
            <a:r>
              <a:rPr lang="en-US" altLang="ja-JP" dirty="0" err="1">
                <a:latin typeface="+mn-ea"/>
              </a:rPr>
              <a:t>saySomthing</a:t>
            </a:r>
            <a:r>
              <a:rPr lang="ja-JP" altLang="en-US" dirty="0">
                <a:latin typeface="+mn-ea"/>
              </a:rPr>
              <a:t>メソッドを再定義（オーバーライド）</a:t>
            </a:r>
            <a:endParaRPr lang="en-US" altLang="ja-JP" dirty="0">
              <a:latin typeface="+mn-ea"/>
            </a:endParaRPr>
          </a:p>
          <a:p>
            <a:pPr marL="0" indent="0">
              <a:buNone/>
            </a:pPr>
            <a:r>
              <a:rPr lang="en-US" altLang="ja-JP" dirty="0">
                <a:latin typeface="+mn-ea"/>
              </a:rPr>
              <a:t>Child</a:t>
            </a:r>
            <a:r>
              <a:rPr lang="ja-JP" altLang="en-US" dirty="0">
                <a:latin typeface="+mn-ea"/>
              </a:rPr>
              <a:t>クラスは</a:t>
            </a:r>
            <a:r>
              <a:rPr lang="en-US" altLang="ja-JP" dirty="0">
                <a:latin typeface="+mn-ea"/>
              </a:rPr>
              <a:t>Parent</a:t>
            </a:r>
            <a:r>
              <a:rPr lang="ja-JP" altLang="en-US" dirty="0">
                <a:latin typeface="+mn-ea"/>
              </a:rPr>
              <a:t>クラスにはない</a:t>
            </a:r>
            <a:endParaRPr lang="en-US" altLang="ja-JP" dirty="0">
              <a:latin typeface="+mn-ea"/>
            </a:endParaRPr>
          </a:p>
          <a:p>
            <a:pPr marL="0" indent="0">
              <a:buNone/>
            </a:pPr>
            <a:r>
              <a:rPr lang="ja-JP" altLang="en-US" dirty="0">
                <a:latin typeface="+mn-ea"/>
              </a:rPr>
              <a:t>特有の</a:t>
            </a:r>
            <a:r>
              <a:rPr lang="en-US" altLang="ja-JP" dirty="0">
                <a:latin typeface="+mn-ea"/>
              </a:rPr>
              <a:t>run</a:t>
            </a:r>
            <a:r>
              <a:rPr lang="ja-JP" altLang="en-US" dirty="0">
                <a:latin typeface="+mn-ea"/>
              </a:rPr>
              <a:t>メソッドがある</a:t>
            </a:r>
          </a:p>
        </p:txBody>
      </p:sp>
    </p:spTree>
    <p:extLst>
      <p:ext uri="{BB962C8B-B14F-4D97-AF65-F5344CB8AC3E}">
        <p14:creationId xmlns:p14="http://schemas.microsoft.com/office/powerpoint/2010/main" val="409319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コンテンツ プレースホルダー 12">
            <a:extLst>
              <a:ext uri="{FF2B5EF4-FFF2-40B4-BE49-F238E27FC236}">
                <a16:creationId xmlns:a16="http://schemas.microsoft.com/office/drawing/2014/main" id="{41B8734E-B7B8-4A15-992F-407D23B66087}"/>
              </a:ext>
            </a:extLst>
          </p:cNvPr>
          <p:cNvSpPr>
            <a:spLocks noGrp="1"/>
          </p:cNvSpPr>
          <p:nvPr>
            <p:ph idx="1"/>
          </p:nvPr>
        </p:nvSpPr>
        <p:spPr>
          <a:xfrm>
            <a:off x="1251678" y="238125"/>
            <a:ext cx="10178322" cy="5641467"/>
          </a:xfrm>
        </p:spPr>
        <p:txBody>
          <a:bodyPr/>
          <a:lstStyle/>
          <a:p>
            <a:r>
              <a:rPr lang="ja-JP" altLang="en-US" dirty="0"/>
              <a:t>アップキャスト</a:t>
            </a:r>
            <a:endParaRPr lang="en-US" altLang="ja-JP" dirty="0"/>
          </a:p>
          <a:p>
            <a:pPr marL="0" indent="0">
              <a:buNone/>
            </a:pPr>
            <a:r>
              <a:rPr lang="ja-JP" altLang="en-US" dirty="0"/>
              <a:t>子クラスを親クラスへキャストする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子クラスが暗黙的に親クラスとしてふるまうのを可能にする</a:t>
            </a:r>
            <a:endParaRPr lang="en-US" altLang="ja-JP" dirty="0"/>
          </a:p>
          <a:p>
            <a:pPr marL="0" indent="0">
              <a:buNone/>
            </a:pPr>
            <a:r>
              <a:rPr lang="ja-JP" altLang="en-US" dirty="0"/>
              <a:t>子クラスは親クラスのフィールドや機能を全て持っている。つまり内包している。</a:t>
            </a:r>
            <a:endParaRPr lang="en-US" altLang="ja-JP" dirty="0"/>
          </a:p>
          <a:p>
            <a:pPr marL="0" indent="0">
              <a:buNone/>
            </a:pPr>
            <a:r>
              <a:rPr lang="ja-JP" altLang="en-US" dirty="0"/>
              <a:t>そのため子クラスを親クラスに代入（アップキャスト）したところで、</a:t>
            </a:r>
            <a:endParaRPr lang="en-US" altLang="ja-JP" dirty="0"/>
          </a:p>
          <a:p>
            <a:pPr marL="0" indent="0">
              <a:buNone/>
            </a:pPr>
            <a:r>
              <a:rPr lang="ja-JP" altLang="en-US" dirty="0"/>
              <a:t>問題無く動作する。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ja-JP" altLang="en-US" dirty="0"/>
          </a:p>
        </p:txBody>
      </p:sp>
      <p:pic>
        <p:nvPicPr>
          <p:cNvPr id="15" name="図 14">
            <a:extLst>
              <a:ext uri="{FF2B5EF4-FFF2-40B4-BE49-F238E27FC236}">
                <a16:creationId xmlns:a16="http://schemas.microsoft.com/office/drawing/2014/main" id="{D8B7C3A3-A3AF-4F31-A0AD-7EF1C2DB736C}"/>
              </a:ext>
            </a:extLst>
          </p:cNvPr>
          <p:cNvPicPr>
            <a:picLocks noChangeAspect="1"/>
          </p:cNvPicPr>
          <p:nvPr/>
        </p:nvPicPr>
        <p:blipFill>
          <a:blip r:embed="rId2"/>
          <a:stretch>
            <a:fillRect/>
          </a:stretch>
        </p:blipFill>
        <p:spPr>
          <a:xfrm>
            <a:off x="1304925" y="1270718"/>
            <a:ext cx="8332327" cy="2244007"/>
          </a:xfrm>
          <a:prstGeom prst="rect">
            <a:avLst/>
          </a:prstGeom>
        </p:spPr>
      </p:pic>
      <p:sp>
        <p:nvSpPr>
          <p:cNvPr id="11" name="正方形/長方形 10">
            <a:extLst>
              <a:ext uri="{FF2B5EF4-FFF2-40B4-BE49-F238E27FC236}">
                <a16:creationId xmlns:a16="http://schemas.microsoft.com/office/drawing/2014/main" id="{D0029E1F-6932-4562-B0F3-0372AEDE45E9}"/>
              </a:ext>
            </a:extLst>
          </p:cNvPr>
          <p:cNvSpPr/>
          <p:nvPr/>
        </p:nvSpPr>
        <p:spPr>
          <a:xfrm>
            <a:off x="1419225" y="2324100"/>
            <a:ext cx="2095500" cy="2381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折線 11">
            <a:extLst>
              <a:ext uri="{FF2B5EF4-FFF2-40B4-BE49-F238E27FC236}">
                <a16:creationId xmlns:a16="http://schemas.microsoft.com/office/drawing/2014/main" id="{446DBCBB-B217-420C-AB1C-EF8F9A08175C}"/>
              </a:ext>
            </a:extLst>
          </p:cNvPr>
          <p:cNvSpPr/>
          <p:nvPr/>
        </p:nvSpPr>
        <p:spPr>
          <a:xfrm>
            <a:off x="6667499" y="1457326"/>
            <a:ext cx="2933701" cy="1009650"/>
          </a:xfrm>
          <a:prstGeom prst="borderCallout2">
            <a:avLst>
              <a:gd name="adj1" fmla="val 18750"/>
              <a:gd name="adj2" fmla="val -8333"/>
              <a:gd name="adj3" fmla="val 18750"/>
              <a:gd name="adj4" fmla="val -16667"/>
              <a:gd name="adj5" fmla="val 92353"/>
              <a:gd name="adj6" fmla="val -1150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ここがアップキャスト</a:t>
            </a:r>
            <a:endParaRPr kumimoji="1" lang="en-US" altLang="ja-JP" sz="1400" dirty="0"/>
          </a:p>
          <a:p>
            <a:pPr algn="ctr"/>
            <a:r>
              <a:rPr kumimoji="1" lang="ja-JP" altLang="en-US" sz="1400" dirty="0"/>
              <a:t>子を親に代入</a:t>
            </a:r>
          </a:p>
        </p:txBody>
      </p:sp>
    </p:spTree>
    <p:extLst>
      <p:ext uri="{BB962C8B-B14F-4D97-AF65-F5344CB8AC3E}">
        <p14:creationId xmlns:p14="http://schemas.microsoft.com/office/powerpoint/2010/main" val="112082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BCC47A9-AE38-41B5-9105-20BFE1B56414}"/>
              </a:ext>
            </a:extLst>
          </p:cNvPr>
          <p:cNvPicPr>
            <a:picLocks noChangeAspect="1"/>
          </p:cNvPicPr>
          <p:nvPr/>
        </p:nvPicPr>
        <p:blipFill>
          <a:blip r:embed="rId2"/>
          <a:stretch>
            <a:fillRect/>
          </a:stretch>
        </p:blipFill>
        <p:spPr>
          <a:xfrm>
            <a:off x="1209675" y="1195387"/>
            <a:ext cx="7200900" cy="2924175"/>
          </a:xfrm>
          <a:prstGeom prst="rect">
            <a:avLst/>
          </a:prstGeom>
        </p:spPr>
      </p:pic>
      <p:sp>
        <p:nvSpPr>
          <p:cNvPr id="13" name="コンテンツ プレースホルダー 12">
            <a:extLst>
              <a:ext uri="{FF2B5EF4-FFF2-40B4-BE49-F238E27FC236}">
                <a16:creationId xmlns:a16="http://schemas.microsoft.com/office/drawing/2014/main" id="{41B8734E-B7B8-4A15-992F-407D23B66087}"/>
              </a:ext>
            </a:extLst>
          </p:cNvPr>
          <p:cNvSpPr>
            <a:spLocks noGrp="1"/>
          </p:cNvSpPr>
          <p:nvPr>
            <p:ph idx="1"/>
          </p:nvPr>
        </p:nvSpPr>
        <p:spPr>
          <a:xfrm>
            <a:off x="1251678" y="238125"/>
            <a:ext cx="10178322" cy="6334125"/>
          </a:xfrm>
        </p:spPr>
        <p:txBody>
          <a:bodyPr/>
          <a:lstStyle/>
          <a:p>
            <a:r>
              <a:rPr lang="ja-JP" altLang="en-US" dirty="0"/>
              <a:t>ダウンキャスト（失敗）</a:t>
            </a:r>
            <a:endParaRPr lang="en-US" altLang="ja-JP" dirty="0"/>
          </a:p>
          <a:p>
            <a:pPr marL="0" indent="0">
              <a:buNone/>
            </a:pPr>
            <a:r>
              <a:rPr lang="ja-JP" altLang="en-US" dirty="0"/>
              <a:t>親クラスを子クラスへキャストすること</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親クラスは子クラス独自の機能を持ち合わせていない（ここでいう</a:t>
            </a:r>
            <a:r>
              <a:rPr lang="en-US" altLang="ja-JP" dirty="0"/>
              <a:t>run</a:t>
            </a:r>
            <a:r>
              <a:rPr lang="ja-JP" altLang="en-US" dirty="0"/>
              <a:t>メソッド）</a:t>
            </a:r>
            <a:endParaRPr lang="en-US" altLang="ja-JP" dirty="0"/>
          </a:p>
          <a:p>
            <a:pPr marL="0" indent="0">
              <a:buNone/>
            </a:pPr>
            <a:r>
              <a:rPr lang="ja-JP" altLang="en-US" dirty="0"/>
              <a:t>そのため①のようにするとコンパイルエラーとなる</a:t>
            </a:r>
            <a:endParaRPr lang="en-US" altLang="ja-JP" dirty="0"/>
          </a:p>
          <a:p>
            <a:pPr marL="0" indent="0">
              <a:buNone/>
            </a:pPr>
            <a:r>
              <a:rPr lang="ja-JP" altLang="en-US" dirty="0"/>
              <a:t>②もコンパイルは通るが、実行時に型が合わないとエラーとなる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ja-JP" altLang="en-US" dirty="0"/>
          </a:p>
        </p:txBody>
      </p:sp>
      <p:sp>
        <p:nvSpPr>
          <p:cNvPr id="12" name="吹き出し: 折線 11">
            <a:extLst>
              <a:ext uri="{FF2B5EF4-FFF2-40B4-BE49-F238E27FC236}">
                <a16:creationId xmlns:a16="http://schemas.microsoft.com/office/drawing/2014/main" id="{446DBCBB-B217-420C-AB1C-EF8F9A08175C}"/>
              </a:ext>
            </a:extLst>
          </p:cNvPr>
          <p:cNvSpPr/>
          <p:nvPr/>
        </p:nvSpPr>
        <p:spPr>
          <a:xfrm>
            <a:off x="6334124" y="2324101"/>
            <a:ext cx="2343151" cy="457199"/>
          </a:xfrm>
          <a:prstGeom prst="borderCallout2">
            <a:avLst>
              <a:gd name="adj1" fmla="val 18750"/>
              <a:gd name="adj2" fmla="val -8333"/>
              <a:gd name="adj3" fmla="val 18750"/>
              <a:gd name="adj4" fmla="val -16667"/>
              <a:gd name="adj5" fmla="val 92353"/>
              <a:gd name="adj6" fmla="val -13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①そのまま代入してみる</a:t>
            </a:r>
          </a:p>
        </p:txBody>
      </p:sp>
      <p:sp>
        <p:nvSpPr>
          <p:cNvPr id="8" name="吹き出し: 折線 7">
            <a:extLst>
              <a:ext uri="{FF2B5EF4-FFF2-40B4-BE49-F238E27FC236}">
                <a16:creationId xmlns:a16="http://schemas.microsoft.com/office/drawing/2014/main" id="{FC32F6AD-845F-417E-871F-E2508C3139EE}"/>
              </a:ext>
            </a:extLst>
          </p:cNvPr>
          <p:cNvSpPr/>
          <p:nvPr/>
        </p:nvSpPr>
        <p:spPr>
          <a:xfrm>
            <a:off x="8505824" y="3048001"/>
            <a:ext cx="2914651" cy="457199"/>
          </a:xfrm>
          <a:prstGeom prst="borderCallout2">
            <a:avLst>
              <a:gd name="adj1" fmla="val 18750"/>
              <a:gd name="adj2" fmla="val -8333"/>
              <a:gd name="adj3" fmla="val 18750"/>
              <a:gd name="adj4" fmla="val -16667"/>
              <a:gd name="adj5" fmla="val 92353"/>
              <a:gd name="adj6" fmla="val -162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②無理やりキャストで入れてみる</a:t>
            </a:r>
          </a:p>
        </p:txBody>
      </p:sp>
    </p:spTree>
    <p:extLst>
      <p:ext uri="{BB962C8B-B14F-4D97-AF65-F5344CB8AC3E}">
        <p14:creationId xmlns:p14="http://schemas.microsoft.com/office/powerpoint/2010/main" val="70286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コンテンツ プレースホルダー 12">
            <a:extLst>
              <a:ext uri="{FF2B5EF4-FFF2-40B4-BE49-F238E27FC236}">
                <a16:creationId xmlns:a16="http://schemas.microsoft.com/office/drawing/2014/main" id="{41B8734E-B7B8-4A15-992F-407D23B66087}"/>
              </a:ext>
            </a:extLst>
          </p:cNvPr>
          <p:cNvSpPr>
            <a:spLocks noGrp="1"/>
          </p:cNvSpPr>
          <p:nvPr>
            <p:ph idx="1"/>
          </p:nvPr>
        </p:nvSpPr>
        <p:spPr>
          <a:xfrm>
            <a:off x="1251678" y="238125"/>
            <a:ext cx="10178322" cy="6334125"/>
          </a:xfrm>
        </p:spPr>
        <p:txBody>
          <a:bodyPr>
            <a:normAutofit fontScale="92500" lnSpcReduction="20000"/>
          </a:bodyPr>
          <a:lstStyle/>
          <a:p>
            <a:r>
              <a:rPr lang="ja-JP" altLang="en-US" dirty="0"/>
              <a:t>ダウンキャスト（成功）</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①のようにまず親クラスを子クラスでインスタンス化し、</a:t>
            </a:r>
            <a:endParaRPr lang="en-US" altLang="ja-JP" dirty="0"/>
          </a:p>
          <a:p>
            <a:pPr marL="0" indent="0">
              <a:buNone/>
            </a:pPr>
            <a:r>
              <a:rPr lang="ja-JP" altLang="en-US" dirty="0"/>
              <a:t>それをダウンキャストすることで成功する</a:t>
            </a:r>
            <a:endParaRPr lang="en-US" altLang="ja-JP" dirty="0"/>
          </a:p>
          <a:p>
            <a:pPr marL="0" indent="0">
              <a:buNone/>
            </a:pPr>
            <a:r>
              <a:rPr lang="ja-JP" altLang="en-US" dirty="0"/>
              <a:t>（出力結果は「子供は走り回る！」と出る）</a:t>
            </a:r>
            <a:endParaRPr lang="en-US" altLang="ja-JP" dirty="0"/>
          </a:p>
          <a:p>
            <a:pPr marL="0" indent="0">
              <a:buNone/>
            </a:pPr>
            <a:endParaRPr lang="en-US" altLang="ja-JP" dirty="0"/>
          </a:p>
          <a:p>
            <a:pPr marL="0" indent="0">
              <a:buNone/>
            </a:pPr>
            <a:r>
              <a:rPr lang="ja-JP" altLang="en-US" dirty="0"/>
              <a:t>⇒じゃあこんな面倒なこといつやるの？？</a:t>
            </a:r>
            <a:endParaRPr lang="en-US" altLang="ja-JP" dirty="0"/>
          </a:p>
          <a:p>
            <a:pPr marL="0" indent="0">
              <a:buNone/>
            </a:pPr>
            <a:r>
              <a:rPr lang="ja-JP" altLang="en-US" dirty="0"/>
              <a:t>　アップキャストしたまま（①）だと、子供特有のメソッド（</a:t>
            </a:r>
            <a:r>
              <a:rPr lang="en-US" altLang="ja-JP" dirty="0"/>
              <a:t>run</a:t>
            </a:r>
            <a:r>
              <a:rPr lang="ja-JP" altLang="en-US" dirty="0"/>
              <a:t>）が</a:t>
            </a:r>
            <a:endParaRPr lang="en-US" altLang="ja-JP" dirty="0"/>
          </a:p>
          <a:p>
            <a:pPr marL="0" indent="0">
              <a:buNone/>
            </a:pPr>
            <a:r>
              <a:rPr lang="ja-JP" altLang="en-US" dirty="0"/>
              <a:t>　使えないので、子供特有の機能を使いたい時にダウンキャストする</a:t>
            </a:r>
            <a:endParaRPr lang="en-US" altLang="ja-JP" dirty="0"/>
          </a:p>
          <a:p>
            <a:pPr marL="0" indent="0">
              <a:buNone/>
            </a:pPr>
            <a:r>
              <a:rPr lang="en-US" altLang="ja-JP" dirty="0"/>
              <a:t>https://qiita.com/tukine_T/items/4461cb75adc36fa4c0b6</a:t>
            </a:r>
            <a:r>
              <a:rPr lang="ja-JP" altLang="en-US" dirty="0"/>
              <a:t>　</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ja-JP" altLang="en-US" dirty="0"/>
          </a:p>
        </p:txBody>
      </p:sp>
      <p:sp>
        <p:nvSpPr>
          <p:cNvPr id="11" name="正方形/長方形 10">
            <a:extLst>
              <a:ext uri="{FF2B5EF4-FFF2-40B4-BE49-F238E27FC236}">
                <a16:creationId xmlns:a16="http://schemas.microsoft.com/office/drawing/2014/main" id="{D0029E1F-6932-4562-B0F3-0372AEDE45E9}"/>
              </a:ext>
            </a:extLst>
          </p:cNvPr>
          <p:cNvSpPr/>
          <p:nvPr/>
        </p:nvSpPr>
        <p:spPr>
          <a:xfrm>
            <a:off x="8439150" y="3695700"/>
            <a:ext cx="2095500" cy="2381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99D5C8C8-C57E-450D-8F97-374815F120D2}"/>
              </a:ext>
            </a:extLst>
          </p:cNvPr>
          <p:cNvPicPr>
            <a:picLocks noChangeAspect="1"/>
          </p:cNvPicPr>
          <p:nvPr/>
        </p:nvPicPr>
        <p:blipFill>
          <a:blip r:embed="rId2"/>
          <a:stretch>
            <a:fillRect/>
          </a:stretch>
        </p:blipFill>
        <p:spPr>
          <a:xfrm>
            <a:off x="1519237" y="933450"/>
            <a:ext cx="4391025" cy="2171700"/>
          </a:xfrm>
          <a:prstGeom prst="rect">
            <a:avLst/>
          </a:prstGeom>
        </p:spPr>
      </p:pic>
      <p:sp>
        <p:nvSpPr>
          <p:cNvPr id="12" name="吹き出し: 折線 11">
            <a:extLst>
              <a:ext uri="{FF2B5EF4-FFF2-40B4-BE49-F238E27FC236}">
                <a16:creationId xmlns:a16="http://schemas.microsoft.com/office/drawing/2014/main" id="{446DBCBB-B217-420C-AB1C-EF8F9A08175C}"/>
              </a:ext>
            </a:extLst>
          </p:cNvPr>
          <p:cNvSpPr/>
          <p:nvPr/>
        </p:nvSpPr>
        <p:spPr>
          <a:xfrm>
            <a:off x="5534024" y="1676401"/>
            <a:ext cx="2343151" cy="457199"/>
          </a:xfrm>
          <a:prstGeom prst="borderCallout2">
            <a:avLst>
              <a:gd name="adj1" fmla="val 18750"/>
              <a:gd name="adj2" fmla="val -8333"/>
              <a:gd name="adj3" fmla="val 18750"/>
              <a:gd name="adj4" fmla="val -16667"/>
              <a:gd name="adj5" fmla="val 46520"/>
              <a:gd name="adj6" fmla="val -626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①まずアップキャスト</a:t>
            </a:r>
            <a:endParaRPr kumimoji="1" lang="en-US" altLang="ja-JP" sz="1400" dirty="0"/>
          </a:p>
        </p:txBody>
      </p:sp>
      <p:sp>
        <p:nvSpPr>
          <p:cNvPr id="8" name="吹き出し: 折線 7">
            <a:extLst>
              <a:ext uri="{FF2B5EF4-FFF2-40B4-BE49-F238E27FC236}">
                <a16:creationId xmlns:a16="http://schemas.microsoft.com/office/drawing/2014/main" id="{FC32F6AD-845F-417E-871F-E2508C3139EE}"/>
              </a:ext>
            </a:extLst>
          </p:cNvPr>
          <p:cNvSpPr/>
          <p:nvPr/>
        </p:nvSpPr>
        <p:spPr>
          <a:xfrm>
            <a:off x="7277099" y="2686051"/>
            <a:ext cx="2914651" cy="457199"/>
          </a:xfrm>
          <a:prstGeom prst="borderCallout2">
            <a:avLst>
              <a:gd name="adj1" fmla="val 18750"/>
              <a:gd name="adj2" fmla="val -8333"/>
              <a:gd name="adj3" fmla="val 18750"/>
              <a:gd name="adj4" fmla="val -16667"/>
              <a:gd name="adj5" fmla="val -30564"/>
              <a:gd name="adj6" fmla="val -89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②ダウンキャスト</a:t>
            </a:r>
            <a:endParaRPr kumimoji="1" lang="en-US" altLang="ja-JP" sz="1400" dirty="0"/>
          </a:p>
        </p:txBody>
      </p:sp>
    </p:spTree>
    <p:extLst>
      <p:ext uri="{BB962C8B-B14F-4D97-AF65-F5344CB8AC3E}">
        <p14:creationId xmlns:p14="http://schemas.microsoft.com/office/powerpoint/2010/main" val="319768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87DA84-F304-4E98-8ED4-E12D5B462CD0}"/>
              </a:ext>
            </a:extLst>
          </p:cNvPr>
          <p:cNvSpPr>
            <a:spLocks noGrp="1"/>
          </p:cNvSpPr>
          <p:nvPr>
            <p:ph type="title"/>
          </p:nvPr>
        </p:nvSpPr>
        <p:spPr/>
        <p:txBody>
          <a:bodyPr/>
          <a:lstStyle/>
          <a:p>
            <a:r>
              <a:rPr kumimoji="1" lang="ja-JP" altLang="en-US" dirty="0"/>
              <a:t>静的フィールド</a:t>
            </a:r>
          </a:p>
        </p:txBody>
      </p:sp>
      <p:sp>
        <p:nvSpPr>
          <p:cNvPr id="3" name="コンテンツ プレースホルダー 2">
            <a:extLst>
              <a:ext uri="{FF2B5EF4-FFF2-40B4-BE49-F238E27FC236}">
                <a16:creationId xmlns:a16="http://schemas.microsoft.com/office/drawing/2014/main" id="{268CB688-A2D8-4393-925B-9172C0AD5717}"/>
              </a:ext>
            </a:extLst>
          </p:cNvPr>
          <p:cNvSpPr>
            <a:spLocks noGrp="1"/>
          </p:cNvSpPr>
          <p:nvPr>
            <p:ph idx="1"/>
          </p:nvPr>
        </p:nvSpPr>
        <p:spPr>
          <a:xfrm>
            <a:off x="1251678" y="1390652"/>
            <a:ext cx="10159272" cy="1971674"/>
          </a:xfrm>
        </p:spPr>
        <p:txBody>
          <a:bodyPr>
            <a:normAutofit fontScale="70000" lnSpcReduction="20000"/>
          </a:bodyPr>
          <a:lstStyle/>
          <a:p>
            <a:r>
              <a:rPr lang="ja-JP" altLang="en-US" dirty="0"/>
              <a:t>インスタンスフィールド（今までの）</a:t>
            </a:r>
            <a:endParaRPr lang="en-US" altLang="ja-JP" dirty="0"/>
          </a:p>
          <a:p>
            <a:pPr marL="0" indent="0">
              <a:buNone/>
            </a:pPr>
            <a:r>
              <a:rPr lang="ja-JP" altLang="en-US" dirty="0"/>
              <a:t>　　インスタンスを生成しないと使えない</a:t>
            </a:r>
            <a:endParaRPr lang="en-US" altLang="ja-JP" dirty="0"/>
          </a:p>
          <a:p>
            <a:pPr marL="0" indent="0">
              <a:buNone/>
            </a:pPr>
            <a:r>
              <a:rPr lang="ja-JP" altLang="en-US" dirty="0"/>
              <a:t>　　何かのインスタンスに紐づき、インスタンスごとに異なる変数</a:t>
            </a:r>
            <a:endParaRPr lang="en-US" altLang="ja-JP" dirty="0"/>
          </a:p>
          <a:p>
            <a:endParaRPr lang="en-US" altLang="ja-JP" dirty="0"/>
          </a:p>
          <a:p>
            <a:r>
              <a:rPr lang="ja-JP" altLang="en-US" dirty="0"/>
              <a:t>静的フィールド</a:t>
            </a:r>
            <a:endParaRPr lang="en-US" altLang="ja-JP" dirty="0"/>
          </a:p>
          <a:p>
            <a:pPr marL="0" indent="0">
              <a:buNone/>
            </a:pPr>
            <a:r>
              <a:rPr lang="ja-JP" altLang="en-US" dirty="0"/>
              <a:t>　　インスタンスを生成しなくても使える</a:t>
            </a:r>
            <a:endParaRPr lang="en-US" altLang="ja-JP" dirty="0"/>
          </a:p>
          <a:p>
            <a:pPr marL="0" indent="0">
              <a:buNone/>
            </a:pPr>
            <a:r>
              <a:rPr lang="ja-JP" altLang="en-US" dirty="0"/>
              <a:t>　　クラスに紐づき、クラスで一つの変数</a:t>
            </a:r>
            <a:endParaRPr lang="en-US" altLang="ja-JP" dirty="0"/>
          </a:p>
          <a:p>
            <a:pPr marL="0" indent="0">
              <a:buNone/>
            </a:pPr>
            <a:endParaRPr lang="en-US" altLang="ja-JP" dirty="0"/>
          </a:p>
          <a:p>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57BB63B1-CDF0-474A-9BB2-48979FA168CE}"/>
              </a:ext>
            </a:extLst>
          </p:cNvPr>
          <p:cNvSpPr txBox="1"/>
          <p:nvPr/>
        </p:nvSpPr>
        <p:spPr>
          <a:xfrm>
            <a:off x="1238249" y="3429000"/>
            <a:ext cx="9286875" cy="1384995"/>
          </a:xfrm>
          <a:prstGeom prst="rect">
            <a:avLst/>
          </a:prstGeom>
          <a:solidFill>
            <a:schemeClr val="bg1"/>
          </a:solidFill>
          <a:ln>
            <a:solidFill>
              <a:schemeClr val="accent1"/>
            </a:solidFill>
          </a:ln>
        </p:spPr>
        <p:txBody>
          <a:bodyPr wrap="square" rtlCol="0">
            <a:spAutoFit/>
          </a:bodyPr>
          <a:lstStyle/>
          <a:p>
            <a:r>
              <a:rPr kumimoji="1" lang="en-US" altLang="ja-JP" sz="1400" dirty="0">
                <a:latin typeface="+mn-ea"/>
              </a:rPr>
              <a:t>class </a:t>
            </a:r>
            <a:r>
              <a:rPr kumimoji="1" lang="en-US" altLang="ja-JP" sz="1400" dirty="0" err="1">
                <a:latin typeface="+mn-ea"/>
              </a:rPr>
              <a:t>StaticFieldSample</a:t>
            </a:r>
            <a:r>
              <a:rPr kumimoji="1" lang="en-US" altLang="ja-JP" sz="1400" dirty="0">
                <a:latin typeface="+mn-ea"/>
              </a:rPr>
              <a:t> {</a:t>
            </a:r>
          </a:p>
          <a:p>
            <a:endParaRPr kumimoji="1" lang="en-US" altLang="ja-JP" sz="1400" dirty="0">
              <a:latin typeface="+mn-ea"/>
            </a:endParaRPr>
          </a:p>
          <a:p>
            <a:r>
              <a:rPr kumimoji="1" lang="ja-JP" altLang="en-US" sz="1400" dirty="0">
                <a:latin typeface="+mn-ea"/>
              </a:rPr>
              <a:t>　</a:t>
            </a:r>
            <a:r>
              <a:rPr kumimoji="1" lang="en-US" altLang="ja-JP" sz="1400" dirty="0">
                <a:latin typeface="+mn-ea"/>
              </a:rPr>
              <a:t>int </a:t>
            </a:r>
            <a:r>
              <a:rPr kumimoji="1" lang="en-US" altLang="ja-JP" sz="1400" dirty="0" err="1">
                <a:latin typeface="+mn-ea"/>
              </a:rPr>
              <a:t>instanceField</a:t>
            </a:r>
            <a:r>
              <a:rPr kumimoji="1" lang="en-US" altLang="ja-JP" sz="1400" dirty="0">
                <a:latin typeface="+mn-ea"/>
              </a:rPr>
              <a:t> = 1;      //← </a:t>
            </a:r>
            <a:r>
              <a:rPr kumimoji="1" lang="ja-JP" altLang="en-US" sz="1400" dirty="0">
                <a:latin typeface="+mn-ea"/>
              </a:rPr>
              <a:t>インスタンスフィールド</a:t>
            </a:r>
          </a:p>
          <a:p>
            <a:r>
              <a:rPr kumimoji="1" lang="ja-JP" altLang="en-US" sz="1400" dirty="0">
                <a:latin typeface="+mn-ea"/>
              </a:rPr>
              <a:t>　</a:t>
            </a:r>
            <a:r>
              <a:rPr kumimoji="1" lang="en-US" altLang="ja-JP" sz="1400" dirty="0">
                <a:latin typeface="+mn-ea"/>
              </a:rPr>
              <a:t>static int </a:t>
            </a:r>
            <a:r>
              <a:rPr kumimoji="1" lang="en-US" altLang="ja-JP" sz="1400" dirty="0" err="1">
                <a:latin typeface="+mn-ea"/>
              </a:rPr>
              <a:t>staticField</a:t>
            </a:r>
            <a:r>
              <a:rPr kumimoji="1" lang="en-US" altLang="ja-JP" sz="1400" dirty="0">
                <a:latin typeface="+mn-ea"/>
              </a:rPr>
              <a:t> = 2; //← static</a:t>
            </a:r>
            <a:r>
              <a:rPr kumimoji="1" lang="ja-JP" altLang="en-US" sz="1400" dirty="0">
                <a:latin typeface="+mn-ea"/>
              </a:rPr>
              <a:t>フィールド</a:t>
            </a:r>
          </a:p>
          <a:p>
            <a:endParaRPr kumimoji="1" lang="en-US" altLang="ja-JP" sz="1400" dirty="0">
              <a:latin typeface="+mn-ea"/>
            </a:endParaRPr>
          </a:p>
          <a:p>
            <a:r>
              <a:rPr kumimoji="1" lang="en-US" altLang="ja-JP" sz="1400" dirty="0">
                <a:latin typeface="+mn-ea"/>
              </a:rPr>
              <a:t>}</a:t>
            </a:r>
            <a:endParaRPr kumimoji="1" lang="ja-JP" altLang="en-US" sz="1400" dirty="0">
              <a:latin typeface="+mn-ea"/>
            </a:endParaRPr>
          </a:p>
        </p:txBody>
      </p:sp>
      <p:sp>
        <p:nvSpPr>
          <p:cNvPr id="5" name="テキスト ボックス 4">
            <a:extLst>
              <a:ext uri="{FF2B5EF4-FFF2-40B4-BE49-F238E27FC236}">
                <a16:creationId xmlns:a16="http://schemas.microsoft.com/office/drawing/2014/main" id="{BC43FF13-E4CE-47AA-9AAB-087373F5D275}"/>
              </a:ext>
            </a:extLst>
          </p:cNvPr>
          <p:cNvSpPr txBox="1"/>
          <p:nvPr/>
        </p:nvSpPr>
        <p:spPr>
          <a:xfrm>
            <a:off x="1190624" y="4924425"/>
            <a:ext cx="10563226" cy="1815882"/>
          </a:xfrm>
          <a:prstGeom prst="rect">
            <a:avLst/>
          </a:prstGeom>
          <a:solidFill>
            <a:schemeClr val="bg1"/>
          </a:solidFill>
          <a:ln>
            <a:solidFill>
              <a:schemeClr val="accent1"/>
            </a:solidFill>
          </a:ln>
        </p:spPr>
        <p:txBody>
          <a:bodyPr wrap="square" rtlCol="0">
            <a:spAutoFit/>
          </a:bodyPr>
          <a:lstStyle/>
          <a:p>
            <a:r>
              <a:rPr kumimoji="1" lang="en-US" altLang="ja-JP" sz="1400" dirty="0">
                <a:latin typeface="+mn-ea"/>
              </a:rPr>
              <a:t>class </a:t>
            </a:r>
            <a:r>
              <a:rPr kumimoji="1" lang="en-US" altLang="ja-JP" sz="1400" dirty="0" err="1">
                <a:latin typeface="+mn-ea"/>
              </a:rPr>
              <a:t>StaticFieldSampleExe</a:t>
            </a:r>
            <a:r>
              <a:rPr kumimoji="1" lang="en-US" altLang="ja-JP" sz="1400" dirty="0">
                <a:latin typeface="+mn-ea"/>
              </a:rPr>
              <a:t> {</a:t>
            </a:r>
          </a:p>
          <a:p>
            <a:r>
              <a:rPr kumimoji="1" lang="en-US" altLang="ja-JP" sz="1400" dirty="0">
                <a:latin typeface="+mn-ea"/>
              </a:rPr>
              <a:t> public static void main(String[] </a:t>
            </a:r>
            <a:r>
              <a:rPr kumimoji="1" lang="en-US" altLang="ja-JP" sz="1400" dirty="0" err="1">
                <a:latin typeface="+mn-ea"/>
              </a:rPr>
              <a:t>args</a:t>
            </a:r>
            <a:r>
              <a:rPr kumimoji="1" lang="en-US" altLang="ja-JP" sz="1400" dirty="0">
                <a:latin typeface="+mn-ea"/>
              </a:rPr>
              <a:t>) {</a:t>
            </a:r>
          </a:p>
          <a:p>
            <a:r>
              <a:rPr kumimoji="1" lang="en-US" altLang="ja-JP" sz="1400" dirty="0">
                <a:latin typeface="+mn-ea"/>
              </a:rPr>
              <a:t> </a:t>
            </a:r>
          </a:p>
          <a:p>
            <a:r>
              <a:rPr kumimoji="1" lang="ja-JP" altLang="en-US" sz="1400" dirty="0">
                <a:latin typeface="+mn-ea"/>
              </a:rPr>
              <a:t>　</a:t>
            </a:r>
            <a:r>
              <a:rPr kumimoji="1" lang="en-US" altLang="ja-JP" sz="1400" dirty="0" err="1">
                <a:latin typeface="+mn-ea"/>
              </a:rPr>
              <a:t>StaticFieldSample</a:t>
            </a:r>
            <a:r>
              <a:rPr kumimoji="1" lang="en-US" altLang="ja-JP" sz="1400" dirty="0">
                <a:latin typeface="+mn-ea"/>
              </a:rPr>
              <a:t> sample = new </a:t>
            </a:r>
            <a:r>
              <a:rPr kumimoji="1" lang="en-US" altLang="ja-JP" sz="1400" dirty="0" err="1">
                <a:latin typeface="+mn-ea"/>
              </a:rPr>
              <a:t>StaticFieldSample</a:t>
            </a:r>
            <a:r>
              <a:rPr kumimoji="1" lang="en-US" altLang="ja-JP" sz="1400" dirty="0">
                <a:latin typeface="+mn-ea"/>
              </a:rPr>
              <a:t> (); // </a:t>
            </a:r>
            <a:r>
              <a:rPr kumimoji="1" lang="ja-JP" altLang="en-US" sz="1400" dirty="0">
                <a:latin typeface="+mn-ea"/>
              </a:rPr>
              <a:t>インスタンスを生成</a:t>
            </a:r>
          </a:p>
          <a:p>
            <a:r>
              <a:rPr kumimoji="1" lang="ja-JP" altLang="en-US" sz="1400" dirty="0">
                <a:latin typeface="+mn-ea"/>
              </a:rPr>
              <a:t>　</a:t>
            </a:r>
            <a:r>
              <a:rPr kumimoji="1" lang="en-US" altLang="ja-JP" sz="1400" dirty="0" err="1">
                <a:latin typeface="+mn-ea"/>
              </a:rPr>
              <a:t>System.out.println</a:t>
            </a:r>
            <a:r>
              <a:rPr kumimoji="1" lang="en-US" altLang="ja-JP" sz="1400" dirty="0">
                <a:latin typeface="+mn-ea"/>
              </a:rPr>
              <a:t>(</a:t>
            </a:r>
            <a:r>
              <a:rPr kumimoji="1" lang="en-US" altLang="ja-JP" sz="1400" dirty="0" err="1">
                <a:latin typeface="+mn-ea"/>
              </a:rPr>
              <a:t>sample.instanceField</a:t>
            </a:r>
            <a:r>
              <a:rPr kumimoji="1" lang="en-US" altLang="ja-JP" sz="1400" dirty="0">
                <a:latin typeface="+mn-ea"/>
              </a:rPr>
              <a:t>); // → 1</a:t>
            </a:r>
          </a:p>
          <a:p>
            <a:endParaRPr kumimoji="1" lang="en-US" altLang="ja-JP" sz="1400" dirty="0">
              <a:latin typeface="+mn-ea"/>
            </a:endParaRPr>
          </a:p>
          <a:p>
            <a:r>
              <a:rPr kumimoji="1" lang="ja-JP" altLang="en-US" sz="1400" dirty="0">
                <a:latin typeface="+mn-ea"/>
              </a:rPr>
              <a:t>　</a:t>
            </a:r>
            <a:r>
              <a:rPr kumimoji="1" lang="en-US" altLang="ja-JP" sz="1400" dirty="0" err="1">
                <a:latin typeface="+mn-ea"/>
              </a:rPr>
              <a:t>System.out.println</a:t>
            </a:r>
            <a:r>
              <a:rPr kumimoji="1" lang="en-US" altLang="ja-JP" sz="1400" dirty="0">
                <a:latin typeface="+mn-ea"/>
              </a:rPr>
              <a:t>(</a:t>
            </a:r>
            <a:r>
              <a:rPr kumimoji="1" lang="en-US" altLang="ja-JP" sz="1400" dirty="0" err="1">
                <a:latin typeface="+mn-ea"/>
              </a:rPr>
              <a:t>StaticFieldSample.staticField</a:t>
            </a:r>
            <a:r>
              <a:rPr kumimoji="1" lang="en-US" altLang="ja-JP" sz="1400" dirty="0">
                <a:latin typeface="+mn-ea"/>
              </a:rPr>
              <a:t>); // → 2</a:t>
            </a:r>
            <a:r>
              <a:rPr kumimoji="1" lang="ja-JP" altLang="en-US" sz="1400" dirty="0">
                <a:latin typeface="+mn-ea"/>
              </a:rPr>
              <a:t>、</a:t>
            </a:r>
            <a:r>
              <a:rPr kumimoji="1" lang="en-US" altLang="ja-JP" sz="1400" dirty="0">
                <a:latin typeface="+mn-ea"/>
              </a:rPr>
              <a:t>static</a:t>
            </a:r>
            <a:r>
              <a:rPr kumimoji="1" lang="ja-JP" altLang="en-US" sz="1400" dirty="0">
                <a:latin typeface="+mn-ea"/>
              </a:rPr>
              <a:t>フィールドはクラス経由で直接参照できる</a:t>
            </a:r>
            <a:endParaRPr kumimoji="1" lang="en-US" altLang="ja-JP" sz="1400" dirty="0">
              <a:latin typeface="+mn-ea"/>
            </a:endParaRPr>
          </a:p>
          <a:p>
            <a:r>
              <a:rPr kumimoji="1" lang="en-US" altLang="ja-JP" sz="1400" dirty="0">
                <a:latin typeface="+mn-ea"/>
              </a:rPr>
              <a:t>}</a:t>
            </a:r>
            <a:endParaRPr kumimoji="1" lang="ja-JP" altLang="en-US" sz="1400" dirty="0">
              <a:latin typeface="+mn-ea"/>
            </a:endParaRPr>
          </a:p>
        </p:txBody>
      </p:sp>
    </p:spTree>
    <p:extLst>
      <p:ext uri="{BB962C8B-B14F-4D97-AF65-F5344CB8AC3E}">
        <p14:creationId xmlns:p14="http://schemas.microsoft.com/office/powerpoint/2010/main" val="258193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E47A826-6B53-4FC7-911F-F0E1D71DFDA0}"/>
              </a:ext>
            </a:extLst>
          </p:cNvPr>
          <p:cNvSpPr>
            <a:spLocks noGrp="1"/>
          </p:cNvSpPr>
          <p:nvPr>
            <p:ph idx="1"/>
          </p:nvPr>
        </p:nvSpPr>
        <p:spPr>
          <a:xfrm>
            <a:off x="1251678" y="438151"/>
            <a:ext cx="10178322" cy="5441442"/>
          </a:xfrm>
        </p:spPr>
        <p:txBody>
          <a:bodyPr>
            <a:normAutofit/>
          </a:bodyPr>
          <a:lstStyle/>
          <a:p>
            <a:pPr marL="0" indent="0">
              <a:buNone/>
            </a:pPr>
            <a:r>
              <a:rPr lang="ja-JP" altLang="en-US" sz="1600" dirty="0"/>
              <a:t>使われ方</a:t>
            </a:r>
            <a:endParaRPr lang="en-US" altLang="ja-JP" sz="1600" dirty="0"/>
          </a:p>
          <a:p>
            <a:pPr marL="0" indent="0">
              <a:buNone/>
            </a:pPr>
            <a:endParaRPr lang="en-US" altLang="ja-JP" sz="1600" dirty="0"/>
          </a:p>
          <a:p>
            <a:pPr marL="0" indent="0">
              <a:buNone/>
            </a:pPr>
            <a:r>
              <a:rPr lang="ja-JP" altLang="en-US" sz="1600" dirty="0"/>
              <a:t>・定数（このあと出てくる）</a:t>
            </a:r>
            <a:endParaRPr lang="en-US" altLang="ja-JP" sz="1600" dirty="0"/>
          </a:p>
          <a:p>
            <a:pPr marL="0" indent="0">
              <a:buNone/>
            </a:pPr>
            <a:r>
              <a:rPr lang="ja-JP" altLang="en-US" sz="1600" dirty="0"/>
              <a:t>　　定数を実現するのは</a:t>
            </a:r>
            <a:r>
              <a:rPr lang="en-US" altLang="ja-JP" sz="1600" dirty="0"/>
              <a:t>final</a:t>
            </a:r>
            <a:r>
              <a:rPr lang="ja-JP" altLang="en-US" sz="1600" dirty="0"/>
              <a:t>だが、単に</a:t>
            </a:r>
            <a:r>
              <a:rPr lang="en-US" altLang="ja-JP" sz="1600" dirty="0"/>
              <a:t>final</a:t>
            </a:r>
            <a:r>
              <a:rPr lang="ja-JP" altLang="en-US" sz="1600" dirty="0"/>
              <a:t>だけだと特定のインスタンスでしか</a:t>
            </a:r>
            <a:endParaRPr lang="en-US" altLang="ja-JP" sz="1600" dirty="0"/>
          </a:p>
          <a:p>
            <a:pPr marL="0" indent="0">
              <a:buNone/>
            </a:pPr>
            <a:r>
              <a:rPr lang="ja-JP" altLang="en-US" sz="1600" dirty="0"/>
              <a:t>　　使えなくなるので、</a:t>
            </a:r>
            <a:r>
              <a:rPr lang="en-US" altLang="ja-JP" sz="1600" dirty="0"/>
              <a:t>static</a:t>
            </a:r>
            <a:r>
              <a:rPr lang="ja-JP" altLang="en-US" sz="1600" dirty="0"/>
              <a:t>と併せて使われる</a:t>
            </a:r>
            <a:endParaRPr lang="en-US" altLang="ja-JP" sz="1600" dirty="0"/>
          </a:p>
          <a:p>
            <a:pPr marL="0" indent="0">
              <a:buNone/>
            </a:pPr>
            <a:r>
              <a:rPr lang="ja-JP" altLang="en-US" sz="1600" dirty="0"/>
              <a:t>　　下記のように定数を集めた「定数クラス」は割と現場で見る（けど今ではバッドノウハウらしい</a:t>
            </a:r>
            <a:r>
              <a:rPr lang="en-US" altLang="ja-JP" sz="1600" dirty="0"/>
              <a:t>…</a:t>
            </a:r>
            <a:r>
              <a:rPr lang="ja-JP" altLang="en-US" sz="1600" dirty="0"/>
              <a:t>）</a:t>
            </a:r>
            <a:endParaRPr lang="en-US" altLang="ja-JP" sz="1600" dirty="0"/>
          </a:p>
          <a:p>
            <a:pPr marL="0" indent="0">
              <a:buNone/>
            </a:pPr>
            <a:endParaRPr lang="en-US" altLang="ja-JP" sz="1600" dirty="0"/>
          </a:p>
          <a:p>
            <a:pPr marL="0" indent="0">
              <a:buNone/>
            </a:pPr>
            <a:endParaRPr lang="en-US" altLang="ja-JP" sz="1600" dirty="0"/>
          </a:p>
          <a:p>
            <a:pPr marL="0" indent="0">
              <a:buNone/>
            </a:pPr>
            <a:endParaRPr kumimoji="1" lang="ja-JP" altLang="en-US" sz="1600" dirty="0"/>
          </a:p>
        </p:txBody>
      </p:sp>
      <p:sp>
        <p:nvSpPr>
          <p:cNvPr id="6" name="テキスト ボックス 5">
            <a:extLst>
              <a:ext uri="{FF2B5EF4-FFF2-40B4-BE49-F238E27FC236}">
                <a16:creationId xmlns:a16="http://schemas.microsoft.com/office/drawing/2014/main" id="{7370547C-E5D8-4D20-A8A8-6F7D7F13AF1F}"/>
              </a:ext>
            </a:extLst>
          </p:cNvPr>
          <p:cNvSpPr txBox="1"/>
          <p:nvPr/>
        </p:nvSpPr>
        <p:spPr>
          <a:xfrm>
            <a:off x="1619249" y="2647950"/>
            <a:ext cx="9286875" cy="2246769"/>
          </a:xfrm>
          <a:prstGeom prst="rect">
            <a:avLst/>
          </a:prstGeom>
          <a:solidFill>
            <a:schemeClr val="bg1"/>
          </a:solidFill>
          <a:ln>
            <a:solidFill>
              <a:schemeClr val="accent1"/>
            </a:solidFill>
          </a:ln>
        </p:spPr>
        <p:txBody>
          <a:bodyPr wrap="square" rtlCol="0">
            <a:spAutoFit/>
          </a:bodyPr>
          <a:lstStyle/>
          <a:p>
            <a:r>
              <a:rPr kumimoji="1" lang="en-US" altLang="ja-JP" sz="1400" dirty="0">
                <a:latin typeface="+mn-ea"/>
              </a:rPr>
              <a:t>public class Constant {</a:t>
            </a:r>
          </a:p>
          <a:p>
            <a:r>
              <a:rPr kumimoji="1" lang="en-US" altLang="ja-JP" sz="1400" dirty="0">
                <a:latin typeface="+mn-ea"/>
              </a:rPr>
              <a:t> public static final int SUCCESS = 1;</a:t>
            </a:r>
          </a:p>
          <a:p>
            <a:r>
              <a:rPr kumimoji="1" lang="en-US" altLang="ja-JP" sz="1400" dirty="0">
                <a:latin typeface="+mn-ea"/>
              </a:rPr>
              <a:t> public static final int FAIL = 2;</a:t>
            </a:r>
          </a:p>
          <a:p>
            <a:r>
              <a:rPr kumimoji="1" lang="en-US" altLang="ja-JP" sz="1400" dirty="0">
                <a:latin typeface="+mn-ea"/>
              </a:rPr>
              <a:t> public static final String JDBC_URL = "</a:t>
            </a:r>
            <a:r>
              <a:rPr kumimoji="1" lang="en-US" altLang="ja-JP" sz="1400" dirty="0" err="1">
                <a:latin typeface="+mn-ea"/>
              </a:rPr>
              <a:t>jdbc</a:t>
            </a:r>
            <a:r>
              <a:rPr kumimoji="1" lang="en-US" altLang="ja-JP" sz="1400" dirty="0">
                <a:latin typeface="+mn-ea"/>
              </a:rPr>
              <a:t>:...";</a:t>
            </a:r>
          </a:p>
          <a:p>
            <a:r>
              <a:rPr kumimoji="1" lang="en-US" altLang="ja-JP" sz="1400" dirty="0">
                <a:latin typeface="+mn-ea"/>
              </a:rPr>
              <a:t> public static final String JDBC_PASSWORD = "</a:t>
            </a:r>
            <a:r>
              <a:rPr kumimoji="1" lang="en-US" altLang="ja-JP" sz="1400" dirty="0" err="1">
                <a:latin typeface="+mn-ea"/>
              </a:rPr>
              <a:t>abcdefg</a:t>
            </a:r>
            <a:r>
              <a:rPr kumimoji="1" lang="en-US" altLang="ja-JP" sz="1400" dirty="0">
                <a:latin typeface="+mn-ea"/>
              </a:rPr>
              <a:t>";</a:t>
            </a:r>
          </a:p>
          <a:p>
            <a:r>
              <a:rPr kumimoji="1" lang="en-US" altLang="ja-JP" sz="1400" dirty="0">
                <a:latin typeface="+mn-ea"/>
              </a:rPr>
              <a:t> …</a:t>
            </a:r>
          </a:p>
          <a:p>
            <a:r>
              <a:rPr kumimoji="1" lang="en-US" altLang="ja-JP" sz="1400" dirty="0">
                <a:latin typeface="+mn-ea"/>
              </a:rPr>
              <a:t>}</a:t>
            </a:r>
          </a:p>
          <a:p>
            <a:endParaRPr kumimoji="1" lang="en-US" altLang="ja-JP" sz="1400" dirty="0">
              <a:latin typeface="+mn-ea"/>
            </a:endParaRPr>
          </a:p>
          <a:p>
            <a:r>
              <a:rPr kumimoji="1" lang="en-US" altLang="ja-JP" sz="1400" dirty="0">
                <a:latin typeface="+mn-ea"/>
              </a:rPr>
              <a:t>// </a:t>
            </a:r>
            <a:r>
              <a:rPr kumimoji="1" lang="ja-JP" altLang="en-US" sz="1400" dirty="0">
                <a:latin typeface="+mn-ea"/>
              </a:rPr>
              <a:t>使う時</a:t>
            </a:r>
            <a:endParaRPr kumimoji="1" lang="en-US" altLang="ja-JP" sz="1400" dirty="0">
              <a:latin typeface="+mn-ea"/>
            </a:endParaRPr>
          </a:p>
          <a:p>
            <a:r>
              <a:rPr kumimoji="1" lang="en-US" altLang="ja-JP" sz="1400" dirty="0" err="1">
                <a:latin typeface="+mn-ea"/>
              </a:rPr>
              <a:t>System.out.println</a:t>
            </a:r>
            <a:r>
              <a:rPr kumimoji="1" lang="en-US" altLang="ja-JP" sz="1400" dirty="0">
                <a:latin typeface="+mn-ea"/>
              </a:rPr>
              <a:t>(</a:t>
            </a:r>
            <a:r>
              <a:rPr kumimoji="1" lang="en-US" altLang="ja-JP" sz="1400" dirty="0" err="1">
                <a:latin typeface="+mn-ea"/>
              </a:rPr>
              <a:t>Constant.SUCCESS</a:t>
            </a:r>
            <a:r>
              <a:rPr kumimoji="1" lang="en-US" altLang="ja-JP" sz="1400" dirty="0">
                <a:latin typeface="+mn-ea"/>
              </a:rPr>
              <a:t>);</a:t>
            </a:r>
            <a:endParaRPr kumimoji="1" lang="ja-JP" altLang="en-US" sz="1400" dirty="0">
              <a:latin typeface="+mn-ea"/>
            </a:endParaRPr>
          </a:p>
        </p:txBody>
      </p:sp>
    </p:spTree>
    <p:extLst>
      <p:ext uri="{BB962C8B-B14F-4D97-AF65-F5344CB8AC3E}">
        <p14:creationId xmlns:p14="http://schemas.microsoft.com/office/powerpoint/2010/main" val="3192177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87DA84-F304-4E98-8ED4-E12D5B462CD0}"/>
              </a:ext>
            </a:extLst>
          </p:cNvPr>
          <p:cNvSpPr>
            <a:spLocks noGrp="1"/>
          </p:cNvSpPr>
          <p:nvPr>
            <p:ph type="title"/>
          </p:nvPr>
        </p:nvSpPr>
        <p:spPr/>
        <p:txBody>
          <a:bodyPr/>
          <a:lstStyle/>
          <a:p>
            <a:r>
              <a:rPr kumimoji="1" lang="ja-JP" altLang="en-US" dirty="0"/>
              <a:t>静的</a:t>
            </a:r>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268CB688-A2D8-4393-925B-9172C0AD5717}"/>
              </a:ext>
            </a:extLst>
          </p:cNvPr>
          <p:cNvSpPr>
            <a:spLocks noGrp="1"/>
          </p:cNvSpPr>
          <p:nvPr>
            <p:ph idx="1"/>
          </p:nvPr>
        </p:nvSpPr>
        <p:spPr>
          <a:xfrm>
            <a:off x="1251676" y="1390652"/>
            <a:ext cx="10216423" cy="1466848"/>
          </a:xfrm>
        </p:spPr>
        <p:txBody>
          <a:bodyPr>
            <a:normAutofit fontScale="70000" lnSpcReduction="20000"/>
          </a:bodyPr>
          <a:lstStyle/>
          <a:p>
            <a:r>
              <a:rPr lang="ja-JP" altLang="en-US" dirty="0"/>
              <a:t>インスタンスメソッド（今までの）</a:t>
            </a:r>
            <a:endParaRPr lang="en-US" altLang="ja-JP" dirty="0"/>
          </a:p>
          <a:p>
            <a:pPr marL="0" indent="0">
              <a:buNone/>
            </a:pPr>
            <a:r>
              <a:rPr lang="ja-JP" altLang="en-US" dirty="0"/>
              <a:t>　　インスタンスが持つメソッド、インスタンスが実行する</a:t>
            </a:r>
            <a:endParaRPr lang="en-US" altLang="ja-JP" dirty="0"/>
          </a:p>
          <a:p>
            <a:r>
              <a:rPr lang="ja-JP" altLang="en-US" dirty="0"/>
              <a:t>静的メソッド</a:t>
            </a:r>
            <a:endParaRPr lang="en-US" altLang="ja-JP" dirty="0"/>
          </a:p>
          <a:p>
            <a:pPr marL="0" indent="0">
              <a:buNone/>
            </a:pPr>
            <a:r>
              <a:rPr lang="ja-JP" altLang="en-US" dirty="0"/>
              <a:t>　　クラスが持つメソッド、クラスが実行する</a:t>
            </a:r>
            <a:endParaRPr lang="en-US" altLang="ja-JP" dirty="0"/>
          </a:p>
          <a:p>
            <a:pPr marL="0" indent="0">
              <a:buNone/>
            </a:pPr>
            <a:r>
              <a:rPr lang="ja-JP" altLang="en-US" dirty="0"/>
              <a:t>　　（インスタンスに依存しない、インスタンスが存在しない時にメソッドを呼び出したい時に用いる）</a:t>
            </a:r>
            <a:endParaRPr lang="en-US" altLang="ja-JP" dirty="0"/>
          </a:p>
          <a:p>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57BB63B1-CDF0-474A-9BB2-48979FA168CE}"/>
              </a:ext>
            </a:extLst>
          </p:cNvPr>
          <p:cNvSpPr txBox="1"/>
          <p:nvPr/>
        </p:nvSpPr>
        <p:spPr>
          <a:xfrm>
            <a:off x="1209674" y="2952750"/>
            <a:ext cx="10210801" cy="2246769"/>
          </a:xfrm>
          <a:prstGeom prst="rect">
            <a:avLst/>
          </a:prstGeom>
          <a:solidFill>
            <a:schemeClr val="bg1"/>
          </a:solidFill>
          <a:ln>
            <a:solidFill>
              <a:schemeClr val="accent1"/>
            </a:solidFill>
          </a:ln>
        </p:spPr>
        <p:txBody>
          <a:bodyPr wrap="square" rtlCol="0">
            <a:spAutoFit/>
          </a:bodyPr>
          <a:lstStyle/>
          <a:p>
            <a:r>
              <a:rPr kumimoji="1" lang="en-US" altLang="ja-JP" sz="1400" dirty="0">
                <a:latin typeface="+mn-ea"/>
              </a:rPr>
              <a:t>class </a:t>
            </a:r>
            <a:r>
              <a:rPr kumimoji="1" lang="en-US" altLang="ja-JP" sz="1400" dirty="0" err="1">
                <a:latin typeface="+mn-ea"/>
              </a:rPr>
              <a:t>StaticMethodSample</a:t>
            </a:r>
            <a:r>
              <a:rPr kumimoji="1" lang="en-US" altLang="ja-JP" sz="1400" dirty="0">
                <a:latin typeface="+mn-ea"/>
              </a:rPr>
              <a:t> {</a:t>
            </a:r>
          </a:p>
          <a:p>
            <a:endParaRPr kumimoji="1" lang="en-US" altLang="ja-JP" sz="1400" dirty="0">
              <a:latin typeface="+mn-ea"/>
            </a:endParaRPr>
          </a:p>
          <a:p>
            <a:r>
              <a:rPr kumimoji="1" lang="ja-JP" altLang="en-US" sz="1400" dirty="0">
                <a:latin typeface="+mn-ea"/>
              </a:rPr>
              <a:t> 　</a:t>
            </a:r>
            <a:r>
              <a:rPr kumimoji="1" lang="en-US" altLang="ja-JP" sz="1400" dirty="0">
                <a:latin typeface="+mn-ea"/>
              </a:rPr>
              <a:t>// static</a:t>
            </a:r>
            <a:r>
              <a:rPr kumimoji="1" lang="ja-JP" altLang="en-US" sz="1400" dirty="0">
                <a:latin typeface="+mn-ea"/>
              </a:rPr>
              <a:t>を付ければ</a:t>
            </a:r>
            <a:r>
              <a:rPr kumimoji="1" lang="en-US" altLang="ja-JP" sz="1400" dirty="0">
                <a:latin typeface="+mn-ea"/>
              </a:rPr>
              <a:t>static</a:t>
            </a:r>
            <a:r>
              <a:rPr kumimoji="1" lang="ja-JP" altLang="en-US" sz="1400" dirty="0">
                <a:latin typeface="+mn-ea"/>
              </a:rPr>
              <a:t>メソッドになる</a:t>
            </a:r>
          </a:p>
          <a:p>
            <a:r>
              <a:rPr kumimoji="1" lang="ja-JP" altLang="en-US" sz="1400" dirty="0">
                <a:latin typeface="+mn-ea"/>
              </a:rPr>
              <a:t> 　</a:t>
            </a:r>
            <a:r>
              <a:rPr kumimoji="1" lang="en-US" altLang="ja-JP" sz="1400" dirty="0">
                <a:latin typeface="+mn-ea"/>
              </a:rPr>
              <a:t>static void </a:t>
            </a:r>
            <a:r>
              <a:rPr kumimoji="1" lang="en-US" altLang="ja-JP" sz="1400" dirty="0" err="1">
                <a:latin typeface="+mn-ea"/>
              </a:rPr>
              <a:t>staticMethod</a:t>
            </a:r>
            <a:r>
              <a:rPr kumimoji="1" lang="en-US" altLang="ja-JP" sz="1400" dirty="0">
                <a:latin typeface="+mn-ea"/>
              </a:rPr>
              <a:t>() {</a:t>
            </a:r>
          </a:p>
          <a:p>
            <a:r>
              <a:rPr kumimoji="1" lang="en-US" altLang="ja-JP" sz="1400" dirty="0">
                <a:latin typeface="+mn-ea"/>
              </a:rPr>
              <a:t> </a:t>
            </a:r>
            <a:r>
              <a:rPr kumimoji="1" lang="ja-JP" altLang="en-US" sz="1400" dirty="0">
                <a:latin typeface="+mn-ea"/>
              </a:rPr>
              <a:t>　</a:t>
            </a:r>
            <a:r>
              <a:rPr kumimoji="1" lang="en-US" altLang="ja-JP" sz="1400" dirty="0">
                <a:latin typeface="+mn-ea"/>
              </a:rPr>
              <a:t>}</a:t>
            </a:r>
          </a:p>
          <a:p>
            <a:r>
              <a:rPr kumimoji="1" lang="en-US" altLang="ja-JP" sz="1400" dirty="0">
                <a:latin typeface="+mn-ea"/>
              </a:rPr>
              <a:t> </a:t>
            </a:r>
          </a:p>
          <a:p>
            <a:r>
              <a:rPr kumimoji="1" lang="en-US" altLang="ja-JP" sz="1400" dirty="0">
                <a:latin typeface="+mn-ea"/>
              </a:rPr>
              <a:t> </a:t>
            </a:r>
            <a:r>
              <a:rPr kumimoji="1" lang="ja-JP" altLang="en-US" sz="1400" dirty="0">
                <a:latin typeface="+mn-ea"/>
              </a:rPr>
              <a:t>　</a:t>
            </a:r>
            <a:r>
              <a:rPr kumimoji="1" lang="en-US" altLang="ja-JP" sz="1400" dirty="0">
                <a:latin typeface="+mn-ea"/>
              </a:rPr>
              <a:t>// static</a:t>
            </a:r>
            <a:r>
              <a:rPr kumimoji="1" lang="ja-JP" altLang="en-US" sz="1400" dirty="0">
                <a:latin typeface="+mn-ea"/>
              </a:rPr>
              <a:t>を付けなければインスタンスメソッドになる</a:t>
            </a:r>
          </a:p>
          <a:p>
            <a:r>
              <a:rPr kumimoji="1" lang="ja-JP" altLang="en-US" sz="1400" dirty="0">
                <a:latin typeface="+mn-ea"/>
              </a:rPr>
              <a:t> 　</a:t>
            </a:r>
            <a:r>
              <a:rPr kumimoji="1" lang="en-US" altLang="ja-JP" sz="1400" dirty="0">
                <a:latin typeface="+mn-ea"/>
              </a:rPr>
              <a:t>void </a:t>
            </a:r>
            <a:r>
              <a:rPr kumimoji="1" lang="en-US" altLang="ja-JP" sz="1400" dirty="0" err="1">
                <a:latin typeface="+mn-ea"/>
              </a:rPr>
              <a:t>instanceMethod</a:t>
            </a:r>
            <a:r>
              <a:rPr kumimoji="1" lang="en-US" altLang="ja-JP" sz="1400" dirty="0">
                <a:latin typeface="+mn-ea"/>
              </a:rPr>
              <a:t>() {</a:t>
            </a:r>
          </a:p>
          <a:p>
            <a:r>
              <a:rPr kumimoji="1" lang="en-US" altLang="ja-JP" sz="1400" dirty="0">
                <a:latin typeface="+mn-ea"/>
              </a:rPr>
              <a:t> </a:t>
            </a:r>
            <a:r>
              <a:rPr kumimoji="1" lang="ja-JP" altLang="en-US" sz="1400" dirty="0">
                <a:latin typeface="+mn-ea"/>
              </a:rPr>
              <a:t>　</a:t>
            </a:r>
            <a:r>
              <a:rPr kumimoji="1" lang="en-US" altLang="ja-JP" sz="1400" dirty="0">
                <a:latin typeface="+mn-ea"/>
              </a:rPr>
              <a:t>}</a:t>
            </a:r>
          </a:p>
          <a:p>
            <a:r>
              <a:rPr kumimoji="1" lang="en-US" altLang="ja-JP" sz="1400" dirty="0">
                <a:latin typeface="+mn-ea"/>
              </a:rPr>
              <a:t>}</a:t>
            </a:r>
            <a:endParaRPr kumimoji="1" lang="ja-JP" altLang="en-US" sz="1400" dirty="0">
              <a:latin typeface="+mn-ea"/>
            </a:endParaRPr>
          </a:p>
        </p:txBody>
      </p:sp>
      <p:sp>
        <p:nvSpPr>
          <p:cNvPr id="6" name="吹き出し: 折線 5">
            <a:extLst>
              <a:ext uri="{FF2B5EF4-FFF2-40B4-BE49-F238E27FC236}">
                <a16:creationId xmlns:a16="http://schemas.microsoft.com/office/drawing/2014/main" id="{E3B91F78-C239-4946-9BF5-8CFCC5EB0D21}"/>
              </a:ext>
            </a:extLst>
          </p:cNvPr>
          <p:cNvSpPr/>
          <p:nvPr/>
        </p:nvSpPr>
        <p:spPr>
          <a:xfrm>
            <a:off x="6715125" y="3143250"/>
            <a:ext cx="3990975" cy="800100"/>
          </a:xfrm>
          <a:prstGeom prst="borderCallout2">
            <a:avLst>
              <a:gd name="adj1" fmla="val 18750"/>
              <a:gd name="adj2" fmla="val -8333"/>
              <a:gd name="adj3" fmla="val 18750"/>
              <a:gd name="adj4" fmla="val -16667"/>
              <a:gd name="adj5" fmla="val 62500"/>
              <a:gd name="adj6" fmla="val -47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Static</a:t>
            </a:r>
            <a:r>
              <a:rPr kumimoji="1" lang="ja-JP" altLang="en-US" sz="1400" dirty="0"/>
              <a:t>メソッドからはインスタンスに属するモノは参照できない</a:t>
            </a:r>
          </a:p>
        </p:txBody>
      </p:sp>
    </p:spTree>
    <p:extLst>
      <p:ext uri="{BB962C8B-B14F-4D97-AF65-F5344CB8AC3E}">
        <p14:creationId xmlns:p14="http://schemas.microsoft.com/office/powerpoint/2010/main" val="289388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E47A826-6B53-4FC7-911F-F0E1D71DFDA0}"/>
              </a:ext>
            </a:extLst>
          </p:cNvPr>
          <p:cNvSpPr>
            <a:spLocks noGrp="1"/>
          </p:cNvSpPr>
          <p:nvPr>
            <p:ph idx="1"/>
          </p:nvPr>
        </p:nvSpPr>
        <p:spPr>
          <a:xfrm>
            <a:off x="1251678" y="438151"/>
            <a:ext cx="10178322" cy="5441442"/>
          </a:xfrm>
        </p:spPr>
        <p:txBody>
          <a:bodyPr>
            <a:normAutofit/>
          </a:bodyPr>
          <a:lstStyle/>
          <a:p>
            <a:pPr marL="0" indent="0">
              <a:buNone/>
            </a:pPr>
            <a:r>
              <a:rPr lang="ja-JP" altLang="en-US" sz="1600" dirty="0">
                <a:latin typeface="+mn-ea"/>
              </a:rPr>
              <a:t>使われ方</a:t>
            </a:r>
            <a:endParaRPr lang="en-US" altLang="ja-JP" sz="1600" dirty="0">
              <a:latin typeface="+mn-ea"/>
            </a:endParaRPr>
          </a:p>
          <a:p>
            <a:pPr marL="0" indent="0">
              <a:buNone/>
            </a:pPr>
            <a:endParaRPr lang="en-US" altLang="ja-JP" sz="1600" dirty="0">
              <a:latin typeface="+mn-ea"/>
            </a:endParaRPr>
          </a:p>
          <a:p>
            <a:pPr marL="0" indent="0">
              <a:buNone/>
            </a:pPr>
            <a:r>
              <a:rPr lang="ja-JP" altLang="en-US" sz="1600" dirty="0">
                <a:latin typeface="+mn-ea"/>
              </a:rPr>
              <a:t>・ユーティリティメソッド</a:t>
            </a:r>
            <a:endParaRPr lang="en-US" altLang="ja-JP" sz="1600" dirty="0">
              <a:latin typeface="+mn-ea"/>
            </a:endParaRPr>
          </a:p>
          <a:p>
            <a:pPr marL="0" indent="0">
              <a:buNone/>
            </a:pPr>
            <a:r>
              <a:rPr lang="ja-JP" altLang="en-US" sz="1600" dirty="0">
                <a:latin typeface="+mn-ea"/>
              </a:rPr>
              <a:t>　　インスタンスを作らなくてもできるように決まりきった処理などに用いられる</a:t>
            </a:r>
            <a:endParaRPr lang="en-US" altLang="ja-JP" sz="1600" dirty="0">
              <a:latin typeface="+mn-ea"/>
            </a:endParaRPr>
          </a:p>
          <a:p>
            <a:pPr marL="0" indent="0">
              <a:buNone/>
            </a:pPr>
            <a:r>
              <a:rPr lang="ja-JP" altLang="en-US" sz="1600" dirty="0">
                <a:latin typeface="+mn-ea"/>
              </a:rPr>
              <a:t>　　</a:t>
            </a:r>
            <a:r>
              <a:rPr lang="en-US" altLang="ja-JP" sz="1600" dirty="0">
                <a:latin typeface="+mn-ea"/>
              </a:rPr>
              <a:t>String</a:t>
            </a:r>
            <a:r>
              <a:rPr lang="ja-JP" altLang="en-US" sz="1600" dirty="0">
                <a:latin typeface="+mn-ea"/>
              </a:rPr>
              <a:t>や</a:t>
            </a:r>
            <a:r>
              <a:rPr lang="en-US" altLang="ja-JP" sz="1600" dirty="0">
                <a:latin typeface="+mn-ea"/>
              </a:rPr>
              <a:t>Integer</a:t>
            </a:r>
            <a:r>
              <a:rPr lang="ja-JP" altLang="en-US" sz="1600" dirty="0">
                <a:latin typeface="+mn-ea"/>
              </a:rPr>
              <a:t>などにも多く使われている</a:t>
            </a:r>
            <a:endParaRPr lang="en-US" altLang="ja-JP" sz="1600" dirty="0">
              <a:latin typeface="+mn-ea"/>
            </a:endParaRPr>
          </a:p>
          <a:p>
            <a:pPr marL="0" indent="0">
              <a:buNone/>
            </a:pPr>
            <a:r>
              <a:rPr lang="ja-JP" altLang="en-US" sz="1600" dirty="0">
                <a:latin typeface="+mn-ea"/>
              </a:rPr>
              <a:t>　　テキストの例だと</a:t>
            </a:r>
            <a:r>
              <a:rPr lang="en-US" altLang="ja-JP" sz="1600" dirty="0">
                <a:latin typeface="+mn-ea"/>
              </a:rPr>
              <a:t>Math</a:t>
            </a:r>
            <a:r>
              <a:rPr lang="ja-JP" altLang="en-US" sz="1600" dirty="0">
                <a:latin typeface="+mn-ea"/>
              </a:rPr>
              <a:t>クラス</a:t>
            </a:r>
            <a:endParaRPr lang="en-US" altLang="ja-JP" sz="1600" dirty="0">
              <a:latin typeface="+mn-ea"/>
            </a:endParaRPr>
          </a:p>
          <a:p>
            <a:pPr marL="0" indent="0">
              <a:buNone/>
            </a:pPr>
            <a:endParaRPr lang="en-US" altLang="ja-JP" sz="1600" dirty="0">
              <a:latin typeface="+mn-ea"/>
            </a:endParaRPr>
          </a:p>
          <a:p>
            <a:pPr marL="0" indent="0">
              <a:buNone/>
            </a:pPr>
            <a:endParaRPr kumimoji="1" lang="ja-JP" altLang="en-US" sz="1600" dirty="0">
              <a:latin typeface="+mn-ea"/>
            </a:endParaRPr>
          </a:p>
        </p:txBody>
      </p:sp>
      <p:sp>
        <p:nvSpPr>
          <p:cNvPr id="6" name="テキスト ボックス 5">
            <a:extLst>
              <a:ext uri="{FF2B5EF4-FFF2-40B4-BE49-F238E27FC236}">
                <a16:creationId xmlns:a16="http://schemas.microsoft.com/office/drawing/2014/main" id="{7370547C-E5D8-4D20-A8A8-6F7D7F13AF1F}"/>
              </a:ext>
            </a:extLst>
          </p:cNvPr>
          <p:cNvSpPr txBox="1"/>
          <p:nvPr/>
        </p:nvSpPr>
        <p:spPr>
          <a:xfrm>
            <a:off x="1619249" y="2647950"/>
            <a:ext cx="9286875" cy="523220"/>
          </a:xfrm>
          <a:prstGeom prst="rect">
            <a:avLst/>
          </a:prstGeom>
          <a:solidFill>
            <a:schemeClr val="bg1"/>
          </a:solidFill>
          <a:ln>
            <a:solidFill>
              <a:schemeClr val="accent1"/>
            </a:solidFill>
          </a:ln>
        </p:spPr>
        <p:txBody>
          <a:bodyPr wrap="square" rtlCol="0">
            <a:spAutoFit/>
          </a:bodyPr>
          <a:lstStyle/>
          <a:p>
            <a:r>
              <a:rPr kumimoji="1" lang="en-US" altLang="ja-JP" sz="1400" dirty="0">
                <a:latin typeface="+mn-ea"/>
              </a:rPr>
              <a:t>// </a:t>
            </a:r>
            <a:r>
              <a:rPr kumimoji="1" lang="ja-JP" altLang="en-US" sz="1400" dirty="0">
                <a:latin typeface="+mn-ea"/>
              </a:rPr>
              <a:t>四捨五入するメソッド</a:t>
            </a:r>
            <a:endParaRPr kumimoji="1" lang="en-US" altLang="ja-JP" sz="1400" dirty="0">
              <a:latin typeface="+mn-ea"/>
            </a:endParaRPr>
          </a:p>
          <a:p>
            <a:r>
              <a:rPr kumimoji="1" lang="ja-JP" altLang="en-US" sz="1400" dirty="0">
                <a:latin typeface="+mn-ea"/>
              </a:rPr>
              <a:t>四捨五入した値 </a:t>
            </a:r>
            <a:r>
              <a:rPr kumimoji="1" lang="en-US" altLang="ja-JP" sz="1400" dirty="0">
                <a:latin typeface="+mn-ea"/>
              </a:rPr>
              <a:t>= </a:t>
            </a:r>
            <a:r>
              <a:rPr kumimoji="1" lang="en-US" altLang="ja-JP" sz="1400" dirty="0" err="1">
                <a:latin typeface="+mn-ea"/>
              </a:rPr>
              <a:t>Math.round</a:t>
            </a:r>
            <a:r>
              <a:rPr kumimoji="1" lang="en-US" altLang="ja-JP" sz="1400" dirty="0">
                <a:latin typeface="+mn-ea"/>
              </a:rPr>
              <a:t>(</a:t>
            </a:r>
            <a:r>
              <a:rPr kumimoji="1" lang="ja-JP" altLang="en-US" sz="1400" dirty="0">
                <a:latin typeface="+mn-ea"/>
              </a:rPr>
              <a:t>対象の数値</a:t>
            </a:r>
            <a:r>
              <a:rPr kumimoji="1" lang="en-US" altLang="ja-JP" sz="1400" dirty="0">
                <a:latin typeface="+mn-ea"/>
              </a:rPr>
              <a:t>);</a:t>
            </a:r>
            <a:endParaRPr kumimoji="1" lang="ja-JP" altLang="en-US" sz="1400" dirty="0">
              <a:latin typeface="+mn-ea"/>
            </a:endParaRPr>
          </a:p>
        </p:txBody>
      </p:sp>
    </p:spTree>
    <p:extLst>
      <p:ext uri="{BB962C8B-B14F-4D97-AF65-F5344CB8AC3E}">
        <p14:creationId xmlns:p14="http://schemas.microsoft.com/office/powerpoint/2010/main" val="202590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47195-6471-4B86-96D3-BD1D7C3019CE}"/>
              </a:ext>
            </a:extLst>
          </p:cNvPr>
          <p:cNvSpPr>
            <a:spLocks noGrp="1"/>
          </p:cNvSpPr>
          <p:nvPr>
            <p:ph type="title"/>
          </p:nvPr>
        </p:nvSpPr>
        <p:spPr/>
        <p:txBody>
          <a:bodyPr/>
          <a:lstStyle/>
          <a:p>
            <a:r>
              <a:rPr kumimoji="1" lang="ja-JP" altLang="en-US" dirty="0"/>
              <a:t>本日の目標</a:t>
            </a:r>
          </a:p>
        </p:txBody>
      </p:sp>
      <p:sp>
        <p:nvSpPr>
          <p:cNvPr id="3" name="コンテンツ プレースホルダー 2">
            <a:extLst>
              <a:ext uri="{FF2B5EF4-FFF2-40B4-BE49-F238E27FC236}">
                <a16:creationId xmlns:a16="http://schemas.microsoft.com/office/drawing/2014/main" id="{30C7CBE4-65F8-461A-AD92-20C1B443BF8B}"/>
              </a:ext>
            </a:extLst>
          </p:cNvPr>
          <p:cNvSpPr>
            <a:spLocks noGrp="1"/>
          </p:cNvSpPr>
          <p:nvPr>
            <p:ph idx="1"/>
          </p:nvPr>
        </p:nvSpPr>
        <p:spPr/>
        <p:txBody>
          <a:bodyPr>
            <a:normAutofit/>
          </a:bodyPr>
          <a:lstStyle/>
          <a:p>
            <a:pPr marL="0" indent="0">
              <a:buNone/>
            </a:pPr>
            <a:r>
              <a:rPr lang="ja-JP" altLang="en-US" sz="3200" dirty="0">
                <a:latin typeface="+mn-ea"/>
              </a:rPr>
              <a:t>＜</a:t>
            </a:r>
            <a:r>
              <a:rPr lang="en-US" altLang="ja-JP" sz="3200" dirty="0">
                <a:latin typeface="+mn-ea"/>
              </a:rPr>
              <a:t>10</a:t>
            </a:r>
            <a:r>
              <a:rPr lang="ja-JP" altLang="en-US" sz="3200">
                <a:latin typeface="+mn-ea"/>
              </a:rPr>
              <a:t>章＞</a:t>
            </a:r>
            <a:endParaRPr lang="en-US" altLang="ja-JP" sz="3200" dirty="0">
              <a:latin typeface="+mn-ea"/>
            </a:endParaRPr>
          </a:p>
          <a:p>
            <a:r>
              <a:rPr lang="ja-JP" altLang="en-US" sz="3200" dirty="0">
                <a:latin typeface="+mn-ea"/>
              </a:rPr>
              <a:t>今まで基礎で学んできたことを振り返る</a:t>
            </a:r>
            <a:endParaRPr lang="en-US" altLang="ja-JP" sz="3200" dirty="0">
              <a:latin typeface="+mn-ea"/>
            </a:endParaRPr>
          </a:p>
          <a:p>
            <a:r>
              <a:rPr lang="ja-JP" altLang="en-US" sz="3200" dirty="0">
                <a:latin typeface="+mn-ea"/>
              </a:rPr>
              <a:t>オブジェクト指向でプログラミングできるように意識する</a:t>
            </a:r>
            <a:endParaRPr lang="en-US" altLang="ja-JP" sz="3200" dirty="0">
              <a:latin typeface="+mn-ea"/>
            </a:endParaRPr>
          </a:p>
          <a:p>
            <a:r>
              <a:rPr lang="ja-JP" altLang="en-US" sz="3200" dirty="0">
                <a:latin typeface="+mn-ea"/>
              </a:rPr>
              <a:t>オーバーライドとオーバーロードの違いを理解する</a:t>
            </a:r>
            <a:endParaRPr lang="en-US" altLang="ja-JP" sz="3200" dirty="0">
              <a:latin typeface="+mn-ea"/>
            </a:endParaRPr>
          </a:p>
        </p:txBody>
      </p:sp>
    </p:spTree>
    <p:extLst>
      <p:ext uri="{BB962C8B-B14F-4D97-AF65-F5344CB8AC3E}">
        <p14:creationId xmlns:p14="http://schemas.microsoft.com/office/powerpoint/2010/main" val="2482645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34BEE-86AB-47E0-A841-EEA39B83E297}"/>
              </a:ext>
            </a:extLst>
          </p:cNvPr>
          <p:cNvSpPr>
            <a:spLocks noGrp="1"/>
          </p:cNvSpPr>
          <p:nvPr>
            <p:ph type="title"/>
          </p:nvPr>
        </p:nvSpPr>
        <p:spPr>
          <a:xfrm>
            <a:off x="1251678" y="382385"/>
            <a:ext cx="10178322" cy="960640"/>
          </a:xfrm>
        </p:spPr>
        <p:txBody>
          <a:bodyPr/>
          <a:lstStyle/>
          <a:p>
            <a:r>
              <a:rPr kumimoji="1" lang="ja-JP" altLang="en-US" dirty="0"/>
              <a:t>定数</a:t>
            </a:r>
          </a:p>
        </p:txBody>
      </p:sp>
      <p:sp>
        <p:nvSpPr>
          <p:cNvPr id="3" name="コンテンツ プレースホルダー 2">
            <a:extLst>
              <a:ext uri="{FF2B5EF4-FFF2-40B4-BE49-F238E27FC236}">
                <a16:creationId xmlns:a16="http://schemas.microsoft.com/office/drawing/2014/main" id="{C5AA3D40-CE86-44EB-9F4F-C91DF111C71B}"/>
              </a:ext>
            </a:extLst>
          </p:cNvPr>
          <p:cNvSpPr>
            <a:spLocks noGrp="1"/>
          </p:cNvSpPr>
          <p:nvPr>
            <p:ph idx="1"/>
          </p:nvPr>
        </p:nvSpPr>
        <p:spPr>
          <a:xfrm>
            <a:off x="1251678" y="1562101"/>
            <a:ext cx="10178322" cy="4317492"/>
          </a:xfrm>
        </p:spPr>
        <p:txBody>
          <a:bodyPr/>
          <a:lstStyle/>
          <a:p>
            <a:pPr marL="0" indent="0">
              <a:buNone/>
            </a:pPr>
            <a:r>
              <a:rPr kumimoji="1" lang="ja-JP" altLang="en-US" dirty="0">
                <a:latin typeface="+mn-ea"/>
              </a:rPr>
              <a:t>変更されることのない値</a:t>
            </a:r>
            <a:endParaRPr kumimoji="1" lang="en-US" altLang="ja-JP" dirty="0">
              <a:latin typeface="+mn-ea"/>
            </a:endParaRPr>
          </a:p>
          <a:p>
            <a:pPr marL="0" indent="0">
              <a:buNone/>
            </a:pPr>
            <a:endParaRPr lang="en-US" altLang="ja-JP" dirty="0">
              <a:latin typeface="+mn-ea"/>
            </a:endParaRPr>
          </a:p>
          <a:p>
            <a:pPr marL="0" indent="0">
              <a:buNone/>
            </a:pPr>
            <a:r>
              <a:rPr kumimoji="1" lang="ja-JP" altLang="en-US" b="1" dirty="0">
                <a:latin typeface="+mn-ea"/>
              </a:rPr>
              <a:t>アクセス修飾子 </a:t>
            </a:r>
            <a:r>
              <a:rPr kumimoji="1" lang="en-US" altLang="ja-JP" b="1" dirty="0">
                <a:latin typeface="+mn-ea"/>
              </a:rPr>
              <a:t>static final </a:t>
            </a:r>
            <a:r>
              <a:rPr kumimoji="1" lang="ja-JP" altLang="en-US" b="1" dirty="0">
                <a:latin typeface="+mn-ea"/>
              </a:rPr>
              <a:t>型 定数名 </a:t>
            </a:r>
            <a:r>
              <a:rPr kumimoji="1" lang="en-US" altLang="ja-JP" b="1" dirty="0">
                <a:latin typeface="+mn-ea"/>
              </a:rPr>
              <a:t>= </a:t>
            </a:r>
            <a:r>
              <a:rPr kumimoji="1" lang="ja-JP" altLang="en-US" b="1" dirty="0">
                <a:latin typeface="+mn-ea"/>
              </a:rPr>
              <a:t>値</a:t>
            </a:r>
            <a:r>
              <a:rPr kumimoji="1" lang="en-US" altLang="ja-JP" b="1" dirty="0">
                <a:latin typeface="+mn-ea"/>
              </a:rPr>
              <a:t>;</a:t>
            </a:r>
          </a:p>
          <a:p>
            <a:pPr marL="0" indent="0">
              <a:buNone/>
            </a:pPr>
            <a:r>
              <a:rPr kumimoji="1" lang="ja-JP" altLang="en-US" dirty="0">
                <a:latin typeface="+mn-ea"/>
              </a:rPr>
              <a:t>例　</a:t>
            </a:r>
            <a:r>
              <a:rPr kumimoji="1" lang="en-US" altLang="ja-JP" dirty="0">
                <a:latin typeface="+mn-ea"/>
              </a:rPr>
              <a:t>private static final double PI = 3.14;</a:t>
            </a:r>
            <a:r>
              <a:rPr kumimoji="1" lang="ja-JP" altLang="en-US" dirty="0">
                <a:latin typeface="+mn-ea"/>
              </a:rPr>
              <a:t>　</a:t>
            </a:r>
            <a:r>
              <a:rPr kumimoji="1" lang="en-US" altLang="ja-JP" dirty="0">
                <a:latin typeface="+mn-ea"/>
              </a:rPr>
              <a:t>// </a:t>
            </a:r>
            <a:r>
              <a:rPr kumimoji="1" lang="ja-JP" altLang="en-US" dirty="0">
                <a:latin typeface="+mn-ea"/>
              </a:rPr>
              <a:t>円周率</a:t>
            </a:r>
            <a:endParaRPr kumimoji="1" lang="en-US" altLang="ja-JP" dirty="0">
              <a:latin typeface="+mn-ea"/>
            </a:endParaRPr>
          </a:p>
          <a:p>
            <a:pPr marL="0" indent="0">
              <a:buNone/>
            </a:pPr>
            <a:endParaRPr lang="en-US" altLang="ja-JP" dirty="0">
              <a:latin typeface="+mn-ea"/>
            </a:endParaRPr>
          </a:p>
          <a:p>
            <a:pPr marL="0" indent="0">
              <a:buNone/>
            </a:pPr>
            <a:r>
              <a:rPr kumimoji="1" lang="ja-JP" altLang="en-US" dirty="0">
                <a:latin typeface="+mn-ea"/>
              </a:rPr>
              <a:t>定数名はスネークケースでつける（大文字で区切りはアンダーバー）</a:t>
            </a:r>
            <a:endParaRPr kumimoji="1" lang="en-US" altLang="ja-JP" dirty="0">
              <a:latin typeface="+mn-ea"/>
            </a:endParaRPr>
          </a:p>
          <a:p>
            <a:pPr marL="0" indent="0">
              <a:buNone/>
            </a:pPr>
            <a:r>
              <a:rPr lang="ja-JP" altLang="en-US" dirty="0">
                <a:latin typeface="+mn-ea"/>
              </a:rPr>
              <a:t>例　</a:t>
            </a:r>
            <a:r>
              <a:rPr lang="en-US" altLang="ja-JP" dirty="0">
                <a:latin typeface="+mn-ea"/>
              </a:rPr>
              <a:t>SPACE</a:t>
            </a:r>
          </a:p>
          <a:p>
            <a:pPr marL="0" indent="0">
              <a:buNone/>
            </a:pPr>
            <a:r>
              <a:rPr lang="ja-JP" altLang="en-US" dirty="0">
                <a:latin typeface="+mn-ea"/>
              </a:rPr>
              <a:t>　　</a:t>
            </a:r>
            <a:r>
              <a:rPr lang="en-US" altLang="ja-JP" dirty="0">
                <a:latin typeface="+mn-ea"/>
              </a:rPr>
              <a:t>MAX_SPEED</a:t>
            </a:r>
          </a:p>
          <a:p>
            <a:pPr marL="0" indent="0">
              <a:buNone/>
            </a:pPr>
            <a:endParaRPr kumimoji="1" lang="en-US" altLang="ja-JP" dirty="0">
              <a:latin typeface="+mn-ea"/>
            </a:endParaRPr>
          </a:p>
        </p:txBody>
      </p:sp>
    </p:spTree>
    <p:extLst>
      <p:ext uri="{BB962C8B-B14F-4D97-AF65-F5344CB8AC3E}">
        <p14:creationId xmlns:p14="http://schemas.microsoft.com/office/powerpoint/2010/main" val="2128527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練習問題③</a:t>
            </a:r>
          </a:p>
        </p:txBody>
      </p:sp>
      <p:sp>
        <p:nvSpPr>
          <p:cNvPr id="3" name="コンテンツ プレースホルダー 2">
            <a:extLst>
              <a:ext uri="{FF2B5EF4-FFF2-40B4-BE49-F238E27FC236}">
                <a16:creationId xmlns:a16="http://schemas.microsoft.com/office/drawing/2014/main" id="{DBB0C006-F2D8-40A0-8284-A4C5FEEBA0F3}"/>
              </a:ext>
            </a:extLst>
          </p:cNvPr>
          <p:cNvSpPr>
            <a:spLocks noGrp="1"/>
          </p:cNvSpPr>
          <p:nvPr>
            <p:ph idx="1"/>
          </p:nvPr>
        </p:nvSpPr>
        <p:spPr>
          <a:xfrm>
            <a:off x="1251678" y="1123950"/>
            <a:ext cx="10178322" cy="5429250"/>
          </a:xfrm>
        </p:spPr>
        <p:txBody>
          <a:bodyPr>
            <a:normAutofit/>
          </a:bodyPr>
          <a:lstStyle/>
          <a:p>
            <a:pPr marL="0" indent="0">
              <a:buNone/>
            </a:pPr>
            <a:r>
              <a:rPr lang="ja-JP" altLang="en-US" dirty="0">
                <a:latin typeface="+mn-ea"/>
              </a:rPr>
              <a:t>１．消費税を表す定数を宣言し、</a:t>
            </a:r>
            <a:r>
              <a:rPr lang="en-US" altLang="ja-JP" dirty="0">
                <a:latin typeface="+mn-ea"/>
              </a:rPr>
              <a:t>0.1</a:t>
            </a:r>
            <a:r>
              <a:rPr lang="ja-JP" altLang="en-US" dirty="0">
                <a:latin typeface="+mn-ea"/>
              </a:rPr>
              <a:t>を代入する</a:t>
            </a:r>
            <a:endParaRPr lang="en-US" altLang="ja-JP" dirty="0">
              <a:latin typeface="+mn-ea"/>
            </a:endParaRPr>
          </a:p>
          <a:p>
            <a:pPr marL="0" indent="0">
              <a:buNone/>
            </a:pPr>
            <a:r>
              <a:rPr lang="ja-JP" altLang="en-US" dirty="0">
                <a:latin typeface="+mn-ea"/>
              </a:rPr>
              <a:t>２．税抜き価格</a:t>
            </a:r>
            <a:r>
              <a:rPr lang="en-US" altLang="ja-JP" dirty="0">
                <a:latin typeface="+mn-ea"/>
              </a:rPr>
              <a:t>1500</a:t>
            </a:r>
            <a:r>
              <a:rPr lang="ja-JP" altLang="en-US" dirty="0">
                <a:latin typeface="+mn-ea"/>
              </a:rPr>
              <a:t>円のものを購入した際の税込金額を</a:t>
            </a:r>
            <a:endParaRPr lang="en-US" altLang="ja-JP" dirty="0">
              <a:latin typeface="+mn-ea"/>
            </a:endParaRPr>
          </a:p>
          <a:p>
            <a:pPr marL="0" indent="0">
              <a:buNone/>
            </a:pPr>
            <a:r>
              <a:rPr lang="ja-JP" altLang="en-US" dirty="0">
                <a:latin typeface="+mn-ea"/>
              </a:rPr>
              <a:t>　　１で宣言した定数を利用して計算し、コンソールに出力する</a:t>
            </a:r>
            <a:endParaRPr lang="en-US" altLang="ja-JP" dirty="0">
              <a:latin typeface="+mn-ea"/>
            </a:endParaRPr>
          </a:p>
          <a:p>
            <a:pPr marL="0" indent="0">
              <a:buNone/>
            </a:pPr>
            <a:r>
              <a:rPr lang="ja-JP" altLang="en-US" dirty="0">
                <a:latin typeface="+mn-ea"/>
              </a:rPr>
              <a:t>　　</a:t>
            </a:r>
            <a:r>
              <a:rPr lang="en-US" altLang="ja-JP" dirty="0">
                <a:latin typeface="+mn-ea"/>
              </a:rPr>
              <a:t>※</a:t>
            </a:r>
            <a:r>
              <a:rPr lang="ja-JP" altLang="en-US" dirty="0">
                <a:latin typeface="+mn-ea"/>
              </a:rPr>
              <a:t>小数点以下は切り捨て</a:t>
            </a:r>
            <a:endParaRPr lang="en-US" altLang="ja-JP" dirty="0">
              <a:latin typeface="+mn-ea"/>
            </a:endParaRPr>
          </a:p>
          <a:p>
            <a:pPr marL="0" indent="0">
              <a:buNone/>
            </a:pPr>
            <a:endParaRPr lang="en-US" altLang="ja-JP" dirty="0">
              <a:latin typeface="+mn-ea"/>
            </a:endParaRPr>
          </a:p>
        </p:txBody>
      </p:sp>
    </p:spTree>
    <p:extLst>
      <p:ext uri="{BB962C8B-B14F-4D97-AF65-F5344CB8AC3E}">
        <p14:creationId xmlns:p14="http://schemas.microsoft.com/office/powerpoint/2010/main" val="3130055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49F8437E-18C3-498E-A115-C962F50EB32F}"/>
              </a:ext>
            </a:extLst>
          </p:cNvPr>
          <p:cNvPicPr>
            <a:picLocks noChangeAspect="1"/>
          </p:cNvPicPr>
          <p:nvPr/>
        </p:nvPicPr>
        <p:blipFill>
          <a:blip r:embed="rId2"/>
          <a:stretch>
            <a:fillRect/>
          </a:stretch>
        </p:blipFill>
        <p:spPr>
          <a:xfrm>
            <a:off x="981075" y="2981325"/>
            <a:ext cx="4438650" cy="971550"/>
          </a:xfrm>
          <a:prstGeom prst="rect">
            <a:avLst/>
          </a:prstGeom>
        </p:spPr>
      </p:pic>
      <p:pic>
        <p:nvPicPr>
          <p:cNvPr id="18" name="図 17">
            <a:extLst>
              <a:ext uri="{FF2B5EF4-FFF2-40B4-BE49-F238E27FC236}">
                <a16:creationId xmlns:a16="http://schemas.microsoft.com/office/drawing/2014/main" id="{76D3E5E7-2BA3-45BD-9C35-A4D066271FDE}"/>
              </a:ext>
            </a:extLst>
          </p:cNvPr>
          <p:cNvPicPr>
            <a:picLocks noChangeAspect="1"/>
          </p:cNvPicPr>
          <p:nvPr/>
        </p:nvPicPr>
        <p:blipFill>
          <a:blip r:embed="rId3"/>
          <a:stretch>
            <a:fillRect/>
          </a:stretch>
        </p:blipFill>
        <p:spPr>
          <a:xfrm>
            <a:off x="1038225" y="1481137"/>
            <a:ext cx="4057650" cy="771525"/>
          </a:xfrm>
          <a:prstGeom prst="rect">
            <a:avLst/>
          </a:prstGeom>
        </p:spPr>
      </p:pic>
      <p:sp>
        <p:nvSpPr>
          <p:cNvPr id="9" name="正方形/長方形 8">
            <a:extLst>
              <a:ext uri="{FF2B5EF4-FFF2-40B4-BE49-F238E27FC236}">
                <a16:creationId xmlns:a16="http://schemas.microsoft.com/office/drawing/2014/main" id="{AFF5C212-3E25-44D3-ACC0-DC6A64E3C512}"/>
              </a:ext>
            </a:extLst>
          </p:cNvPr>
          <p:cNvSpPr/>
          <p:nvPr/>
        </p:nvSpPr>
        <p:spPr>
          <a:xfrm>
            <a:off x="6305550" y="3924300"/>
            <a:ext cx="3686175" cy="1724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コンソール出力結果</a:t>
            </a:r>
          </a:p>
        </p:txBody>
      </p:sp>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練習問題③ 解答</a:t>
            </a:r>
          </a:p>
        </p:txBody>
      </p:sp>
      <p:pic>
        <p:nvPicPr>
          <p:cNvPr id="14" name="図 13">
            <a:extLst>
              <a:ext uri="{FF2B5EF4-FFF2-40B4-BE49-F238E27FC236}">
                <a16:creationId xmlns:a16="http://schemas.microsoft.com/office/drawing/2014/main" id="{3B3E89F3-ADD4-4C7E-9B4C-69F3A9D9C382}"/>
              </a:ext>
            </a:extLst>
          </p:cNvPr>
          <p:cNvPicPr>
            <a:picLocks noChangeAspect="1"/>
          </p:cNvPicPr>
          <p:nvPr/>
        </p:nvPicPr>
        <p:blipFill>
          <a:blip r:embed="rId4"/>
          <a:stretch>
            <a:fillRect/>
          </a:stretch>
        </p:blipFill>
        <p:spPr>
          <a:xfrm>
            <a:off x="6691312" y="4652962"/>
            <a:ext cx="2181225" cy="638175"/>
          </a:xfrm>
          <a:prstGeom prst="rect">
            <a:avLst/>
          </a:prstGeom>
        </p:spPr>
      </p:pic>
    </p:spTree>
    <p:extLst>
      <p:ext uri="{BB962C8B-B14F-4D97-AF65-F5344CB8AC3E}">
        <p14:creationId xmlns:p14="http://schemas.microsoft.com/office/powerpoint/2010/main" val="3130016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34BEE-86AB-47E0-A841-EEA39B83E297}"/>
              </a:ext>
            </a:extLst>
          </p:cNvPr>
          <p:cNvSpPr>
            <a:spLocks noGrp="1"/>
          </p:cNvSpPr>
          <p:nvPr>
            <p:ph type="title"/>
          </p:nvPr>
        </p:nvSpPr>
        <p:spPr>
          <a:xfrm>
            <a:off x="1251678" y="382385"/>
            <a:ext cx="10178322" cy="960640"/>
          </a:xfrm>
        </p:spPr>
        <p:txBody>
          <a:bodyPr/>
          <a:lstStyle/>
          <a:p>
            <a:r>
              <a:rPr kumimoji="1" lang="ja-JP" altLang="en-US" dirty="0"/>
              <a:t>列挙型</a:t>
            </a:r>
          </a:p>
        </p:txBody>
      </p:sp>
      <p:sp>
        <p:nvSpPr>
          <p:cNvPr id="3" name="コンテンツ プレースホルダー 2">
            <a:extLst>
              <a:ext uri="{FF2B5EF4-FFF2-40B4-BE49-F238E27FC236}">
                <a16:creationId xmlns:a16="http://schemas.microsoft.com/office/drawing/2014/main" id="{C5AA3D40-CE86-44EB-9F4F-C91DF111C71B}"/>
              </a:ext>
            </a:extLst>
          </p:cNvPr>
          <p:cNvSpPr>
            <a:spLocks noGrp="1"/>
          </p:cNvSpPr>
          <p:nvPr>
            <p:ph idx="1"/>
          </p:nvPr>
        </p:nvSpPr>
        <p:spPr>
          <a:xfrm>
            <a:off x="1251678" y="1562101"/>
            <a:ext cx="10178322" cy="4317492"/>
          </a:xfrm>
        </p:spPr>
        <p:txBody>
          <a:bodyPr/>
          <a:lstStyle/>
          <a:p>
            <a:pPr marL="0" indent="0">
              <a:buNone/>
            </a:pPr>
            <a:r>
              <a:rPr kumimoji="1" lang="ja-JP" altLang="en-US" dirty="0">
                <a:latin typeface="+mn-ea"/>
              </a:rPr>
              <a:t>複数の定数をまとめておくことが出来る</a:t>
            </a:r>
            <a:endParaRPr kumimoji="1" lang="en-US" altLang="ja-JP" dirty="0">
              <a:latin typeface="+mn-ea"/>
            </a:endParaRPr>
          </a:p>
          <a:p>
            <a:pPr marL="0" indent="0">
              <a:buNone/>
            </a:pPr>
            <a:r>
              <a:rPr lang="ja-JP" altLang="en-US" dirty="0">
                <a:latin typeface="+mn-ea"/>
              </a:rPr>
              <a:t>紐づけておきたい定数同士がある場合に使用すると良い</a:t>
            </a:r>
            <a:endParaRPr kumimoji="1" lang="en-US" altLang="ja-JP" dirty="0">
              <a:latin typeface="+mn-ea"/>
            </a:endParaRPr>
          </a:p>
          <a:p>
            <a:pPr marL="0" indent="0">
              <a:buNone/>
            </a:pPr>
            <a:endParaRPr lang="en-US" altLang="ja-JP" dirty="0">
              <a:latin typeface="+mn-ea"/>
            </a:endParaRPr>
          </a:p>
          <a:p>
            <a:pPr marL="0" indent="0">
              <a:buNone/>
            </a:pPr>
            <a:r>
              <a:rPr kumimoji="1" lang="en-US" altLang="ja-JP" b="1" dirty="0" err="1">
                <a:latin typeface="+mn-ea"/>
              </a:rPr>
              <a:t>enum</a:t>
            </a:r>
            <a:r>
              <a:rPr kumimoji="1" lang="en-US" altLang="ja-JP" b="1" dirty="0">
                <a:latin typeface="+mn-ea"/>
              </a:rPr>
              <a:t> </a:t>
            </a:r>
            <a:r>
              <a:rPr kumimoji="1" lang="ja-JP" altLang="en-US" b="1" dirty="0">
                <a:latin typeface="+mn-ea"/>
              </a:rPr>
              <a:t>列挙型の名前 </a:t>
            </a:r>
            <a:r>
              <a:rPr kumimoji="1" lang="en-US" altLang="ja-JP" b="1" dirty="0">
                <a:latin typeface="+mn-ea"/>
              </a:rPr>
              <a:t>{</a:t>
            </a:r>
            <a:r>
              <a:rPr kumimoji="1" lang="ja-JP" altLang="en-US" b="1" dirty="0">
                <a:latin typeface="+mn-ea"/>
              </a:rPr>
              <a:t>値</a:t>
            </a:r>
            <a:r>
              <a:rPr kumimoji="1" lang="en-US" altLang="ja-JP" b="1" dirty="0">
                <a:latin typeface="+mn-ea"/>
              </a:rPr>
              <a:t>1,</a:t>
            </a:r>
            <a:r>
              <a:rPr kumimoji="1" lang="ja-JP" altLang="en-US" b="1" dirty="0">
                <a:latin typeface="+mn-ea"/>
              </a:rPr>
              <a:t>値</a:t>
            </a:r>
            <a:r>
              <a:rPr kumimoji="1" lang="en-US" altLang="ja-JP" b="1" dirty="0">
                <a:latin typeface="+mn-ea"/>
              </a:rPr>
              <a:t>2…};</a:t>
            </a:r>
          </a:p>
          <a:p>
            <a:pPr marL="0" indent="0">
              <a:buNone/>
            </a:pPr>
            <a:endParaRPr lang="en-US" altLang="ja-JP" b="1" dirty="0">
              <a:latin typeface="+mn-ea"/>
            </a:endParaRPr>
          </a:p>
          <a:p>
            <a:pPr marL="0" indent="0">
              <a:buNone/>
            </a:pPr>
            <a:r>
              <a:rPr kumimoji="1" lang="en-US" altLang="ja-JP" dirty="0">
                <a:latin typeface="+mn-ea"/>
              </a:rPr>
              <a:t>※</a:t>
            </a:r>
            <a:r>
              <a:rPr kumimoji="1" lang="ja-JP" altLang="en-US" dirty="0">
                <a:latin typeface="+mn-ea"/>
              </a:rPr>
              <a:t>列挙型の名前にはパスカル形式、</a:t>
            </a:r>
            <a:endParaRPr kumimoji="1" lang="en-US" altLang="ja-JP" dirty="0">
              <a:latin typeface="+mn-ea"/>
            </a:endParaRPr>
          </a:p>
          <a:p>
            <a:pPr marL="0" indent="0">
              <a:buNone/>
            </a:pPr>
            <a:r>
              <a:rPr lang="ja-JP" altLang="en-US" dirty="0">
                <a:latin typeface="+mn-ea"/>
              </a:rPr>
              <a:t>　値の名前はスネーク形式で書かれることが多いです</a:t>
            </a:r>
            <a:endParaRPr lang="en-US" altLang="ja-JP" dirty="0">
              <a:latin typeface="+mn-ea"/>
            </a:endParaRPr>
          </a:p>
          <a:p>
            <a:pPr marL="0" indent="0">
              <a:buNone/>
            </a:pPr>
            <a:r>
              <a:rPr kumimoji="1" lang="ja-JP" altLang="en-US" dirty="0">
                <a:latin typeface="+mn-ea"/>
              </a:rPr>
              <a:t>　例）</a:t>
            </a:r>
            <a:r>
              <a:rPr kumimoji="1" lang="en-US" altLang="ja-JP" dirty="0" err="1">
                <a:latin typeface="+mn-ea"/>
              </a:rPr>
              <a:t>enum</a:t>
            </a:r>
            <a:r>
              <a:rPr kumimoji="1" lang="en-US" altLang="ja-JP" dirty="0">
                <a:latin typeface="+mn-ea"/>
              </a:rPr>
              <a:t> Fruit { APPLE,ORANGE,BANANA };</a:t>
            </a:r>
          </a:p>
          <a:p>
            <a:pPr marL="0" indent="0">
              <a:buNone/>
            </a:pPr>
            <a:endParaRPr kumimoji="1" lang="en-US" altLang="ja-JP" b="1" dirty="0">
              <a:latin typeface="+mn-ea"/>
            </a:endParaRPr>
          </a:p>
        </p:txBody>
      </p:sp>
    </p:spTree>
    <p:extLst>
      <p:ext uri="{BB962C8B-B14F-4D97-AF65-F5344CB8AC3E}">
        <p14:creationId xmlns:p14="http://schemas.microsoft.com/office/powerpoint/2010/main" val="1656002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練習問題④</a:t>
            </a:r>
          </a:p>
        </p:txBody>
      </p:sp>
      <p:sp>
        <p:nvSpPr>
          <p:cNvPr id="3" name="コンテンツ プレースホルダー 2">
            <a:extLst>
              <a:ext uri="{FF2B5EF4-FFF2-40B4-BE49-F238E27FC236}">
                <a16:creationId xmlns:a16="http://schemas.microsoft.com/office/drawing/2014/main" id="{DBB0C006-F2D8-40A0-8284-A4C5FEEBA0F3}"/>
              </a:ext>
            </a:extLst>
          </p:cNvPr>
          <p:cNvSpPr>
            <a:spLocks noGrp="1"/>
          </p:cNvSpPr>
          <p:nvPr>
            <p:ph idx="1"/>
          </p:nvPr>
        </p:nvSpPr>
        <p:spPr>
          <a:xfrm>
            <a:off x="1251678" y="1123950"/>
            <a:ext cx="10178322" cy="5429250"/>
          </a:xfrm>
        </p:spPr>
        <p:txBody>
          <a:bodyPr>
            <a:normAutofit/>
          </a:bodyPr>
          <a:lstStyle/>
          <a:p>
            <a:pPr marL="0" indent="0">
              <a:buNone/>
            </a:pPr>
            <a:r>
              <a:rPr lang="ja-JP" altLang="en-US" dirty="0">
                <a:latin typeface="+mn-ea"/>
              </a:rPr>
              <a:t>１．季節を表す列挙型を定義し、</a:t>
            </a:r>
            <a:endParaRPr lang="en-US" altLang="ja-JP" dirty="0">
              <a:latin typeface="+mn-ea"/>
            </a:endParaRPr>
          </a:p>
          <a:p>
            <a:pPr marL="0" indent="0">
              <a:buNone/>
            </a:pPr>
            <a:r>
              <a:rPr lang="ja-JP" altLang="en-US" dirty="0">
                <a:latin typeface="+mn-ea"/>
              </a:rPr>
              <a:t>　　</a:t>
            </a:r>
            <a:r>
              <a:rPr lang="en-US" altLang="ja-JP" dirty="0">
                <a:latin typeface="+mn-ea"/>
              </a:rPr>
              <a:t>SPRING</a:t>
            </a:r>
            <a:r>
              <a:rPr lang="ja-JP" altLang="en-US" dirty="0">
                <a:latin typeface="+mn-ea"/>
              </a:rPr>
              <a:t>・</a:t>
            </a:r>
            <a:r>
              <a:rPr lang="en-US" altLang="ja-JP" dirty="0">
                <a:latin typeface="+mn-ea"/>
              </a:rPr>
              <a:t>SUMMER</a:t>
            </a:r>
            <a:r>
              <a:rPr lang="ja-JP" altLang="en-US" dirty="0">
                <a:latin typeface="+mn-ea"/>
              </a:rPr>
              <a:t>・</a:t>
            </a:r>
            <a:r>
              <a:rPr lang="en-US" altLang="ja-JP" dirty="0">
                <a:latin typeface="+mn-ea"/>
              </a:rPr>
              <a:t>AUTUMN</a:t>
            </a:r>
            <a:r>
              <a:rPr lang="ja-JP" altLang="en-US" dirty="0">
                <a:latin typeface="+mn-ea"/>
              </a:rPr>
              <a:t>・</a:t>
            </a:r>
            <a:r>
              <a:rPr lang="en-US" altLang="ja-JP" dirty="0">
                <a:latin typeface="+mn-ea"/>
              </a:rPr>
              <a:t>WINTER</a:t>
            </a:r>
            <a:r>
              <a:rPr lang="ja-JP" altLang="en-US" dirty="0">
                <a:latin typeface="+mn-ea"/>
              </a:rPr>
              <a:t>を設定する</a:t>
            </a:r>
            <a:endParaRPr lang="en-US" altLang="ja-JP" dirty="0">
              <a:latin typeface="+mn-ea"/>
            </a:endParaRPr>
          </a:p>
          <a:p>
            <a:pPr marL="0" indent="0">
              <a:buNone/>
            </a:pPr>
            <a:r>
              <a:rPr lang="ja-JP" altLang="en-US" dirty="0">
                <a:latin typeface="+mn-ea"/>
              </a:rPr>
              <a:t>２．拡張</a:t>
            </a:r>
            <a:r>
              <a:rPr lang="en-US" altLang="ja-JP" dirty="0">
                <a:latin typeface="+mn-ea"/>
              </a:rPr>
              <a:t>for</a:t>
            </a:r>
            <a:r>
              <a:rPr lang="ja-JP" altLang="en-US" dirty="0">
                <a:latin typeface="+mn-ea"/>
              </a:rPr>
              <a:t>文を用いて、１で定義した４つの値全てをコンソールに出力する</a:t>
            </a:r>
            <a:endParaRPr lang="en-US" altLang="ja-JP" dirty="0">
              <a:latin typeface="+mn-ea"/>
            </a:endParaRPr>
          </a:p>
          <a:p>
            <a:pPr marL="0" indent="0">
              <a:buNone/>
            </a:pPr>
            <a:endParaRPr lang="en-US" altLang="ja-JP" dirty="0">
              <a:latin typeface="+mn-ea"/>
            </a:endParaRPr>
          </a:p>
          <a:p>
            <a:pPr marL="0" indent="0">
              <a:buNone/>
            </a:pPr>
            <a:r>
              <a:rPr lang="en-US" altLang="ja-JP" dirty="0">
                <a:latin typeface="+mn-ea"/>
              </a:rPr>
              <a:t>※</a:t>
            </a:r>
            <a:r>
              <a:rPr lang="ja-JP" altLang="en-US" dirty="0">
                <a:latin typeface="+mn-ea"/>
              </a:rPr>
              <a:t>列挙型にはメソッドが用意されています</a:t>
            </a:r>
            <a:endParaRPr lang="en-US" altLang="ja-JP" dirty="0">
              <a:latin typeface="+mn-ea"/>
            </a:endParaRPr>
          </a:p>
          <a:p>
            <a:pPr marL="0" indent="0">
              <a:buNone/>
            </a:pPr>
            <a:r>
              <a:rPr lang="ja-JP" altLang="en-US" dirty="0">
                <a:latin typeface="+mn-ea"/>
              </a:rPr>
              <a:t>　拡張</a:t>
            </a:r>
            <a:r>
              <a:rPr lang="en-US" altLang="ja-JP" dirty="0">
                <a:latin typeface="+mn-ea"/>
              </a:rPr>
              <a:t>for</a:t>
            </a:r>
            <a:r>
              <a:rPr lang="ja-JP" altLang="en-US" dirty="0">
                <a:latin typeface="+mn-ea"/>
              </a:rPr>
              <a:t>文と相性がよさそうなメソッドを調べてみましょう</a:t>
            </a:r>
            <a:endParaRPr lang="en-US" altLang="ja-JP" dirty="0">
              <a:latin typeface="+mn-ea"/>
            </a:endParaRPr>
          </a:p>
        </p:txBody>
      </p:sp>
    </p:spTree>
    <p:extLst>
      <p:ext uri="{BB962C8B-B14F-4D97-AF65-F5344CB8AC3E}">
        <p14:creationId xmlns:p14="http://schemas.microsoft.com/office/powerpoint/2010/main" val="17078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AFF5C212-3E25-44D3-ACC0-DC6A64E3C512}"/>
              </a:ext>
            </a:extLst>
          </p:cNvPr>
          <p:cNvSpPr/>
          <p:nvPr/>
        </p:nvSpPr>
        <p:spPr>
          <a:xfrm>
            <a:off x="6972300" y="4267200"/>
            <a:ext cx="4543425"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コンソール出力結果</a:t>
            </a:r>
          </a:p>
        </p:txBody>
      </p:sp>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練習問題④ 解答</a:t>
            </a:r>
          </a:p>
        </p:txBody>
      </p:sp>
      <p:pic>
        <p:nvPicPr>
          <p:cNvPr id="4" name="図 3">
            <a:extLst>
              <a:ext uri="{FF2B5EF4-FFF2-40B4-BE49-F238E27FC236}">
                <a16:creationId xmlns:a16="http://schemas.microsoft.com/office/drawing/2014/main" id="{E40D11B5-6EB2-4DE5-BAB2-3A7585587F57}"/>
              </a:ext>
            </a:extLst>
          </p:cNvPr>
          <p:cNvPicPr>
            <a:picLocks noChangeAspect="1"/>
          </p:cNvPicPr>
          <p:nvPr/>
        </p:nvPicPr>
        <p:blipFill>
          <a:blip r:embed="rId2"/>
          <a:stretch>
            <a:fillRect/>
          </a:stretch>
        </p:blipFill>
        <p:spPr>
          <a:xfrm>
            <a:off x="1028700" y="1404937"/>
            <a:ext cx="4705350" cy="1285875"/>
          </a:xfrm>
          <a:prstGeom prst="rect">
            <a:avLst/>
          </a:prstGeom>
        </p:spPr>
      </p:pic>
      <p:pic>
        <p:nvPicPr>
          <p:cNvPr id="6" name="図 5">
            <a:extLst>
              <a:ext uri="{FF2B5EF4-FFF2-40B4-BE49-F238E27FC236}">
                <a16:creationId xmlns:a16="http://schemas.microsoft.com/office/drawing/2014/main" id="{C6484019-DAB3-49D6-9C3C-701AFA96D395}"/>
              </a:ext>
            </a:extLst>
          </p:cNvPr>
          <p:cNvPicPr>
            <a:picLocks noChangeAspect="1"/>
          </p:cNvPicPr>
          <p:nvPr/>
        </p:nvPicPr>
        <p:blipFill>
          <a:blip r:embed="rId3"/>
          <a:stretch>
            <a:fillRect/>
          </a:stretch>
        </p:blipFill>
        <p:spPr>
          <a:xfrm>
            <a:off x="1147762" y="3252787"/>
            <a:ext cx="4714875" cy="1285875"/>
          </a:xfrm>
          <a:prstGeom prst="rect">
            <a:avLst/>
          </a:prstGeom>
        </p:spPr>
      </p:pic>
      <p:pic>
        <p:nvPicPr>
          <p:cNvPr id="8" name="図 7">
            <a:extLst>
              <a:ext uri="{FF2B5EF4-FFF2-40B4-BE49-F238E27FC236}">
                <a16:creationId xmlns:a16="http://schemas.microsoft.com/office/drawing/2014/main" id="{91650C69-9E24-4FCD-B9CA-EE2D8E1D41A1}"/>
              </a:ext>
            </a:extLst>
          </p:cNvPr>
          <p:cNvPicPr>
            <a:picLocks noChangeAspect="1"/>
          </p:cNvPicPr>
          <p:nvPr/>
        </p:nvPicPr>
        <p:blipFill>
          <a:blip r:embed="rId4"/>
          <a:stretch>
            <a:fillRect/>
          </a:stretch>
        </p:blipFill>
        <p:spPr>
          <a:xfrm>
            <a:off x="7329487" y="4895850"/>
            <a:ext cx="2638425" cy="1390650"/>
          </a:xfrm>
          <a:prstGeom prst="rect">
            <a:avLst/>
          </a:prstGeom>
        </p:spPr>
      </p:pic>
      <p:sp>
        <p:nvSpPr>
          <p:cNvPr id="13" name="正方形/長方形 12">
            <a:extLst>
              <a:ext uri="{FF2B5EF4-FFF2-40B4-BE49-F238E27FC236}">
                <a16:creationId xmlns:a16="http://schemas.microsoft.com/office/drawing/2014/main" id="{CE79B5C5-5E45-4A9C-B139-925B596C822C}"/>
              </a:ext>
            </a:extLst>
          </p:cNvPr>
          <p:cNvSpPr/>
          <p:nvPr/>
        </p:nvSpPr>
        <p:spPr>
          <a:xfrm>
            <a:off x="4000500" y="3638549"/>
            <a:ext cx="895350" cy="2762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9C394EEF-85CE-4876-A080-DD646696A7D3}"/>
              </a:ext>
            </a:extLst>
          </p:cNvPr>
          <p:cNvSpPr/>
          <p:nvPr/>
        </p:nvSpPr>
        <p:spPr>
          <a:xfrm>
            <a:off x="4010025" y="3962399"/>
            <a:ext cx="1047750" cy="257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折線 15">
            <a:extLst>
              <a:ext uri="{FF2B5EF4-FFF2-40B4-BE49-F238E27FC236}">
                <a16:creationId xmlns:a16="http://schemas.microsoft.com/office/drawing/2014/main" id="{5F4CC1F0-3696-4B0E-86FE-90B29DCAF3A9}"/>
              </a:ext>
            </a:extLst>
          </p:cNvPr>
          <p:cNvSpPr/>
          <p:nvPr/>
        </p:nvSpPr>
        <p:spPr>
          <a:xfrm>
            <a:off x="6210298" y="2228850"/>
            <a:ext cx="3810001" cy="1266825"/>
          </a:xfrm>
          <a:prstGeom prst="borderCallout2">
            <a:avLst>
              <a:gd name="adj1" fmla="val 18750"/>
              <a:gd name="adj2" fmla="val -8333"/>
              <a:gd name="adj3" fmla="val 18750"/>
              <a:gd name="adj4" fmla="val -16667"/>
              <a:gd name="adj5" fmla="val 113195"/>
              <a:gd name="adj6" fmla="val -49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n-ea"/>
              </a:rPr>
              <a:t>「</a:t>
            </a:r>
            <a:r>
              <a:rPr kumimoji="1" lang="en-US" altLang="ja-JP" sz="1400" dirty="0">
                <a:latin typeface="+mn-ea"/>
              </a:rPr>
              <a:t>values</a:t>
            </a:r>
            <a:r>
              <a:rPr kumimoji="1" lang="ja-JP" altLang="en-US" sz="1400" dirty="0">
                <a:latin typeface="+mn-ea"/>
              </a:rPr>
              <a:t>」メソッド</a:t>
            </a:r>
            <a:endParaRPr kumimoji="1" lang="en-US" altLang="ja-JP" sz="1400" dirty="0">
              <a:latin typeface="+mn-ea"/>
            </a:endParaRPr>
          </a:p>
          <a:p>
            <a:pPr algn="ctr"/>
            <a:endParaRPr kumimoji="1" lang="en-US" altLang="ja-JP" sz="1400" dirty="0">
              <a:latin typeface="+mn-ea"/>
            </a:endParaRPr>
          </a:p>
          <a:p>
            <a:pPr algn="ctr"/>
            <a:r>
              <a:rPr kumimoji="1" lang="ja-JP" altLang="en-US" sz="1400" dirty="0">
                <a:latin typeface="+mn-ea"/>
              </a:rPr>
              <a:t>列挙した値（列挙子）を網羅的に処理することができる。主に拡張</a:t>
            </a:r>
            <a:r>
              <a:rPr kumimoji="1" lang="en-US" altLang="ja-JP" sz="1400" dirty="0">
                <a:latin typeface="+mn-ea"/>
              </a:rPr>
              <a:t>for</a:t>
            </a:r>
            <a:r>
              <a:rPr kumimoji="1" lang="ja-JP" altLang="en-US" sz="1400" dirty="0">
                <a:latin typeface="+mn-ea"/>
              </a:rPr>
              <a:t>文で使われる。</a:t>
            </a:r>
          </a:p>
        </p:txBody>
      </p:sp>
      <p:sp>
        <p:nvSpPr>
          <p:cNvPr id="17" name="吹き出し: 折線 16">
            <a:extLst>
              <a:ext uri="{FF2B5EF4-FFF2-40B4-BE49-F238E27FC236}">
                <a16:creationId xmlns:a16="http://schemas.microsoft.com/office/drawing/2014/main" id="{C544F07C-1134-45E1-B8A6-E467AB35971B}"/>
              </a:ext>
            </a:extLst>
          </p:cNvPr>
          <p:cNvSpPr/>
          <p:nvPr/>
        </p:nvSpPr>
        <p:spPr>
          <a:xfrm>
            <a:off x="4076699" y="5038725"/>
            <a:ext cx="2571751" cy="1409699"/>
          </a:xfrm>
          <a:prstGeom prst="borderCallout2">
            <a:avLst>
              <a:gd name="adj1" fmla="val 18750"/>
              <a:gd name="adj2" fmla="val -8333"/>
              <a:gd name="adj3" fmla="val 18750"/>
              <a:gd name="adj4" fmla="val -16667"/>
              <a:gd name="adj5" fmla="val -61946"/>
              <a:gd name="adj6" fmla="val -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n-ea"/>
              </a:rPr>
              <a:t>「</a:t>
            </a:r>
            <a:r>
              <a:rPr kumimoji="1" lang="en-US" altLang="ja-JP" sz="1400" dirty="0" err="1">
                <a:latin typeface="+mn-ea"/>
              </a:rPr>
              <a:t>toString</a:t>
            </a:r>
            <a:r>
              <a:rPr kumimoji="1" lang="ja-JP" altLang="en-US" sz="1400" dirty="0">
                <a:latin typeface="+mn-ea"/>
              </a:rPr>
              <a:t>」メソッド</a:t>
            </a:r>
            <a:endParaRPr kumimoji="1" lang="en-US" altLang="ja-JP" sz="1400" dirty="0">
              <a:latin typeface="+mn-ea"/>
            </a:endParaRPr>
          </a:p>
          <a:p>
            <a:pPr algn="ctr"/>
            <a:endParaRPr kumimoji="1" lang="en-US" altLang="ja-JP" sz="1400" dirty="0">
              <a:latin typeface="+mn-ea"/>
            </a:endParaRPr>
          </a:p>
          <a:p>
            <a:pPr algn="ctr"/>
            <a:r>
              <a:rPr kumimoji="1" lang="ja-JP" altLang="en-US" sz="1400" dirty="0">
                <a:latin typeface="+mn-ea"/>
              </a:rPr>
              <a:t>列挙子として宣言した文字列を取得するメソッド</a:t>
            </a:r>
          </a:p>
        </p:txBody>
      </p:sp>
    </p:spTree>
    <p:extLst>
      <p:ext uri="{BB962C8B-B14F-4D97-AF65-F5344CB8AC3E}">
        <p14:creationId xmlns:p14="http://schemas.microsoft.com/office/powerpoint/2010/main" val="114211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19ACD-C8C3-4DDD-88B0-FB9F0A72509A}"/>
              </a:ext>
            </a:extLst>
          </p:cNvPr>
          <p:cNvSpPr>
            <a:spLocks noGrp="1"/>
          </p:cNvSpPr>
          <p:nvPr>
            <p:ph type="title"/>
          </p:nvPr>
        </p:nvSpPr>
        <p:spPr/>
        <p:txBody>
          <a:bodyPr/>
          <a:lstStyle/>
          <a:p>
            <a:r>
              <a:rPr lang="ja-JP" altLang="en-US" cap="none" dirty="0"/>
              <a:t>第</a:t>
            </a:r>
            <a:r>
              <a:rPr lang="en-US" altLang="ja-JP" cap="none" dirty="0"/>
              <a:t>10</a:t>
            </a:r>
            <a:r>
              <a:rPr lang="ja-JP" altLang="en-US" cap="none" dirty="0"/>
              <a:t>章 クラスの応用</a:t>
            </a:r>
            <a:endParaRPr kumimoji="1" lang="ja-JP" altLang="en-US" cap="none" dirty="0"/>
          </a:p>
        </p:txBody>
      </p:sp>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p:txBody>
          <a:bodyPr/>
          <a:lstStyle/>
          <a:p>
            <a:pPr marL="0" indent="0">
              <a:buNone/>
            </a:pPr>
            <a:r>
              <a:rPr lang="ja-JP" altLang="en-US" dirty="0"/>
              <a:t>コンストラクター</a:t>
            </a:r>
            <a:endParaRPr lang="en-US" altLang="ja-JP" dirty="0"/>
          </a:p>
          <a:p>
            <a:pPr marL="0" indent="0">
              <a:buNone/>
            </a:pPr>
            <a:r>
              <a:rPr lang="ja-JP" altLang="en-US" dirty="0"/>
              <a:t>　</a:t>
            </a:r>
            <a:r>
              <a:rPr lang="en-US" altLang="ja-JP" dirty="0"/>
              <a:t>new</a:t>
            </a:r>
            <a:r>
              <a:rPr lang="ja-JP" altLang="en-US" dirty="0"/>
              <a:t>でインスタンスを作成した際に、実行される処理</a:t>
            </a:r>
            <a:endParaRPr lang="en-US" altLang="ja-JP" dirty="0"/>
          </a:p>
          <a:p>
            <a:pPr marL="0" indent="0">
              <a:buNone/>
            </a:pPr>
            <a:r>
              <a:rPr lang="ja-JP" altLang="en-US" dirty="0"/>
              <a:t>　初期値の設定等が行われる</a:t>
            </a:r>
            <a:endParaRPr lang="en-US" altLang="ja-JP" dirty="0"/>
          </a:p>
          <a:p>
            <a:pPr marL="0" indent="0">
              <a:buNone/>
            </a:pPr>
            <a:endParaRPr lang="en-US" altLang="ja-JP" dirty="0"/>
          </a:p>
          <a:p>
            <a:pPr marL="0" indent="0">
              <a:buNone/>
            </a:pPr>
            <a:r>
              <a:rPr lang="ja-JP" altLang="en-US" b="1" dirty="0"/>
              <a:t>クラス名</a:t>
            </a:r>
            <a:r>
              <a:rPr lang="en-US" altLang="ja-JP" b="1" dirty="0"/>
              <a:t>(</a:t>
            </a:r>
            <a:r>
              <a:rPr lang="ja-JP" altLang="en-US" b="1" dirty="0"/>
              <a:t>引数の型 引数名</a:t>
            </a:r>
            <a:r>
              <a:rPr lang="en-US" altLang="ja-JP" b="1" dirty="0"/>
              <a:t>,…)</a:t>
            </a:r>
            <a:r>
              <a:rPr lang="ja-JP" altLang="en-US" b="1" dirty="0"/>
              <a:t>｛</a:t>
            </a:r>
            <a:endParaRPr lang="en-US" altLang="ja-JP" b="1" dirty="0"/>
          </a:p>
          <a:p>
            <a:pPr marL="0" indent="0">
              <a:buNone/>
            </a:pPr>
            <a:r>
              <a:rPr lang="ja-JP" altLang="en-US" b="1" dirty="0"/>
              <a:t>　</a:t>
            </a:r>
            <a:r>
              <a:rPr lang="en-US" altLang="ja-JP" b="1" dirty="0"/>
              <a:t>/**</a:t>
            </a:r>
            <a:r>
              <a:rPr lang="ja-JP" altLang="en-US" b="1" dirty="0"/>
              <a:t>処理</a:t>
            </a:r>
            <a:r>
              <a:rPr lang="en-US" altLang="ja-JP" b="1" dirty="0"/>
              <a:t>*/</a:t>
            </a:r>
          </a:p>
          <a:p>
            <a:pPr marL="0" indent="0">
              <a:buNone/>
            </a:pPr>
            <a:r>
              <a:rPr lang="ja-JP" altLang="en-US" b="1" dirty="0"/>
              <a:t>｝</a:t>
            </a:r>
            <a:endParaRPr lang="en-US" altLang="ja-JP" b="1" dirty="0"/>
          </a:p>
        </p:txBody>
      </p:sp>
    </p:spTree>
    <p:extLst>
      <p:ext uri="{BB962C8B-B14F-4D97-AF65-F5344CB8AC3E}">
        <p14:creationId xmlns:p14="http://schemas.microsoft.com/office/powerpoint/2010/main" val="310213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練習問題①</a:t>
            </a:r>
          </a:p>
        </p:txBody>
      </p:sp>
      <p:sp>
        <p:nvSpPr>
          <p:cNvPr id="3" name="コンテンツ プレースホルダー 2">
            <a:extLst>
              <a:ext uri="{FF2B5EF4-FFF2-40B4-BE49-F238E27FC236}">
                <a16:creationId xmlns:a16="http://schemas.microsoft.com/office/drawing/2014/main" id="{DBB0C006-F2D8-40A0-8284-A4C5FEEBA0F3}"/>
              </a:ext>
            </a:extLst>
          </p:cNvPr>
          <p:cNvSpPr>
            <a:spLocks noGrp="1"/>
          </p:cNvSpPr>
          <p:nvPr>
            <p:ph idx="1"/>
          </p:nvPr>
        </p:nvSpPr>
        <p:spPr>
          <a:xfrm>
            <a:off x="1251678" y="1304925"/>
            <a:ext cx="10178322" cy="4953000"/>
          </a:xfrm>
        </p:spPr>
        <p:txBody>
          <a:bodyPr>
            <a:normAutofit fontScale="85000" lnSpcReduction="20000"/>
          </a:bodyPr>
          <a:lstStyle/>
          <a:p>
            <a:pPr marL="0" indent="0">
              <a:buNone/>
            </a:pPr>
            <a:r>
              <a:rPr kumimoji="1" lang="ja-JP" altLang="en-US" dirty="0">
                <a:latin typeface="+mn-ea"/>
              </a:rPr>
              <a:t>下記の仕様に基づいて、クラスを定義するファイルを作成する</a:t>
            </a:r>
            <a:endParaRPr kumimoji="1" lang="en-US" altLang="ja-JP" dirty="0">
              <a:latin typeface="+mn-ea"/>
            </a:endParaRPr>
          </a:p>
          <a:p>
            <a:pPr marL="0" indent="0">
              <a:buNone/>
            </a:pPr>
            <a:r>
              <a:rPr lang="ja-JP" altLang="en-US" dirty="0">
                <a:latin typeface="+mn-ea"/>
              </a:rPr>
              <a:t>１．商品を扱う</a:t>
            </a:r>
            <a:r>
              <a:rPr lang="en-US" altLang="ja-JP" dirty="0">
                <a:latin typeface="+mn-ea"/>
              </a:rPr>
              <a:t>Item</a:t>
            </a:r>
            <a:r>
              <a:rPr lang="ja-JP" altLang="en-US" dirty="0">
                <a:latin typeface="+mn-ea"/>
              </a:rPr>
              <a:t>クラス</a:t>
            </a:r>
            <a:endParaRPr lang="en-US" altLang="ja-JP" dirty="0">
              <a:latin typeface="+mn-ea"/>
            </a:endParaRPr>
          </a:p>
          <a:p>
            <a:pPr marL="0" indent="0">
              <a:buNone/>
            </a:pPr>
            <a:r>
              <a:rPr kumimoji="1" lang="ja-JP" altLang="en-US" dirty="0">
                <a:latin typeface="+mn-ea"/>
              </a:rPr>
              <a:t>・</a:t>
            </a:r>
            <a:r>
              <a:rPr lang="ja-JP" altLang="en-US" dirty="0">
                <a:latin typeface="+mn-ea"/>
              </a:rPr>
              <a:t>商品名を扱う</a:t>
            </a:r>
            <a:r>
              <a:rPr lang="en-US" altLang="ja-JP" dirty="0" err="1">
                <a:latin typeface="+mn-ea"/>
              </a:rPr>
              <a:t>itemName</a:t>
            </a:r>
            <a:r>
              <a:rPr lang="ja-JP" altLang="en-US" dirty="0">
                <a:latin typeface="+mn-ea"/>
              </a:rPr>
              <a:t>フィールド</a:t>
            </a:r>
            <a:r>
              <a:rPr kumimoji="1" lang="ja-JP" altLang="en-US" dirty="0">
                <a:latin typeface="+mn-ea"/>
              </a:rPr>
              <a:t>を定義</a:t>
            </a:r>
            <a:endParaRPr kumimoji="1" lang="en-US" altLang="ja-JP" dirty="0">
              <a:latin typeface="+mn-ea"/>
            </a:endParaRPr>
          </a:p>
          <a:p>
            <a:pPr marL="0" indent="0">
              <a:buNone/>
            </a:pPr>
            <a:r>
              <a:rPr lang="ja-JP" altLang="en-US" dirty="0">
                <a:latin typeface="+mn-ea"/>
              </a:rPr>
              <a:t>・価格を扱う</a:t>
            </a:r>
            <a:r>
              <a:rPr lang="en-US" altLang="ja-JP" dirty="0">
                <a:latin typeface="+mn-ea"/>
              </a:rPr>
              <a:t>price</a:t>
            </a:r>
            <a:r>
              <a:rPr lang="ja-JP" altLang="en-US" dirty="0">
                <a:latin typeface="+mn-ea"/>
              </a:rPr>
              <a:t>フィールドを定義</a:t>
            </a:r>
            <a:endParaRPr lang="en-US" altLang="ja-JP" dirty="0">
              <a:latin typeface="+mn-ea"/>
            </a:endParaRPr>
          </a:p>
          <a:p>
            <a:pPr marL="0" indent="0">
              <a:buNone/>
            </a:pPr>
            <a:r>
              <a:rPr kumimoji="1" lang="ja-JP" altLang="en-US" dirty="0">
                <a:latin typeface="+mn-ea"/>
              </a:rPr>
              <a:t>・コンストラクターを作成</a:t>
            </a:r>
            <a:endParaRPr kumimoji="1" lang="en-US" altLang="ja-JP" dirty="0">
              <a:latin typeface="+mn-ea"/>
            </a:endParaRPr>
          </a:p>
          <a:p>
            <a:pPr marL="0" indent="0">
              <a:buNone/>
            </a:pPr>
            <a:r>
              <a:rPr lang="ja-JP" altLang="en-US" dirty="0">
                <a:latin typeface="+mn-ea"/>
              </a:rPr>
              <a:t>　　</a:t>
            </a:r>
            <a:r>
              <a:rPr lang="en-US" altLang="ja-JP" dirty="0" err="1">
                <a:latin typeface="+mn-ea"/>
              </a:rPr>
              <a:t>itemName</a:t>
            </a:r>
            <a:r>
              <a:rPr lang="ja-JP" altLang="en-US" dirty="0">
                <a:latin typeface="+mn-ea"/>
              </a:rPr>
              <a:t>と</a:t>
            </a:r>
            <a:r>
              <a:rPr lang="en-US" altLang="ja-JP" dirty="0">
                <a:latin typeface="+mn-ea"/>
              </a:rPr>
              <a:t>price</a:t>
            </a:r>
            <a:r>
              <a:rPr lang="ja-JP" altLang="en-US" dirty="0">
                <a:latin typeface="+mn-ea"/>
              </a:rPr>
              <a:t>の引数を設定する</a:t>
            </a:r>
            <a:endParaRPr kumimoji="1" lang="en-US" altLang="ja-JP" dirty="0">
              <a:latin typeface="+mn-ea"/>
            </a:endParaRPr>
          </a:p>
          <a:p>
            <a:pPr marL="0" indent="0">
              <a:buNone/>
            </a:pPr>
            <a:r>
              <a:rPr lang="ja-JP" altLang="en-US" dirty="0">
                <a:latin typeface="+mn-ea"/>
              </a:rPr>
              <a:t>　　引数で与えられた値を同名のフィールドに代入する</a:t>
            </a:r>
            <a:endParaRPr lang="en-US" altLang="ja-JP" dirty="0">
              <a:latin typeface="+mn-ea"/>
            </a:endParaRPr>
          </a:p>
          <a:p>
            <a:pPr marL="0" indent="0">
              <a:buNone/>
            </a:pPr>
            <a:r>
              <a:rPr lang="ja-JP" altLang="en-US" dirty="0">
                <a:latin typeface="+mn-ea"/>
              </a:rPr>
              <a:t>・下記のようにコンソールに出力する</a:t>
            </a:r>
            <a:r>
              <a:rPr lang="en-US" altLang="ja-JP" dirty="0">
                <a:latin typeface="+mn-ea"/>
              </a:rPr>
              <a:t>display</a:t>
            </a:r>
            <a:r>
              <a:rPr lang="ja-JP" altLang="en-US" dirty="0">
                <a:latin typeface="+mn-ea"/>
              </a:rPr>
              <a:t>メソッドを定義</a:t>
            </a:r>
            <a:endParaRPr lang="en-US" altLang="ja-JP" dirty="0">
              <a:latin typeface="+mn-ea"/>
            </a:endParaRPr>
          </a:p>
          <a:p>
            <a:pPr marL="0" indent="0">
              <a:buNone/>
            </a:pPr>
            <a:r>
              <a:rPr lang="ja-JP" altLang="en-US" dirty="0">
                <a:latin typeface="+mn-ea"/>
              </a:rPr>
              <a:t>　　「</a:t>
            </a:r>
            <a:r>
              <a:rPr lang="en-US" altLang="ja-JP" dirty="0">
                <a:latin typeface="+mn-ea"/>
              </a:rPr>
              <a:t>”</a:t>
            </a:r>
            <a:r>
              <a:rPr lang="ja-JP" altLang="en-US" dirty="0">
                <a:latin typeface="+mn-ea"/>
              </a:rPr>
              <a:t>商品名</a:t>
            </a:r>
            <a:r>
              <a:rPr lang="en-US" altLang="ja-JP" dirty="0">
                <a:latin typeface="+mn-ea"/>
              </a:rPr>
              <a:t>”</a:t>
            </a:r>
            <a:r>
              <a:rPr lang="ja-JP" altLang="en-US" dirty="0">
                <a:latin typeface="+mn-ea"/>
              </a:rPr>
              <a:t>：</a:t>
            </a:r>
            <a:r>
              <a:rPr lang="en-US" altLang="ja-JP" dirty="0">
                <a:latin typeface="+mn-ea"/>
              </a:rPr>
              <a:t>”</a:t>
            </a:r>
            <a:r>
              <a:rPr lang="ja-JP" altLang="en-US" dirty="0">
                <a:latin typeface="+mn-ea"/>
              </a:rPr>
              <a:t>価格</a:t>
            </a:r>
            <a:r>
              <a:rPr lang="en-US" altLang="ja-JP" dirty="0">
                <a:latin typeface="+mn-ea"/>
              </a:rPr>
              <a:t>”</a:t>
            </a:r>
            <a:r>
              <a:rPr lang="ja-JP" altLang="en-US" dirty="0">
                <a:latin typeface="+mn-ea"/>
              </a:rPr>
              <a:t>円」</a:t>
            </a:r>
            <a:endParaRPr lang="en-US" altLang="ja-JP" dirty="0">
              <a:latin typeface="+mn-ea"/>
            </a:endParaRPr>
          </a:p>
          <a:p>
            <a:pPr marL="0" indent="0">
              <a:buNone/>
            </a:pPr>
            <a:r>
              <a:rPr lang="ja-JP" altLang="en-US" dirty="0">
                <a:latin typeface="+mn-ea"/>
              </a:rPr>
              <a:t>　　　例）商品名⇒コーヒー、価格⇒</a:t>
            </a:r>
            <a:r>
              <a:rPr lang="en-US" altLang="ja-JP" dirty="0">
                <a:latin typeface="+mn-ea"/>
              </a:rPr>
              <a:t>120</a:t>
            </a:r>
            <a:r>
              <a:rPr lang="ja-JP" altLang="en-US" dirty="0">
                <a:latin typeface="+mn-ea"/>
              </a:rPr>
              <a:t>を設定した場合は</a:t>
            </a:r>
            <a:endParaRPr lang="en-US" altLang="ja-JP" dirty="0">
              <a:latin typeface="+mn-ea"/>
            </a:endParaRPr>
          </a:p>
          <a:p>
            <a:pPr marL="0" indent="0">
              <a:buNone/>
            </a:pPr>
            <a:r>
              <a:rPr lang="ja-JP" altLang="en-US" dirty="0">
                <a:latin typeface="+mn-ea"/>
              </a:rPr>
              <a:t>　　　　　「コーヒー：</a:t>
            </a:r>
            <a:r>
              <a:rPr lang="en-US" altLang="ja-JP" dirty="0">
                <a:latin typeface="+mn-ea"/>
              </a:rPr>
              <a:t>120</a:t>
            </a:r>
            <a:r>
              <a:rPr lang="ja-JP" altLang="en-US" dirty="0">
                <a:latin typeface="+mn-ea"/>
              </a:rPr>
              <a:t>円」と出力される</a:t>
            </a:r>
            <a:endParaRPr lang="en-US" altLang="ja-JP" dirty="0">
              <a:latin typeface="+mn-ea"/>
            </a:endParaRPr>
          </a:p>
          <a:p>
            <a:pPr marL="0" indent="0">
              <a:buNone/>
            </a:pPr>
            <a:endParaRPr lang="en-US" altLang="ja-JP" dirty="0">
              <a:latin typeface="+mn-ea"/>
            </a:endParaRPr>
          </a:p>
          <a:p>
            <a:pPr marL="0" indent="0">
              <a:buNone/>
            </a:pPr>
            <a:r>
              <a:rPr lang="ja-JP" altLang="en-US" dirty="0">
                <a:latin typeface="+mn-ea"/>
              </a:rPr>
              <a:t>２．</a:t>
            </a:r>
            <a:r>
              <a:rPr lang="en-US" altLang="ja-JP" dirty="0">
                <a:latin typeface="+mn-ea"/>
              </a:rPr>
              <a:t>Item</a:t>
            </a:r>
            <a:r>
              <a:rPr lang="ja-JP" altLang="en-US" dirty="0">
                <a:latin typeface="+mn-ea"/>
              </a:rPr>
              <a:t>クラスを実行する</a:t>
            </a:r>
            <a:r>
              <a:rPr lang="en-US" altLang="ja-JP" dirty="0" err="1">
                <a:latin typeface="+mn-ea"/>
              </a:rPr>
              <a:t>MainItem</a:t>
            </a:r>
            <a:r>
              <a:rPr lang="ja-JP" altLang="en-US" dirty="0">
                <a:latin typeface="+mn-ea"/>
              </a:rPr>
              <a:t>クラス</a:t>
            </a:r>
            <a:endParaRPr lang="en-US" altLang="ja-JP" dirty="0">
              <a:latin typeface="+mn-ea"/>
            </a:endParaRPr>
          </a:p>
          <a:p>
            <a:pPr marL="0" indent="0">
              <a:buNone/>
            </a:pPr>
            <a:r>
              <a:rPr lang="ja-JP" altLang="en-US" dirty="0">
                <a:latin typeface="+mn-ea"/>
              </a:rPr>
              <a:t>・</a:t>
            </a:r>
            <a:r>
              <a:rPr lang="en-US" altLang="ja-JP" dirty="0">
                <a:latin typeface="+mn-ea"/>
              </a:rPr>
              <a:t>Item</a:t>
            </a:r>
            <a:r>
              <a:rPr lang="ja-JP" altLang="en-US" dirty="0">
                <a:latin typeface="+mn-ea"/>
              </a:rPr>
              <a:t>クラスのインスタンスを作成し下記をコンソールに出力する</a:t>
            </a:r>
            <a:endParaRPr lang="en-US" altLang="ja-JP" dirty="0">
              <a:latin typeface="+mn-ea"/>
            </a:endParaRPr>
          </a:p>
          <a:p>
            <a:pPr marL="0" indent="0">
              <a:buNone/>
            </a:pPr>
            <a:r>
              <a:rPr lang="ja-JP" altLang="en-US" dirty="0">
                <a:latin typeface="+mn-ea"/>
              </a:rPr>
              <a:t>　「りんごジュース：</a:t>
            </a:r>
            <a:r>
              <a:rPr lang="en-US" altLang="ja-JP" dirty="0">
                <a:latin typeface="+mn-ea"/>
              </a:rPr>
              <a:t>150</a:t>
            </a:r>
            <a:r>
              <a:rPr lang="ja-JP" altLang="en-US" dirty="0">
                <a:latin typeface="+mn-ea"/>
              </a:rPr>
              <a:t>円」</a:t>
            </a:r>
            <a:endParaRPr lang="en-US" altLang="ja-JP" dirty="0">
              <a:latin typeface="+mn-ea"/>
            </a:endParaRPr>
          </a:p>
        </p:txBody>
      </p:sp>
    </p:spTree>
    <p:extLst>
      <p:ext uri="{BB962C8B-B14F-4D97-AF65-F5344CB8AC3E}">
        <p14:creationId xmlns:p14="http://schemas.microsoft.com/office/powerpoint/2010/main" val="285248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6482E0A-6A85-4E57-AB94-607982EC0247}"/>
              </a:ext>
            </a:extLst>
          </p:cNvPr>
          <p:cNvPicPr>
            <a:picLocks noChangeAspect="1"/>
          </p:cNvPicPr>
          <p:nvPr/>
        </p:nvPicPr>
        <p:blipFill>
          <a:blip r:embed="rId2"/>
          <a:stretch>
            <a:fillRect/>
          </a:stretch>
        </p:blipFill>
        <p:spPr>
          <a:xfrm>
            <a:off x="6053137" y="1176337"/>
            <a:ext cx="5457825" cy="3152775"/>
          </a:xfrm>
          <a:prstGeom prst="rect">
            <a:avLst/>
          </a:prstGeom>
        </p:spPr>
      </p:pic>
      <p:sp>
        <p:nvSpPr>
          <p:cNvPr id="9" name="正方形/長方形 8">
            <a:extLst>
              <a:ext uri="{FF2B5EF4-FFF2-40B4-BE49-F238E27FC236}">
                <a16:creationId xmlns:a16="http://schemas.microsoft.com/office/drawing/2014/main" id="{AFF5C212-3E25-44D3-ACC0-DC6A64E3C512}"/>
              </a:ext>
            </a:extLst>
          </p:cNvPr>
          <p:cNvSpPr/>
          <p:nvPr/>
        </p:nvSpPr>
        <p:spPr>
          <a:xfrm>
            <a:off x="6305550" y="4857751"/>
            <a:ext cx="5057775" cy="180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コンソール出力結果</a:t>
            </a:r>
          </a:p>
        </p:txBody>
      </p:sp>
      <p:pic>
        <p:nvPicPr>
          <p:cNvPr id="4" name="図 3">
            <a:extLst>
              <a:ext uri="{FF2B5EF4-FFF2-40B4-BE49-F238E27FC236}">
                <a16:creationId xmlns:a16="http://schemas.microsoft.com/office/drawing/2014/main" id="{47FEA4A0-FE43-4B64-98A6-12A103F59115}"/>
              </a:ext>
            </a:extLst>
          </p:cNvPr>
          <p:cNvPicPr>
            <a:picLocks noChangeAspect="1"/>
          </p:cNvPicPr>
          <p:nvPr/>
        </p:nvPicPr>
        <p:blipFill>
          <a:blip r:embed="rId3"/>
          <a:stretch>
            <a:fillRect/>
          </a:stretch>
        </p:blipFill>
        <p:spPr>
          <a:xfrm>
            <a:off x="166687" y="1085850"/>
            <a:ext cx="5623379" cy="3671887"/>
          </a:xfrm>
          <a:prstGeom prst="rect">
            <a:avLst/>
          </a:prstGeom>
        </p:spPr>
      </p:pic>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練習問題① 解答</a:t>
            </a:r>
          </a:p>
        </p:txBody>
      </p:sp>
      <p:pic>
        <p:nvPicPr>
          <p:cNvPr id="8" name="図 7">
            <a:extLst>
              <a:ext uri="{FF2B5EF4-FFF2-40B4-BE49-F238E27FC236}">
                <a16:creationId xmlns:a16="http://schemas.microsoft.com/office/drawing/2014/main" id="{78770C72-BA7D-46A0-B5F2-2F16C534F8FA}"/>
              </a:ext>
            </a:extLst>
          </p:cNvPr>
          <p:cNvPicPr>
            <a:picLocks noChangeAspect="1"/>
          </p:cNvPicPr>
          <p:nvPr/>
        </p:nvPicPr>
        <p:blipFill>
          <a:blip r:embed="rId4"/>
          <a:stretch>
            <a:fillRect/>
          </a:stretch>
        </p:blipFill>
        <p:spPr>
          <a:xfrm>
            <a:off x="6434137" y="5314950"/>
            <a:ext cx="4600575" cy="1171575"/>
          </a:xfrm>
          <a:prstGeom prst="rect">
            <a:avLst/>
          </a:prstGeom>
        </p:spPr>
      </p:pic>
      <p:sp>
        <p:nvSpPr>
          <p:cNvPr id="3" name="正方形/長方形 2">
            <a:extLst>
              <a:ext uri="{FF2B5EF4-FFF2-40B4-BE49-F238E27FC236}">
                <a16:creationId xmlns:a16="http://schemas.microsoft.com/office/drawing/2014/main" id="{AB555233-CFFD-4E83-AF81-D8E2873F6967}"/>
              </a:ext>
            </a:extLst>
          </p:cNvPr>
          <p:cNvSpPr/>
          <p:nvPr/>
        </p:nvSpPr>
        <p:spPr>
          <a:xfrm>
            <a:off x="542925" y="2790825"/>
            <a:ext cx="2952750" cy="800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吹き出し: 折線 4">
            <a:extLst>
              <a:ext uri="{FF2B5EF4-FFF2-40B4-BE49-F238E27FC236}">
                <a16:creationId xmlns:a16="http://schemas.microsoft.com/office/drawing/2014/main" id="{3CAAD479-8124-41A1-A77A-DF24AC273C55}"/>
              </a:ext>
            </a:extLst>
          </p:cNvPr>
          <p:cNvSpPr/>
          <p:nvPr/>
        </p:nvSpPr>
        <p:spPr>
          <a:xfrm>
            <a:off x="2362201" y="4981575"/>
            <a:ext cx="3200400" cy="990600"/>
          </a:xfrm>
          <a:prstGeom prst="borderCallout2">
            <a:avLst>
              <a:gd name="adj1" fmla="val 18750"/>
              <a:gd name="adj2" fmla="val -8333"/>
              <a:gd name="adj3" fmla="val 18750"/>
              <a:gd name="adj4" fmla="val -16667"/>
              <a:gd name="adj5" fmla="val -150000"/>
              <a:gd name="adj6" fmla="val -24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コンストラクター</a:t>
            </a:r>
          </a:p>
        </p:txBody>
      </p:sp>
      <p:sp>
        <p:nvSpPr>
          <p:cNvPr id="10" name="吹き出し: 折線 9">
            <a:extLst>
              <a:ext uri="{FF2B5EF4-FFF2-40B4-BE49-F238E27FC236}">
                <a16:creationId xmlns:a16="http://schemas.microsoft.com/office/drawing/2014/main" id="{122F42CC-205B-4038-BE9E-5261EE282B34}"/>
              </a:ext>
            </a:extLst>
          </p:cNvPr>
          <p:cNvSpPr/>
          <p:nvPr/>
        </p:nvSpPr>
        <p:spPr>
          <a:xfrm>
            <a:off x="8915401" y="3581400"/>
            <a:ext cx="2524124" cy="342899"/>
          </a:xfrm>
          <a:prstGeom prst="borderCallout2">
            <a:avLst>
              <a:gd name="adj1" fmla="val 57639"/>
              <a:gd name="adj2" fmla="val -1163"/>
              <a:gd name="adj3" fmla="val -134028"/>
              <a:gd name="adj4" fmla="val -7233"/>
              <a:gd name="adj5" fmla="val 5556"/>
              <a:gd name="adj6" fmla="val -211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200" dirty="0"/>
              <a:t>※</a:t>
            </a:r>
            <a:r>
              <a:rPr kumimoji="1" lang="ja-JP" altLang="en-US" sz="1200" dirty="0"/>
              <a:t>「りんごジュース」の間違い</a:t>
            </a:r>
          </a:p>
        </p:txBody>
      </p:sp>
      <p:cxnSp>
        <p:nvCxnSpPr>
          <p:cNvPr id="11" name="直線コネクタ 10">
            <a:extLst>
              <a:ext uri="{FF2B5EF4-FFF2-40B4-BE49-F238E27FC236}">
                <a16:creationId xmlns:a16="http://schemas.microsoft.com/office/drawing/2014/main" id="{746B98CA-D19A-42DE-8B54-433C8D3F85D7}"/>
              </a:ext>
            </a:extLst>
          </p:cNvPr>
          <p:cNvCxnSpPr>
            <a:stCxn id="10" idx="2"/>
          </p:cNvCxnSpPr>
          <p:nvPr/>
        </p:nvCxnSpPr>
        <p:spPr>
          <a:xfrm flipH="1">
            <a:off x="6934201" y="3752850"/>
            <a:ext cx="1981200" cy="22383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64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B449F3-DA56-48F0-9607-F5AB6E411447}"/>
              </a:ext>
            </a:extLst>
          </p:cNvPr>
          <p:cNvSpPr>
            <a:spLocks noGrp="1"/>
          </p:cNvSpPr>
          <p:nvPr>
            <p:ph type="title"/>
          </p:nvPr>
        </p:nvSpPr>
        <p:spPr/>
        <p:txBody>
          <a:bodyPr/>
          <a:lstStyle/>
          <a:p>
            <a:r>
              <a:rPr kumimoji="1" lang="ja-JP" altLang="en-US" dirty="0"/>
              <a:t>オーバーライド</a:t>
            </a:r>
          </a:p>
        </p:txBody>
      </p:sp>
      <p:sp>
        <p:nvSpPr>
          <p:cNvPr id="3" name="コンテンツ プレースホルダー 2">
            <a:extLst>
              <a:ext uri="{FF2B5EF4-FFF2-40B4-BE49-F238E27FC236}">
                <a16:creationId xmlns:a16="http://schemas.microsoft.com/office/drawing/2014/main" id="{4B63C7B2-AA2B-44DB-8153-4E0F2F9A33E4}"/>
              </a:ext>
            </a:extLst>
          </p:cNvPr>
          <p:cNvSpPr>
            <a:spLocks noGrp="1"/>
          </p:cNvSpPr>
          <p:nvPr>
            <p:ph idx="1"/>
          </p:nvPr>
        </p:nvSpPr>
        <p:spPr>
          <a:xfrm>
            <a:off x="1251678" y="1438275"/>
            <a:ext cx="10178322" cy="4441317"/>
          </a:xfrm>
        </p:spPr>
        <p:txBody>
          <a:bodyPr/>
          <a:lstStyle/>
          <a:p>
            <a:pPr marL="0" indent="0">
              <a:buNone/>
            </a:pPr>
            <a:r>
              <a:rPr kumimoji="1" lang="ja-JP" altLang="en-US" dirty="0">
                <a:latin typeface="+mn-ea"/>
              </a:rPr>
              <a:t>サブクラスにスーパークラスと同じメソッドを再定義する</a:t>
            </a:r>
            <a:endParaRPr kumimoji="1" lang="en-US" altLang="ja-JP" dirty="0">
              <a:latin typeface="+mn-ea"/>
            </a:endParaRPr>
          </a:p>
          <a:p>
            <a:pPr marL="0" indent="0">
              <a:buNone/>
            </a:pPr>
            <a:endParaRPr lang="en-US" altLang="ja-JP" dirty="0">
              <a:latin typeface="+mn-ea"/>
            </a:endParaRPr>
          </a:p>
          <a:p>
            <a:pPr marL="0" indent="0">
              <a:buNone/>
            </a:pPr>
            <a:r>
              <a:rPr kumimoji="1" lang="en-US" altLang="ja-JP" b="1" dirty="0">
                <a:latin typeface="+mn-ea"/>
              </a:rPr>
              <a:t>@Override</a:t>
            </a:r>
          </a:p>
          <a:p>
            <a:pPr marL="0" indent="0">
              <a:buNone/>
            </a:pPr>
            <a:r>
              <a:rPr lang="ja-JP" altLang="en-US" b="1" dirty="0">
                <a:latin typeface="+mn-ea"/>
              </a:rPr>
              <a:t>返り値の型 メソッド名</a:t>
            </a:r>
            <a:r>
              <a:rPr lang="en-US" altLang="ja-JP" b="1" dirty="0">
                <a:latin typeface="+mn-ea"/>
              </a:rPr>
              <a:t>(</a:t>
            </a:r>
            <a:r>
              <a:rPr lang="ja-JP" altLang="en-US" b="1" dirty="0">
                <a:latin typeface="+mn-ea"/>
              </a:rPr>
              <a:t>引数の型 引数名</a:t>
            </a:r>
            <a:r>
              <a:rPr lang="en-US" altLang="ja-JP" b="1" dirty="0">
                <a:latin typeface="+mn-ea"/>
              </a:rPr>
              <a:t>,</a:t>
            </a:r>
            <a:r>
              <a:rPr lang="ja-JP" altLang="en-US" b="1" dirty="0">
                <a:latin typeface="+mn-ea"/>
              </a:rPr>
              <a:t>・・・・</a:t>
            </a:r>
            <a:r>
              <a:rPr lang="en-US" altLang="ja-JP" b="1" dirty="0">
                <a:latin typeface="+mn-ea"/>
              </a:rPr>
              <a:t>){</a:t>
            </a:r>
          </a:p>
          <a:p>
            <a:pPr marL="0" indent="0">
              <a:buNone/>
            </a:pPr>
            <a:r>
              <a:rPr kumimoji="1" lang="ja-JP" altLang="en-US" b="1" dirty="0">
                <a:latin typeface="+mn-ea"/>
              </a:rPr>
              <a:t>　</a:t>
            </a:r>
            <a:r>
              <a:rPr kumimoji="1" lang="en-US" altLang="ja-JP" b="1" dirty="0">
                <a:latin typeface="+mn-ea"/>
              </a:rPr>
              <a:t>/** </a:t>
            </a:r>
            <a:r>
              <a:rPr kumimoji="1" lang="ja-JP" altLang="en-US" b="1" dirty="0">
                <a:latin typeface="+mn-ea"/>
              </a:rPr>
              <a:t>処理</a:t>
            </a:r>
            <a:r>
              <a:rPr kumimoji="1" lang="en-US" altLang="ja-JP" b="1" dirty="0">
                <a:latin typeface="+mn-ea"/>
              </a:rPr>
              <a:t> */</a:t>
            </a:r>
          </a:p>
          <a:p>
            <a:pPr marL="0" indent="0">
              <a:buNone/>
            </a:pPr>
            <a:r>
              <a:rPr lang="en-US" altLang="ja-JP" b="1" dirty="0">
                <a:latin typeface="+mn-ea"/>
              </a:rPr>
              <a:t>   return </a:t>
            </a:r>
            <a:r>
              <a:rPr lang="ja-JP" altLang="en-US" b="1" dirty="0">
                <a:latin typeface="+mn-ea"/>
              </a:rPr>
              <a:t>返り値</a:t>
            </a:r>
            <a:r>
              <a:rPr lang="en-US" altLang="ja-JP" b="1" dirty="0">
                <a:latin typeface="+mn-ea"/>
              </a:rPr>
              <a:t>;</a:t>
            </a:r>
          </a:p>
          <a:p>
            <a:pPr marL="0" indent="0">
              <a:buNone/>
            </a:pPr>
            <a:r>
              <a:rPr kumimoji="1" lang="en-US" altLang="ja-JP" b="1" dirty="0">
                <a:latin typeface="+mn-ea"/>
              </a:rPr>
              <a:t>}</a:t>
            </a:r>
          </a:p>
          <a:p>
            <a:pPr marL="0" indent="0">
              <a:buNone/>
            </a:pPr>
            <a:endParaRPr lang="en-US" altLang="ja-JP" b="1" dirty="0">
              <a:latin typeface="+mn-ea"/>
            </a:endParaRPr>
          </a:p>
          <a:p>
            <a:pPr marL="0" indent="0">
              <a:buNone/>
            </a:pPr>
            <a:r>
              <a:rPr lang="en-US" altLang="ja-JP" dirty="0">
                <a:latin typeface="+mn-ea"/>
              </a:rPr>
              <a:t>@Override </a:t>
            </a:r>
            <a:r>
              <a:rPr lang="ja-JP" altLang="en-US" dirty="0">
                <a:latin typeface="+mn-ea"/>
              </a:rPr>
              <a:t>⇒アノテーションのひとつ</a:t>
            </a:r>
            <a:endParaRPr lang="en-US" altLang="ja-JP" dirty="0">
              <a:latin typeface="+mn-ea"/>
            </a:endParaRPr>
          </a:p>
          <a:p>
            <a:pPr marL="0" indent="0">
              <a:buNone/>
            </a:pPr>
            <a:r>
              <a:rPr lang="ja-JP" altLang="en-US" dirty="0">
                <a:latin typeface="+mn-ea"/>
              </a:rPr>
              <a:t>アノテーションはコードへ書き込む注釈だと思っておく</a:t>
            </a:r>
            <a:endParaRPr lang="en-US" altLang="ja-JP" dirty="0">
              <a:latin typeface="+mn-ea"/>
            </a:endParaRPr>
          </a:p>
          <a:p>
            <a:pPr marL="0" indent="0">
              <a:buNone/>
            </a:pPr>
            <a:endParaRPr kumimoji="1" lang="en-US" altLang="ja-JP" dirty="0">
              <a:latin typeface="+mn-ea"/>
            </a:endParaRPr>
          </a:p>
        </p:txBody>
      </p:sp>
    </p:spTree>
    <p:extLst>
      <p:ext uri="{BB962C8B-B14F-4D97-AF65-F5344CB8AC3E}">
        <p14:creationId xmlns:p14="http://schemas.microsoft.com/office/powerpoint/2010/main" val="317319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56283-8495-413E-810C-7DE33C094B72}"/>
              </a:ext>
            </a:extLst>
          </p:cNvPr>
          <p:cNvSpPr>
            <a:spLocks noGrp="1"/>
          </p:cNvSpPr>
          <p:nvPr>
            <p:ph type="title"/>
          </p:nvPr>
        </p:nvSpPr>
        <p:spPr/>
        <p:txBody>
          <a:bodyPr/>
          <a:lstStyle/>
          <a:p>
            <a:r>
              <a:rPr kumimoji="1" lang="ja-JP" altLang="en-US" dirty="0"/>
              <a:t>オーバーロード</a:t>
            </a:r>
          </a:p>
        </p:txBody>
      </p:sp>
      <p:sp>
        <p:nvSpPr>
          <p:cNvPr id="3" name="コンテンツ プレースホルダー 2">
            <a:extLst>
              <a:ext uri="{FF2B5EF4-FFF2-40B4-BE49-F238E27FC236}">
                <a16:creationId xmlns:a16="http://schemas.microsoft.com/office/drawing/2014/main" id="{F746F3ED-7280-4C08-8480-663BC2881B01}"/>
              </a:ext>
            </a:extLst>
          </p:cNvPr>
          <p:cNvSpPr>
            <a:spLocks noGrp="1"/>
          </p:cNvSpPr>
          <p:nvPr>
            <p:ph idx="1"/>
          </p:nvPr>
        </p:nvSpPr>
        <p:spPr/>
        <p:txBody>
          <a:bodyPr/>
          <a:lstStyle/>
          <a:p>
            <a:pPr marL="0" indent="0">
              <a:buNone/>
            </a:pPr>
            <a:r>
              <a:rPr kumimoji="1" lang="ja-JP" altLang="en-US" dirty="0"/>
              <a:t>同じ名前で引数の数や型が異なるメソッドをクラスの中に複数作れる機能</a:t>
            </a:r>
            <a:endParaRPr kumimoji="1" lang="en-US" altLang="ja-JP" dirty="0"/>
          </a:p>
        </p:txBody>
      </p:sp>
    </p:spTree>
    <p:extLst>
      <p:ext uri="{BB962C8B-B14F-4D97-AF65-F5344CB8AC3E}">
        <p14:creationId xmlns:p14="http://schemas.microsoft.com/office/powerpoint/2010/main" val="364518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練習問題②</a:t>
            </a:r>
          </a:p>
        </p:txBody>
      </p:sp>
      <p:sp>
        <p:nvSpPr>
          <p:cNvPr id="3" name="コンテンツ プレースホルダー 2">
            <a:extLst>
              <a:ext uri="{FF2B5EF4-FFF2-40B4-BE49-F238E27FC236}">
                <a16:creationId xmlns:a16="http://schemas.microsoft.com/office/drawing/2014/main" id="{DBB0C006-F2D8-40A0-8284-A4C5FEEBA0F3}"/>
              </a:ext>
            </a:extLst>
          </p:cNvPr>
          <p:cNvSpPr>
            <a:spLocks noGrp="1"/>
          </p:cNvSpPr>
          <p:nvPr>
            <p:ph idx="1"/>
          </p:nvPr>
        </p:nvSpPr>
        <p:spPr>
          <a:xfrm>
            <a:off x="1251678" y="1123950"/>
            <a:ext cx="10178322" cy="5429250"/>
          </a:xfrm>
        </p:spPr>
        <p:txBody>
          <a:bodyPr>
            <a:normAutofit fontScale="70000" lnSpcReduction="20000"/>
          </a:bodyPr>
          <a:lstStyle/>
          <a:p>
            <a:pPr marL="0" indent="0">
              <a:buNone/>
            </a:pPr>
            <a:r>
              <a:rPr lang="ja-JP" altLang="en-US" dirty="0">
                <a:latin typeface="+mn-ea"/>
              </a:rPr>
              <a:t>メールを送る</a:t>
            </a:r>
            <a:r>
              <a:rPr lang="en-US" altLang="ja-JP" dirty="0">
                <a:latin typeface="+mn-ea"/>
              </a:rPr>
              <a:t>Mail</a:t>
            </a:r>
            <a:r>
              <a:rPr lang="ja-JP" altLang="en-US" dirty="0">
                <a:latin typeface="+mn-ea"/>
              </a:rPr>
              <a:t>クラスを作成</a:t>
            </a:r>
            <a:endParaRPr lang="en-US" altLang="ja-JP" dirty="0">
              <a:latin typeface="+mn-ea"/>
            </a:endParaRPr>
          </a:p>
          <a:p>
            <a:pPr marL="0" indent="0">
              <a:buNone/>
            </a:pPr>
            <a:r>
              <a:rPr lang="ja-JP" altLang="en-US" dirty="0">
                <a:latin typeface="+mn-ea"/>
              </a:rPr>
              <a:t>下記二つのメソッドを記述する</a:t>
            </a:r>
            <a:endParaRPr lang="en-US" altLang="ja-JP" dirty="0">
              <a:latin typeface="+mn-ea"/>
            </a:endParaRPr>
          </a:p>
          <a:p>
            <a:pPr marL="0" indent="0">
              <a:buNone/>
            </a:pPr>
            <a:endParaRPr lang="en-US" altLang="ja-JP" dirty="0">
              <a:latin typeface="+mn-ea"/>
            </a:endParaRPr>
          </a:p>
          <a:p>
            <a:pPr marL="0" indent="0">
              <a:buNone/>
            </a:pPr>
            <a:r>
              <a:rPr lang="ja-JP" altLang="en-US" dirty="0">
                <a:latin typeface="+mn-ea"/>
              </a:rPr>
              <a:t>・メールを送る</a:t>
            </a:r>
            <a:r>
              <a:rPr lang="en-US" altLang="ja-JP" dirty="0" err="1">
                <a:latin typeface="+mn-ea"/>
              </a:rPr>
              <a:t>sendMail</a:t>
            </a:r>
            <a:r>
              <a:rPr lang="ja-JP" altLang="en-US" dirty="0">
                <a:latin typeface="+mn-ea"/>
              </a:rPr>
              <a:t>メソッド</a:t>
            </a:r>
            <a:endParaRPr lang="en-US" altLang="ja-JP" dirty="0">
              <a:latin typeface="+mn-ea"/>
            </a:endParaRPr>
          </a:p>
          <a:p>
            <a:pPr marL="0" indent="0">
              <a:buNone/>
            </a:pPr>
            <a:r>
              <a:rPr lang="ja-JP" altLang="en-US" dirty="0">
                <a:latin typeface="+mn-ea"/>
              </a:rPr>
              <a:t>　引数は件名</a:t>
            </a:r>
            <a:r>
              <a:rPr lang="en-US" altLang="ja-JP" dirty="0">
                <a:latin typeface="+mn-ea"/>
              </a:rPr>
              <a:t>(title)</a:t>
            </a:r>
            <a:r>
              <a:rPr lang="ja-JP" altLang="en-US" dirty="0">
                <a:latin typeface="+mn-ea"/>
              </a:rPr>
              <a:t>、本文</a:t>
            </a:r>
            <a:r>
              <a:rPr lang="en-US" altLang="ja-JP" dirty="0">
                <a:latin typeface="+mn-ea"/>
              </a:rPr>
              <a:t>(text)</a:t>
            </a:r>
            <a:r>
              <a:rPr lang="ja-JP" altLang="en-US" dirty="0">
                <a:latin typeface="+mn-ea"/>
              </a:rPr>
              <a:t>、アドレス</a:t>
            </a:r>
            <a:r>
              <a:rPr lang="en-US" altLang="ja-JP" dirty="0">
                <a:latin typeface="+mn-ea"/>
              </a:rPr>
              <a:t>(address)</a:t>
            </a:r>
          </a:p>
          <a:p>
            <a:pPr marL="0" indent="0">
              <a:buNone/>
            </a:pPr>
            <a:r>
              <a:rPr lang="ja-JP" altLang="en-US" dirty="0">
                <a:latin typeface="+mn-ea"/>
              </a:rPr>
              <a:t>　コンソールに下記の</a:t>
            </a:r>
            <a:r>
              <a:rPr lang="en-US" altLang="ja-JP" dirty="0">
                <a:latin typeface="+mn-ea"/>
              </a:rPr>
              <a:t>3</a:t>
            </a:r>
            <a:r>
              <a:rPr lang="ja-JP" altLang="en-US" dirty="0">
                <a:latin typeface="+mn-ea"/>
              </a:rPr>
              <a:t>文を出力（</a:t>
            </a:r>
            <a:r>
              <a:rPr lang="en-US" altLang="ja-JP" dirty="0">
                <a:latin typeface="+mn-ea"/>
              </a:rPr>
              <a:t>3</a:t>
            </a:r>
            <a:r>
              <a:rPr lang="ja-JP" altLang="en-US" dirty="0">
                <a:latin typeface="+mn-ea"/>
              </a:rPr>
              <a:t>つに分けて出力する）</a:t>
            </a:r>
            <a:endParaRPr lang="en-US" altLang="ja-JP" dirty="0">
              <a:latin typeface="+mn-ea"/>
            </a:endParaRPr>
          </a:p>
          <a:p>
            <a:pPr marL="0" indent="0">
              <a:buNone/>
            </a:pPr>
            <a:r>
              <a:rPr lang="ja-JP" altLang="en-US" dirty="0">
                <a:latin typeface="+mn-ea"/>
              </a:rPr>
              <a:t>　　</a:t>
            </a:r>
            <a:r>
              <a:rPr lang="en-US" altLang="ja-JP" dirty="0">
                <a:latin typeface="+mn-ea"/>
              </a:rPr>
              <a:t>“address” </a:t>
            </a:r>
            <a:r>
              <a:rPr lang="ja-JP" altLang="en-US" dirty="0">
                <a:latin typeface="+mn-ea"/>
              </a:rPr>
              <a:t>に、以下のメールを送信しました</a:t>
            </a:r>
            <a:endParaRPr lang="en-US" altLang="ja-JP" dirty="0">
              <a:latin typeface="+mn-ea"/>
            </a:endParaRPr>
          </a:p>
          <a:p>
            <a:pPr marL="0" indent="0">
              <a:buNone/>
            </a:pPr>
            <a:r>
              <a:rPr lang="ja-JP" altLang="en-US" dirty="0">
                <a:latin typeface="+mn-ea"/>
              </a:rPr>
              <a:t>　　件名</a:t>
            </a:r>
            <a:r>
              <a:rPr lang="en-US" altLang="ja-JP" dirty="0">
                <a:latin typeface="+mn-ea"/>
              </a:rPr>
              <a:t>:”title”</a:t>
            </a:r>
          </a:p>
          <a:p>
            <a:pPr marL="0" indent="0">
              <a:buNone/>
            </a:pPr>
            <a:r>
              <a:rPr lang="ja-JP" altLang="en-US" dirty="0">
                <a:latin typeface="+mn-ea"/>
              </a:rPr>
              <a:t>　　本文</a:t>
            </a:r>
            <a:r>
              <a:rPr lang="en-US" altLang="ja-JP" dirty="0">
                <a:latin typeface="+mn-ea"/>
              </a:rPr>
              <a:t>:”text”</a:t>
            </a:r>
          </a:p>
          <a:p>
            <a:pPr marL="0" indent="0">
              <a:buNone/>
            </a:pPr>
            <a:endParaRPr lang="en-US" altLang="ja-JP" dirty="0">
              <a:latin typeface="+mn-ea"/>
            </a:endParaRPr>
          </a:p>
          <a:p>
            <a:pPr marL="0" indent="0">
              <a:buNone/>
            </a:pPr>
            <a:r>
              <a:rPr lang="ja-JP" altLang="en-US" dirty="0">
                <a:latin typeface="+mn-ea"/>
              </a:rPr>
              <a:t>・メールを送る</a:t>
            </a:r>
            <a:r>
              <a:rPr lang="en-US" altLang="ja-JP" dirty="0" err="1">
                <a:latin typeface="+mn-ea"/>
              </a:rPr>
              <a:t>sendMail</a:t>
            </a:r>
            <a:r>
              <a:rPr lang="ja-JP" altLang="en-US" dirty="0">
                <a:latin typeface="+mn-ea"/>
              </a:rPr>
              <a:t>メソッド</a:t>
            </a:r>
            <a:endParaRPr lang="en-US" altLang="ja-JP" dirty="0">
              <a:latin typeface="+mn-ea"/>
            </a:endParaRPr>
          </a:p>
          <a:p>
            <a:pPr marL="0" indent="0">
              <a:buNone/>
            </a:pPr>
            <a:r>
              <a:rPr lang="ja-JP" altLang="en-US" dirty="0">
                <a:latin typeface="+mn-ea"/>
              </a:rPr>
              <a:t>　引数は本文</a:t>
            </a:r>
            <a:r>
              <a:rPr lang="en-US" altLang="ja-JP" dirty="0">
                <a:latin typeface="+mn-ea"/>
              </a:rPr>
              <a:t>(text)</a:t>
            </a:r>
            <a:r>
              <a:rPr lang="ja-JP" altLang="en-US" dirty="0">
                <a:latin typeface="+mn-ea"/>
              </a:rPr>
              <a:t>、アドレス</a:t>
            </a:r>
            <a:r>
              <a:rPr lang="en-US" altLang="ja-JP" dirty="0">
                <a:latin typeface="+mn-ea"/>
              </a:rPr>
              <a:t>(address)</a:t>
            </a:r>
          </a:p>
          <a:p>
            <a:pPr marL="0" indent="0">
              <a:buNone/>
            </a:pPr>
            <a:r>
              <a:rPr lang="ja-JP" altLang="en-US" dirty="0">
                <a:latin typeface="+mn-ea"/>
              </a:rPr>
              <a:t>　コンソールに下記の</a:t>
            </a:r>
            <a:r>
              <a:rPr lang="en-US" altLang="ja-JP" dirty="0">
                <a:latin typeface="+mn-ea"/>
              </a:rPr>
              <a:t>3</a:t>
            </a:r>
            <a:r>
              <a:rPr lang="ja-JP" altLang="en-US" dirty="0">
                <a:latin typeface="+mn-ea"/>
              </a:rPr>
              <a:t>文を出力（</a:t>
            </a:r>
            <a:r>
              <a:rPr lang="en-US" altLang="ja-JP" dirty="0">
                <a:latin typeface="+mn-ea"/>
              </a:rPr>
              <a:t>3</a:t>
            </a:r>
            <a:r>
              <a:rPr lang="ja-JP" altLang="en-US" dirty="0">
                <a:latin typeface="+mn-ea"/>
              </a:rPr>
              <a:t>つに分けて出力する）</a:t>
            </a:r>
            <a:endParaRPr lang="en-US" altLang="ja-JP" dirty="0">
              <a:latin typeface="+mn-ea"/>
            </a:endParaRPr>
          </a:p>
          <a:p>
            <a:pPr marL="0" indent="0">
              <a:buNone/>
            </a:pPr>
            <a:r>
              <a:rPr lang="ja-JP" altLang="en-US" dirty="0">
                <a:latin typeface="+mn-ea"/>
              </a:rPr>
              <a:t>　　</a:t>
            </a:r>
            <a:r>
              <a:rPr lang="en-US" altLang="ja-JP" dirty="0">
                <a:latin typeface="+mn-ea"/>
              </a:rPr>
              <a:t>“address” </a:t>
            </a:r>
            <a:r>
              <a:rPr lang="ja-JP" altLang="en-US" dirty="0">
                <a:latin typeface="+mn-ea"/>
              </a:rPr>
              <a:t>に、以下のメールを送信しました</a:t>
            </a:r>
            <a:endParaRPr lang="en-US" altLang="ja-JP" dirty="0">
              <a:latin typeface="+mn-ea"/>
            </a:endParaRPr>
          </a:p>
          <a:p>
            <a:pPr marL="0" indent="0">
              <a:buNone/>
            </a:pPr>
            <a:r>
              <a:rPr lang="ja-JP" altLang="en-US" dirty="0">
                <a:latin typeface="+mn-ea"/>
              </a:rPr>
              <a:t>　　件名</a:t>
            </a:r>
            <a:r>
              <a:rPr lang="en-US" altLang="ja-JP" dirty="0">
                <a:latin typeface="+mn-ea"/>
              </a:rPr>
              <a:t>:</a:t>
            </a:r>
            <a:r>
              <a:rPr lang="ja-JP" altLang="en-US" dirty="0">
                <a:latin typeface="+mn-ea"/>
              </a:rPr>
              <a:t>無題</a:t>
            </a:r>
            <a:endParaRPr lang="en-US" altLang="ja-JP" dirty="0">
              <a:latin typeface="+mn-ea"/>
            </a:endParaRPr>
          </a:p>
          <a:p>
            <a:pPr marL="0" indent="0">
              <a:buNone/>
            </a:pPr>
            <a:r>
              <a:rPr lang="ja-JP" altLang="en-US" dirty="0">
                <a:latin typeface="+mn-ea"/>
              </a:rPr>
              <a:t>　　本文</a:t>
            </a:r>
            <a:r>
              <a:rPr lang="en-US" altLang="ja-JP" dirty="0">
                <a:latin typeface="+mn-ea"/>
              </a:rPr>
              <a:t>:”text”</a:t>
            </a:r>
          </a:p>
          <a:p>
            <a:pPr marL="0" indent="0">
              <a:buNone/>
            </a:pPr>
            <a:endParaRPr lang="en-US" altLang="ja-JP" dirty="0">
              <a:latin typeface="+mn-ea"/>
            </a:endParaRPr>
          </a:p>
          <a:p>
            <a:pPr marL="0" indent="0">
              <a:buNone/>
            </a:pPr>
            <a:r>
              <a:rPr lang="ja-JP" altLang="en-US" dirty="0">
                <a:latin typeface="+mn-ea"/>
              </a:rPr>
              <a:t>・実行可能なクラス（既にある</a:t>
            </a:r>
            <a:r>
              <a:rPr lang="en-US" altLang="ja-JP" dirty="0">
                <a:latin typeface="+mn-ea"/>
              </a:rPr>
              <a:t>Main</a:t>
            </a:r>
            <a:r>
              <a:rPr lang="ja-JP" altLang="en-US" dirty="0">
                <a:latin typeface="+mn-ea"/>
              </a:rPr>
              <a:t>クラスでも</a:t>
            </a:r>
            <a:r>
              <a:rPr lang="en-US" altLang="ja-JP" dirty="0">
                <a:latin typeface="+mn-ea"/>
              </a:rPr>
              <a:t>OK</a:t>
            </a:r>
            <a:r>
              <a:rPr lang="ja-JP" altLang="en-US" dirty="0">
                <a:latin typeface="+mn-ea"/>
              </a:rPr>
              <a:t>）を作成し、</a:t>
            </a:r>
            <a:endParaRPr lang="en-US" altLang="ja-JP" dirty="0">
              <a:latin typeface="+mn-ea"/>
            </a:endParaRPr>
          </a:p>
          <a:p>
            <a:pPr marL="0" indent="0">
              <a:buNone/>
            </a:pPr>
            <a:r>
              <a:rPr lang="ja-JP" altLang="en-US" dirty="0">
                <a:latin typeface="+mn-ea"/>
              </a:rPr>
              <a:t>　二つの</a:t>
            </a:r>
            <a:r>
              <a:rPr lang="en-US" altLang="ja-JP" dirty="0" err="1">
                <a:latin typeface="+mn-ea"/>
              </a:rPr>
              <a:t>sendMail</a:t>
            </a:r>
            <a:r>
              <a:rPr lang="ja-JP" altLang="en-US" dirty="0">
                <a:latin typeface="+mn-ea"/>
              </a:rPr>
              <a:t>メソッドを実行する</a:t>
            </a:r>
            <a:endParaRPr lang="en-US" altLang="ja-JP" dirty="0">
              <a:latin typeface="+mn-ea"/>
            </a:endParaRPr>
          </a:p>
          <a:p>
            <a:pPr marL="0" indent="0">
              <a:buNone/>
            </a:pPr>
            <a:endParaRPr lang="en-US" altLang="ja-JP" dirty="0">
              <a:latin typeface="+mn-ea"/>
            </a:endParaRPr>
          </a:p>
        </p:txBody>
      </p:sp>
    </p:spTree>
    <p:extLst>
      <p:ext uri="{BB962C8B-B14F-4D97-AF65-F5344CB8AC3E}">
        <p14:creationId xmlns:p14="http://schemas.microsoft.com/office/powerpoint/2010/main" val="215537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F1E36644-73DC-4E72-97FB-5952C807BB0E}"/>
              </a:ext>
            </a:extLst>
          </p:cNvPr>
          <p:cNvPicPr>
            <a:picLocks noChangeAspect="1"/>
          </p:cNvPicPr>
          <p:nvPr/>
        </p:nvPicPr>
        <p:blipFill>
          <a:blip r:embed="rId2"/>
          <a:stretch>
            <a:fillRect/>
          </a:stretch>
        </p:blipFill>
        <p:spPr>
          <a:xfrm>
            <a:off x="152400" y="1162050"/>
            <a:ext cx="5680088" cy="4229100"/>
          </a:xfrm>
          <a:prstGeom prst="rect">
            <a:avLst/>
          </a:prstGeom>
        </p:spPr>
      </p:pic>
      <p:sp>
        <p:nvSpPr>
          <p:cNvPr id="9" name="正方形/長方形 8">
            <a:extLst>
              <a:ext uri="{FF2B5EF4-FFF2-40B4-BE49-F238E27FC236}">
                <a16:creationId xmlns:a16="http://schemas.microsoft.com/office/drawing/2014/main" id="{AFF5C212-3E25-44D3-ACC0-DC6A64E3C512}"/>
              </a:ext>
            </a:extLst>
          </p:cNvPr>
          <p:cNvSpPr/>
          <p:nvPr/>
        </p:nvSpPr>
        <p:spPr>
          <a:xfrm>
            <a:off x="6305550" y="3924300"/>
            <a:ext cx="5057775" cy="274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コンソール出力結果</a:t>
            </a:r>
          </a:p>
        </p:txBody>
      </p:sp>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練習問題② 解答</a:t>
            </a:r>
          </a:p>
        </p:txBody>
      </p:sp>
      <p:sp>
        <p:nvSpPr>
          <p:cNvPr id="5" name="吹き出し: 折線 4">
            <a:extLst>
              <a:ext uri="{FF2B5EF4-FFF2-40B4-BE49-F238E27FC236}">
                <a16:creationId xmlns:a16="http://schemas.microsoft.com/office/drawing/2014/main" id="{3CAAD479-8124-41A1-A77A-DF24AC273C55}"/>
              </a:ext>
            </a:extLst>
          </p:cNvPr>
          <p:cNvSpPr/>
          <p:nvPr/>
        </p:nvSpPr>
        <p:spPr>
          <a:xfrm>
            <a:off x="1457326" y="5305425"/>
            <a:ext cx="2666999" cy="466725"/>
          </a:xfrm>
          <a:prstGeom prst="borderCallout2">
            <a:avLst>
              <a:gd name="adj1" fmla="val 18750"/>
              <a:gd name="adj2" fmla="val -8333"/>
              <a:gd name="adj3" fmla="val 18750"/>
              <a:gd name="adj4" fmla="val -16667"/>
              <a:gd name="adj5" fmla="val -71154"/>
              <a:gd name="adj6" fmla="val -19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同名だが引数が違う</a:t>
            </a:r>
          </a:p>
        </p:txBody>
      </p:sp>
      <p:pic>
        <p:nvPicPr>
          <p:cNvPr id="13" name="図 12">
            <a:extLst>
              <a:ext uri="{FF2B5EF4-FFF2-40B4-BE49-F238E27FC236}">
                <a16:creationId xmlns:a16="http://schemas.microsoft.com/office/drawing/2014/main" id="{29C91A34-FDFB-4A40-9546-EA59A18CF573}"/>
              </a:ext>
            </a:extLst>
          </p:cNvPr>
          <p:cNvPicPr>
            <a:picLocks noChangeAspect="1"/>
          </p:cNvPicPr>
          <p:nvPr/>
        </p:nvPicPr>
        <p:blipFill>
          <a:blip r:embed="rId3"/>
          <a:stretch>
            <a:fillRect/>
          </a:stretch>
        </p:blipFill>
        <p:spPr>
          <a:xfrm>
            <a:off x="5829300" y="1062037"/>
            <a:ext cx="5915025" cy="2794431"/>
          </a:xfrm>
          <a:prstGeom prst="rect">
            <a:avLst/>
          </a:prstGeom>
        </p:spPr>
      </p:pic>
      <p:pic>
        <p:nvPicPr>
          <p:cNvPr id="15" name="図 14">
            <a:extLst>
              <a:ext uri="{FF2B5EF4-FFF2-40B4-BE49-F238E27FC236}">
                <a16:creationId xmlns:a16="http://schemas.microsoft.com/office/drawing/2014/main" id="{8DD779B6-11F8-48FD-8B77-679689B8C932}"/>
              </a:ext>
            </a:extLst>
          </p:cNvPr>
          <p:cNvPicPr>
            <a:picLocks noChangeAspect="1"/>
          </p:cNvPicPr>
          <p:nvPr/>
        </p:nvPicPr>
        <p:blipFill>
          <a:blip r:embed="rId4"/>
          <a:stretch>
            <a:fillRect/>
          </a:stretch>
        </p:blipFill>
        <p:spPr>
          <a:xfrm>
            <a:off x="6538912" y="4310062"/>
            <a:ext cx="4619625" cy="2295525"/>
          </a:xfrm>
          <a:prstGeom prst="rect">
            <a:avLst/>
          </a:prstGeom>
        </p:spPr>
      </p:pic>
      <p:sp>
        <p:nvSpPr>
          <p:cNvPr id="16" name="楕円 15">
            <a:extLst>
              <a:ext uri="{FF2B5EF4-FFF2-40B4-BE49-F238E27FC236}">
                <a16:creationId xmlns:a16="http://schemas.microsoft.com/office/drawing/2014/main" id="{82BF4065-FE94-4B36-BBB6-DB3B84FE0E7F}"/>
              </a:ext>
            </a:extLst>
          </p:cNvPr>
          <p:cNvSpPr/>
          <p:nvPr/>
        </p:nvSpPr>
        <p:spPr>
          <a:xfrm>
            <a:off x="3971925" y="1314450"/>
            <a:ext cx="1238250" cy="666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Mail</a:t>
            </a:r>
            <a:endParaRPr kumimoji="1" lang="ja-JP" altLang="en-US" dirty="0"/>
          </a:p>
        </p:txBody>
      </p:sp>
      <p:sp>
        <p:nvSpPr>
          <p:cNvPr id="17" name="楕円 16">
            <a:extLst>
              <a:ext uri="{FF2B5EF4-FFF2-40B4-BE49-F238E27FC236}">
                <a16:creationId xmlns:a16="http://schemas.microsoft.com/office/drawing/2014/main" id="{4A015E5C-DA9B-4D03-ADCA-5302399CFA43}"/>
              </a:ext>
            </a:extLst>
          </p:cNvPr>
          <p:cNvSpPr/>
          <p:nvPr/>
        </p:nvSpPr>
        <p:spPr>
          <a:xfrm>
            <a:off x="10410825" y="1085850"/>
            <a:ext cx="1238250" cy="666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Main</a:t>
            </a:r>
            <a:endParaRPr kumimoji="1" lang="ja-JP" altLang="en-US" dirty="0"/>
          </a:p>
        </p:txBody>
      </p:sp>
    </p:spTree>
    <p:extLst>
      <p:ext uri="{BB962C8B-B14F-4D97-AF65-F5344CB8AC3E}">
        <p14:creationId xmlns:p14="http://schemas.microsoft.com/office/powerpoint/2010/main" val="2817679430"/>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TM10001106[[fn=バッジ]]</Template>
  <TotalTime>5452</TotalTime>
  <Words>1624</Words>
  <Application>Microsoft Office PowerPoint</Application>
  <PresentationFormat>ワイド画面</PresentationFormat>
  <Paragraphs>275</Paragraphs>
  <Slides>25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メイリオ</vt:lpstr>
      <vt:lpstr>游ゴシック</vt:lpstr>
      <vt:lpstr>Arial</vt:lpstr>
      <vt:lpstr>Gill Sans MT</vt:lpstr>
      <vt:lpstr>Impact</vt:lpstr>
      <vt:lpstr>バッジ</vt:lpstr>
      <vt:lpstr>Java基礎⑤</vt:lpstr>
      <vt:lpstr>本日の目標</vt:lpstr>
      <vt:lpstr>第10章 クラスの応用</vt:lpstr>
      <vt:lpstr>練習問題①</vt:lpstr>
      <vt:lpstr>練習問題① 解答</vt:lpstr>
      <vt:lpstr>オーバーライド</vt:lpstr>
      <vt:lpstr>オーバーロード</vt:lpstr>
      <vt:lpstr>練習問題②</vt:lpstr>
      <vt:lpstr>練習問題② 解答</vt:lpstr>
      <vt:lpstr>無名内部クラス１</vt:lpstr>
      <vt:lpstr>無名内部クラス２</vt:lpstr>
      <vt:lpstr>参照型のキャスト（型変換）</vt:lpstr>
      <vt:lpstr>PowerPoint プレゼンテーション</vt:lpstr>
      <vt:lpstr>PowerPoint プレゼンテーション</vt:lpstr>
      <vt:lpstr>PowerPoint プレゼンテーション</vt:lpstr>
      <vt:lpstr>静的フィールド</vt:lpstr>
      <vt:lpstr>PowerPoint プレゼンテーション</vt:lpstr>
      <vt:lpstr>静的メソッド</vt:lpstr>
      <vt:lpstr>PowerPoint プレゼンテーション</vt:lpstr>
      <vt:lpstr>定数</vt:lpstr>
      <vt:lpstr>練習問題③</vt:lpstr>
      <vt:lpstr>練習問題③ 解答</vt:lpstr>
      <vt:lpstr>列挙型</vt:lpstr>
      <vt:lpstr>練習問題④</vt:lpstr>
      <vt:lpstr>練習問題④ 解答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eclipseの使い方＆Java基礎①</dc:title>
  <dc:creator>赤間さやか</dc:creator>
  <cp:lastModifiedBy>Itagaki Yoshiki</cp:lastModifiedBy>
  <cp:revision>407</cp:revision>
  <dcterms:created xsi:type="dcterms:W3CDTF">2021-04-20T00:52:59Z</dcterms:created>
  <dcterms:modified xsi:type="dcterms:W3CDTF">2022-05-09T07:00:28Z</dcterms:modified>
</cp:coreProperties>
</file>