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赤間さやか" initials="赤間さやか" lastIdx="1" clrIdx="0">
    <p:extLst>
      <p:ext uri="{19B8F6BF-5375-455C-9EA6-DF929625EA0E}">
        <p15:presenceInfo xmlns:p15="http://schemas.microsoft.com/office/powerpoint/2012/main" userId="S::s.akama@a-force.co.jp::9236fe0d-62c8-414c-870a-7dfa20a4b63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2895" autoAdjust="0"/>
  </p:normalViewPr>
  <p:slideViewPr>
    <p:cSldViewPr snapToGrid="0">
      <p:cViewPr varScale="1">
        <p:scale>
          <a:sx n="98" d="100"/>
          <a:sy n="98" d="100"/>
        </p:scale>
        <p:origin x="9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6510C-37E8-4DE2-9CDD-46CEFF4D82F2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B006C-A74E-4E48-8E5B-351ACDAF6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854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B006C-A74E-4E48-8E5B-351ACDAF6E2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472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B006C-A74E-4E48-8E5B-351ACDAF6E25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015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B006C-A74E-4E48-8E5B-351ACDAF6E25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586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B006C-A74E-4E48-8E5B-351ACDAF6E25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108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B006C-A74E-4E48-8E5B-351ACDAF6E25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4166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B006C-A74E-4E48-8E5B-351ACDAF6E25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120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B006C-A74E-4E48-8E5B-351ACDAF6E25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58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="0" i="0" dirty="0">
              <a:solidFill>
                <a:srgbClr val="000000"/>
              </a:solidFill>
              <a:effectLst/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B006C-A74E-4E48-8E5B-351ACDAF6E25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432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B006C-A74E-4E48-8E5B-351ACDAF6E2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7960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B006C-A74E-4E48-8E5B-351ACDAF6E2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267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B006C-A74E-4E48-8E5B-351ACDAF6E2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520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B006C-A74E-4E48-8E5B-351ACDAF6E2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452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B006C-A74E-4E48-8E5B-351ACDAF6E2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185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B006C-A74E-4E48-8E5B-351ACDAF6E2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8720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B006C-A74E-4E48-8E5B-351ACDAF6E25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510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B006C-A74E-4E48-8E5B-351ACDAF6E25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7503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8721814-8838-4924-ABD5-460166F3890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8521B0-D0D8-4765-B708-C90B2FACF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284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814-8838-4924-ABD5-460166F3890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21B0-D0D8-4765-B708-C90B2FACF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81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814-8838-4924-ABD5-460166F3890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21B0-D0D8-4765-B708-C90B2FACF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55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814-8838-4924-ABD5-460166F3890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21B0-D0D8-4765-B708-C90B2FACF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49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8721814-8838-4924-ABD5-460166F3890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8521B0-D0D8-4765-B708-C90B2FACF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83371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814-8838-4924-ABD5-460166F3890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21B0-D0D8-4765-B708-C90B2FACF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0930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814-8838-4924-ABD5-460166F3890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21B0-D0D8-4765-B708-C90B2FACF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143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814-8838-4924-ABD5-460166F3890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21B0-D0D8-4765-B708-C90B2FACF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9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814-8838-4924-ABD5-460166F3890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21B0-D0D8-4765-B708-C90B2FACF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77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8721814-8838-4924-ABD5-460166F3890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38521B0-D0D8-4765-B708-C90B2FACF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665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8721814-8838-4924-ABD5-460166F3890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38521B0-D0D8-4765-B708-C90B2FACF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12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8721814-8838-4924-ABD5-460166F3890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8521B0-D0D8-4765-B708-C90B2FACF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005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C7664-40F2-44AA-AB33-F12DCC912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eclipse</a:t>
            </a:r>
            <a:r>
              <a:rPr kumimoji="1" lang="ja-JP" altLang="en-US" dirty="0"/>
              <a:t>の使い方＆</a:t>
            </a:r>
            <a:r>
              <a:rPr kumimoji="1" lang="en-US" altLang="ja-JP" dirty="0"/>
              <a:t>Java</a:t>
            </a:r>
            <a:r>
              <a:rPr kumimoji="1" lang="ja-JP" altLang="en-US" dirty="0"/>
              <a:t>基礎①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2FD0BC3-5D33-4EE7-9F38-798E22D462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2021.4.22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342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31603E-9B5D-4067-87E8-E6BE8483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Eclipse</a:t>
            </a:r>
            <a:r>
              <a:rPr kumimoji="1" lang="ja-JP" altLang="en-US" cap="none" dirty="0"/>
              <a:t>で</a:t>
            </a:r>
            <a:r>
              <a:rPr kumimoji="1" lang="en-US" altLang="ja-JP" cap="none" dirty="0"/>
              <a:t>Java</a:t>
            </a:r>
            <a:r>
              <a:rPr lang="ja-JP" altLang="en-US" cap="none" dirty="0"/>
              <a:t>を記述</a:t>
            </a:r>
            <a:r>
              <a:rPr lang="en-US" altLang="ja-JP" cap="none" dirty="0"/>
              <a:t>-6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007C3077-D0E7-4069-A3FF-CC15CB9B0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640" y="1291338"/>
            <a:ext cx="9885816" cy="5241542"/>
          </a:xfr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F033CFB-C32A-4D7E-9E51-DA64A45CC1AD}"/>
              </a:ext>
            </a:extLst>
          </p:cNvPr>
          <p:cNvSpPr/>
          <p:nvPr/>
        </p:nvSpPr>
        <p:spPr>
          <a:xfrm>
            <a:off x="3566160" y="4927600"/>
            <a:ext cx="6065519" cy="14528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411E8078-D2C7-427D-9FA9-3C1F4D7E6978}"/>
              </a:ext>
            </a:extLst>
          </p:cNvPr>
          <p:cNvSpPr/>
          <p:nvPr/>
        </p:nvSpPr>
        <p:spPr>
          <a:xfrm>
            <a:off x="7721600" y="3017520"/>
            <a:ext cx="2682240" cy="1615440"/>
          </a:xfrm>
          <a:prstGeom prst="wedgeRoundRectCallout">
            <a:avLst>
              <a:gd name="adj1" fmla="val -50000"/>
              <a:gd name="adj2" fmla="val 713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コンソール部分に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「</a:t>
            </a:r>
            <a:r>
              <a:rPr kumimoji="1" lang="en-US" altLang="ja-JP" dirty="0"/>
              <a:t>Hello World!</a:t>
            </a:r>
            <a:r>
              <a:rPr kumimoji="1" lang="ja-JP" altLang="en-US" dirty="0"/>
              <a:t>」と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出力されれば成功！！</a:t>
            </a:r>
          </a:p>
        </p:txBody>
      </p:sp>
    </p:spTree>
    <p:extLst>
      <p:ext uri="{BB962C8B-B14F-4D97-AF65-F5344CB8AC3E}">
        <p14:creationId xmlns:p14="http://schemas.microsoft.com/office/powerpoint/2010/main" val="3929777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16554E-273B-4E05-BDAB-C4937BB5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cap="none" dirty="0"/>
              <a:t>Java</a:t>
            </a:r>
            <a:r>
              <a:rPr kumimoji="1" lang="ja-JP" altLang="en-US" cap="none" dirty="0"/>
              <a:t>の記述・実行が完了！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DED061-D35A-4899-9A6D-B2D3AA7B0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Eclipse</a:t>
            </a:r>
            <a:r>
              <a:rPr kumimoji="1" lang="ja-JP" altLang="en-US" dirty="0"/>
              <a:t>を使うことによって基本的なスペルミス等は指摘してくれる</a:t>
            </a:r>
            <a:endParaRPr kumimoji="1" lang="en-US" altLang="ja-JP" dirty="0"/>
          </a:p>
          <a:p>
            <a:r>
              <a:rPr kumimoji="1" lang="ja-JP" altLang="en-US" dirty="0"/>
              <a:t>エラーをそのままに実行すると失敗するし、所謂「バグ」なので注意</a:t>
            </a:r>
            <a:endParaRPr kumimoji="1" lang="en-US" altLang="ja-JP" dirty="0"/>
          </a:p>
          <a:p>
            <a:r>
              <a:rPr lang="ja-JP" altLang="en-US" dirty="0"/>
              <a:t>ソースコードは自分だけが見るものじゃなくなる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綺麗に書くことを今からとことん意識すること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/>
              <a:t>ここからはテキストへ</a:t>
            </a:r>
          </a:p>
        </p:txBody>
      </p:sp>
    </p:spTree>
    <p:extLst>
      <p:ext uri="{BB962C8B-B14F-4D97-AF65-F5344CB8AC3E}">
        <p14:creationId xmlns:p14="http://schemas.microsoft.com/office/powerpoint/2010/main" val="2102473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5857DF-804A-4AFE-B8F6-157F6130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cap="none" dirty="0"/>
              <a:t>テキスト第</a:t>
            </a:r>
            <a:r>
              <a:rPr kumimoji="1" lang="en-US" altLang="ja-JP" cap="none" dirty="0"/>
              <a:t>1</a:t>
            </a:r>
            <a:r>
              <a:rPr kumimoji="1" lang="ja-JP" altLang="en-US" cap="none" dirty="0"/>
              <a:t>章 </a:t>
            </a:r>
            <a:r>
              <a:rPr kumimoji="1" lang="en-US" altLang="ja-JP" cap="none" dirty="0"/>
              <a:t>4</a:t>
            </a:r>
            <a:r>
              <a:rPr lang="ja-JP" altLang="en-US" cap="none" dirty="0"/>
              <a:t> </a:t>
            </a:r>
            <a:r>
              <a:rPr lang="en-US" altLang="ja-JP" cap="none" dirty="0"/>
              <a:t>Java</a:t>
            </a:r>
            <a:r>
              <a:rPr lang="ja-JP" altLang="en-US" cap="none" dirty="0"/>
              <a:t>でのプログラム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0FEE77-981A-4200-BB2C-76FA56E23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96453"/>
            <a:ext cx="4234722" cy="4183139"/>
          </a:xfrm>
        </p:spPr>
        <p:txBody>
          <a:bodyPr/>
          <a:lstStyle/>
          <a:p>
            <a:r>
              <a:rPr kumimoji="1" lang="ja-JP" altLang="en-US" dirty="0"/>
              <a:t>ソースコードの作成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80E384-E582-43F5-97B2-AAC0568DB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036" y="2394284"/>
            <a:ext cx="3479270" cy="316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11519356-A4E3-4141-ACB3-B5976BAB5CC1}"/>
              </a:ext>
            </a:extLst>
          </p:cNvPr>
          <p:cNvSpPr txBox="1">
            <a:spLocks/>
          </p:cNvSpPr>
          <p:nvPr/>
        </p:nvSpPr>
        <p:spPr>
          <a:xfrm>
            <a:off x="5627162" y="2534654"/>
            <a:ext cx="3637154" cy="810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今回の研修では</a:t>
            </a:r>
            <a:r>
              <a:rPr lang="en-US" altLang="ja-JP" dirty="0"/>
              <a:t>Java</a:t>
            </a:r>
            <a:r>
              <a:rPr lang="ja-JP" altLang="en-US" dirty="0"/>
              <a:t>を利用</a:t>
            </a:r>
          </a:p>
        </p:txBody>
      </p:sp>
    </p:spTree>
    <p:extLst>
      <p:ext uri="{BB962C8B-B14F-4D97-AF65-F5344CB8AC3E}">
        <p14:creationId xmlns:p14="http://schemas.microsoft.com/office/powerpoint/2010/main" val="3337155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2500AD-E9FD-485D-9FF6-0845BEA09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cap="none" dirty="0"/>
              <a:t>テキスト第</a:t>
            </a:r>
            <a:r>
              <a:rPr kumimoji="1" lang="en-US" altLang="ja-JP" cap="none" dirty="0"/>
              <a:t>1</a:t>
            </a:r>
            <a:r>
              <a:rPr kumimoji="1" lang="ja-JP" altLang="en-US" cap="none" dirty="0"/>
              <a:t>章 </a:t>
            </a:r>
            <a:r>
              <a:rPr kumimoji="1" lang="en-US" altLang="ja-JP" cap="none" dirty="0"/>
              <a:t>4</a:t>
            </a:r>
            <a:r>
              <a:rPr lang="ja-JP" altLang="en-US" cap="none" dirty="0"/>
              <a:t> </a:t>
            </a:r>
            <a:r>
              <a:rPr lang="en-US" altLang="ja-JP" cap="none" dirty="0"/>
              <a:t>Java</a:t>
            </a:r>
            <a:r>
              <a:rPr lang="ja-JP" altLang="en-US" cap="none" dirty="0"/>
              <a:t>でのプログラム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8BD313-D592-4873-B607-9054BDADB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646" y="1431759"/>
            <a:ext cx="9805343" cy="2791326"/>
          </a:xfrm>
        </p:spPr>
        <p:txBody>
          <a:bodyPr/>
          <a:lstStyle/>
          <a:p>
            <a:r>
              <a:rPr kumimoji="1" lang="ja-JP" altLang="en-US" dirty="0"/>
              <a:t>コンパイル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1966F646-2736-476C-9447-24446A052814}"/>
              </a:ext>
            </a:extLst>
          </p:cNvPr>
          <p:cNvSpPr/>
          <p:nvPr/>
        </p:nvSpPr>
        <p:spPr>
          <a:xfrm>
            <a:off x="4812632" y="2382253"/>
            <a:ext cx="1804738" cy="1106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コンパイル</a:t>
            </a:r>
          </a:p>
        </p:txBody>
      </p:sp>
      <p:pic>
        <p:nvPicPr>
          <p:cNvPr id="7" name="Picture 4" descr="programming-language2">
            <a:extLst>
              <a:ext uri="{FF2B5EF4-FFF2-40B4-BE49-F238E27FC236}">
                <a16:creationId xmlns:a16="http://schemas.microsoft.com/office/drawing/2014/main" id="{279157F1-589B-446A-978D-7878D50CD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40" t="16210" r="3157" b="44316"/>
          <a:stretch/>
        </p:blipFill>
        <p:spPr bwMode="auto">
          <a:xfrm>
            <a:off x="1828800" y="2177715"/>
            <a:ext cx="2731168" cy="150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rogramming-language2">
            <a:extLst>
              <a:ext uri="{FF2B5EF4-FFF2-40B4-BE49-F238E27FC236}">
                <a16:creationId xmlns:a16="http://schemas.microsoft.com/office/drawing/2014/main" id="{9D1C2607-075B-44BE-B177-26EC960D28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0" r="58948" b="43578"/>
          <a:stretch/>
        </p:blipFill>
        <p:spPr bwMode="auto">
          <a:xfrm>
            <a:off x="6870033" y="2189747"/>
            <a:ext cx="2502568" cy="1624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B2A7B001-D41B-4643-9677-C151609A91F6}"/>
              </a:ext>
            </a:extLst>
          </p:cNvPr>
          <p:cNvSpPr txBox="1">
            <a:spLocks/>
          </p:cNvSpPr>
          <p:nvPr/>
        </p:nvSpPr>
        <p:spPr>
          <a:xfrm>
            <a:off x="1392046" y="4182979"/>
            <a:ext cx="9869512" cy="2133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人がプログラミング言語を使って記述したソースコードは「人間用」のため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コンピュータが理解できるように、「コンピュータ用」にする必要がある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コンピュータ用のものを機械語と言ったりする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/>
              <a:t>自分でコンパイルすることもできるが面倒なので、</a:t>
            </a:r>
            <a:r>
              <a:rPr lang="en-US" altLang="ja-JP" dirty="0"/>
              <a:t>eclipse</a:t>
            </a:r>
            <a:r>
              <a:rPr lang="ja-JP" altLang="en-US" dirty="0"/>
              <a:t>にやってもらう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eclipse</a:t>
            </a:r>
            <a:r>
              <a:rPr lang="ja-JP" altLang="en-US" dirty="0"/>
              <a:t>はただファイルを保存するだけでコンパイルが完了</a:t>
            </a:r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8941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8B66DB-AC05-4CD7-991D-89906916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cap="none" dirty="0"/>
              <a:t>テキスト第</a:t>
            </a:r>
            <a:r>
              <a:rPr kumimoji="1" lang="en-US" altLang="ja-JP" cap="none" dirty="0"/>
              <a:t>1</a:t>
            </a:r>
            <a:r>
              <a:rPr kumimoji="1" lang="ja-JP" altLang="en-US" cap="none" dirty="0"/>
              <a:t>章 </a:t>
            </a:r>
            <a:r>
              <a:rPr kumimoji="1" lang="en-US" altLang="ja-JP" cap="none" dirty="0"/>
              <a:t>4</a:t>
            </a:r>
            <a:r>
              <a:rPr lang="ja-JP" altLang="en-US" cap="none" dirty="0"/>
              <a:t> </a:t>
            </a:r>
            <a:r>
              <a:rPr lang="en-US" altLang="ja-JP" cap="none" dirty="0"/>
              <a:t>Java</a:t>
            </a:r>
            <a:r>
              <a:rPr lang="ja-JP" altLang="en-US" cap="none" dirty="0"/>
              <a:t>でのプログラム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D268DF-5802-4F5C-A55A-2457EE7A9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52075"/>
            <a:ext cx="10178322" cy="4327518"/>
          </a:xfrm>
        </p:spPr>
        <p:txBody>
          <a:bodyPr/>
          <a:lstStyle/>
          <a:p>
            <a:r>
              <a:rPr kumimoji="1" lang="ja-JP" altLang="en-US" dirty="0"/>
              <a:t>実行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作ったファイルを実際に実行してコンピュータに指示を出す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Java</a:t>
            </a:r>
            <a:r>
              <a:rPr lang="ja-JP" altLang="en-US" dirty="0"/>
              <a:t>は「一度書けばどこでも実行できる」と言われている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どこでも動くというのは</a:t>
            </a:r>
            <a:r>
              <a:rPr lang="en-US" altLang="ja-JP" dirty="0"/>
              <a:t>OS</a:t>
            </a:r>
            <a:r>
              <a:rPr lang="ja-JP" altLang="en-US" dirty="0"/>
              <a:t>に依存しない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⇒</a:t>
            </a:r>
            <a:r>
              <a:rPr lang="en-US" altLang="ja-JP" dirty="0"/>
              <a:t>Java</a:t>
            </a:r>
            <a:r>
              <a:rPr lang="ja-JP" altLang="en-US" dirty="0"/>
              <a:t>仮想マシン（</a:t>
            </a:r>
            <a:r>
              <a:rPr lang="en-US" altLang="ja-JP" dirty="0"/>
              <a:t>JVM</a:t>
            </a:r>
            <a:r>
              <a:rPr lang="ja-JP" altLang="en-US" dirty="0"/>
              <a:t>）のおかげ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23747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2E54AF-247B-48A5-B146-F49423BF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cap="none" dirty="0"/>
              <a:t>テキスト第</a:t>
            </a:r>
            <a:r>
              <a:rPr kumimoji="1" lang="en-US" altLang="ja-JP" cap="none" dirty="0"/>
              <a:t>1</a:t>
            </a:r>
            <a:r>
              <a:rPr kumimoji="1" lang="ja-JP" altLang="en-US" cap="none" dirty="0"/>
              <a:t>章 </a:t>
            </a:r>
            <a:r>
              <a:rPr lang="en-US" altLang="ja-JP" cap="none" dirty="0"/>
              <a:t>6 Java</a:t>
            </a:r>
            <a:r>
              <a:rPr lang="ja-JP" altLang="en-US" cap="none" dirty="0"/>
              <a:t>プログラミングの基本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1A87A9-71B4-4275-8B0B-B12B5E9E4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72389"/>
            <a:ext cx="10178322" cy="4207203"/>
          </a:xfrm>
        </p:spPr>
        <p:txBody>
          <a:bodyPr/>
          <a:lstStyle/>
          <a:p>
            <a:r>
              <a:rPr kumimoji="1" lang="en-US" altLang="ja-JP" dirty="0"/>
              <a:t>19</a:t>
            </a:r>
            <a:r>
              <a:rPr kumimoji="1" lang="ja-JP" altLang="en-US" dirty="0"/>
              <a:t>ページ リスト</a:t>
            </a:r>
            <a:r>
              <a:rPr kumimoji="1" lang="en-US" altLang="ja-JP" dirty="0"/>
              <a:t>1-1</a:t>
            </a:r>
            <a:r>
              <a:rPr kumimoji="1" lang="ja-JP" altLang="en-US" dirty="0"/>
              <a:t>のプログラムを記述（</a:t>
            </a:r>
            <a:r>
              <a:rPr kumimoji="1" lang="en-US" altLang="ja-JP" dirty="0"/>
              <a:t>5</a:t>
            </a:r>
            <a:r>
              <a:rPr kumimoji="1" lang="ja-JP" altLang="en-US" dirty="0"/>
              <a:t>分）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プロジェクト：</a:t>
            </a:r>
            <a:r>
              <a:rPr kumimoji="1" lang="ja-JP" altLang="en-US" dirty="0"/>
              <a:t>先ほど作成した「</a:t>
            </a:r>
            <a:r>
              <a:rPr kumimoji="1" lang="en-US" altLang="ja-JP" dirty="0" err="1"/>
              <a:t>SampleJava</a:t>
            </a:r>
            <a:r>
              <a:rPr kumimoji="1" lang="ja-JP" altLang="en-US" dirty="0"/>
              <a:t>」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パッケージ：先ほど作成した「</a:t>
            </a:r>
            <a:r>
              <a:rPr lang="en-US" altLang="ja-JP" dirty="0" err="1"/>
              <a:t>jp.co.aforce.sample</a:t>
            </a:r>
            <a:r>
              <a:rPr lang="ja-JP" altLang="en-US" dirty="0"/>
              <a:t>」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クラス：「</a:t>
            </a:r>
            <a:r>
              <a:rPr kumimoji="1" lang="en-US" altLang="ja-JP" dirty="0" err="1"/>
              <a:t>Caluculator</a:t>
            </a:r>
            <a:r>
              <a:rPr kumimoji="1" lang="ja-JP" altLang="en-US" dirty="0"/>
              <a:t>」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9FC5980-6EE5-45AD-BB5D-C9262CA6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073" y="3458344"/>
            <a:ext cx="7146758" cy="315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07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D7491D-6E61-4106-9876-5E466BCC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章 </a:t>
            </a:r>
            <a:r>
              <a:rPr kumimoji="1" lang="en-US" altLang="ja-JP" dirty="0"/>
              <a:t>2 </a:t>
            </a:r>
            <a:r>
              <a:rPr kumimoji="1" lang="ja-JP" altLang="en-US" dirty="0"/>
              <a:t>整数・</a:t>
            </a:r>
            <a:r>
              <a:rPr kumimoji="1" lang="en-US" altLang="ja-JP" dirty="0"/>
              <a:t>3 </a:t>
            </a:r>
            <a:r>
              <a:rPr kumimoji="1" lang="ja-JP" altLang="en-US" dirty="0"/>
              <a:t>小数・</a:t>
            </a:r>
            <a:r>
              <a:rPr kumimoji="1" lang="en-US" altLang="ja-JP" dirty="0"/>
              <a:t>4 </a:t>
            </a:r>
            <a:r>
              <a:rPr kumimoji="1" lang="ja-JP" altLang="en-US" dirty="0"/>
              <a:t>真偽値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637215-C44F-439C-A600-6E508DE59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67064"/>
            <a:ext cx="10178322" cy="3593591"/>
          </a:xfrm>
        </p:spPr>
        <p:txBody>
          <a:bodyPr/>
          <a:lstStyle/>
          <a:p>
            <a:r>
              <a:rPr kumimoji="1" lang="ja-JP" altLang="en-US" dirty="0"/>
              <a:t>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変数の性質・メモリの容量を宣言　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※</a:t>
            </a:r>
            <a:r>
              <a:rPr lang="ja-JP" altLang="en-US" dirty="0"/>
              <a:t>詳しくは</a:t>
            </a:r>
            <a:r>
              <a:rPr lang="en-US" altLang="ja-JP" dirty="0"/>
              <a:t>3</a:t>
            </a:r>
            <a:r>
              <a:rPr lang="ja-JP" altLang="en-US" dirty="0"/>
              <a:t>章でやる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97E76F5-BD6E-45DF-9F87-08ADFD044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675" y="2551703"/>
            <a:ext cx="6350167" cy="375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70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2C27C7-56F3-4477-B9C9-A785BDD0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練習問題①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E5BAC6-6272-4BF5-BCB8-DD6D9434D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03158"/>
            <a:ext cx="10178322" cy="5573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/>
              <a:t>・新たなクラス「</a:t>
            </a:r>
            <a:r>
              <a:rPr kumimoji="1" lang="en-US" altLang="ja-JP" sz="2400" dirty="0"/>
              <a:t>Arithmetic</a:t>
            </a:r>
            <a:r>
              <a:rPr kumimoji="1" lang="ja-JP" altLang="en-US" sz="2400" dirty="0"/>
              <a:t>」を作成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・</a:t>
            </a:r>
            <a:r>
              <a:rPr kumimoji="1" lang="ja-JP" altLang="en-US" sz="2400" dirty="0"/>
              <a:t>２つの整数型の変数「</a:t>
            </a:r>
            <a:r>
              <a:rPr kumimoji="1" lang="en-US" altLang="ja-JP" sz="2400" dirty="0"/>
              <a:t>a</a:t>
            </a:r>
            <a:r>
              <a:rPr kumimoji="1" lang="ja-JP" altLang="en-US" sz="2400" dirty="0"/>
              <a:t>」、「</a:t>
            </a:r>
            <a:r>
              <a:rPr kumimoji="1" lang="en-US" altLang="ja-JP" sz="2400" dirty="0"/>
              <a:t>b</a:t>
            </a:r>
            <a:r>
              <a:rPr kumimoji="1" lang="ja-JP" altLang="en-US" sz="2400" dirty="0"/>
              <a:t>」を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　それぞれ「１１」、「３」で初期化し、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以下の演算を行い、コンソールにその結果を出力。</a:t>
            </a:r>
            <a:endParaRPr kumimoji="1" lang="en-US" altLang="ja-JP" sz="2400" dirty="0"/>
          </a:p>
          <a:p>
            <a:pPr marL="0" indent="0">
              <a:buNone/>
            </a:pPr>
            <a:endParaRPr lang="pt-BR" altLang="ja-JP" sz="2800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12D3A47C-799F-48A5-92D8-D65E3DA56268}"/>
              </a:ext>
            </a:extLst>
          </p:cNvPr>
          <p:cNvSpPr txBox="1">
            <a:spLocks/>
          </p:cNvSpPr>
          <p:nvPr/>
        </p:nvSpPr>
        <p:spPr>
          <a:xfrm>
            <a:off x="1328022" y="3459296"/>
            <a:ext cx="3299062" cy="319489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altLang="ja-JP" sz="2800" dirty="0"/>
              <a:t>a + 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ja-JP" sz="2800" dirty="0"/>
              <a:t>a - 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ja-JP" sz="2800" dirty="0"/>
              <a:t>a * 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ja-JP" sz="2800" dirty="0"/>
              <a:t>a / 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ja-JP" sz="2800" dirty="0"/>
              <a:t>b / 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ja-JP" sz="2800" dirty="0"/>
              <a:t>a % 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ja-JP" sz="2800" dirty="0"/>
              <a:t>b % 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altLang="ja-JP" sz="2800" dirty="0"/>
          </a:p>
          <a:p>
            <a:pPr marL="0" indent="0">
              <a:buFont typeface="Arial" panose="020B0604020202020204" pitchFamily="34" charset="0"/>
              <a:buNone/>
            </a:pPr>
            <a:endParaRPr lang="ja-JP" altLang="en-US" sz="2800" dirty="0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1B7B08D8-863B-4D5F-BED2-905255C346B6}"/>
              </a:ext>
            </a:extLst>
          </p:cNvPr>
          <p:cNvSpPr/>
          <p:nvPr/>
        </p:nvSpPr>
        <p:spPr>
          <a:xfrm>
            <a:off x="5345017" y="3563957"/>
            <a:ext cx="4724400" cy="2570480"/>
          </a:xfrm>
          <a:prstGeom prst="wedgeRoundRectCallout">
            <a:avLst>
              <a:gd name="adj1" fmla="val -59973"/>
              <a:gd name="adj2" fmla="val -169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結果出力時にはただの答えだけではなく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「</a:t>
            </a:r>
            <a:r>
              <a:rPr kumimoji="1" lang="en-US" altLang="ja-JP" dirty="0"/>
              <a:t>a + b = 14 </a:t>
            </a:r>
            <a:r>
              <a:rPr kumimoji="1" lang="ja-JP" altLang="en-US" dirty="0"/>
              <a:t>」となるようにする</a:t>
            </a:r>
          </a:p>
        </p:txBody>
      </p:sp>
    </p:spTree>
    <p:extLst>
      <p:ext uri="{BB962C8B-B14F-4D97-AF65-F5344CB8AC3E}">
        <p14:creationId xmlns:p14="http://schemas.microsoft.com/office/powerpoint/2010/main" val="761003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2C27C7-56F3-4477-B9C9-A785BDD0F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341" y="184082"/>
            <a:ext cx="5138105" cy="686251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練習問題①　解答例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4379A2A-A409-4A22-A1F3-DAC3E3075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18" y="762563"/>
            <a:ext cx="10391775" cy="5267325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B004F7D-7067-4E16-A8A3-F31CC1C1C1DD}"/>
              </a:ext>
            </a:extLst>
          </p:cNvPr>
          <p:cNvGrpSpPr/>
          <p:nvPr/>
        </p:nvGrpSpPr>
        <p:grpSpPr>
          <a:xfrm>
            <a:off x="5651653" y="2985572"/>
            <a:ext cx="6070294" cy="3624550"/>
            <a:chOff x="5651653" y="2985572"/>
            <a:chExt cx="6070294" cy="362455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BEBDDC2B-BC63-47DC-95CC-901FE522BCB9}"/>
                </a:ext>
              </a:extLst>
            </p:cNvPr>
            <p:cNvSpPr/>
            <p:nvPr/>
          </p:nvSpPr>
          <p:spPr>
            <a:xfrm>
              <a:off x="5651653" y="2985572"/>
              <a:ext cx="6070294" cy="3624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ja-JP" altLang="en-US" dirty="0"/>
                <a:t>　</a:t>
              </a:r>
              <a:endParaRPr kumimoji="1" lang="en-US" altLang="ja-JP" dirty="0"/>
            </a:p>
            <a:p>
              <a:r>
                <a:rPr kumimoji="1" lang="ja-JP" altLang="en-US" dirty="0"/>
                <a:t>★コンソール出力例</a:t>
              </a:r>
            </a:p>
          </p:txBody>
        </p:sp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E702DB3C-08F9-4521-9047-E356988BA9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2372"/>
            <a:stretch/>
          </p:blipFill>
          <p:spPr>
            <a:xfrm>
              <a:off x="6252819" y="3759620"/>
              <a:ext cx="4940320" cy="2533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7273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2C27C7-56F3-4477-B9C9-A785BDD0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練習問題②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E5BAC6-6272-4BF5-BCB8-DD6D9434D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03158"/>
            <a:ext cx="10178322" cy="5573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/>
              <a:t>・新たなクラス「</a:t>
            </a:r>
            <a:r>
              <a:rPr kumimoji="1" lang="en-US" altLang="ja-JP" sz="2400" dirty="0"/>
              <a:t>Relational</a:t>
            </a:r>
            <a:r>
              <a:rPr kumimoji="1" lang="ja-JP" altLang="en-US" sz="2400" dirty="0"/>
              <a:t>」を作成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・</a:t>
            </a:r>
            <a:r>
              <a:rPr kumimoji="1" lang="ja-JP" altLang="en-US" sz="2400" dirty="0"/>
              <a:t>２つの整数型の変数「</a:t>
            </a:r>
            <a:r>
              <a:rPr kumimoji="1" lang="en-US" altLang="ja-JP" sz="2400" dirty="0"/>
              <a:t>a</a:t>
            </a:r>
            <a:r>
              <a:rPr kumimoji="1" lang="ja-JP" altLang="en-US" sz="2400" dirty="0"/>
              <a:t>」、「</a:t>
            </a:r>
            <a:r>
              <a:rPr kumimoji="1" lang="en-US" altLang="ja-JP" sz="2400" dirty="0"/>
              <a:t>b</a:t>
            </a:r>
            <a:r>
              <a:rPr kumimoji="1" lang="ja-JP" altLang="en-US" sz="2400" dirty="0"/>
              <a:t>」を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　それぞれ「１１」、「３」で初期化し、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以下の演算を行い、コンソールにその結果を出力。</a:t>
            </a:r>
            <a:endParaRPr kumimoji="1" lang="en-US" altLang="ja-JP" sz="2400" dirty="0"/>
          </a:p>
          <a:p>
            <a:pPr marL="0" indent="0">
              <a:buNone/>
            </a:pPr>
            <a:endParaRPr lang="pt-BR" altLang="ja-JP" sz="2800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12D3A47C-799F-48A5-92D8-D65E3DA56268}"/>
              </a:ext>
            </a:extLst>
          </p:cNvPr>
          <p:cNvSpPr txBox="1">
            <a:spLocks/>
          </p:cNvSpPr>
          <p:nvPr/>
        </p:nvSpPr>
        <p:spPr>
          <a:xfrm>
            <a:off x="1537342" y="3613532"/>
            <a:ext cx="2891438" cy="268811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altLang="ja-JP" sz="2800" dirty="0"/>
              <a:t>a &gt; 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ja-JP" sz="2800" dirty="0"/>
              <a:t>a &lt; 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ja-JP" sz="2800" dirty="0"/>
              <a:t>a &gt;= 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ja-JP" sz="2800" dirty="0"/>
              <a:t>a &lt;= 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ja-JP" sz="2800" dirty="0"/>
              <a:t>a == 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ja-JP" sz="2800" dirty="0"/>
              <a:t>a != b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ja-JP" altLang="en-US" sz="2800" dirty="0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1B7B08D8-863B-4D5F-BED2-905255C346B6}"/>
              </a:ext>
            </a:extLst>
          </p:cNvPr>
          <p:cNvSpPr/>
          <p:nvPr/>
        </p:nvSpPr>
        <p:spPr>
          <a:xfrm>
            <a:off x="5345017" y="3563957"/>
            <a:ext cx="4724400" cy="2570480"/>
          </a:xfrm>
          <a:prstGeom prst="wedgeRoundRectCallout">
            <a:avLst>
              <a:gd name="adj1" fmla="val -59973"/>
              <a:gd name="adj2" fmla="val -169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結果出力時にはただの答えだけではなく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「</a:t>
            </a:r>
            <a:r>
              <a:rPr kumimoji="1" lang="en-US" altLang="ja-JP" dirty="0"/>
              <a:t>a &gt; b = true</a:t>
            </a:r>
            <a:r>
              <a:rPr kumimoji="1" lang="ja-JP" altLang="en-US" dirty="0"/>
              <a:t>」となるようにする</a:t>
            </a:r>
          </a:p>
        </p:txBody>
      </p:sp>
    </p:spTree>
    <p:extLst>
      <p:ext uri="{BB962C8B-B14F-4D97-AF65-F5344CB8AC3E}">
        <p14:creationId xmlns:p14="http://schemas.microsoft.com/office/powerpoint/2010/main" val="247650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447195-6471-4B86-96D3-BD1D7C30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本日の目標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C7CBE4-65F8-461A-AD92-20C1B443B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/>
              <a:t>Eclipse</a:t>
            </a:r>
            <a:r>
              <a:rPr lang="ja-JP" altLang="en-US" sz="3200" dirty="0"/>
              <a:t>とは何かを知る</a:t>
            </a:r>
            <a:endParaRPr lang="en-US" altLang="ja-JP" sz="3200" dirty="0"/>
          </a:p>
          <a:p>
            <a:r>
              <a:rPr kumimoji="1" lang="en-US" altLang="ja-JP" sz="3200" dirty="0"/>
              <a:t>Eclipse</a:t>
            </a:r>
            <a:r>
              <a:rPr kumimoji="1" lang="ja-JP" altLang="en-US" sz="3200" dirty="0"/>
              <a:t>でプロジェクトが作れる</a:t>
            </a:r>
            <a:endParaRPr kumimoji="1" lang="en-US" altLang="ja-JP" sz="3200" dirty="0"/>
          </a:p>
          <a:p>
            <a:r>
              <a:rPr kumimoji="1" lang="en-US" altLang="ja-JP" sz="3200" dirty="0"/>
              <a:t>Java</a:t>
            </a:r>
            <a:r>
              <a:rPr kumimoji="1" lang="ja-JP" altLang="en-US" sz="3200" dirty="0"/>
              <a:t>のソースコードを記述し、実行できる</a:t>
            </a:r>
            <a:endParaRPr kumimoji="1" lang="en-US" altLang="ja-JP" sz="3200" dirty="0"/>
          </a:p>
          <a:p>
            <a:r>
              <a:rPr lang="en-US" altLang="ja-JP" sz="3200" dirty="0"/>
              <a:t>Java</a:t>
            </a:r>
            <a:r>
              <a:rPr lang="ja-JP" altLang="en-US" sz="3200" dirty="0"/>
              <a:t>プログラムで値の演算を行える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82645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2C27C7-56F3-4477-B9C9-A785BDD0F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341" y="184082"/>
            <a:ext cx="5138105" cy="686251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練習問題②　解答例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AE21B58-AE90-4FC6-B86B-ECE89E199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33" y="846519"/>
            <a:ext cx="6543675" cy="5076825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EBDDC2B-BC63-47DC-95CC-901FE522BCB9}"/>
              </a:ext>
            </a:extLst>
          </p:cNvPr>
          <p:cNvSpPr/>
          <p:nvPr/>
        </p:nvSpPr>
        <p:spPr>
          <a:xfrm>
            <a:off x="5651653" y="2985572"/>
            <a:ext cx="6070294" cy="3624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/>
              <a:t>　</a:t>
            </a:r>
            <a:endParaRPr kumimoji="1" lang="en-US" altLang="ja-JP" dirty="0"/>
          </a:p>
          <a:p>
            <a:r>
              <a:rPr kumimoji="1" lang="ja-JP" altLang="en-US" dirty="0"/>
              <a:t>★コンソール出力例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A044D3F-3319-4997-95A5-570B94C2C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213" y="3883732"/>
            <a:ext cx="58674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52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70CAE3-A22F-411E-8362-107E8DE4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章 </a:t>
            </a:r>
            <a:r>
              <a:rPr lang="en-US" altLang="ja-JP" dirty="0"/>
              <a:t>5 </a:t>
            </a:r>
            <a:r>
              <a:rPr kumimoji="1" lang="ja-JP" altLang="en-US" dirty="0"/>
              <a:t>演算子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531C83-8A8F-4F8E-B1EC-65F7411CF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10159"/>
            <a:ext cx="10178322" cy="4469433"/>
          </a:xfrm>
        </p:spPr>
        <p:txBody>
          <a:bodyPr/>
          <a:lstStyle/>
          <a:p>
            <a:r>
              <a:rPr kumimoji="1" lang="ja-JP" altLang="en-US" dirty="0"/>
              <a:t>論理演算子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03F4FA2-8859-400B-993D-AAD1D0F9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149" y="1945452"/>
            <a:ext cx="79914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7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2C27C7-56F3-4477-B9C9-A785BDD0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練習問題③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E5BAC6-6272-4BF5-BCB8-DD6D9434D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03158"/>
            <a:ext cx="10178322" cy="5573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/>
              <a:t>・新たなクラス「</a:t>
            </a:r>
            <a:r>
              <a:rPr kumimoji="1" lang="en-US" altLang="ja-JP" sz="2400" dirty="0"/>
              <a:t>Relational2</a:t>
            </a:r>
            <a:r>
              <a:rPr kumimoji="1" lang="ja-JP" altLang="en-US" sz="2400" dirty="0"/>
              <a:t>」を作成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・</a:t>
            </a:r>
            <a:r>
              <a:rPr kumimoji="1" lang="ja-JP" altLang="en-US" sz="2400" dirty="0"/>
              <a:t>以下のそれぞれの式の値を求め、なぜそうなるのか考える</a:t>
            </a:r>
            <a:endParaRPr lang="pt-BR" altLang="ja-JP" sz="2800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12D3A47C-799F-48A5-92D8-D65E3DA56268}"/>
              </a:ext>
            </a:extLst>
          </p:cNvPr>
          <p:cNvSpPr txBox="1">
            <a:spLocks/>
          </p:cNvSpPr>
          <p:nvPr/>
        </p:nvSpPr>
        <p:spPr>
          <a:xfrm>
            <a:off x="1405139" y="2610996"/>
            <a:ext cx="3387197" cy="33601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altLang="ja-JP" sz="2800" dirty="0"/>
              <a:t>(10 &gt; 0) &amp;&amp; (20 == 20)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ja-JP" sz="2800" dirty="0"/>
              <a:t>(10 &lt; 0) &amp;&amp; (20 == 20)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ja-JP" sz="2800" dirty="0"/>
              <a:t>(10 &gt; 0) &amp;&amp; (20 == 21)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ja-JP" sz="2800" dirty="0"/>
              <a:t>(10 &lt; 0) || (20 == 20)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ja-JP" sz="2800" dirty="0"/>
              <a:t>(10 &lt; 0) || (20 == 21)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ja-JP" sz="2800" dirty="0"/>
              <a:t>!(10 &lt;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ja-JP" sz="2800" dirty="0"/>
              <a:t>!(20 == 20)</a:t>
            </a:r>
            <a:endParaRPr lang="ja-JP" altLang="en-US" sz="2800" dirty="0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1B7B08D8-863B-4D5F-BED2-905255C346B6}"/>
              </a:ext>
            </a:extLst>
          </p:cNvPr>
          <p:cNvSpPr/>
          <p:nvPr/>
        </p:nvSpPr>
        <p:spPr>
          <a:xfrm>
            <a:off x="5378068" y="2847861"/>
            <a:ext cx="4724400" cy="2570480"/>
          </a:xfrm>
          <a:prstGeom prst="wedgeRoundRectCallout">
            <a:avLst>
              <a:gd name="adj1" fmla="val -59973"/>
              <a:gd name="adj2" fmla="val -169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結果出力時にはただの答えだけではなく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「</a:t>
            </a:r>
            <a:r>
              <a:rPr kumimoji="1" lang="en-US" altLang="ja-JP" dirty="0"/>
              <a:t>(10 &gt; 0) &amp;&amp; (20 == 20) </a:t>
            </a:r>
            <a:r>
              <a:rPr kumimoji="1" lang="ja-JP" altLang="en-US" dirty="0"/>
              <a:t>は</a:t>
            </a:r>
            <a:r>
              <a:rPr kumimoji="1" lang="en-US" altLang="ja-JP" dirty="0"/>
              <a:t> true</a:t>
            </a:r>
            <a:r>
              <a:rPr kumimoji="1" lang="ja-JP" altLang="en-US" dirty="0"/>
              <a:t>」となるようにする</a:t>
            </a:r>
          </a:p>
        </p:txBody>
      </p:sp>
    </p:spTree>
    <p:extLst>
      <p:ext uri="{BB962C8B-B14F-4D97-AF65-F5344CB8AC3E}">
        <p14:creationId xmlns:p14="http://schemas.microsoft.com/office/powerpoint/2010/main" val="2992103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19CE1FF2-6466-42E0-A7FB-812D8B98B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25" y="720514"/>
            <a:ext cx="7195793" cy="396926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F2C27C7-56F3-4477-B9C9-A785BDD0F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341" y="184082"/>
            <a:ext cx="5138105" cy="686251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練習問題</a:t>
            </a:r>
            <a:r>
              <a:rPr lang="ja-JP" altLang="en-US" sz="3600" dirty="0"/>
              <a:t>③</a:t>
            </a:r>
            <a:r>
              <a:rPr kumimoji="1" lang="ja-JP" altLang="en-US" sz="3600" dirty="0"/>
              <a:t>　解答例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EBDDC2B-BC63-47DC-95CC-901FE522BCB9}"/>
              </a:ext>
            </a:extLst>
          </p:cNvPr>
          <p:cNvSpPr/>
          <p:nvPr/>
        </p:nvSpPr>
        <p:spPr>
          <a:xfrm>
            <a:off x="6555035" y="3624548"/>
            <a:ext cx="5166911" cy="2985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/>
              <a:t>　</a:t>
            </a:r>
            <a:endParaRPr kumimoji="1" lang="en-US" altLang="ja-JP" dirty="0"/>
          </a:p>
          <a:p>
            <a:r>
              <a:rPr kumimoji="1" lang="ja-JP" altLang="en-US" dirty="0"/>
              <a:t>★コンソール出力例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EBE8DEA3-B7C3-4497-BC15-DF1F6B6599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245"/>
          <a:stretch/>
        </p:blipFill>
        <p:spPr>
          <a:xfrm>
            <a:off x="6721493" y="4362680"/>
            <a:ext cx="4339441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38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E19ACD-C8C3-4DDD-88B0-FB9F0A72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cap="none" dirty="0"/>
              <a:t>Eclipse</a:t>
            </a:r>
            <a:r>
              <a:rPr lang="ja-JP" altLang="en-US" cap="none" dirty="0"/>
              <a:t>の使い方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FB61AD-F169-49E1-ABA9-CA2FC7887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Eclipse</a:t>
            </a:r>
            <a:r>
              <a:rPr kumimoji="1" lang="ja-JP" altLang="en-US" dirty="0"/>
              <a:t>とは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開発を効率化するための</a:t>
            </a:r>
            <a:r>
              <a:rPr kumimoji="1" lang="en-US" altLang="ja-JP" dirty="0"/>
              <a:t>IDE</a:t>
            </a:r>
            <a:r>
              <a:rPr kumimoji="1" lang="ja-JP" altLang="en-US" dirty="0"/>
              <a:t>（統合開発環境）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プログラムの作成や実行、デバッグ等が可能なため多くの現場で利用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プラグインを導入することで機能拡張も可能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⇒開発の効率化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 dirty="0"/>
              <a:t>実際に</a:t>
            </a:r>
            <a:r>
              <a:rPr kumimoji="1" lang="en-US" altLang="ja-JP" dirty="0"/>
              <a:t>Eclipse</a:t>
            </a:r>
            <a:r>
              <a:rPr kumimoji="1" lang="ja-JP" altLang="en-US" dirty="0"/>
              <a:t>を起動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310213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0B0D740E-CF04-45F6-B789-33D63E0E4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01" b="4816"/>
          <a:stretch/>
        </p:blipFill>
        <p:spPr>
          <a:xfrm>
            <a:off x="1053874" y="651352"/>
            <a:ext cx="10661226" cy="5736921"/>
          </a:xfr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D6E4EF4-CB9A-4634-A0CC-146BF65DF695}"/>
              </a:ext>
            </a:extLst>
          </p:cNvPr>
          <p:cNvSpPr/>
          <p:nvPr/>
        </p:nvSpPr>
        <p:spPr>
          <a:xfrm>
            <a:off x="1002082" y="851770"/>
            <a:ext cx="10659650" cy="3632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E10F2DF-0039-43D2-BC73-75C8843B39E6}"/>
              </a:ext>
            </a:extLst>
          </p:cNvPr>
          <p:cNvSpPr/>
          <p:nvPr/>
        </p:nvSpPr>
        <p:spPr>
          <a:xfrm>
            <a:off x="3194136" y="1379951"/>
            <a:ext cx="6037545" cy="3430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1DBC068-30D3-48E8-8DEA-0B8CA8151F8D}"/>
              </a:ext>
            </a:extLst>
          </p:cNvPr>
          <p:cNvSpPr/>
          <p:nvPr/>
        </p:nvSpPr>
        <p:spPr>
          <a:xfrm>
            <a:off x="1056361" y="1494773"/>
            <a:ext cx="2062620" cy="4617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76B15E4-3EA1-4AD0-8672-657951DB8E1C}"/>
              </a:ext>
            </a:extLst>
          </p:cNvPr>
          <p:cNvSpPr/>
          <p:nvPr/>
        </p:nvSpPr>
        <p:spPr>
          <a:xfrm>
            <a:off x="9388257" y="1421704"/>
            <a:ext cx="2062620" cy="4617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295448A-5CF0-49A8-9174-DE8BB73552DA}"/>
              </a:ext>
            </a:extLst>
          </p:cNvPr>
          <p:cNvSpPr/>
          <p:nvPr/>
        </p:nvSpPr>
        <p:spPr>
          <a:xfrm>
            <a:off x="3215014" y="4985359"/>
            <a:ext cx="6029194" cy="12943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E1297F1-42E5-4E77-A810-E4600F3BF57A}"/>
              </a:ext>
            </a:extLst>
          </p:cNvPr>
          <p:cNvSpPr txBox="1"/>
          <p:nvPr/>
        </p:nvSpPr>
        <p:spPr>
          <a:xfrm>
            <a:off x="7352778" y="8642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メニュー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854040E-DEA9-4BC6-A9E3-D7DD1A06A1F8}"/>
              </a:ext>
            </a:extLst>
          </p:cNvPr>
          <p:cNvSpPr txBox="1"/>
          <p:nvPr/>
        </p:nvSpPr>
        <p:spPr>
          <a:xfrm>
            <a:off x="5688904" y="25949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エディタ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4F1F614-FA7B-435D-8654-6DF4D41E7C4F}"/>
              </a:ext>
            </a:extLst>
          </p:cNvPr>
          <p:cNvSpPr txBox="1"/>
          <p:nvPr/>
        </p:nvSpPr>
        <p:spPr>
          <a:xfrm>
            <a:off x="5365314" y="54780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サブウィンドウ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1521672-BB92-4AEB-AEAE-E64FDC2064FF}"/>
              </a:ext>
            </a:extLst>
          </p:cNvPr>
          <p:cNvSpPr txBox="1"/>
          <p:nvPr/>
        </p:nvSpPr>
        <p:spPr>
          <a:xfrm>
            <a:off x="9551095" y="312524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サブウィンドウ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2A9338D-4594-4AE7-BBD8-C53AD9B17A56}"/>
              </a:ext>
            </a:extLst>
          </p:cNvPr>
          <p:cNvSpPr txBox="1"/>
          <p:nvPr/>
        </p:nvSpPr>
        <p:spPr>
          <a:xfrm>
            <a:off x="1133604" y="333818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サブウィンドウ</a:t>
            </a:r>
          </a:p>
        </p:txBody>
      </p:sp>
    </p:spTree>
    <p:extLst>
      <p:ext uri="{BB962C8B-B14F-4D97-AF65-F5344CB8AC3E}">
        <p14:creationId xmlns:p14="http://schemas.microsoft.com/office/powerpoint/2010/main" val="127509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04AD13-1FF0-4270-9DB7-9269596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Eclipse</a:t>
            </a:r>
            <a:r>
              <a:rPr kumimoji="1" lang="ja-JP" altLang="en-US" cap="none" dirty="0"/>
              <a:t>で</a:t>
            </a:r>
            <a:r>
              <a:rPr kumimoji="1" lang="en-US" altLang="ja-JP" cap="none" dirty="0"/>
              <a:t>Java</a:t>
            </a:r>
            <a:r>
              <a:rPr lang="ja-JP" altLang="en-US" cap="none" dirty="0"/>
              <a:t>を記述</a:t>
            </a:r>
            <a:r>
              <a:rPr lang="en-US" altLang="ja-JP" cap="none" dirty="0"/>
              <a:t>-1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44BD00-7F78-4792-9AF4-6B7BF1021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978" y="1435101"/>
            <a:ext cx="10178322" cy="3593591"/>
          </a:xfrm>
        </p:spPr>
        <p:txBody>
          <a:bodyPr/>
          <a:lstStyle/>
          <a:p>
            <a:r>
              <a:rPr kumimoji="1" lang="ja-JP" altLang="en-US" dirty="0"/>
              <a:t>プロジェクトの作成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プログラムを一式まとめて管理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このプロジェクトの中に、ソースファイルやライブラリなどを格納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１．新規＞</a:t>
            </a:r>
            <a:r>
              <a:rPr lang="en-US" altLang="ja-JP" dirty="0"/>
              <a:t>Java</a:t>
            </a:r>
            <a:r>
              <a:rPr lang="ja-JP" altLang="en-US" dirty="0"/>
              <a:t>プロジェクト（なければその他から検索）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プロジェクト名「</a:t>
            </a:r>
            <a:r>
              <a:rPr kumimoji="1" lang="en-US" altLang="ja-JP" dirty="0" err="1"/>
              <a:t>SampleJava</a:t>
            </a:r>
            <a:r>
              <a:rPr kumimoji="1" lang="ja-JP" altLang="en-US" dirty="0"/>
              <a:t>」を入力し次へ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２．「</a:t>
            </a:r>
            <a:r>
              <a:rPr lang="en-US" altLang="ja-JP" dirty="0"/>
              <a:t>module-info.java</a:t>
            </a:r>
            <a:r>
              <a:rPr lang="ja-JP" altLang="en-US" dirty="0"/>
              <a:t>ファイルの作成」のチェックを外して「完了」を押下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6795BBB-51BF-4001-8EA7-ADFAC12FE1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95915" y="5502031"/>
            <a:ext cx="4978400" cy="758092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BBD0775-66BF-4F6A-BA5C-E433BC6BD554}"/>
              </a:ext>
            </a:extLst>
          </p:cNvPr>
          <p:cNvSpPr/>
          <p:nvPr/>
        </p:nvSpPr>
        <p:spPr>
          <a:xfrm>
            <a:off x="6416965" y="5492155"/>
            <a:ext cx="2988850" cy="7484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4183F8A-94D5-40F2-8FFE-98E591F339C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38031" y="4267200"/>
            <a:ext cx="4003627" cy="203199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58E3F7E-BB65-4130-95CA-81E560C12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0629" y="4118951"/>
            <a:ext cx="2933700" cy="3238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3288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E4CCF6-25AE-45FB-873E-A1C5B73F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Eclipse</a:t>
            </a:r>
            <a:r>
              <a:rPr kumimoji="1" lang="ja-JP" altLang="en-US" cap="none" dirty="0"/>
              <a:t>で</a:t>
            </a:r>
            <a:r>
              <a:rPr kumimoji="1" lang="en-US" altLang="ja-JP" cap="none" dirty="0"/>
              <a:t>Java</a:t>
            </a:r>
            <a:r>
              <a:rPr lang="ja-JP" altLang="en-US" cap="none" dirty="0"/>
              <a:t>を記述</a:t>
            </a:r>
            <a:r>
              <a:rPr lang="en-US" altLang="ja-JP" cap="none" dirty="0"/>
              <a:t>-2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B3204C-6167-496A-9DEE-C2E48732D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パッケージを作成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ソースファイルなどを格納する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EC4A336-D383-4C3E-953C-CEEB7963D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613" y="3454400"/>
            <a:ext cx="5602288" cy="1490631"/>
          </a:xfrm>
          <a:prstGeom prst="rect">
            <a:avLst/>
          </a:prstGeom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0F9CD100-4347-49FF-80C7-A353C6411927}"/>
              </a:ext>
            </a:extLst>
          </p:cNvPr>
          <p:cNvSpPr txBox="1">
            <a:spLocks/>
          </p:cNvSpPr>
          <p:nvPr/>
        </p:nvSpPr>
        <p:spPr>
          <a:xfrm>
            <a:off x="7093678" y="3454400"/>
            <a:ext cx="3815622" cy="134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★パッケージ名　「</a:t>
            </a:r>
            <a:r>
              <a:rPr lang="en-US" altLang="ja-JP" dirty="0" err="1"/>
              <a:t>jp.co.aforce.sample</a:t>
            </a:r>
            <a:r>
              <a:rPr lang="ja-JP" altLang="en-US" dirty="0"/>
              <a:t>」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DB46413-EB7E-4242-9387-5389F340295F}"/>
              </a:ext>
            </a:extLst>
          </p:cNvPr>
          <p:cNvSpPr/>
          <p:nvPr/>
        </p:nvSpPr>
        <p:spPr>
          <a:xfrm>
            <a:off x="2218150" y="4449045"/>
            <a:ext cx="2401475" cy="408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784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E3314F-3D01-4710-9B8B-97BC62F27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Eclipse</a:t>
            </a:r>
            <a:r>
              <a:rPr kumimoji="1" lang="ja-JP" altLang="en-US" cap="none" dirty="0"/>
              <a:t>で</a:t>
            </a:r>
            <a:r>
              <a:rPr kumimoji="1" lang="en-US" altLang="ja-JP" cap="none" dirty="0"/>
              <a:t>Java</a:t>
            </a:r>
            <a:r>
              <a:rPr lang="ja-JP" altLang="en-US" cap="none" dirty="0"/>
              <a:t>を記述</a:t>
            </a:r>
            <a:r>
              <a:rPr lang="en-US" altLang="ja-JP" cap="none" dirty="0"/>
              <a:t>-3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0119C6-EB3C-4D2C-BB70-3C79DD321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04926"/>
            <a:ext cx="10178322" cy="3593591"/>
          </a:xfrm>
        </p:spPr>
        <p:txBody>
          <a:bodyPr/>
          <a:lstStyle/>
          <a:p>
            <a:r>
              <a:rPr kumimoji="1" lang="ja-JP" altLang="en-US" dirty="0"/>
              <a:t>クラスを作成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ソースコードを記述（クラスの詳しい説明はオブジェクト指向の講義で）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C651035-BEFD-45D3-A62C-DA5B8A9CC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5" y="2482850"/>
            <a:ext cx="3270250" cy="122634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89A2945-6E09-40D7-BDDF-080C3E3F8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525" y="2295525"/>
            <a:ext cx="7857067" cy="4419600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7345E52-CFF6-494B-9175-3C3A64DD1EA8}"/>
              </a:ext>
            </a:extLst>
          </p:cNvPr>
          <p:cNvSpPr/>
          <p:nvPr/>
        </p:nvSpPr>
        <p:spPr>
          <a:xfrm>
            <a:off x="3980275" y="4887195"/>
            <a:ext cx="1268000" cy="665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DCA0FDC-938B-4AFD-A160-DB79B42D6F0E}"/>
              </a:ext>
            </a:extLst>
          </p:cNvPr>
          <p:cNvSpPr/>
          <p:nvPr/>
        </p:nvSpPr>
        <p:spPr>
          <a:xfrm>
            <a:off x="1160875" y="3391770"/>
            <a:ext cx="2439575" cy="408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左カーブ 11">
            <a:extLst>
              <a:ext uri="{FF2B5EF4-FFF2-40B4-BE49-F238E27FC236}">
                <a16:creationId xmlns:a16="http://schemas.microsoft.com/office/drawing/2014/main" id="{163747A4-DF5C-4908-A2F0-4BB9D4509712}"/>
              </a:ext>
            </a:extLst>
          </p:cNvPr>
          <p:cNvSpPr/>
          <p:nvPr/>
        </p:nvSpPr>
        <p:spPr>
          <a:xfrm rot="8064686">
            <a:off x="2460470" y="3680292"/>
            <a:ext cx="708468" cy="196301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8671732-4945-492E-BE9C-C8629C59CBC0}"/>
              </a:ext>
            </a:extLst>
          </p:cNvPr>
          <p:cNvSpPr/>
          <p:nvPr/>
        </p:nvSpPr>
        <p:spPr>
          <a:xfrm>
            <a:off x="5894800" y="2696444"/>
            <a:ext cx="4582700" cy="2751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5CBF19F1-3384-4586-A009-AF45C4C764BB}"/>
              </a:ext>
            </a:extLst>
          </p:cNvPr>
          <p:cNvSpPr txBox="1">
            <a:spLocks/>
          </p:cNvSpPr>
          <p:nvPr/>
        </p:nvSpPr>
        <p:spPr>
          <a:xfrm>
            <a:off x="1104358" y="5340350"/>
            <a:ext cx="3815622" cy="134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★クラス名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「</a:t>
            </a:r>
            <a:r>
              <a:rPr lang="en-US" altLang="ja-JP" dirty="0"/>
              <a:t>Sample</a:t>
            </a:r>
            <a:r>
              <a:rPr lang="ja-JP" altLang="en-US" dirty="0"/>
              <a:t>」</a:t>
            </a:r>
          </a:p>
        </p:txBody>
      </p:sp>
    </p:spTree>
    <p:extLst>
      <p:ext uri="{BB962C8B-B14F-4D97-AF65-F5344CB8AC3E}">
        <p14:creationId xmlns:p14="http://schemas.microsoft.com/office/powerpoint/2010/main" val="4136958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2BF441-ABEA-48E8-9D09-0798B201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Eclipse</a:t>
            </a:r>
            <a:r>
              <a:rPr kumimoji="1" lang="ja-JP" altLang="en-US" cap="none" dirty="0"/>
              <a:t>で</a:t>
            </a:r>
            <a:r>
              <a:rPr kumimoji="1" lang="en-US" altLang="ja-JP" cap="none" dirty="0"/>
              <a:t>Java</a:t>
            </a:r>
            <a:r>
              <a:rPr lang="ja-JP" altLang="en-US" cap="none" dirty="0"/>
              <a:t>を記述</a:t>
            </a:r>
            <a:r>
              <a:rPr lang="en-US" altLang="ja-JP" cap="none" dirty="0"/>
              <a:t>-4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108D73-A956-40AB-B748-DDDEDDA5C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14651"/>
            <a:ext cx="10178322" cy="4664941"/>
          </a:xfrm>
        </p:spPr>
        <p:txBody>
          <a:bodyPr/>
          <a:lstStyle/>
          <a:p>
            <a:r>
              <a:rPr kumimoji="1" lang="ja-JP" altLang="en-US" dirty="0"/>
              <a:t>実際にソースコードを記述（</a:t>
            </a:r>
            <a:r>
              <a:rPr kumimoji="1" lang="en-US" altLang="ja-JP" dirty="0"/>
              <a:t>5</a:t>
            </a:r>
            <a:r>
              <a:rPr kumimoji="1" lang="ja-JP" altLang="en-US" dirty="0"/>
              <a:t>分）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12114D6-70CF-4CA3-AE75-92DBBDBA0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742" y="1748789"/>
            <a:ext cx="8897938" cy="494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13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4A271E-FB06-42E0-A2ED-06AB7343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Eclipse</a:t>
            </a:r>
            <a:r>
              <a:rPr kumimoji="1" lang="ja-JP" altLang="en-US" cap="none" dirty="0"/>
              <a:t>で</a:t>
            </a:r>
            <a:r>
              <a:rPr kumimoji="1" lang="en-US" altLang="ja-JP" cap="none" dirty="0"/>
              <a:t>Java</a:t>
            </a:r>
            <a:r>
              <a:rPr lang="ja-JP" altLang="en-US" cap="none" dirty="0"/>
              <a:t>を記述</a:t>
            </a:r>
            <a:r>
              <a:rPr lang="en-US" altLang="ja-JP" cap="none" dirty="0"/>
              <a:t>-5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FCC52D-7A9C-476B-A42F-3651D540E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38" y="1229361"/>
            <a:ext cx="10178322" cy="3593591"/>
          </a:xfrm>
        </p:spPr>
        <p:txBody>
          <a:bodyPr/>
          <a:lstStyle/>
          <a:p>
            <a:r>
              <a:rPr kumimoji="1" lang="ja-JP" altLang="en-US" dirty="0"/>
              <a:t>実行する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5D5D374-1DE4-4ABD-A661-E58729804E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16" r="27191" b="7359"/>
          <a:stretch/>
        </p:blipFill>
        <p:spPr>
          <a:xfrm>
            <a:off x="1341121" y="1696720"/>
            <a:ext cx="6585526" cy="4724400"/>
          </a:xfrm>
          <a:prstGeom prst="rect">
            <a:avLst/>
          </a:prstGeom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A828D1E8-716A-4DE6-A24C-0060EFFAA702}"/>
              </a:ext>
            </a:extLst>
          </p:cNvPr>
          <p:cNvSpPr txBox="1">
            <a:spLocks/>
          </p:cNvSpPr>
          <p:nvPr/>
        </p:nvSpPr>
        <p:spPr>
          <a:xfrm>
            <a:off x="8190958" y="1595121"/>
            <a:ext cx="3472722" cy="469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１．プロジェクトエクスプローラーの「</a:t>
            </a:r>
            <a:r>
              <a:rPr lang="en-US" altLang="ja-JP" dirty="0"/>
              <a:t>Sample.java</a:t>
            </a:r>
            <a:r>
              <a:rPr lang="ja-JP" altLang="en-US" dirty="0"/>
              <a:t>」の上で右クリック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２．実行⇒</a:t>
            </a:r>
            <a:r>
              <a:rPr lang="en-US" altLang="ja-JP" dirty="0"/>
              <a:t>Java</a:t>
            </a:r>
            <a:r>
              <a:rPr lang="ja-JP" altLang="en-US" dirty="0"/>
              <a:t>アプリケーションを押下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0458941"/>
      </p:ext>
    </p:extLst>
  </p:cSld>
  <p:clrMapOvr>
    <a:masterClrMapping/>
  </p:clrMapOvr>
</p:sld>
</file>

<file path=ppt/theme/theme1.xml><?xml version="1.0" encoding="utf-8"?>
<a:theme xmlns:a="http://schemas.openxmlformats.org/drawingml/2006/main" name="バッジ">
  <a:themeElements>
    <a:clrScheme name="バッジ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バッジ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バッ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TM10001106[[fn=バッジ]]</Template>
  <TotalTime>1519</TotalTime>
  <Words>961</Words>
  <Application>Microsoft Office PowerPoint</Application>
  <PresentationFormat>ワイド画面</PresentationFormat>
  <Paragraphs>148</Paragraphs>
  <Slides>23</Slides>
  <Notes>16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9" baseType="lpstr">
      <vt:lpstr>Meiryo</vt:lpstr>
      <vt:lpstr>游ゴシック</vt:lpstr>
      <vt:lpstr>Arial</vt:lpstr>
      <vt:lpstr>Gill Sans MT</vt:lpstr>
      <vt:lpstr>Impact</vt:lpstr>
      <vt:lpstr>バッジ</vt:lpstr>
      <vt:lpstr>eclipseの使い方＆Java基礎①</vt:lpstr>
      <vt:lpstr>本日の目標</vt:lpstr>
      <vt:lpstr>Eclipseの使い方</vt:lpstr>
      <vt:lpstr>PowerPoint プレゼンテーション</vt:lpstr>
      <vt:lpstr>EclipseでJavaを記述-1</vt:lpstr>
      <vt:lpstr>EclipseでJavaを記述-2</vt:lpstr>
      <vt:lpstr>EclipseでJavaを記述-3</vt:lpstr>
      <vt:lpstr>EclipseでJavaを記述-4</vt:lpstr>
      <vt:lpstr>EclipseでJavaを記述-5</vt:lpstr>
      <vt:lpstr>EclipseでJavaを記述-6</vt:lpstr>
      <vt:lpstr>Javaの記述・実行が完了！</vt:lpstr>
      <vt:lpstr>テキスト第1章 4 Javaでのプログラム</vt:lpstr>
      <vt:lpstr>テキスト第1章 4 Javaでのプログラム</vt:lpstr>
      <vt:lpstr>テキスト第1章 4 Javaでのプログラム</vt:lpstr>
      <vt:lpstr>テキスト第1章 6 Javaプログラミングの基本</vt:lpstr>
      <vt:lpstr>第2章 2 整数・3 小数・4 真偽値</vt:lpstr>
      <vt:lpstr>練習問題①　</vt:lpstr>
      <vt:lpstr>練習問題①　解答例</vt:lpstr>
      <vt:lpstr>練習問題②　</vt:lpstr>
      <vt:lpstr>練習問題②　解答例</vt:lpstr>
      <vt:lpstr>第2章 5 演算子</vt:lpstr>
      <vt:lpstr>練習問題③　</vt:lpstr>
      <vt:lpstr>練習問題③　解答例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eclipseの使い方＆Java基礎①</dc:title>
  <dc:creator>赤間さやか</dc:creator>
  <cp:lastModifiedBy>赤間 さやか</cp:lastModifiedBy>
  <cp:revision>116</cp:revision>
  <dcterms:created xsi:type="dcterms:W3CDTF">2021-04-20T00:52:59Z</dcterms:created>
  <dcterms:modified xsi:type="dcterms:W3CDTF">2022-04-20T04:21:54Z</dcterms:modified>
</cp:coreProperties>
</file>