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S:\Documents\&#12513;&#12487;&#12451;&#12450;&#20998;&#26512;\&#36039;&#26009;\result_pv06_pca\factor.loading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factor.loadings!$B$1</c:f>
              <c:strCache>
                <c:ptCount val="1"/>
                <c:pt idx="0">
                  <c:v>PC1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factor.loadings!$B$2:$B$22</c:f>
              <c:numCache>
                <c:formatCode>General</c:formatCode>
                <c:ptCount val="21"/>
                <c:pt idx="0">
                  <c:v>-0.52991867438312201</c:v>
                </c:pt>
                <c:pt idx="1">
                  <c:v>-0.52886773234642803</c:v>
                </c:pt>
                <c:pt idx="2">
                  <c:v>-0.77214204601103797</c:v>
                </c:pt>
                <c:pt idx="3">
                  <c:v>-0.65189571365638599</c:v>
                </c:pt>
                <c:pt idx="4">
                  <c:v>-0.45718734904674202</c:v>
                </c:pt>
                <c:pt idx="5">
                  <c:v>-0.76746992455334595</c:v>
                </c:pt>
                <c:pt idx="6">
                  <c:v>-0.49689456843705498</c:v>
                </c:pt>
                <c:pt idx="7">
                  <c:v>-0.25380801665872299</c:v>
                </c:pt>
                <c:pt idx="8">
                  <c:v>-0.41628087698317201</c:v>
                </c:pt>
                <c:pt idx="9">
                  <c:v>-0.58398248486970095</c:v>
                </c:pt>
                <c:pt idx="10">
                  <c:v>-0.57361700265413096</c:v>
                </c:pt>
                <c:pt idx="11">
                  <c:v>-0.51673260158587797</c:v>
                </c:pt>
                <c:pt idx="12">
                  <c:v>-0.49323493934442098</c:v>
                </c:pt>
                <c:pt idx="13">
                  <c:v>-0.77479283242582797</c:v>
                </c:pt>
                <c:pt idx="14">
                  <c:v>-0.60456423365253698</c:v>
                </c:pt>
                <c:pt idx="15">
                  <c:v>-0.39471748047425997</c:v>
                </c:pt>
                <c:pt idx="16">
                  <c:v>-0.75814762858769802</c:v>
                </c:pt>
                <c:pt idx="17">
                  <c:v>-0.45655243839805898</c:v>
                </c:pt>
                <c:pt idx="18">
                  <c:v>-0.68267761855853704</c:v>
                </c:pt>
                <c:pt idx="19">
                  <c:v>-0.73670012627207204</c:v>
                </c:pt>
                <c:pt idx="20">
                  <c:v>0.186495014532579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factor.loadings!$C$1</c:f>
              <c:strCache>
                <c:ptCount val="1"/>
                <c:pt idx="0">
                  <c:v>PC2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factor.loadings!$C$2:$C$22</c:f>
              <c:numCache>
                <c:formatCode>General</c:formatCode>
                <c:ptCount val="21"/>
                <c:pt idx="0">
                  <c:v>0.145028315685721</c:v>
                </c:pt>
                <c:pt idx="1">
                  <c:v>-0.18892392630972099</c:v>
                </c:pt>
                <c:pt idx="2">
                  <c:v>-0.279849384056788</c:v>
                </c:pt>
                <c:pt idx="3">
                  <c:v>0.29836824353902902</c:v>
                </c:pt>
                <c:pt idx="4">
                  <c:v>-0.21717594237402801</c:v>
                </c:pt>
                <c:pt idx="5">
                  <c:v>-0.176939197311758</c:v>
                </c:pt>
                <c:pt idx="6">
                  <c:v>4.1213407205205797E-2</c:v>
                </c:pt>
                <c:pt idx="7">
                  <c:v>0.50343832567846403</c:v>
                </c:pt>
                <c:pt idx="8">
                  <c:v>-0.34377588529483999</c:v>
                </c:pt>
                <c:pt idx="9">
                  <c:v>-0.26983767842217998</c:v>
                </c:pt>
                <c:pt idx="10">
                  <c:v>0.49930353439224101</c:v>
                </c:pt>
                <c:pt idx="11">
                  <c:v>0.57213954178024995</c:v>
                </c:pt>
                <c:pt idx="12">
                  <c:v>0.160677831005378</c:v>
                </c:pt>
                <c:pt idx="13">
                  <c:v>7.9318118136833902E-3</c:v>
                </c:pt>
                <c:pt idx="14">
                  <c:v>0.35967986355161702</c:v>
                </c:pt>
                <c:pt idx="15">
                  <c:v>0.52130511568234295</c:v>
                </c:pt>
                <c:pt idx="16">
                  <c:v>-5.6168786809108598E-2</c:v>
                </c:pt>
                <c:pt idx="17">
                  <c:v>-0.18707583836848499</c:v>
                </c:pt>
                <c:pt idx="18">
                  <c:v>-0.421208129448292</c:v>
                </c:pt>
                <c:pt idx="19">
                  <c:v>-0.36663718033220999</c:v>
                </c:pt>
                <c:pt idx="20">
                  <c:v>-0.14550973392056701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655312"/>
        <c:axId val="185655872"/>
      </c:scatterChart>
      <c:valAx>
        <c:axId val="185655312"/>
        <c:scaling>
          <c:orientation val="minMax"/>
          <c:max val="21"/>
        </c:scaling>
        <c:delete val="0"/>
        <c:axPos val="b"/>
        <c:majorTickMark val="out"/>
        <c:minorTickMark val="none"/>
        <c:tickLblPos val="nextTo"/>
        <c:crossAx val="185655872"/>
        <c:crosses val="autoZero"/>
        <c:crossBetween val="midCat"/>
        <c:majorUnit val="1"/>
      </c:valAx>
      <c:valAx>
        <c:axId val="18565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6553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factor.loadings!$D$1</c:f>
              <c:strCache>
                <c:ptCount val="1"/>
                <c:pt idx="0">
                  <c:v>PC3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factor.loadings!$D$2:$D$22</c:f>
              <c:numCache>
                <c:formatCode>General</c:formatCode>
                <c:ptCount val="21"/>
                <c:pt idx="0">
                  <c:v>-0.17926665992028601</c:v>
                </c:pt>
                <c:pt idx="1">
                  <c:v>-0.55313266574390796</c:v>
                </c:pt>
                <c:pt idx="2">
                  <c:v>-0.17649195549754201</c:v>
                </c:pt>
                <c:pt idx="3">
                  <c:v>8.2165806330782007E-2</c:v>
                </c:pt>
                <c:pt idx="4">
                  <c:v>-0.46299518297363101</c:v>
                </c:pt>
                <c:pt idx="5">
                  <c:v>-0.16664177629298599</c:v>
                </c:pt>
                <c:pt idx="6">
                  <c:v>-4.0706619993081103E-2</c:v>
                </c:pt>
                <c:pt idx="7">
                  <c:v>-0.36414932179623799</c:v>
                </c:pt>
                <c:pt idx="8">
                  <c:v>0.24734159586271401</c:v>
                </c:pt>
                <c:pt idx="9">
                  <c:v>-0.267771123764733</c:v>
                </c:pt>
                <c:pt idx="10">
                  <c:v>0.17658026919407799</c:v>
                </c:pt>
                <c:pt idx="11">
                  <c:v>0.153051030722129</c:v>
                </c:pt>
                <c:pt idx="12">
                  <c:v>0.466564853595755</c:v>
                </c:pt>
                <c:pt idx="13">
                  <c:v>0.11041809126294</c:v>
                </c:pt>
                <c:pt idx="14">
                  <c:v>-6.3660279853593399E-3</c:v>
                </c:pt>
                <c:pt idx="15">
                  <c:v>-0.10374650809606099</c:v>
                </c:pt>
                <c:pt idx="16">
                  <c:v>-5.2533351228180897E-2</c:v>
                </c:pt>
                <c:pt idx="17">
                  <c:v>0.43654513750431401</c:v>
                </c:pt>
                <c:pt idx="18">
                  <c:v>0.236272179150048</c:v>
                </c:pt>
                <c:pt idx="19">
                  <c:v>0.27689398875361898</c:v>
                </c:pt>
                <c:pt idx="20">
                  <c:v>7.7218737094875199E-4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factor.loadings!$E$1</c:f>
              <c:strCache>
                <c:ptCount val="1"/>
                <c:pt idx="0">
                  <c:v>PC4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factor.loadings!$E$2:$E$22</c:f>
              <c:numCache>
                <c:formatCode>General</c:formatCode>
                <c:ptCount val="21"/>
                <c:pt idx="0">
                  <c:v>0.63134093736393204</c:v>
                </c:pt>
                <c:pt idx="1">
                  <c:v>-0.170001622106666</c:v>
                </c:pt>
                <c:pt idx="2">
                  <c:v>5.10191985119672E-2</c:v>
                </c:pt>
                <c:pt idx="3">
                  <c:v>0.130603031185828</c:v>
                </c:pt>
                <c:pt idx="4">
                  <c:v>-0.43656486750421802</c:v>
                </c:pt>
                <c:pt idx="5">
                  <c:v>-0.159581203911732</c:v>
                </c:pt>
                <c:pt idx="6">
                  <c:v>0.59704225822638501</c:v>
                </c:pt>
                <c:pt idx="7">
                  <c:v>-2.6618090515577002E-2</c:v>
                </c:pt>
                <c:pt idx="8">
                  <c:v>3.77602299440166E-2</c:v>
                </c:pt>
                <c:pt idx="9">
                  <c:v>0.119940866260707</c:v>
                </c:pt>
                <c:pt idx="10">
                  <c:v>-9.8517962366454104E-2</c:v>
                </c:pt>
                <c:pt idx="11">
                  <c:v>-0.20614749059100401</c:v>
                </c:pt>
                <c:pt idx="12">
                  <c:v>-0.30758541095691</c:v>
                </c:pt>
                <c:pt idx="13">
                  <c:v>-0.33197602838065199</c:v>
                </c:pt>
                <c:pt idx="14">
                  <c:v>0.30563824739718198</c:v>
                </c:pt>
                <c:pt idx="15">
                  <c:v>-0.107017473867572</c:v>
                </c:pt>
                <c:pt idx="16">
                  <c:v>-8.0832345028757496E-2</c:v>
                </c:pt>
                <c:pt idx="17">
                  <c:v>2.34689598454417E-2</c:v>
                </c:pt>
                <c:pt idx="18">
                  <c:v>6.7522732297136095E-2</c:v>
                </c:pt>
                <c:pt idx="19">
                  <c:v>5.5872961743979203E-2</c:v>
                </c:pt>
                <c:pt idx="20">
                  <c:v>0.16117958013211001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658672"/>
        <c:axId val="185659232"/>
      </c:scatterChart>
      <c:valAx>
        <c:axId val="185658672"/>
        <c:scaling>
          <c:orientation val="minMax"/>
          <c:max val="21"/>
        </c:scaling>
        <c:delete val="0"/>
        <c:axPos val="b"/>
        <c:majorTickMark val="out"/>
        <c:minorTickMark val="none"/>
        <c:tickLblPos val="nextTo"/>
        <c:crossAx val="185659232"/>
        <c:crosses val="autoZero"/>
        <c:crossBetween val="midCat"/>
        <c:majorUnit val="1"/>
      </c:valAx>
      <c:valAx>
        <c:axId val="18565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658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factor.loadings!$F$1</c:f>
              <c:strCache>
                <c:ptCount val="1"/>
                <c:pt idx="0">
                  <c:v>PC5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factor.loadings!$F$2:$F$22</c:f>
              <c:numCache>
                <c:formatCode>General</c:formatCode>
                <c:ptCount val="21"/>
                <c:pt idx="0">
                  <c:v>4.7074306414845002E-2</c:v>
                </c:pt>
                <c:pt idx="1">
                  <c:v>-1.56115543934535E-2</c:v>
                </c:pt>
                <c:pt idx="2">
                  <c:v>-9.1150012493800801E-3</c:v>
                </c:pt>
                <c:pt idx="3">
                  <c:v>-2.31145711509028E-3</c:v>
                </c:pt>
                <c:pt idx="4">
                  <c:v>0.17410998677239301</c:v>
                </c:pt>
                <c:pt idx="5">
                  <c:v>3.0110130538631801E-2</c:v>
                </c:pt>
                <c:pt idx="6">
                  <c:v>0.210261862269293</c:v>
                </c:pt>
                <c:pt idx="7">
                  <c:v>0.284112060441926</c:v>
                </c:pt>
                <c:pt idx="8">
                  <c:v>0.58551768048122899</c:v>
                </c:pt>
                <c:pt idx="9">
                  <c:v>6.4777605308591807E-2</c:v>
                </c:pt>
                <c:pt idx="10">
                  <c:v>7.9965467941165297E-2</c:v>
                </c:pt>
                <c:pt idx="11">
                  <c:v>-1.4610645218175899E-2</c:v>
                </c:pt>
                <c:pt idx="12">
                  <c:v>0.42584952406273802</c:v>
                </c:pt>
                <c:pt idx="13">
                  <c:v>-4.1192386450776698E-2</c:v>
                </c:pt>
                <c:pt idx="14">
                  <c:v>-0.182267339784319</c:v>
                </c:pt>
                <c:pt idx="15">
                  <c:v>-0.13796158947429499</c:v>
                </c:pt>
                <c:pt idx="16">
                  <c:v>-0.23485728527073901</c:v>
                </c:pt>
                <c:pt idx="17">
                  <c:v>-0.13708339351604601</c:v>
                </c:pt>
                <c:pt idx="18">
                  <c:v>-0.22901020085135301</c:v>
                </c:pt>
                <c:pt idx="19">
                  <c:v>-0.186654530219099</c:v>
                </c:pt>
                <c:pt idx="20">
                  <c:v>0.46285142560395398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factor.loadings!$G$1</c:f>
              <c:strCache>
                <c:ptCount val="1"/>
                <c:pt idx="0">
                  <c:v>PC6</c:v>
                </c:pt>
              </c:strCache>
            </c:strRef>
          </c:tx>
          <c:spPr>
            <a:ln w="28575">
              <a:noFill/>
            </a:ln>
          </c:spPr>
          <c:xVal>
            <c:strRef>
              <c:f>factor.loadings!$A$2:$A$22</c:f>
              <c:strCache>
                <c:ptCount val="21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  <c:pt idx="12">
                  <c:v>Q13</c:v>
                </c:pt>
                <c:pt idx="13">
                  <c:v>Q14</c:v>
                </c:pt>
                <c:pt idx="14">
                  <c:v>Q15</c:v>
                </c:pt>
                <c:pt idx="15">
                  <c:v>Q16</c:v>
                </c:pt>
                <c:pt idx="16">
                  <c:v>Q17</c:v>
                </c:pt>
                <c:pt idx="17">
                  <c:v>Q18</c:v>
                </c:pt>
                <c:pt idx="18">
                  <c:v>Q19</c:v>
                </c:pt>
                <c:pt idx="19">
                  <c:v>Q20</c:v>
                </c:pt>
                <c:pt idx="20">
                  <c:v>Q21</c:v>
                </c:pt>
              </c:strCache>
            </c:strRef>
          </c:xVal>
          <c:yVal>
            <c:numRef>
              <c:f>factor.loadings!$G$2:$G$22</c:f>
              <c:numCache>
                <c:formatCode>General</c:formatCode>
                <c:ptCount val="21"/>
                <c:pt idx="0">
                  <c:v>-4.6104768549388699E-2</c:v>
                </c:pt>
                <c:pt idx="1">
                  <c:v>7.46001667241218E-2</c:v>
                </c:pt>
                <c:pt idx="2">
                  <c:v>-2.7539592226156099E-2</c:v>
                </c:pt>
                <c:pt idx="3">
                  <c:v>-0.19076303682521201</c:v>
                </c:pt>
                <c:pt idx="4">
                  <c:v>0.14420696853828799</c:v>
                </c:pt>
                <c:pt idx="5">
                  <c:v>-0.30850009226969599</c:v>
                </c:pt>
                <c:pt idx="6">
                  <c:v>-1.35184357314413E-2</c:v>
                </c:pt>
                <c:pt idx="7">
                  <c:v>0.375542271565529</c:v>
                </c:pt>
                <c:pt idx="8">
                  <c:v>0.161044666597258</c:v>
                </c:pt>
                <c:pt idx="9">
                  <c:v>-1.1495409713623299E-2</c:v>
                </c:pt>
                <c:pt idx="10">
                  <c:v>-0.30089486380291203</c:v>
                </c:pt>
                <c:pt idx="11">
                  <c:v>-4.4555714879756E-2</c:v>
                </c:pt>
                <c:pt idx="12">
                  <c:v>-1.4601364810899201E-2</c:v>
                </c:pt>
                <c:pt idx="13">
                  <c:v>-0.25299674389542698</c:v>
                </c:pt>
                <c:pt idx="14">
                  <c:v>1.3059178127721499E-2</c:v>
                </c:pt>
                <c:pt idx="15">
                  <c:v>0.44138884158953501</c:v>
                </c:pt>
                <c:pt idx="16">
                  <c:v>-7.8404622682576499E-3</c:v>
                </c:pt>
                <c:pt idx="17">
                  <c:v>0.58457362905941901</c:v>
                </c:pt>
                <c:pt idx="18">
                  <c:v>-5.0650901890787102E-2</c:v>
                </c:pt>
                <c:pt idx="19">
                  <c:v>0.17857770506891399</c:v>
                </c:pt>
                <c:pt idx="20">
                  <c:v>-6.0648147498641301E-2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61664"/>
        <c:axId val="186862224"/>
      </c:scatterChart>
      <c:valAx>
        <c:axId val="186861664"/>
        <c:scaling>
          <c:orientation val="minMax"/>
          <c:max val="21"/>
        </c:scaling>
        <c:delete val="0"/>
        <c:axPos val="b"/>
        <c:majorTickMark val="out"/>
        <c:minorTickMark val="none"/>
        <c:tickLblPos val="nextTo"/>
        <c:crossAx val="186862224"/>
        <c:crosses val="autoZero"/>
        <c:crossBetween val="midCat"/>
        <c:majorUnit val="1"/>
      </c:valAx>
      <c:valAx>
        <c:axId val="18686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8616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0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7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9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2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4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C50B-563E-4D80-9C66-8D75025BF13F}" type="datetimeFigureOut">
              <a:rPr kumimoji="1" lang="ja-JP" altLang="en-US" smtClean="0"/>
              <a:t>2015/1/6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3B08-9D54-464B-B61B-15C36AA28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0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PV06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小澤陽平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8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担当</a:t>
            </a:r>
            <a:r>
              <a:rPr kumimoji="1" lang="en-US" altLang="ja-JP" dirty="0" smtClean="0"/>
              <a:t>PV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坂本冬美</a:t>
            </a:r>
            <a:endParaRPr kumimoji="1" lang="en-US" altLang="ja-JP" dirty="0" smtClean="0"/>
          </a:p>
          <a:p>
            <a:r>
              <a:rPr lang="ja-JP" altLang="en-US" dirty="0" smtClean="0"/>
              <a:t>また</a:t>
            </a:r>
            <a:r>
              <a:rPr lang="ja-JP" altLang="en-US" dirty="0"/>
              <a:t>君</a:t>
            </a:r>
            <a:r>
              <a:rPr lang="ja-JP" altLang="en-US" dirty="0" smtClean="0"/>
              <a:t>に恋してる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仮定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演歌歌手なので歌唱力が評価に大きく影響している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4653136"/>
            <a:ext cx="8147248" cy="1473027"/>
          </a:xfrm>
        </p:spPr>
        <p:txBody>
          <a:bodyPr/>
          <a:lstStyle/>
          <a:p>
            <a:r>
              <a:rPr kumimoji="1" lang="ja-JP" altLang="en-US" dirty="0" smtClean="0"/>
              <a:t>固有値１以上は</a:t>
            </a:r>
            <a:r>
              <a:rPr lang="en-US" altLang="ja-JP" dirty="0" smtClean="0"/>
              <a:t>PC6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r>
              <a:rPr kumimoji="1" lang="ja-JP" altLang="en-US" dirty="0"/>
              <a:t>累積</a:t>
            </a:r>
            <a:r>
              <a:rPr kumimoji="1" lang="ja-JP" altLang="en-US" dirty="0" smtClean="0"/>
              <a:t>寄与率</a:t>
            </a:r>
            <a:r>
              <a:rPr kumimoji="1" lang="en-US" altLang="ja-JP" dirty="0" smtClean="0"/>
              <a:t>80%</a:t>
            </a:r>
            <a:r>
              <a:rPr kumimoji="1" lang="ja-JP" altLang="en-US" dirty="0" smtClean="0"/>
              <a:t>以上は</a:t>
            </a:r>
            <a:r>
              <a:rPr kumimoji="1" lang="en-US" altLang="ja-JP" dirty="0" smtClean="0"/>
              <a:t>PC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まで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94102"/>
            <a:ext cx="2596248" cy="318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05" y="1447410"/>
            <a:ext cx="2270897" cy="313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左右矢印 8"/>
          <p:cNvSpPr/>
          <p:nvPr/>
        </p:nvSpPr>
        <p:spPr>
          <a:xfrm rot="16200000">
            <a:off x="627431" y="2348880"/>
            <a:ext cx="144016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 rot="16200000">
            <a:off x="3451494" y="2956566"/>
            <a:ext cx="2673060" cy="43204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多変量解析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57810"/>
              </p:ext>
            </p:extLst>
          </p:nvPr>
        </p:nvGraphicFramePr>
        <p:xfrm>
          <a:off x="539552" y="1412776"/>
          <a:ext cx="3672408" cy="1416111"/>
        </p:xfrm>
        <a:graphic>
          <a:graphicData uri="http://schemas.openxmlformats.org/drawingml/2006/table">
            <a:tbl>
              <a:tblPr/>
              <a:tblGrid>
                <a:gridCol w="2088232"/>
                <a:gridCol w="1584176"/>
              </a:tblGrid>
              <a:tr h="4289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重相関係数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0.907563704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重相関係数の二乗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0.823671877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9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自由度調整済重相関係数の二乗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0.817298572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87048"/>
              </p:ext>
            </p:extLst>
          </p:nvPr>
        </p:nvGraphicFramePr>
        <p:xfrm>
          <a:off x="539553" y="2996952"/>
          <a:ext cx="7992886" cy="3384374"/>
        </p:xfrm>
        <a:graphic>
          <a:graphicData uri="http://schemas.openxmlformats.org/drawingml/2006/table">
            <a:tbl>
              <a:tblPr/>
              <a:tblGrid>
                <a:gridCol w="864095"/>
                <a:gridCol w="1224136"/>
                <a:gridCol w="1008112"/>
                <a:gridCol w="936104"/>
                <a:gridCol w="1008112"/>
                <a:gridCol w="1962950"/>
                <a:gridCol w="989377"/>
              </a:tblGrid>
              <a:tr h="5030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偏回帰係数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標準誤差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標準化偏回帰係数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トレランス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-0.308458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0.013646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-22.6039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1.53E-52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-0.736700126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-0.2785799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0.024764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-11.2494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3.50E-22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-0.36663718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0.24979631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0.029402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8.495849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1.07E-14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0.276893989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0.05157489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0.030085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1.714332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0.088334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0.055872962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-0.1950154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0.034052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-5.72706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4.69E-08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-0.18665453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PC6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0.1920725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0.035055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5.479242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1.56E-07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0.178577705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定数項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2.84971098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0.036087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78.96861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1.38E-133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2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軸の</a:t>
            </a:r>
            <a:r>
              <a:rPr lang="ja-JP" altLang="en-US" dirty="0" smtClean="0"/>
              <a:t>解釈１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3610744" cy="4641379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PC1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Q21</a:t>
            </a:r>
            <a:r>
              <a:rPr kumimoji="1" lang="ja-JP" altLang="en-US" sz="2400" dirty="0" smtClean="0"/>
              <a:t>以外</a:t>
            </a:r>
            <a:r>
              <a:rPr kumimoji="1" lang="ja-JP" altLang="en-US" sz="2400" dirty="0" smtClean="0"/>
              <a:t>マイナス値</a:t>
            </a:r>
            <a:endParaRPr kumimoji="1" lang="en-US" altLang="ja-JP" sz="2400" dirty="0" smtClean="0"/>
          </a:p>
          <a:p>
            <a:pPr lvl="1"/>
            <a:r>
              <a:rPr lang="ja-JP" altLang="en-US" dirty="0" smtClean="0"/>
              <a:t>全体的な悪さ</a:t>
            </a:r>
            <a:endParaRPr kumimoji="1" lang="en-US" altLang="ja-JP" dirty="0" smtClean="0"/>
          </a:p>
          <a:p>
            <a:r>
              <a:rPr lang="en-US" altLang="ja-JP" sz="2400" dirty="0" smtClean="0"/>
              <a:t>PC2</a:t>
            </a:r>
            <a:r>
              <a:rPr lang="ja-JP" altLang="en-US" sz="2400" dirty="0" smtClean="0"/>
              <a:t>は映像がみやすい（</a:t>
            </a:r>
            <a:r>
              <a:rPr lang="en-US" altLang="ja-JP" sz="2400" dirty="0" smtClean="0"/>
              <a:t>Q8</a:t>
            </a:r>
            <a:r>
              <a:rPr lang="ja-JP" altLang="en-US" sz="2400" dirty="0" smtClean="0"/>
              <a:t>）、メロディが洗練、聞きやすい（</a:t>
            </a:r>
            <a:r>
              <a:rPr lang="en-US" altLang="ja-JP" sz="2400" dirty="0" smtClean="0"/>
              <a:t>Q11,Q12</a:t>
            </a:r>
            <a:r>
              <a:rPr lang="ja-JP" altLang="en-US" sz="2400" dirty="0" smtClean="0"/>
              <a:t>）、歌詞のわかりやすさ（</a:t>
            </a:r>
            <a:r>
              <a:rPr lang="en-US" altLang="ja-JP" sz="2400" dirty="0" smtClean="0"/>
              <a:t>Q16</a:t>
            </a:r>
            <a:r>
              <a:rPr lang="ja-JP" altLang="en-US" sz="2400" dirty="0" smtClean="0"/>
              <a:t>）がプラス値</a:t>
            </a:r>
            <a:endParaRPr lang="en-US" altLang="ja-JP" sz="2400" dirty="0" smtClean="0"/>
          </a:p>
          <a:p>
            <a:pPr lvl="1"/>
            <a:r>
              <a:rPr lang="ja-JP" altLang="en-US" dirty="0"/>
              <a:t>歌</a:t>
            </a:r>
            <a:r>
              <a:rPr lang="ja-JP" altLang="en-US" dirty="0" smtClean="0"/>
              <a:t>の良さ</a:t>
            </a:r>
            <a:endParaRPr lang="en-US" altLang="ja-JP" dirty="0" smtClean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567101"/>
              </p:ext>
            </p:extLst>
          </p:nvPr>
        </p:nvGraphicFramePr>
        <p:xfrm>
          <a:off x="4283968" y="1484784"/>
          <a:ext cx="453650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6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軸の解釈２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dirty="0" smtClean="0"/>
              <a:t>PC3</a:t>
            </a:r>
            <a:r>
              <a:rPr kumimoji="1" lang="ja-JP" altLang="en-US" sz="2400" dirty="0" smtClean="0"/>
              <a:t>は親しみやすさ（</a:t>
            </a:r>
            <a:r>
              <a:rPr kumimoji="1" lang="en-US" altLang="ja-JP" sz="2400" dirty="0" smtClean="0"/>
              <a:t>Q2,Q5</a:t>
            </a:r>
            <a:r>
              <a:rPr kumimoji="1" lang="ja-JP" altLang="en-US" sz="2400" dirty="0" smtClean="0"/>
              <a:t>）がマイナス値でメロディの迫力（</a:t>
            </a:r>
            <a:r>
              <a:rPr kumimoji="1" lang="en-US" altLang="ja-JP" sz="2400" dirty="0" smtClean="0"/>
              <a:t>Q13</a:t>
            </a:r>
            <a:r>
              <a:rPr kumimoji="1" lang="ja-JP" altLang="en-US" sz="2400" dirty="0" smtClean="0"/>
              <a:t>）や全体の印象（</a:t>
            </a:r>
            <a:r>
              <a:rPr kumimoji="1" lang="en-US" altLang="ja-JP" sz="2400" dirty="0" smtClean="0"/>
              <a:t>Q18</a:t>
            </a:r>
            <a:r>
              <a:rPr kumimoji="1" lang="ja-JP" altLang="en-US" sz="2400" dirty="0" smtClean="0"/>
              <a:t>）が</a:t>
            </a:r>
            <a:r>
              <a:rPr kumimoji="1" lang="ja-JP" altLang="en-US" sz="2400" dirty="0" smtClean="0"/>
              <a:t>プラス値</a:t>
            </a:r>
            <a:endParaRPr kumimoji="1" lang="en-US" altLang="ja-JP" sz="2400" dirty="0" smtClean="0"/>
          </a:p>
          <a:p>
            <a:pPr lvl="1"/>
            <a:r>
              <a:rPr lang="ja-JP" altLang="en-US" dirty="0"/>
              <a:t>歌</a:t>
            </a:r>
            <a:r>
              <a:rPr lang="ja-JP" altLang="en-US" dirty="0" smtClean="0"/>
              <a:t>の迫力</a:t>
            </a:r>
            <a:endParaRPr kumimoji="1" lang="en-US" altLang="ja-JP" dirty="0" smtClean="0"/>
          </a:p>
          <a:p>
            <a:r>
              <a:rPr lang="en-US" altLang="ja-JP" sz="2400" dirty="0" smtClean="0"/>
              <a:t>PC4</a:t>
            </a:r>
            <a:r>
              <a:rPr lang="ja-JP" altLang="en-US" sz="2400" dirty="0" smtClean="0"/>
              <a:t>は親しみやすさ（</a:t>
            </a:r>
            <a:r>
              <a:rPr lang="en-US" altLang="ja-JP" sz="2400" dirty="0" smtClean="0"/>
              <a:t>Q2,Q5</a:t>
            </a:r>
            <a:r>
              <a:rPr lang="ja-JP" altLang="en-US" sz="2400" dirty="0" smtClean="0"/>
              <a:t>）がマイナスで雰囲気、映像が洗練されている（</a:t>
            </a:r>
            <a:r>
              <a:rPr lang="en-US" altLang="ja-JP" sz="2400" dirty="0" smtClean="0"/>
              <a:t>Q1,Q7</a:t>
            </a:r>
            <a:r>
              <a:rPr lang="ja-JP" altLang="en-US" sz="2400" dirty="0" smtClean="0"/>
              <a:t>）がプラス値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カリスマ性（雰囲気、映像）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364902"/>
              </p:ext>
            </p:extLst>
          </p:nvPr>
        </p:nvGraphicFramePr>
        <p:xfrm>
          <a:off x="4355976" y="1628800"/>
          <a:ext cx="457200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0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軸の解釈３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PC5</a:t>
            </a:r>
            <a:r>
              <a:rPr lang="ja-JP" altLang="en-US" sz="2400" dirty="0" smtClean="0"/>
              <a:t>は映像、メロディ迫力</a:t>
            </a:r>
            <a:r>
              <a:rPr lang="ja-JP" altLang="en-US" sz="2400" dirty="0" smtClean="0"/>
              <a:t>がある（</a:t>
            </a:r>
            <a:r>
              <a:rPr lang="en-US" altLang="ja-JP" sz="2400" dirty="0" smtClean="0"/>
              <a:t>Q9,Q13</a:t>
            </a:r>
            <a:r>
              <a:rPr lang="ja-JP" altLang="en-US" sz="2400" dirty="0" smtClean="0"/>
              <a:t>）が</a:t>
            </a:r>
            <a:r>
              <a:rPr lang="ja-JP" altLang="en-US" sz="2400" dirty="0" smtClean="0"/>
              <a:t>プラス値</a:t>
            </a:r>
            <a:endParaRPr lang="en-US" altLang="ja-JP" sz="2400" dirty="0" smtClean="0"/>
          </a:p>
          <a:p>
            <a:pPr lvl="1"/>
            <a:r>
              <a:rPr lang="ja-JP" altLang="en-US" dirty="0" smtClean="0"/>
              <a:t>全体の迫力</a:t>
            </a:r>
            <a:endParaRPr lang="en-US" altLang="ja-JP" dirty="0" smtClean="0"/>
          </a:p>
          <a:p>
            <a:r>
              <a:rPr kumimoji="1" lang="en-US" altLang="ja-JP" sz="2400" dirty="0" smtClean="0"/>
              <a:t>PC6</a:t>
            </a:r>
            <a:r>
              <a:rPr kumimoji="1" lang="ja-JP" altLang="en-US" sz="2400" dirty="0" smtClean="0"/>
              <a:t>は見やすい</a:t>
            </a: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Q8</a:t>
            </a:r>
            <a:r>
              <a:rPr kumimoji="1" lang="ja-JP" altLang="en-US" sz="2400" dirty="0" smtClean="0"/>
              <a:t>）、分かりや</a:t>
            </a:r>
            <a:r>
              <a:rPr lang="ja-JP" altLang="en-US" sz="2400" dirty="0" smtClean="0"/>
              <a:t>い（</a:t>
            </a:r>
            <a:r>
              <a:rPr lang="en-US" altLang="ja-JP" sz="2400" dirty="0" smtClean="0"/>
              <a:t>Q16</a:t>
            </a:r>
            <a:r>
              <a:rPr lang="ja-JP" altLang="en-US" sz="2400" dirty="0" smtClean="0"/>
              <a:t>）、印象に残る（</a:t>
            </a:r>
            <a:r>
              <a:rPr lang="en-US" altLang="ja-JP" sz="2400" dirty="0" smtClean="0"/>
              <a:t>Q18</a:t>
            </a:r>
            <a:r>
              <a:rPr lang="ja-JP" altLang="en-US" sz="2400" dirty="0" smtClean="0"/>
              <a:t>）が</a:t>
            </a:r>
            <a:r>
              <a:rPr lang="ja-JP" altLang="en-US" sz="2400" dirty="0" smtClean="0"/>
              <a:t>プラス</a:t>
            </a:r>
            <a:endParaRPr lang="en-US" altLang="ja-JP" sz="2400" dirty="0" smtClean="0"/>
          </a:p>
          <a:p>
            <a:pPr lvl="1"/>
            <a:r>
              <a:rPr kumimoji="1" lang="ja-JP" altLang="en-US" dirty="0"/>
              <a:t>印象</a:t>
            </a:r>
            <a:r>
              <a:rPr kumimoji="1" lang="ja-JP" altLang="en-US" dirty="0" smtClean="0"/>
              <a:t>のやわらかさ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486544"/>
              </p:ext>
            </p:extLst>
          </p:nvPr>
        </p:nvGraphicFramePr>
        <p:xfrm>
          <a:off x="4355976" y="1628800"/>
          <a:ext cx="45720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考察・課題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考察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歌唱力にかかわるもの（メロディに洗練されている、迫力がある）はマイナス側に働く軸（</a:t>
            </a:r>
            <a:r>
              <a:rPr lang="en-US" altLang="ja-JP" dirty="0" smtClean="0"/>
              <a:t>PC2,PC5,PC6</a:t>
            </a:r>
            <a:r>
              <a:rPr lang="ja-JP" altLang="en-US" dirty="0" smtClean="0"/>
              <a:t>）が多かった。</a:t>
            </a:r>
            <a:endParaRPr lang="en-US" altLang="ja-JP" dirty="0"/>
          </a:p>
          <a:p>
            <a:pPr lvl="1"/>
            <a:r>
              <a:rPr lang="ja-JP" altLang="en-US" dirty="0" smtClean="0"/>
              <a:t>この</a:t>
            </a:r>
            <a:r>
              <a:rPr lang="en-US" altLang="ja-JP" dirty="0" smtClean="0"/>
              <a:t>PV</a:t>
            </a:r>
            <a:r>
              <a:rPr lang="ja-JP" altLang="en-US" dirty="0" smtClean="0"/>
              <a:t>の評価にはアーティストの影響が少ない</a:t>
            </a:r>
            <a:endParaRPr lang="en-US" altLang="ja-JP" dirty="0"/>
          </a:p>
          <a:p>
            <a:pPr lvl="2"/>
            <a:r>
              <a:rPr lang="ja-JP" altLang="en-US" dirty="0" smtClean="0"/>
              <a:t>アーティストを知らない人が多い？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課題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軸</a:t>
            </a:r>
            <a:r>
              <a:rPr kumimoji="1" lang="ja-JP" altLang="en-US" dirty="0" smtClean="0"/>
              <a:t>の解釈を深める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PC4</a:t>
            </a:r>
            <a:r>
              <a:rPr kumimoji="1" lang="ja-JP" altLang="en-US" dirty="0" smtClean="0"/>
              <a:t>を除いて、再度重回帰分析を行う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340</Words>
  <Application>Microsoft Office PowerPoint</Application>
  <PresentationFormat>画面に合わせる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新細明體</vt:lpstr>
      <vt:lpstr>Arial</vt:lpstr>
      <vt:lpstr>Calibri</vt:lpstr>
      <vt:lpstr>Office ​​テーマ</vt:lpstr>
      <vt:lpstr>PV06について</vt:lpstr>
      <vt:lpstr>担当PV</vt:lpstr>
      <vt:lpstr>主成分分析</vt:lpstr>
      <vt:lpstr>多変量解析</vt:lpstr>
      <vt:lpstr>軸の解釈１</vt:lpstr>
      <vt:lpstr>軸の解釈２</vt:lpstr>
      <vt:lpstr>軸の解釈３</vt:lpstr>
      <vt:lpstr>考察・課題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PV06について</dc:title>
  <dc:creator>Tricolor-WIN</dc:creator>
  <cp:lastModifiedBy>media</cp:lastModifiedBy>
  <cp:revision>16</cp:revision>
  <dcterms:created xsi:type="dcterms:W3CDTF">2015-01-06T00:00:07Z</dcterms:created>
  <dcterms:modified xsi:type="dcterms:W3CDTF">2015-01-06T03:08:53Z</dcterms:modified>
</cp:coreProperties>
</file>