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404050" cy="43205400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000000"/>
          </p15:clr>
        </p15:guide>
        <p15:guide id="2" pos="10206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" roundtripDataSignature="AMtx7mjiU5j0BRN3L/AaHdrYWlz03Jl6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EF"/>
    <a:srgbClr val="B0E2F9"/>
    <a:srgbClr val="E4FCFF"/>
    <a:srgbClr val="8CD5F3"/>
    <a:srgbClr val="3795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628" y="20"/>
      </p:cViewPr>
      <p:guideLst>
        <p:guide orient="horz" pos="13608"/>
        <p:guide pos="10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06800" y="514350"/>
            <a:ext cx="1930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1620837" y="39344600"/>
            <a:ext cx="7559675" cy="300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11071225" y="39344600"/>
            <a:ext cx="10261600" cy="300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23223537" y="39344600"/>
            <a:ext cx="7559675" cy="300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1620837" y="1728787"/>
            <a:ext cx="29162375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1620837" y="10082212"/>
            <a:ext cx="29162375" cy="2851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1620837" y="39344600"/>
            <a:ext cx="7559675" cy="300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1071225" y="39344600"/>
            <a:ext cx="10261600" cy="300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3223537" y="39344600"/>
            <a:ext cx="7559675" cy="300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ctrTitle"/>
          </p:nvPr>
        </p:nvSpPr>
        <p:spPr>
          <a:xfrm>
            <a:off x="6300788" y="5303838"/>
            <a:ext cx="37804725" cy="1128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"/>
          </p:nvPr>
        </p:nvSpPr>
        <p:spPr>
          <a:xfrm>
            <a:off x="6300788" y="17019588"/>
            <a:ext cx="37804725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1620837" y="39344600"/>
            <a:ext cx="7559675" cy="300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1071225" y="39344600"/>
            <a:ext cx="10261600" cy="300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3223537" y="39344600"/>
            <a:ext cx="7559675" cy="300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 rot="5400000">
            <a:off x="28390057" y="9451182"/>
            <a:ext cx="27649487" cy="113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 rot="5400000">
            <a:off x="5631657" y="-1813718"/>
            <a:ext cx="27649487" cy="338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1620837" y="39344600"/>
            <a:ext cx="7559675" cy="300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11071225" y="39344600"/>
            <a:ext cx="10261600" cy="300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23223537" y="39344600"/>
            <a:ext cx="7559675" cy="300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620837" y="1728787"/>
            <a:ext cx="29162375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 rot="5400000">
            <a:off x="1945481" y="9757568"/>
            <a:ext cx="28513087" cy="2916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1620837" y="39344600"/>
            <a:ext cx="7559675" cy="300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11071225" y="39344600"/>
            <a:ext cx="10261600" cy="300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23223537" y="39344600"/>
            <a:ext cx="7559675" cy="300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471863" y="2160588"/>
            <a:ext cx="16257587" cy="7561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>
            <a:spLocks noGrp="1"/>
          </p:cNvSpPr>
          <p:nvPr>
            <p:ph type="pic" idx="2"/>
          </p:nvPr>
        </p:nvSpPr>
        <p:spPr>
          <a:xfrm>
            <a:off x="21429663" y="4665663"/>
            <a:ext cx="25517475" cy="23028275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471863" y="9721850"/>
            <a:ext cx="16257587" cy="180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dt" idx="10"/>
          </p:nvPr>
        </p:nvSpPr>
        <p:spPr>
          <a:xfrm>
            <a:off x="1620837" y="39344600"/>
            <a:ext cx="7559675" cy="300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ftr" idx="11"/>
          </p:nvPr>
        </p:nvSpPr>
        <p:spPr>
          <a:xfrm>
            <a:off x="11071225" y="39344600"/>
            <a:ext cx="10261600" cy="300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23223537" y="39344600"/>
            <a:ext cx="7559675" cy="300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471863" y="2160588"/>
            <a:ext cx="16257587" cy="7561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21429663" y="4665663"/>
            <a:ext cx="25517475" cy="2302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471863" y="9721850"/>
            <a:ext cx="16257587" cy="180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dt" idx="10"/>
          </p:nvPr>
        </p:nvSpPr>
        <p:spPr>
          <a:xfrm>
            <a:off x="1620837" y="39344600"/>
            <a:ext cx="7559675" cy="300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ftr" idx="11"/>
          </p:nvPr>
        </p:nvSpPr>
        <p:spPr>
          <a:xfrm>
            <a:off x="11071225" y="39344600"/>
            <a:ext cx="10261600" cy="300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23223537" y="39344600"/>
            <a:ext cx="7559675" cy="300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620837" y="1728787"/>
            <a:ext cx="29162375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dt" idx="10"/>
          </p:nvPr>
        </p:nvSpPr>
        <p:spPr>
          <a:xfrm>
            <a:off x="1620837" y="39344600"/>
            <a:ext cx="7559675" cy="300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ftr" idx="11"/>
          </p:nvPr>
        </p:nvSpPr>
        <p:spPr>
          <a:xfrm>
            <a:off x="11071225" y="39344600"/>
            <a:ext cx="10261600" cy="300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23223537" y="39344600"/>
            <a:ext cx="7559675" cy="300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3471863" y="1725613"/>
            <a:ext cx="43475275" cy="626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3471863" y="7943850"/>
            <a:ext cx="21324887" cy="389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3471863" y="11836400"/>
            <a:ext cx="21324887" cy="17410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3"/>
          </p:nvPr>
        </p:nvSpPr>
        <p:spPr>
          <a:xfrm>
            <a:off x="25517475" y="7943850"/>
            <a:ext cx="21429663" cy="389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4"/>
          </p:nvPr>
        </p:nvSpPr>
        <p:spPr>
          <a:xfrm>
            <a:off x="25517475" y="11836400"/>
            <a:ext cx="21429663" cy="17410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1620837" y="39344600"/>
            <a:ext cx="7559675" cy="300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1071225" y="39344600"/>
            <a:ext cx="10261600" cy="300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23223537" y="39344600"/>
            <a:ext cx="7559675" cy="300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1620837" y="1728787"/>
            <a:ext cx="29162375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2520950" y="7561263"/>
            <a:ext cx="22606000" cy="2138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2"/>
          </p:nvPr>
        </p:nvSpPr>
        <p:spPr>
          <a:xfrm>
            <a:off x="25279350" y="7561263"/>
            <a:ext cx="22606000" cy="2138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dt" idx="10"/>
          </p:nvPr>
        </p:nvSpPr>
        <p:spPr>
          <a:xfrm>
            <a:off x="1620837" y="39344600"/>
            <a:ext cx="7559675" cy="300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ftr" idx="11"/>
          </p:nvPr>
        </p:nvSpPr>
        <p:spPr>
          <a:xfrm>
            <a:off x="11071225" y="39344600"/>
            <a:ext cx="10261600" cy="300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23223537" y="39344600"/>
            <a:ext cx="7559675" cy="300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3438525" y="8078788"/>
            <a:ext cx="43476863" cy="134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3438525" y="21685250"/>
            <a:ext cx="43476863" cy="708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1620837" y="39344600"/>
            <a:ext cx="7559675" cy="300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1071225" y="39344600"/>
            <a:ext cx="10261600" cy="300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3223537" y="39344600"/>
            <a:ext cx="7559675" cy="300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620837" y="1728787"/>
            <a:ext cx="29162375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620837" y="10082212"/>
            <a:ext cx="29162375" cy="2851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marL="457200" marR="0" lvl="0" indent="-1282700" algn="l" rtl="0">
              <a:spcBef>
                <a:spcPts val="3320"/>
              </a:spcBef>
              <a:spcAft>
                <a:spcPts val="0"/>
              </a:spcAft>
              <a:buClr>
                <a:schemeClr val="dk1"/>
              </a:buClr>
              <a:buSzPts val="16600"/>
              <a:buFont typeface="Arial"/>
              <a:buChar char="•"/>
              <a:defRPr sz="1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14935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4500"/>
              <a:buFont typeface="Arial"/>
              <a:buChar char="–"/>
              <a:defRPr sz="1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1016000" algn="l" rtl="0">
              <a:spcBef>
                <a:spcPts val="2480"/>
              </a:spcBef>
              <a:spcAft>
                <a:spcPts val="0"/>
              </a:spcAft>
              <a:buClr>
                <a:schemeClr val="dk1"/>
              </a:buClr>
              <a:buSzPts val="12400"/>
              <a:buFont typeface="Arial"/>
              <a:buChar char="•"/>
              <a:defRPr sz="1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89000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Arial"/>
              <a:buChar char="–"/>
              <a:defRPr sz="10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89000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Arial"/>
              <a:buChar char="»"/>
              <a:defRPr sz="10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620837" y="39344600"/>
            <a:ext cx="7559675" cy="300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1071225" y="39344600"/>
            <a:ext cx="10261600" cy="300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3223537" y="39344600"/>
            <a:ext cx="7559675" cy="300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3200" tIns="236600" rIns="473200" bIns="2366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on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7150"/>
            <a:ext cx="32404049" cy="75819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9107090" y="6902450"/>
            <a:ext cx="14189793" cy="100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50" tIns="41475" rIns="82950" bIns="414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6000"/>
              <a:buFont typeface="Calibri"/>
              <a:buNone/>
            </a:pPr>
            <a:r>
              <a:rPr lang="en-US" sz="60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Matheus Yoshimitsu Tamashiro Pires Lanzo</a:t>
            </a:r>
            <a:endParaRPr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10560011" y="7991853"/>
            <a:ext cx="1128395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6000"/>
              <a:buFont typeface="Calibri"/>
              <a:buNone/>
            </a:pPr>
            <a:r>
              <a:rPr lang="en-US" sz="60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UNESP IBILCE/São José do Rio Preto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5256212" y="4056519"/>
            <a:ext cx="20875500" cy="1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50" tIns="41475" rIns="82950" bIns="41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7000"/>
              <a:buFont typeface="Calibri"/>
              <a:buNone/>
            </a:pPr>
            <a:r>
              <a:rPr lang="pt-BR" sz="7000" b="1" i="0" u="none" strike="noStrike" cap="none" dirty="0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rPr>
              <a:t>RECONHECIMENTO INTELIGENTE DE LOCUTORES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7000"/>
              <a:buFont typeface="Calibri"/>
              <a:buNone/>
            </a:pPr>
            <a:r>
              <a:rPr lang="pt-BR" sz="7000" b="1" i="0" u="none" strike="noStrike" cap="none" dirty="0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rPr>
              <a:t>NA MODALIDADE INDEPENDENTE DO DISCURSO</a:t>
            </a:r>
            <a:endParaRPr lang="pt-BR" dirty="0"/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258850" y="2773531"/>
            <a:ext cx="6711950" cy="239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7725" y="2193925"/>
            <a:ext cx="5540175" cy="470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449235" y="40496849"/>
            <a:ext cx="3235784" cy="99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594A5BA-26F3-ADEC-69ED-97F792F83D4D}"/>
              </a:ext>
            </a:extLst>
          </p:cNvPr>
          <p:cNvSpPr/>
          <p:nvPr/>
        </p:nvSpPr>
        <p:spPr>
          <a:xfrm>
            <a:off x="798980" y="9790383"/>
            <a:ext cx="14877811" cy="1150619"/>
          </a:xfrm>
          <a:prstGeom prst="rect">
            <a:avLst/>
          </a:prstGeom>
          <a:solidFill>
            <a:srgbClr val="00AD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F6E9254-7123-FCB2-EDC6-BE75F96312F3}"/>
              </a:ext>
            </a:extLst>
          </p:cNvPr>
          <p:cNvSpPr/>
          <p:nvPr/>
        </p:nvSpPr>
        <p:spPr>
          <a:xfrm>
            <a:off x="760986" y="21163180"/>
            <a:ext cx="14915805" cy="1150619"/>
          </a:xfrm>
          <a:prstGeom prst="rect">
            <a:avLst/>
          </a:prstGeom>
          <a:solidFill>
            <a:srgbClr val="00AD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OBJETIVOS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96AB15B-E750-1399-D690-2A73BC7BB95F}"/>
              </a:ext>
            </a:extLst>
          </p:cNvPr>
          <p:cNvSpPr/>
          <p:nvPr/>
        </p:nvSpPr>
        <p:spPr>
          <a:xfrm>
            <a:off x="798980" y="26836150"/>
            <a:ext cx="14877811" cy="1150619"/>
          </a:xfrm>
          <a:prstGeom prst="rect">
            <a:avLst/>
          </a:prstGeom>
          <a:solidFill>
            <a:srgbClr val="00AD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MATERIAL E MÉTODOS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5FD4BF9-EA0D-58E4-5193-8F652488070F}"/>
              </a:ext>
            </a:extLst>
          </p:cNvPr>
          <p:cNvSpPr/>
          <p:nvPr/>
        </p:nvSpPr>
        <p:spPr>
          <a:xfrm>
            <a:off x="16727260" y="9790382"/>
            <a:ext cx="15029622" cy="1150619"/>
          </a:xfrm>
          <a:prstGeom prst="rect">
            <a:avLst/>
          </a:prstGeom>
          <a:solidFill>
            <a:srgbClr val="00AD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RESULTADOS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32A2197-7151-A6BA-17A9-41FD6777EC5E}"/>
              </a:ext>
            </a:extLst>
          </p:cNvPr>
          <p:cNvSpPr/>
          <p:nvPr/>
        </p:nvSpPr>
        <p:spPr>
          <a:xfrm>
            <a:off x="16727260" y="23353015"/>
            <a:ext cx="15029622" cy="1150619"/>
          </a:xfrm>
          <a:prstGeom prst="rect">
            <a:avLst/>
          </a:prstGeom>
          <a:solidFill>
            <a:srgbClr val="00AD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CONCLUSÃO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37EF4B4-F569-2959-F105-11B395459E7E}"/>
              </a:ext>
            </a:extLst>
          </p:cNvPr>
          <p:cNvSpPr/>
          <p:nvPr/>
        </p:nvSpPr>
        <p:spPr>
          <a:xfrm>
            <a:off x="16727260" y="30978933"/>
            <a:ext cx="15243540" cy="1150619"/>
          </a:xfrm>
          <a:prstGeom prst="rect">
            <a:avLst/>
          </a:prstGeom>
          <a:solidFill>
            <a:srgbClr val="00AD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REFERÊNCIAS BIBLIOGRÁFICAS</a:t>
            </a:r>
            <a:endParaRPr lang="pt-BR" sz="6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0C936EA-BF48-D3BA-C2BB-6D0E20D7A28C}"/>
              </a:ext>
            </a:extLst>
          </p:cNvPr>
          <p:cNvSpPr txBox="1"/>
          <p:nvPr/>
        </p:nvSpPr>
        <p:spPr>
          <a:xfrm>
            <a:off x="966720" y="22925476"/>
            <a:ext cx="1491580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Identificar diferentes locutores utilizando de algoritmos de análise de sinais, de forma a possibilitar a comparação de características temporais e espectrais e de classificadores diversos, analisando os resultados por meio de validações cruzadas.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C668BA5-A631-29A0-5D15-1BB7E9CF31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986" y="28316381"/>
            <a:ext cx="14663731" cy="369435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05706E79-7C1D-8425-FDF5-48FAE1643C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8697" y="11552679"/>
            <a:ext cx="10333138" cy="9253019"/>
          </a:xfrm>
          <a:prstGeom prst="rect">
            <a:avLst/>
          </a:prstGeom>
        </p:spPr>
      </p:pic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DC4C3135-7B92-D473-AB68-C258962B2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73648"/>
              </p:ext>
            </p:extLst>
          </p:nvPr>
        </p:nvGraphicFramePr>
        <p:xfrm>
          <a:off x="16787306" y="12308018"/>
          <a:ext cx="14969576" cy="46547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92179">
                  <a:extLst>
                    <a:ext uri="{9D8B030D-6E8A-4147-A177-3AD203B41FA5}">
                      <a16:colId xmlns:a16="http://schemas.microsoft.com/office/drawing/2014/main" val="757569305"/>
                    </a:ext>
                  </a:extLst>
                </a:gridCol>
                <a:gridCol w="7577397">
                  <a:extLst>
                    <a:ext uri="{9D8B030D-6E8A-4147-A177-3AD203B41FA5}">
                      <a16:colId xmlns:a16="http://schemas.microsoft.com/office/drawing/2014/main" val="2449123269"/>
                    </a:ext>
                  </a:extLst>
                </a:gridCol>
              </a:tblGrid>
              <a:tr h="1617613">
                <a:tc>
                  <a:txBody>
                    <a:bodyPr/>
                    <a:lstStyle/>
                    <a:p>
                      <a:pPr algn="ctr"/>
                      <a:r>
                        <a:rPr lang="pt-BR" sz="4600" baseline="0" dirty="0">
                          <a:solidFill>
                            <a:schemeClr val="tx1"/>
                          </a:solidFill>
                        </a:rPr>
                        <a:t>Distância Euclidiana</a:t>
                      </a:r>
                    </a:p>
                    <a:p>
                      <a:pPr algn="ctr"/>
                      <a:r>
                        <a:rPr lang="pt-BR" sz="4600" baseline="0" dirty="0">
                          <a:solidFill>
                            <a:schemeClr val="tx1"/>
                          </a:solidFill>
                        </a:rPr>
                        <a:t>(Treino </a:t>
                      </a:r>
                      <a:r>
                        <a:rPr lang="pt-BR" sz="4600" baseline="0" dirty="0" err="1">
                          <a:solidFill>
                            <a:schemeClr val="tx1"/>
                          </a:solidFill>
                        </a:rPr>
                        <a:t>vs</a:t>
                      </a:r>
                      <a:r>
                        <a:rPr lang="pt-BR" sz="4600" baseline="0" dirty="0">
                          <a:solidFill>
                            <a:schemeClr val="tx1"/>
                          </a:solidFill>
                        </a:rPr>
                        <a:t> Teste)</a:t>
                      </a:r>
                      <a:endParaRPr lang="pt-BR" sz="46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solidFill>
                      <a:srgbClr val="00A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600" dirty="0">
                          <a:solidFill>
                            <a:schemeClr val="tx1"/>
                          </a:solidFill>
                        </a:rPr>
                        <a:t>Precisão </a:t>
                      </a:r>
                    </a:p>
                    <a:p>
                      <a:pPr algn="ctr"/>
                      <a:r>
                        <a:rPr lang="pt-BR" sz="4600" dirty="0">
                          <a:solidFill>
                            <a:schemeClr val="tx1"/>
                          </a:solidFill>
                        </a:rPr>
                        <a:t>(Acurácia)</a:t>
                      </a:r>
                      <a:endParaRPr lang="pt-BR" sz="4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solidFill>
                      <a:srgbClr val="00A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597112"/>
                  </a:ext>
                </a:extLst>
              </a:tr>
              <a:tr h="759288">
                <a:tc>
                  <a:txBody>
                    <a:bodyPr/>
                    <a:lstStyle/>
                    <a:p>
                      <a:pPr indent="-1270" algn="ctr" fontAlgn="base" hangingPunct="0"/>
                      <a:r>
                        <a:rPr lang="pt-BR" sz="4600" dirty="0">
                          <a:effectLst/>
                        </a:rPr>
                        <a:t>10 </a:t>
                      </a:r>
                      <a:r>
                        <a:rPr lang="pt-BR" sz="4600" dirty="0" err="1">
                          <a:effectLst/>
                        </a:rPr>
                        <a:t>vs</a:t>
                      </a:r>
                      <a:r>
                        <a:rPr lang="pt-BR" sz="4600" dirty="0">
                          <a:effectLst/>
                        </a:rPr>
                        <a:t> 1</a:t>
                      </a:r>
                      <a:endParaRPr lang="pt-BR" sz="4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8CD5F3"/>
                    </a:solidFill>
                  </a:tcPr>
                </a:tc>
                <a:tc>
                  <a:txBody>
                    <a:bodyPr/>
                    <a:lstStyle/>
                    <a:p>
                      <a:pPr indent="-1270" algn="ctr" fontAlgn="base" hangingPunct="0"/>
                      <a:r>
                        <a:rPr lang="pt-BR" sz="4600" dirty="0">
                          <a:effectLst/>
                        </a:rPr>
                        <a:t>70,0%</a:t>
                      </a:r>
                      <a:endParaRPr lang="pt-BR" sz="4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8CD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642632"/>
                  </a:ext>
                </a:extLst>
              </a:tr>
              <a:tr h="759288">
                <a:tc>
                  <a:txBody>
                    <a:bodyPr/>
                    <a:lstStyle/>
                    <a:p>
                      <a:pPr indent="-1270" algn="ctr" fontAlgn="base" hangingPunct="0"/>
                      <a:r>
                        <a:rPr lang="pt-BR" sz="4600" dirty="0">
                          <a:effectLst/>
                        </a:rPr>
                        <a:t>9 </a:t>
                      </a:r>
                      <a:r>
                        <a:rPr lang="pt-BR" sz="4600" dirty="0" err="1">
                          <a:effectLst/>
                        </a:rPr>
                        <a:t>vs</a:t>
                      </a:r>
                      <a:r>
                        <a:rPr lang="pt-BR" sz="4600" dirty="0">
                          <a:effectLst/>
                        </a:rPr>
                        <a:t> 2</a:t>
                      </a:r>
                      <a:endParaRPr lang="pt-BR" sz="4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B0E2F9"/>
                    </a:solidFill>
                  </a:tcPr>
                </a:tc>
                <a:tc>
                  <a:txBody>
                    <a:bodyPr/>
                    <a:lstStyle/>
                    <a:p>
                      <a:pPr indent="-1270" algn="ctr" fontAlgn="base" hangingPunct="0"/>
                      <a:r>
                        <a:rPr lang="pt-BR" sz="4600" dirty="0">
                          <a:effectLst/>
                        </a:rPr>
                        <a:t>65,0%</a:t>
                      </a:r>
                      <a:endParaRPr lang="pt-BR" sz="4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B0E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687944"/>
                  </a:ext>
                </a:extLst>
              </a:tr>
              <a:tr h="759288">
                <a:tc>
                  <a:txBody>
                    <a:bodyPr/>
                    <a:lstStyle/>
                    <a:p>
                      <a:pPr indent="-1270" algn="ctr" fontAlgn="base" hangingPunct="0"/>
                      <a:r>
                        <a:rPr lang="pt-BR" sz="4600" dirty="0">
                          <a:effectLst/>
                        </a:rPr>
                        <a:t>8 </a:t>
                      </a:r>
                      <a:r>
                        <a:rPr lang="pt-BR" sz="4600" dirty="0" err="1">
                          <a:effectLst/>
                        </a:rPr>
                        <a:t>vs</a:t>
                      </a:r>
                      <a:r>
                        <a:rPr lang="pt-BR" sz="4600" dirty="0">
                          <a:effectLst/>
                        </a:rPr>
                        <a:t> 3</a:t>
                      </a:r>
                      <a:endParaRPr lang="pt-BR" sz="4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8CD5F3"/>
                    </a:solidFill>
                  </a:tcPr>
                </a:tc>
                <a:tc>
                  <a:txBody>
                    <a:bodyPr/>
                    <a:lstStyle/>
                    <a:p>
                      <a:pPr indent="-1270" algn="ctr" fontAlgn="base" hangingPunct="0"/>
                      <a:r>
                        <a:rPr lang="pt-BR" sz="4600" dirty="0">
                          <a:effectLst/>
                        </a:rPr>
                        <a:t>63,3%</a:t>
                      </a:r>
                      <a:endParaRPr lang="pt-BR" sz="4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8CD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609433"/>
                  </a:ext>
                </a:extLst>
              </a:tr>
              <a:tr h="759288">
                <a:tc>
                  <a:txBody>
                    <a:bodyPr/>
                    <a:lstStyle/>
                    <a:p>
                      <a:pPr indent="-1270" algn="ctr" fontAlgn="base" hangingPunct="0"/>
                      <a:r>
                        <a:rPr lang="pt-BR" sz="4600" dirty="0">
                          <a:effectLst/>
                        </a:rPr>
                        <a:t>7 </a:t>
                      </a:r>
                      <a:r>
                        <a:rPr lang="pt-BR" sz="4600" dirty="0" err="1">
                          <a:effectLst/>
                        </a:rPr>
                        <a:t>vs</a:t>
                      </a:r>
                      <a:r>
                        <a:rPr lang="pt-BR" sz="4600" dirty="0">
                          <a:effectLst/>
                        </a:rPr>
                        <a:t> 4</a:t>
                      </a:r>
                      <a:endParaRPr lang="pt-BR" sz="4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B0E2F9"/>
                    </a:solidFill>
                  </a:tcPr>
                </a:tc>
                <a:tc>
                  <a:txBody>
                    <a:bodyPr/>
                    <a:lstStyle/>
                    <a:p>
                      <a:pPr indent="-1270" algn="ctr" fontAlgn="base" hangingPunct="0"/>
                      <a:r>
                        <a:rPr lang="pt-BR" sz="4600" dirty="0">
                          <a:effectLst/>
                        </a:rPr>
                        <a:t>55,0%</a:t>
                      </a:r>
                      <a:endParaRPr lang="pt-BR" sz="4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B0E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369397"/>
                  </a:ext>
                </a:extLst>
              </a:tr>
            </a:tbl>
          </a:graphicData>
        </a:graphic>
      </p:graphicFrame>
      <p:pic>
        <p:nvPicPr>
          <p:cNvPr id="24" name="Imagem 23">
            <a:extLst>
              <a:ext uri="{FF2B5EF4-FFF2-40B4-BE49-F238E27FC236}">
                <a16:creationId xmlns:a16="http://schemas.microsoft.com/office/drawing/2014/main" id="{E6461E7F-52B6-350E-9A26-7D197BADA7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6361" y="32215312"/>
            <a:ext cx="14877811" cy="3227664"/>
          </a:xfrm>
          <a:prstGeom prst="rect">
            <a:avLst/>
          </a:prstGeom>
        </p:spPr>
      </p:pic>
      <p:graphicFrame>
        <p:nvGraphicFramePr>
          <p:cNvPr id="25" name="Tabela 24">
            <a:extLst>
              <a:ext uri="{FF2B5EF4-FFF2-40B4-BE49-F238E27FC236}">
                <a16:creationId xmlns:a16="http://schemas.microsoft.com/office/drawing/2014/main" id="{A875D765-00C4-BE2A-4F3E-4A46CD841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943210"/>
              </p:ext>
            </p:extLst>
          </p:nvPr>
        </p:nvGraphicFramePr>
        <p:xfrm>
          <a:off x="16727261" y="18169594"/>
          <a:ext cx="15029622" cy="46547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0118">
                  <a:extLst>
                    <a:ext uri="{9D8B030D-6E8A-4147-A177-3AD203B41FA5}">
                      <a16:colId xmlns:a16="http://schemas.microsoft.com/office/drawing/2014/main" val="757569305"/>
                    </a:ext>
                  </a:extLst>
                </a:gridCol>
                <a:gridCol w="7549504">
                  <a:extLst>
                    <a:ext uri="{9D8B030D-6E8A-4147-A177-3AD203B41FA5}">
                      <a16:colId xmlns:a16="http://schemas.microsoft.com/office/drawing/2014/main" val="2449123269"/>
                    </a:ext>
                  </a:extLst>
                </a:gridCol>
              </a:tblGrid>
              <a:tr h="1617613">
                <a:tc>
                  <a:txBody>
                    <a:bodyPr/>
                    <a:lstStyle/>
                    <a:p>
                      <a:pPr algn="ctr"/>
                      <a:r>
                        <a:rPr lang="pt-BR" sz="4600" baseline="0" dirty="0">
                          <a:solidFill>
                            <a:schemeClr val="tx1"/>
                          </a:solidFill>
                        </a:rPr>
                        <a:t>SVM</a:t>
                      </a:r>
                    </a:p>
                    <a:p>
                      <a:pPr algn="ctr"/>
                      <a:r>
                        <a:rPr lang="pt-BR" sz="4600" baseline="0" dirty="0">
                          <a:solidFill>
                            <a:schemeClr val="tx1"/>
                          </a:solidFill>
                        </a:rPr>
                        <a:t>(Treino </a:t>
                      </a:r>
                      <a:r>
                        <a:rPr lang="pt-BR" sz="4600" baseline="0" dirty="0" err="1">
                          <a:solidFill>
                            <a:schemeClr val="tx1"/>
                          </a:solidFill>
                        </a:rPr>
                        <a:t>vs</a:t>
                      </a:r>
                      <a:r>
                        <a:rPr lang="pt-BR" sz="4600" baseline="0" dirty="0">
                          <a:solidFill>
                            <a:schemeClr val="tx1"/>
                          </a:solidFill>
                        </a:rPr>
                        <a:t> Teste)</a:t>
                      </a:r>
                      <a:endParaRPr lang="pt-BR" sz="4600" baseline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solidFill>
                      <a:srgbClr val="00A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600" dirty="0">
                          <a:solidFill>
                            <a:schemeClr val="tx1"/>
                          </a:solidFill>
                        </a:rPr>
                        <a:t>Precisão </a:t>
                      </a:r>
                    </a:p>
                    <a:p>
                      <a:pPr algn="ctr"/>
                      <a:r>
                        <a:rPr lang="pt-BR" sz="4600" dirty="0">
                          <a:solidFill>
                            <a:schemeClr val="tx1"/>
                          </a:solidFill>
                        </a:rPr>
                        <a:t>(Acurácia)</a:t>
                      </a:r>
                      <a:endParaRPr lang="pt-BR" sz="4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solidFill>
                      <a:srgbClr val="00A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597112"/>
                  </a:ext>
                </a:extLst>
              </a:tr>
              <a:tr h="759288">
                <a:tc>
                  <a:txBody>
                    <a:bodyPr/>
                    <a:lstStyle/>
                    <a:p>
                      <a:pPr indent="-1270" algn="ctr" fontAlgn="base" hangingPunct="0"/>
                      <a:r>
                        <a:rPr lang="pt-BR" sz="4600" dirty="0">
                          <a:effectLst/>
                        </a:rPr>
                        <a:t>10 </a:t>
                      </a:r>
                      <a:r>
                        <a:rPr lang="pt-BR" sz="4600" dirty="0" err="1">
                          <a:effectLst/>
                        </a:rPr>
                        <a:t>vs</a:t>
                      </a:r>
                      <a:r>
                        <a:rPr lang="pt-BR" sz="4600" dirty="0">
                          <a:effectLst/>
                        </a:rPr>
                        <a:t> 1</a:t>
                      </a:r>
                      <a:endParaRPr lang="pt-BR" sz="4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8CD5F3"/>
                    </a:solidFill>
                  </a:tcPr>
                </a:tc>
                <a:tc>
                  <a:txBody>
                    <a:bodyPr/>
                    <a:lstStyle/>
                    <a:p>
                      <a:pPr indent="-1270" algn="ctr" fontAlgn="base" hangingPunct="0"/>
                      <a:r>
                        <a:rPr lang="pt-BR" sz="4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85,0</a:t>
                      </a:r>
                      <a:r>
                        <a:rPr lang="pt-BR" sz="4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</a:p>
                  </a:txBody>
                  <a:tcPr marL="68580" marR="68580" marT="0" marB="0" anchor="ctr">
                    <a:solidFill>
                      <a:srgbClr val="8CD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642632"/>
                  </a:ext>
                </a:extLst>
              </a:tr>
              <a:tr h="759288">
                <a:tc>
                  <a:txBody>
                    <a:bodyPr/>
                    <a:lstStyle/>
                    <a:p>
                      <a:pPr indent="-1270" algn="ctr" fontAlgn="base" hangingPunct="0"/>
                      <a:r>
                        <a:rPr lang="pt-BR" sz="4600" dirty="0">
                          <a:effectLst/>
                        </a:rPr>
                        <a:t>9 </a:t>
                      </a:r>
                      <a:r>
                        <a:rPr lang="pt-BR" sz="4600" dirty="0" err="1">
                          <a:effectLst/>
                        </a:rPr>
                        <a:t>vs</a:t>
                      </a:r>
                      <a:r>
                        <a:rPr lang="pt-BR" sz="4600" dirty="0">
                          <a:effectLst/>
                        </a:rPr>
                        <a:t> 2</a:t>
                      </a:r>
                      <a:endParaRPr lang="pt-BR" sz="4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B0E2F9"/>
                    </a:solidFill>
                  </a:tcPr>
                </a:tc>
                <a:tc>
                  <a:txBody>
                    <a:bodyPr/>
                    <a:lstStyle/>
                    <a:p>
                      <a:pPr indent="-1270" algn="ctr" fontAlgn="base" hangingPunct="0"/>
                      <a:r>
                        <a:rPr lang="pt-BR" sz="4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80,3%</a:t>
                      </a:r>
                    </a:p>
                  </a:txBody>
                  <a:tcPr marL="68580" marR="68580" marT="0" marB="0" anchor="ctr">
                    <a:solidFill>
                      <a:srgbClr val="B0E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687944"/>
                  </a:ext>
                </a:extLst>
              </a:tr>
              <a:tr h="759288">
                <a:tc>
                  <a:txBody>
                    <a:bodyPr/>
                    <a:lstStyle/>
                    <a:p>
                      <a:pPr indent="-1270" algn="ctr" fontAlgn="base" hangingPunct="0"/>
                      <a:r>
                        <a:rPr lang="pt-BR" sz="4600" dirty="0">
                          <a:effectLst/>
                        </a:rPr>
                        <a:t>8 </a:t>
                      </a:r>
                      <a:r>
                        <a:rPr lang="pt-BR" sz="4600" dirty="0" err="1">
                          <a:effectLst/>
                        </a:rPr>
                        <a:t>vs</a:t>
                      </a:r>
                      <a:r>
                        <a:rPr lang="pt-BR" sz="4600" dirty="0">
                          <a:effectLst/>
                        </a:rPr>
                        <a:t> 3</a:t>
                      </a:r>
                      <a:endParaRPr lang="pt-BR" sz="4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8CD5F3"/>
                    </a:solidFill>
                  </a:tcPr>
                </a:tc>
                <a:tc>
                  <a:txBody>
                    <a:bodyPr/>
                    <a:lstStyle/>
                    <a:p>
                      <a:pPr indent="-1270" algn="ctr" fontAlgn="base" hangingPunct="0"/>
                      <a:r>
                        <a:rPr lang="pt-BR" sz="4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73,3%</a:t>
                      </a:r>
                    </a:p>
                  </a:txBody>
                  <a:tcPr marL="68580" marR="68580" marT="0" marB="0" anchor="ctr">
                    <a:solidFill>
                      <a:srgbClr val="8CD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609433"/>
                  </a:ext>
                </a:extLst>
              </a:tr>
              <a:tr h="759288">
                <a:tc>
                  <a:txBody>
                    <a:bodyPr/>
                    <a:lstStyle/>
                    <a:p>
                      <a:pPr indent="-1270" algn="ctr" fontAlgn="base" hangingPunct="0"/>
                      <a:r>
                        <a:rPr lang="pt-BR" sz="4600" dirty="0">
                          <a:effectLst/>
                        </a:rPr>
                        <a:t>7 </a:t>
                      </a:r>
                      <a:r>
                        <a:rPr lang="pt-BR" sz="4600" dirty="0" err="1">
                          <a:effectLst/>
                        </a:rPr>
                        <a:t>vs</a:t>
                      </a:r>
                      <a:r>
                        <a:rPr lang="pt-BR" sz="4600" dirty="0">
                          <a:effectLst/>
                        </a:rPr>
                        <a:t> 4</a:t>
                      </a:r>
                      <a:endParaRPr lang="pt-BR" sz="4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B0E2F9"/>
                    </a:solidFill>
                  </a:tcPr>
                </a:tc>
                <a:tc>
                  <a:txBody>
                    <a:bodyPr/>
                    <a:lstStyle/>
                    <a:p>
                      <a:pPr indent="-1270" algn="ctr" fontAlgn="base" hangingPunct="0"/>
                      <a:r>
                        <a:rPr lang="pt-BR" sz="4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65,0%</a:t>
                      </a:r>
                    </a:p>
                  </a:txBody>
                  <a:tcPr marL="68580" marR="68580" marT="0" marB="0" anchor="ctr">
                    <a:solidFill>
                      <a:srgbClr val="B0E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369397"/>
                  </a:ext>
                </a:extLst>
              </a:tr>
            </a:tbl>
          </a:graphicData>
        </a:graphic>
      </p:graphicFrame>
      <p:sp>
        <p:nvSpPr>
          <p:cNvPr id="27" name="CaixaDeTexto 26">
            <a:extLst>
              <a:ext uri="{FF2B5EF4-FFF2-40B4-BE49-F238E27FC236}">
                <a16:creationId xmlns:a16="http://schemas.microsoft.com/office/drawing/2014/main" id="{DF9E3EA7-7920-8048-7DF0-FB7B5C83B9FB}"/>
              </a:ext>
            </a:extLst>
          </p:cNvPr>
          <p:cNvSpPr txBox="1"/>
          <p:nvPr/>
        </p:nvSpPr>
        <p:spPr>
          <a:xfrm>
            <a:off x="16787307" y="24741357"/>
            <a:ext cx="1496957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Mesmo sem um alto número de sinais de voz disponíveis para obter um resultado ótimo em </a:t>
            </a:r>
            <a:r>
              <a:rPr lang="pt-BR" sz="48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pt-BR" sz="4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48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pt-BR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é possível extrair altas porcentagens de precisão na identificação de locutores, mostrando então uma área de pesquisa em expansão e que apresenta grande utilidade em diversos cenários, sejam eles industriais ou acadêmicos, percorrendo desde o uso em assistentes de voz, até mesmo em níveis de segurança, como senhas. 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85B3440B-FD51-0FD5-19E4-D631BE820E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21397" y="35316637"/>
            <a:ext cx="12588920" cy="7664488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ED7D7A11-54C2-5DE0-30E6-B9378CC9FACD}"/>
              </a:ext>
            </a:extLst>
          </p:cNvPr>
          <p:cNvSpPr txBox="1"/>
          <p:nvPr/>
        </p:nvSpPr>
        <p:spPr>
          <a:xfrm>
            <a:off x="16727259" y="11408335"/>
            <a:ext cx="131286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Tabela 1. Resultados do Método Distância Euclidiana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BE5107C-9058-D81B-7248-0C36FF811B42}"/>
              </a:ext>
            </a:extLst>
          </p:cNvPr>
          <p:cNvSpPr txBox="1"/>
          <p:nvPr/>
        </p:nvSpPr>
        <p:spPr>
          <a:xfrm>
            <a:off x="16787306" y="17318589"/>
            <a:ext cx="93146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Tabela 2. Resultados do Método SVM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4F7BA09-8F3E-AB02-B688-E454B053ED8F}"/>
              </a:ext>
            </a:extLst>
          </p:cNvPr>
          <p:cNvSpPr txBox="1"/>
          <p:nvPr/>
        </p:nvSpPr>
        <p:spPr>
          <a:xfrm>
            <a:off x="16727259" y="32457703"/>
            <a:ext cx="15243541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4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DENG, L.; O’SHAUGHNESSY, D. Speech </a:t>
            </a:r>
            <a:r>
              <a:rPr lang="pt-BR" sz="4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processing</a:t>
            </a:r>
            <a:r>
              <a:rPr lang="pt-BR" sz="4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 </a:t>
            </a:r>
            <a:r>
              <a:rPr lang="pt-BR" sz="4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</a:t>
            </a:r>
            <a:r>
              <a:rPr lang="pt-BR" sz="4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4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pt-BR" sz="4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4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optimization-oriented</a:t>
            </a:r>
            <a:r>
              <a:rPr lang="pt-BR" sz="4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approach. [</a:t>
            </a:r>
            <a:r>
              <a:rPr lang="pt-BR" sz="4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s.l</a:t>
            </a:r>
            <a:r>
              <a:rPr lang="pt-BR" sz="4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.] New York Marcel Dekker, 2003.</a:t>
            </a:r>
          </a:p>
          <a:p>
            <a:pPr algn="just"/>
            <a:r>
              <a:rPr lang="pt-BR" sz="4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GUIDO, R.C. ZCR-</a:t>
            </a:r>
            <a:r>
              <a:rPr lang="pt-BR" sz="4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aided</a:t>
            </a:r>
            <a:r>
              <a:rPr lang="pt-BR" sz="4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4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neurocomputing</a:t>
            </a:r>
            <a:r>
              <a:rPr lang="pt-BR" sz="4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 </a:t>
            </a:r>
            <a:r>
              <a:rPr lang="pt-BR" sz="4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study</a:t>
            </a:r>
            <a:r>
              <a:rPr lang="pt-BR" sz="4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4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pt-BR" sz="4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4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applications</a:t>
            </a:r>
            <a:r>
              <a:rPr lang="pt-BR" sz="4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pt-BR" sz="4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Knowledge-based</a:t>
            </a:r>
            <a:r>
              <a:rPr lang="pt-BR" sz="4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Systems, v. 105, pp.248-269, 2016.</a:t>
            </a:r>
          </a:p>
          <a:p>
            <a:pPr algn="just"/>
            <a:r>
              <a:rPr lang="pt-BR" sz="4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RABINER, L. R.; SCHAFER, R. W. </a:t>
            </a:r>
            <a:r>
              <a:rPr lang="pt-BR" sz="4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Theory</a:t>
            </a:r>
            <a:r>
              <a:rPr lang="pt-BR" sz="4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4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pt-BR" sz="4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4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applications</a:t>
            </a:r>
            <a:r>
              <a:rPr lang="pt-BR" sz="4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4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pt-BR" sz="4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digital speech </a:t>
            </a:r>
            <a:r>
              <a:rPr lang="pt-BR" sz="4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processing</a:t>
            </a:r>
            <a:r>
              <a:rPr lang="pt-BR" sz="4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Upper </a:t>
            </a:r>
            <a:r>
              <a:rPr lang="pt-BR" sz="4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Saddle</a:t>
            </a:r>
            <a:r>
              <a:rPr lang="pt-BR" sz="4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River: Pearson, 2011.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DDEB5C6-3EB4-0C8A-0531-5A714E4BFCB0}"/>
              </a:ext>
            </a:extLst>
          </p:cNvPr>
          <p:cNvSpPr/>
          <p:nvPr/>
        </p:nvSpPr>
        <p:spPr>
          <a:xfrm>
            <a:off x="16787306" y="38737250"/>
            <a:ext cx="15243540" cy="1150619"/>
          </a:xfrm>
          <a:prstGeom prst="rect">
            <a:avLst/>
          </a:prstGeom>
          <a:solidFill>
            <a:srgbClr val="00AD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AGRADECIMENTOS</a:t>
            </a:r>
          </a:p>
        </p:txBody>
      </p:sp>
      <p:pic>
        <p:nvPicPr>
          <p:cNvPr id="10" name="Google Shape;95;p1">
            <a:extLst>
              <a:ext uri="{FF2B5EF4-FFF2-40B4-BE49-F238E27FC236}">
                <a16:creationId xmlns:a16="http://schemas.microsoft.com/office/drawing/2014/main" id="{0A270D02-FC0E-39A7-2CA7-6211B10F5228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968675" y="40671583"/>
            <a:ext cx="4967250" cy="822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93;p1">
            <a:extLst>
              <a:ext uri="{FF2B5EF4-FFF2-40B4-BE49-F238E27FC236}">
                <a16:creationId xmlns:a16="http://schemas.microsoft.com/office/drawing/2014/main" id="{AC817A74-57FA-EC44-593C-4D3447E3BA4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011550" y="40284126"/>
            <a:ext cx="3688767" cy="1317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301</Words>
  <Application>Microsoft Office PowerPoint</Application>
  <PresentationFormat>Personalizar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Design padrão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Alessandro</dc:creator>
  <cp:lastModifiedBy>Matheus Yoshimitsu</cp:lastModifiedBy>
  <cp:revision>7</cp:revision>
  <dcterms:created xsi:type="dcterms:W3CDTF">2021-09-08T13:51:19Z</dcterms:created>
  <dcterms:modified xsi:type="dcterms:W3CDTF">2023-09-02T00:37:19Z</dcterms:modified>
</cp:coreProperties>
</file>