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913AA-CAB6-F44B-98B5-002CAB419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1640E5-A8F9-9441-8793-1D2B43296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841F59-265E-E04B-9890-DC2E17CB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A78EEF-A734-304F-87E8-402CD235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8F6EB-D9DE-8F4D-873B-499C3437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73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C70A0-AD0C-D844-9413-0C34FF31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03857B-0071-7B43-A788-381B0906C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C08E7-D464-F048-8FF3-9B1214E7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E012B-B3EC-5248-8DB1-3E031B01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8536FE-ACDE-E047-9DA3-8935A5C1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0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34EB01-0026-7C41-B7E7-7192B61F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7D0026-3C59-674F-A621-52F46CDE4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5FB23-EC90-6844-BFDB-1C229FB3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02499-A7D9-6E42-A7D2-828327A4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F9560-638A-0C4C-9D5B-4CD87557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A6E25-8177-EB46-AA4E-9A00FFBA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5A4274-75F8-584D-9D51-C58F3775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B55DF-21F5-7E41-8597-10C8DBF0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88BC7-9CDF-0141-A392-87F94AC3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D9EAB9-8B4F-F54A-8217-B682CE37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6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5F9B3-0024-2842-9414-35FC400B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C09B79-3AA8-8C47-8352-268ED555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14110-1973-564C-9B1C-8A1065C7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F38E70-EEE9-3141-BA6C-CB423308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103F3-7101-0842-B1C9-D575C3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A484E-ADFA-2448-B889-25329172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927E4-ACD3-C941-92A1-B2890C846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BB9211-763D-F944-B7B1-F693A1264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3B45A0-FB8B-3449-997C-6BCFD698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79BFAE-516B-9D44-BF70-1977E6F0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9931B6-8F22-D546-AF0F-7030AC8C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41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51C84-C3A2-AB40-884B-1D213D1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893465-AE6C-5D4B-938E-5DB39C4C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1E821-288B-1546-8B22-BF203AAC2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52CB7C-920C-8441-BB97-053C61946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D35AE7-917A-6745-B008-5435C99EB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2C1FAB-94B3-5047-AFBF-D4329335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BA7DE3-0BFA-EA4F-A287-E3F6FF5A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7D495E-C449-564B-BB83-73E9C915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43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AD57A-1767-D240-8545-BBC836CC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3230A9-9EA8-EA4B-AC45-DC26C53C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FACE0C-0BC7-8D49-8F22-10B2B96B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F14282-2249-364F-AC44-76443F81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65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00E603-0856-3940-9D11-561CC0CC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445BF5-4CCA-C84D-9798-C5DAE179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6373BE-04E9-F343-AF25-D2C1DC78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79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181EE-1117-1A4B-AC94-ABAAFE4C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FC5B9D-5232-7642-A946-A01BB10E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889089-5ACD-E248-990F-E6950446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722A34-69A0-9543-84E7-669310FC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2A317-3CB8-BB4C-A679-CA67D14D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3885D-5D22-BC43-8649-90FE5877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98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6E760-5770-5D43-9AF6-BE79830B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698793-A56E-7248-AA64-3C1BCF477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60D8F2-C350-1249-BD04-F47E85D52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54A8CD-CBEE-E347-B051-58D877D0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1D01A-AD73-AB4E-BBD1-BF7336B4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11E7A0-C585-A24D-9C2C-B57C96DA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06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79FD1C-CEF9-D942-B9C2-00DF3853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E308D5-E475-B145-A184-33C47E5E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76DC86-5A3E-8A49-A224-B7A9AFD46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173E-3A16-CE4A-95DB-46680ADECD3E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D06049-5FB9-FF44-ADC4-D0CEA50BC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443BA-A878-CF4C-A67D-FA96D0583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F45C-584A-A449-A3F0-B5743ECA2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D21DA8-063D-9A45-9D38-383142FC4A27}"/>
              </a:ext>
            </a:extLst>
          </p:cNvPr>
          <p:cNvSpPr txBox="1"/>
          <p:nvPr/>
        </p:nvSpPr>
        <p:spPr>
          <a:xfrm>
            <a:off x="87354" y="112420"/>
            <a:ext cx="12017292" cy="663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C66B69-9155-DC45-9C68-F1D48B3257C9}"/>
              </a:ext>
            </a:extLst>
          </p:cNvPr>
          <p:cNvSpPr txBox="1"/>
          <p:nvPr/>
        </p:nvSpPr>
        <p:spPr>
          <a:xfrm>
            <a:off x="7043803" y="2483376"/>
            <a:ext cx="30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#</a:t>
            </a:r>
            <a:r>
              <a:rPr kumimoji="1" lang="ja-JP" altLang="en-US" sz="1000"/>
              <a:t>は常に満たされる（気にしなくていい条件）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110D17-5EB8-1943-BF48-18BD0C3D5D99}"/>
              </a:ext>
            </a:extLst>
          </p:cNvPr>
          <p:cNvSpPr txBox="1"/>
          <p:nvPr/>
        </p:nvSpPr>
        <p:spPr>
          <a:xfrm>
            <a:off x="757042" y="2530257"/>
            <a:ext cx="10477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if-then</a:t>
            </a:r>
            <a:r>
              <a:rPr kumimoji="1" lang="ja-JP" altLang="en-US"/>
              <a:t>形式では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if 30&lt;</a:t>
            </a:r>
            <a:r>
              <a:rPr kumimoji="1" lang="ja-JP" altLang="en-US"/>
              <a:t>原油価格</a:t>
            </a:r>
            <a:r>
              <a:rPr kumimoji="1" lang="en-US" altLang="ja-JP" dirty="0"/>
              <a:t>&lt;140 and 243&lt;</a:t>
            </a:r>
            <a:r>
              <a:rPr kumimoji="1" lang="ja-JP" altLang="en-US"/>
              <a:t>往路運賃</a:t>
            </a:r>
            <a:r>
              <a:rPr kumimoji="1" lang="en-US" altLang="ja-JP" dirty="0"/>
              <a:t>&lt;</a:t>
            </a:r>
            <a:r>
              <a:rPr lang="en-US" altLang="ja-JP" dirty="0"/>
              <a:t>2061</a:t>
            </a:r>
            <a:r>
              <a:rPr kumimoji="1" lang="en-US" altLang="ja-JP" dirty="0"/>
              <a:t> and </a:t>
            </a:r>
            <a:r>
              <a:rPr kumimoji="1" lang="ja-JP" altLang="en-US"/>
              <a:t>往路運賃の</a:t>
            </a:r>
            <a:r>
              <a:rPr kumimoji="1" lang="en-US" altLang="ja-JP" dirty="0"/>
              <a:t>10</a:t>
            </a:r>
            <a:r>
              <a:rPr kumimoji="1" lang="ja-JP" altLang="en-US"/>
              <a:t>ヶ月平均</a:t>
            </a:r>
            <a:r>
              <a:rPr kumimoji="1" lang="en-US" altLang="ja-JP" dirty="0"/>
              <a:t>&lt;</a:t>
            </a:r>
            <a:r>
              <a:rPr lang="en-US" altLang="ja-JP" dirty="0"/>
              <a:t>2212</a:t>
            </a:r>
            <a:r>
              <a:rPr kumimoji="1" lang="en-US" altLang="ja-JP" dirty="0"/>
              <a:t> and </a:t>
            </a:r>
          </a:p>
          <a:p>
            <a:r>
              <a:rPr lang="en-US" altLang="ja-JP" dirty="0"/>
              <a:t>   0</a:t>
            </a:r>
            <a:r>
              <a:rPr kumimoji="1" lang="en-US" altLang="ja-JP" dirty="0"/>
              <a:t>&lt;</a:t>
            </a:r>
            <a:r>
              <a:rPr kumimoji="1" lang="ja-JP" altLang="en-US"/>
              <a:t>日米為替レート</a:t>
            </a:r>
            <a:r>
              <a:rPr kumimoji="1" lang="en-US" altLang="ja-JP" dirty="0"/>
              <a:t>&lt;243 and</a:t>
            </a:r>
            <a:r>
              <a:rPr lang="en-US" altLang="ja-JP" dirty="0"/>
              <a:t> 80&lt;</a:t>
            </a:r>
            <a:r>
              <a:rPr lang="ja-JP" altLang="en-US"/>
              <a:t>所有船舶数</a:t>
            </a:r>
            <a:r>
              <a:rPr lang="en-US" altLang="ja-JP" dirty="0"/>
              <a:t>&lt;140</a:t>
            </a:r>
            <a:endParaRPr kumimoji="1" lang="en-US" altLang="ja-JP" dirty="0"/>
          </a:p>
          <a:p>
            <a:r>
              <a:rPr lang="en-US" altLang="ja-JP" dirty="0"/>
              <a:t>   </a:t>
            </a:r>
            <a:r>
              <a:rPr kumimoji="1" lang="en-US" altLang="ja-JP" dirty="0"/>
              <a:t>then</a:t>
            </a:r>
            <a:r>
              <a:rPr lang="en-US" altLang="ja-JP" dirty="0"/>
              <a:t> </a:t>
            </a:r>
            <a:r>
              <a:rPr lang="ja-JP" altLang="en-US" b="1"/>
              <a:t>新造船</a:t>
            </a:r>
            <a:r>
              <a:rPr lang="en-US" altLang="ja-JP" b="1" dirty="0"/>
              <a:t>1</a:t>
            </a:r>
            <a:r>
              <a:rPr lang="ja-JP" altLang="en-US" b="1"/>
              <a:t>台発注</a:t>
            </a:r>
            <a:r>
              <a:rPr lang="en-US" altLang="ja-JP" b="1" dirty="0"/>
              <a:t> </a:t>
            </a:r>
            <a:r>
              <a:rPr lang="en-US" altLang="ja-JP" dirty="0"/>
              <a:t>else </a:t>
            </a:r>
            <a:r>
              <a:rPr lang="ja-JP" altLang="en-US"/>
              <a:t>何もしない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if 0&lt;</a:t>
            </a:r>
            <a:r>
              <a:rPr lang="ja-JP" altLang="en-US"/>
              <a:t>原油価格</a:t>
            </a:r>
            <a:r>
              <a:rPr lang="en-US" altLang="ja-JP" dirty="0"/>
              <a:t>&lt;140 and </a:t>
            </a:r>
            <a:r>
              <a:rPr lang="ja-JP" altLang="en-US"/>
              <a:t>往路運賃</a:t>
            </a:r>
            <a:r>
              <a:rPr lang="en-US" altLang="ja-JP" dirty="0"/>
              <a:t>&lt;2212 and </a:t>
            </a:r>
            <a:r>
              <a:rPr lang="ja-JP" altLang="en-US"/>
              <a:t>往路運賃の</a:t>
            </a:r>
            <a:r>
              <a:rPr lang="en-US" altLang="ja-JP" dirty="0"/>
              <a:t>10</a:t>
            </a:r>
            <a:r>
              <a:rPr lang="ja-JP" altLang="en-US"/>
              <a:t>ヶ月平均</a:t>
            </a:r>
            <a:r>
              <a:rPr lang="en-US" altLang="ja-JP" dirty="0"/>
              <a:t>&lt;1455 and </a:t>
            </a:r>
          </a:p>
          <a:p>
            <a:r>
              <a:rPr lang="en-US" altLang="ja-JP" dirty="0"/>
              <a:t>   54&lt;</a:t>
            </a:r>
            <a:r>
              <a:rPr lang="ja-JP" altLang="en-US"/>
              <a:t>日米為替レート</a:t>
            </a:r>
            <a:r>
              <a:rPr lang="en-US" altLang="ja-JP" dirty="0"/>
              <a:t>&lt;180 and 90&lt;</a:t>
            </a:r>
            <a:r>
              <a:rPr lang="ja-JP" altLang="en-US"/>
              <a:t>所有船舶数</a:t>
            </a:r>
            <a:r>
              <a:rPr lang="en-US" altLang="ja-JP" dirty="0"/>
              <a:t>&lt;120</a:t>
            </a:r>
          </a:p>
          <a:p>
            <a:r>
              <a:rPr lang="en-US" altLang="ja-JP" dirty="0"/>
              <a:t>   then </a:t>
            </a:r>
            <a:r>
              <a:rPr lang="ja-JP" altLang="en-US" b="1"/>
              <a:t>中古船</a:t>
            </a:r>
            <a:r>
              <a:rPr lang="en-US" altLang="ja-JP" b="1" dirty="0"/>
              <a:t>1</a:t>
            </a:r>
            <a:r>
              <a:rPr lang="ja-JP" altLang="en-US" b="1"/>
              <a:t>台購入</a:t>
            </a:r>
            <a:r>
              <a:rPr lang="en-US" altLang="ja-JP" dirty="0"/>
              <a:t> else </a:t>
            </a:r>
            <a:r>
              <a:rPr lang="ja-JP" altLang="en-US"/>
              <a:t>何もしない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if 1152&lt;</a:t>
            </a:r>
            <a:r>
              <a:rPr lang="ja-JP" altLang="en-US"/>
              <a:t>往路運賃の</a:t>
            </a:r>
            <a:r>
              <a:rPr lang="en-US" altLang="ja-JP" dirty="0"/>
              <a:t>10</a:t>
            </a:r>
            <a:r>
              <a:rPr lang="ja-JP" altLang="en-US"/>
              <a:t>ヶ月平均</a:t>
            </a:r>
            <a:r>
              <a:rPr lang="en-US" altLang="ja-JP" dirty="0"/>
              <a:t>&lt;2364 and </a:t>
            </a:r>
          </a:p>
          <a:p>
            <a:r>
              <a:rPr lang="en-US" altLang="ja-JP" dirty="0"/>
              <a:t>   0&lt;</a:t>
            </a:r>
            <a:r>
              <a:rPr lang="ja-JP" altLang="en-US"/>
              <a:t>日米為替レート</a:t>
            </a:r>
            <a:r>
              <a:rPr lang="en-US" altLang="ja-JP" dirty="0"/>
              <a:t>&lt;2364 and 30&lt;</a:t>
            </a:r>
            <a:r>
              <a:rPr lang="ja-JP" altLang="en-US"/>
              <a:t>所有船舶数</a:t>
            </a:r>
            <a:r>
              <a:rPr lang="en-US" altLang="ja-JP" dirty="0"/>
              <a:t>&lt;100 </a:t>
            </a:r>
          </a:p>
          <a:p>
            <a:r>
              <a:rPr lang="en-US" altLang="ja-JP" dirty="0"/>
              <a:t>   then </a:t>
            </a:r>
            <a:r>
              <a:rPr lang="ja-JP" altLang="en-US" b="1"/>
              <a:t>所有船舶</a:t>
            </a:r>
            <a:r>
              <a:rPr lang="en-US" altLang="ja-JP" b="1" dirty="0"/>
              <a:t>1</a:t>
            </a:r>
            <a:r>
              <a:rPr lang="ja-JP" altLang="en-US" b="1"/>
              <a:t>台売却</a:t>
            </a:r>
            <a:r>
              <a:rPr lang="en-US" altLang="ja-JP" b="1" dirty="0"/>
              <a:t> </a:t>
            </a:r>
            <a:r>
              <a:rPr lang="en-US" altLang="ja-JP" dirty="0"/>
              <a:t>else </a:t>
            </a:r>
            <a:r>
              <a:rPr lang="ja-JP" altLang="en-US"/>
              <a:t>何もしない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と表現される。（小数点以下省略）</a:t>
            </a:r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D8257AB-5B98-E748-9568-34E509345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38534"/>
              </p:ext>
            </p:extLst>
          </p:nvPr>
        </p:nvGraphicFramePr>
        <p:xfrm>
          <a:off x="757042" y="265896"/>
          <a:ext cx="9938753" cy="2194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523">
                  <a:extLst>
                    <a:ext uri="{9D8B030D-6E8A-4147-A177-3AD203B41FA5}">
                      <a16:colId xmlns:a16="http://schemas.microsoft.com/office/drawing/2014/main" val="4270845080"/>
                    </a:ext>
                  </a:extLst>
                </a:gridCol>
                <a:gridCol w="903523">
                  <a:extLst>
                    <a:ext uri="{9D8B030D-6E8A-4147-A177-3AD203B41FA5}">
                      <a16:colId xmlns:a16="http://schemas.microsoft.com/office/drawing/2014/main" val="261072874"/>
                    </a:ext>
                  </a:extLst>
                </a:gridCol>
                <a:gridCol w="903523">
                  <a:extLst>
                    <a:ext uri="{9D8B030D-6E8A-4147-A177-3AD203B41FA5}">
                      <a16:colId xmlns:a16="http://schemas.microsoft.com/office/drawing/2014/main" val="3580641725"/>
                    </a:ext>
                  </a:extLst>
                </a:gridCol>
                <a:gridCol w="903523">
                  <a:extLst>
                    <a:ext uri="{9D8B030D-6E8A-4147-A177-3AD203B41FA5}">
                      <a16:colId xmlns:a16="http://schemas.microsoft.com/office/drawing/2014/main" val="4129566868"/>
                    </a:ext>
                  </a:extLst>
                </a:gridCol>
                <a:gridCol w="903523">
                  <a:extLst>
                    <a:ext uri="{9D8B030D-6E8A-4147-A177-3AD203B41FA5}">
                      <a16:colId xmlns:a16="http://schemas.microsoft.com/office/drawing/2014/main" val="2553306226"/>
                    </a:ext>
                  </a:extLst>
                </a:gridCol>
                <a:gridCol w="903523">
                  <a:extLst>
                    <a:ext uri="{9D8B030D-6E8A-4147-A177-3AD203B41FA5}">
                      <a16:colId xmlns:a16="http://schemas.microsoft.com/office/drawing/2014/main" val="554678402"/>
                    </a:ext>
                  </a:extLst>
                </a:gridCol>
                <a:gridCol w="903523">
                  <a:extLst>
                    <a:ext uri="{9D8B030D-6E8A-4147-A177-3AD203B41FA5}">
                      <a16:colId xmlns:a16="http://schemas.microsoft.com/office/drawing/2014/main" val="4022008200"/>
                    </a:ext>
                  </a:extLst>
                </a:gridCol>
                <a:gridCol w="903523">
                  <a:extLst>
                    <a:ext uri="{9D8B030D-6E8A-4147-A177-3AD203B41FA5}">
                      <a16:colId xmlns:a16="http://schemas.microsoft.com/office/drawing/2014/main" val="2802744908"/>
                    </a:ext>
                  </a:extLst>
                </a:gridCol>
                <a:gridCol w="903523">
                  <a:extLst>
                    <a:ext uri="{9D8B030D-6E8A-4147-A177-3AD203B41FA5}">
                      <a16:colId xmlns:a16="http://schemas.microsoft.com/office/drawing/2014/main" val="3645461882"/>
                    </a:ext>
                  </a:extLst>
                </a:gridCol>
                <a:gridCol w="903523">
                  <a:extLst>
                    <a:ext uri="{9D8B030D-6E8A-4147-A177-3AD203B41FA5}">
                      <a16:colId xmlns:a16="http://schemas.microsoft.com/office/drawing/2014/main" val="1427420902"/>
                    </a:ext>
                  </a:extLst>
                </a:gridCol>
                <a:gridCol w="903523">
                  <a:extLst>
                    <a:ext uri="{9D8B030D-6E8A-4147-A177-3AD203B41FA5}">
                      <a16:colId xmlns:a16="http://schemas.microsoft.com/office/drawing/2014/main" val="4226281783"/>
                    </a:ext>
                  </a:extLst>
                </a:gridCol>
              </a:tblGrid>
              <a:tr h="4665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原油価格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往路運賃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往路運賃の</a:t>
                      </a:r>
                      <a:endParaRPr lang="en-US" altLang="ja-JP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</a:rPr>
                        <a:t>10</a:t>
                      </a:r>
                      <a:r>
                        <a:rPr lang="ja-JP" altLang="en-US" sz="1200" u="none" strike="noStrike">
                          <a:effectLst/>
                        </a:rPr>
                        <a:t>ヶ月平均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日米為替レート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所有船舶数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11386"/>
                  </a:ext>
                </a:extLst>
              </a:tr>
              <a:tr h="31798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下限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上限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下限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上限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下限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上限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下限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上限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下限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上限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043941"/>
                  </a:ext>
                </a:extLst>
              </a:tr>
              <a:tr h="46982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新造船発注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30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140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899846"/>
                  </a:ext>
                </a:extLst>
              </a:tr>
              <a:tr h="46982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中古船購入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140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90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120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115501"/>
                  </a:ext>
                </a:extLst>
              </a:tr>
              <a:tr h="46982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所有船舶売却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1152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100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298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03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230</Words>
  <Application>Microsoft Macintosh PowerPoint</Application>
  <PresentationFormat>ワイド画面</PresentationFormat>
  <Paragraphs>66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大久保　佳徳</dc:creator>
  <cp:lastModifiedBy>大久保　佳徳</cp:lastModifiedBy>
  <cp:revision>30</cp:revision>
  <dcterms:created xsi:type="dcterms:W3CDTF">2020-01-15T04:44:10Z</dcterms:created>
  <dcterms:modified xsi:type="dcterms:W3CDTF">2020-01-23T02:52:07Z</dcterms:modified>
</cp:coreProperties>
</file>