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9"/>
    <p:restoredTop sz="94531"/>
  </p:normalViewPr>
  <p:slideViewPr>
    <p:cSldViewPr snapToGrid="0" snapToObjects="1">
      <p:cViewPr varScale="1">
        <p:scale>
          <a:sx n="127" d="100"/>
          <a:sy n="127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F86D9-FA0D-3148-BE4B-8F9626857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B07DEC-3662-C64E-B15E-3CFCEA522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20751F-E1A6-9046-8DFE-7092E1E2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80A0-7C80-6643-A5BE-861A357D1FDD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008AA-DA81-524E-8D52-C57CECA2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85B14B-831C-8C4E-8AB1-0FC2C5D0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922C-7ABE-1E4A-A15D-C59247DFB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06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0274A5-E6E0-0244-932D-304B9C48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DF6457-3F5B-7A41-9242-ADF1B8AE5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17A6AB-35FE-C642-B3CD-AF52D9A3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80A0-7C80-6643-A5BE-861A357D1FDD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01786-2093-604F-9938-0167A1FA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9AB6D3-D3C2-4745-B275-939BA9D8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922C-7ABE-1E4A-A15D-C59247DFB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30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E0F64C-73BA-8E4E-B17C-60DDE7E6A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0AC3F7-0CEE-8B40-BA12-607C24073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7AA9BA-CDF3-B84B-9E32-74B3E129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80A0-7C80-6643-A5BE-861A357D1FDD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D01F78-C712-1244-B86D-EA22EA9C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0F5947-92D6-1D43-8A53-2E0C7954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922C-7ABE-1E4A-A15D-C59247DFB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5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2C9FC-B187-A744-A9C3-BE608AD5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170103-4DF7-8C41-B09B-831F4B23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47A532-517C-004D-8A21-8BE91D72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80A0-7C80-6643-A5BE-861A357D1FDD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1BFE9D-46E8-FE43-AA13-183D417A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4F49CA-1C8C-4B47-952B-29CA3878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922C-7ABE-1E4A-A15D-C59247DFB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92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A1C79-21E4-F746-A5C9-754ACA92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CA4477-8AA3-5649-BA61-97A5AEADB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3E2A88-DB19-1A4B-891C-F71DBF74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80A0-7C80-6643-A5BE-861A357D1FDD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B7B426-97CE-3844-A266-6C01EE18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AD804B-6435-CC45-B65C-68FBE010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922C-7ABE-1E4A-A15D-C59247DFB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72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2C4A7-6353-DF44-BE40-69317D51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1B1F2-008C-ED4C-A46F-254A05A43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B6040-ED78-224B-96DD-226EDE9C6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E030BD-5D1A-3044-B5C9-14AA5A47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80A0-7C80-6643-A5BE-861A357D1FDD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18B788-758B-0646-BD09-3E8038D9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731055-8F5C-0E45-9FA2-07F68B0D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922C-7ABE-1E4A-A15D-C59247DFB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53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CAC4C7-0491-5442-B6F1-422BAF13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521508-0799-6C45-AA97-E974A18A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60E598-E67D-E743-B165-C57504DF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786150-28EF-E745-BA82-C42137A10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A82346-4AFF-FB41-BD08-A61008556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7C0D74-9728-7D42-B82F-0281C4D9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80A0-7C80-6643-A5BE-861A357D1FDD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FFB545-EAE2-CA4B-A7AF-F0354B33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044787-EA02-5A47-A667-45F331E3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922C-7ABE-1E4A-A15D-C59247DFB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24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8C0F7-1F81-EB4C-AB94-82072A3F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DB3ADA-8DEB-1040-A67A-83C210D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80A0-7C80-6643-A5BE-861A357D1FDD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B74B67-A862-E040-AA8B-3CF611E3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83865A-C148-B64D-91DB-22372046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922C-7ABE-1E4A-A15D-C59247DFB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42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A94D75-50F4-4F42-BCDD-2E86C7EA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80A0-7C80-6643-A5BE-861A357D1FDD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342007-54AD-9340-AEE6-907E81BF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29F29B-354C-B346-8F9E-146069EB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922C-7ABE-1E4A-A15D-C59247DFB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13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E896E-C276-E642-B31E-3E91A05C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3AD165-1076-F042-B212-A10AB448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1081C4-495B-774B-8E58-2DEEA0F8C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BF318C-B4A0-1746-8643-8C7F2345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80A0-7C80-6643-A5BE-861A357D1FDD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DE37AD-FFBC-D347-B445-814B94F6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5FE3F7-CB04-1B41-BC0B-F1017FA9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922C-7ABE-1E4A-A15D-C59247DFB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54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A0E40-1128-0B44-88AD-B73E05D0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564FD3-0388-A644-8156-B832141F8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8B9AD5-BDD5-5442-9420-E000629A2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04E28B-BF6E-D144-B17C-0BA3A862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80A0-7C80-6643-A5BE-861A357D1FDD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E4F78-AB60-A143-AA6D-53166EB4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9DDE31-CB26-2347-AF18-436477BB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922C-7ABE-1E4A-A15D-C59247DFB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67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E44C33-B679-7E43-A189-5C5098C2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E53936-906E-E445-9239-D277023D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3BDBEB-C7E8-254B-BC87-B47BD1218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80A0-7C80-6643-A5BE-861A357D1FDD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849BF9-9847-7A40-8493-01C0C9B94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6EF0F6-73BE-6B4F-A10B-077BA9CE5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922C-7ABE-1E4A-A15D-C59247DFB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54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1025F-B257-6C4E-B8DB-06E57782E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ja-JP" dirty="0"/>
              <a:t>Subject experiment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88588C-9467-FE43-87AF-1BC62B0D9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vessel trade simulation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6CF715-8F84-8E40-9C86-956838BBDC69}"/>
              </a:ext>
            </a:extLst>
          </p:cNvPr>
          <p:cNvSpPr txBox="1"/>
          <p:nvPr/>
        </p:nvSpPr>
        <p:spPr>
          <a:xfrm>
            <a:off x="87354" y="112420"/>
            <a:ext cx="12017292" cy="663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74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2699A1-5C00-C641-9463-0DED9D8B0CD8}"/>
              </a:ext>
            </a:extLst>
          </p:cNvPr>
          <p:cNvSpPr txBox="1"/>
          <p:nvPr/>
        </p:nvSpPr>
        <p:spPr>
          <a:xfrm>
            <a:off x="87354" y="112420"/>
            <a:ext cx="12017292" cy="663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2702D73-2BBC-F54C-8D84-F0C1A723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Necessity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2C71D3-17ED-164E-B6C8-FE3CAF8F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terminal or command prompt</a:t>
            </a:r>
          </a:p>
          <a:p>
            <a:r>
              <a:rPr kumimoji="1" lang="en-US" altLang="ja-JP" dirty="0"/>
              <a:t>python3</a:t>
            </a:r>
          </a:p>
          <a:p>
            <a:r>
              <a:rPr lang="en-US" altLang="ja-JP" dirty="0"/>
              <a:t>modules</a:t>
            </a:r>
          </a:p>
          <a:p>
            <a:pPr marL="0" indent="0">
              <a:buNone/>
            </a:pPr>
            <a:r>
              <a:rPr lang="en" altLang="ja-JP" dirty="0"/>
              <a:t>matplotlib</a:t>
            </a:r>
          </a:p>
          <a:p>
            <a:pPr marL="0" indent="0">
              <a:buNone/>
            </a:pPr>
            <a:r>
              <a:rPr lang="en" altLang="ja-JP" dirty="0"/>
              <a:t>seaborn</a:t>
            </a:r>
          </a:p>
          <a:p>
            <a:pPr marL="0" indent="0">
              <a:buNone/>
            </a:pPr>
            <a:r>
              <a:rPr lang="en" altLang="ja-JP" dirty="0" err="1"/>
              <a:t>numpy</a:t>
            </a:r>
            <a:endParaRPr lang="en" altLang="ja-JP" dirty="0"/>
          </a:p>
          <a:p>
            <a:pPr marL="0" indent="0">
              <a:buNone/>
            </a:pPr>
            <a:r>
              <a:rPr lang="en" altLang="ja-JP" dirty="0" err="1"/>
              <a:t>tablate</a:t>
            </a:r>
            <a:endParaRPr lang="en" altLang="ja-JP" dirty="0"/>
          </a:p>
          <a:p>
            <a:pPr marL="0" indent="0">
              <a:buNone/>
            </a:pPr>
            <a:r>
              <a:rPr lang="en" altLang="ja-JP" dirty="0" err="1"/>
              <a:t>colorama</a:t>
            </a:r>
            <a:r>
              <a:rPr lang="en" altLang="ja-JP" dirty="0"/>
              <a:t> </a:t>
            </a:r>
          </a:p>
          <a:p>
            <a:pPr marL="0" indent="0">
              <a:buNone/>
            </a:pPr>
            <a:endParaRPr lang="en" altLang="ja-JP" dirty="0"/>
          </a:p>
          <a:p>
            <a:pPr marL="0" indent="0">
              <a:buNone/>
            </a:pPr>
            <a:endParaRPr lang="en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933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ACFC5-284F-AA4C-A7CA-3FD389D3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Your Objective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A828DC-1A65-6F44-A795-6B4F8E8BF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Through your decisions regarding ship trade, maximize your cash.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7F666C-277B-9B4E-A85A-4753B4D6C95F}"/>
              </a:ext>
            </a:extLst>
          </p:cNvPr>
          <p:cNvSpPr txBox="1"/>
          <p:nvPr/>
        </p:nvSpPr>
        <p:spPr>
          <a:xfrm>
            <a:off x="87354" y="112420"/>
            <a:ext cx="12017292" cy="663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17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DA1EC4A-4C37-094D-8E20-65508B634F3E}"/>
              </a:ext>
            </a:extLst>
          </p:cNvPr>
          <p:cNvSpPr txBox="1"/>
          <p:nvPr/>
        </p:nvSpPr>
        <p:spPr>
          <a:xfrm>
            <a:off x="87354" y="112420"/>
            <a:ext cx="12017292" cy="663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8" name="コンテンツ プレースホルダー 7" descr="テキスト, 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321D00C2-00D7-184C-B3D9-D08123ABF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876"/>
            <a:ext cx="10515600" cy="4202836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BDCF959-30D4-7043-BA26-17206638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 of the simulator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C91344-AD5E-3A40-9D29-E8714FD1A1BE}"/>
              </a:ext>
            </a:extLst>
          </p:cNvPr>
          <p:cNvSpPr txBox="1"/>
          <p:nvPr/>
        </p:nvSpPr>
        <p:spPr>
          <a:xfrm>
            <a:off x="25882" y="1176632"/>
            <a:ext cx="130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dirty="0"/>
              <a:t>Transition </a:t>
            </a:r>
          </a:p>
          <a:p>
            <a:r>
              <a:rPr lang="en" altLang="ja-JP" dirty="0"/>
              <a:t>data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7B600F4-2D8D-8449-9A6A-7EE18D8A523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79830" y="1822963"/>
            <a:ext cx="382252" cy="66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D283AAE-FBDD-F749-A7AF-01E84A31CAD2}"/>
              </a:ext>
            </a:extLst>
          </p:cNvPr>
          <p:cNvSpPr txBox="1"/>
          <p:nvPr/>
        </p:nvSpPr>
        <p:spPr>
          <a:xfrm>
            <a:off x="8857562" y="1385192"/>
            <a:ext cx="27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dirty="0"/>
              <a:t>current market value </a:t>
            </a:r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E5A9E5-3720-8646-BBEA-21212D3A1CD2}"/>
              </a:ext>
            </a:extLst>
          </p:cNvPr>
          <p:cNvCxnSpPr>
            <a:cxnSpLocks/>
          </p:cNvCxnSpPr>
          <p:nvPr/>
        </p:nvCxnSpPr>
        <p:spPr>
          <a:xfrm flipH="1">
            <a:off x="10339299" y="1716976"/>
            <a:ext cx="147704" cy="957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988D379-0594-C24C-8CB1-56A6085F77FB}"/>
              </a:ext>
            </a:extLst>
          </p:cNvPr>
          <p:cNvSpPr/>
          <p:nvPr/>
        </p:nvSpPr>
        <p:spPr>
          <a:xfrm>
            <a:off x="6300438" y="2143586"/>
            <a:ext cx="5211732" cy="2340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CB433F-CD3E-8A47-9012-9B9E1F6842A2}"/>
              </a:ext>
            </a:extLst>
          </p:cNvPr>
          <p:cNvSpPr txBox="1"/>
          <p:nvPr/>
        </p:nvSpPr>
        <p:spPr>
          <a:xfrm>
            <a:off x="9254564" y="6265971"/>
            <a:ext cx="27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decision area</a:t>
            </a:r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C8F06B6-6957-1747-AB14-0DFB816F840B}"/>
              </a:ext>
            </a:extLst>
          </p:cNvPr>
          <p:cNvSpPr/>
          <p:nvPr/>
        </p:nvSpPr>
        <p:spPr>
          <a:xfrm>
            <a:off x="4624812" y="1954338"/>
            <a:ext cx="252249" cy="24532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F054DBB-0449-344A-B037-039AE4CE2C1D}"/>
              </a:ext>
            </a:extLst>
          </p:cNvPr>
          <p:cNvCxnSpPr>
            <a:cxnSpLocks/>
          </p:cNvCxnSpPr>
          <p:nvPr/>
        </p:nvCxnSpPr>
        <p:spPr>
          <a:xfrm>
            <a:off x="4088350" y="1763145"/>
            <a:ext cx="514118" cy="1787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CB013ED-5BAC-604C-8B1B-5A3DF7CAAB65}"/>
              </a:ext>
            </a:extLst>
          </p:cNvPr>
          <p:cNvSpPr txBox="1"/>
          <p:nvPr/>
        </p:nvSpPr>
        <p:spPr>
          <a:xfrm>
            <a:off x="3140317" y="1406269"/>
            <a:ext cx="219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dirty="0"/>
              <a:t>current month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BD3FB6D-DF06-4D45-AB4D-10DEF2FB6E5C}"/>
              </a:ext>
            </a:extLst>
          </p:cNvPr>
          <p:cNvSpPr/>
          <p:nvPr/>
        </p:nvSpPr>
        <p:spPr>
          <a:xfrm>
            <a:off x="6299852" y="4510606"/>
            <a:ext cx="5115420" cy="2472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5C5A264-921E-3145-AC47-871F8BF55B78}"/>
              </a:ext>
            </a:extLst>
          </p:cNvPr>
          <p:cNvCxnSpPr>
            <a:cxnSpLocks/>
          </p:cNvCxnSpPr>
          <p:nvPr/>
        </p:nvCxnSpPr>
        <p:spPr>
          <a:xfrm flipV="1">
            <a:off x="10341582" y="4842336"/>
            <a:ext cx="284657" cy="13625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EA71997-E0AE-CC47-A9B6-98EF2DF041DD}"/>
              </a:ext>
            </a:extLst>
          </p:cNvPr>
          <p:cNvSpPr/>
          <p:nvPr/>
        </p:nvSpPr>
        <p:spPr>
          <a:xfrm>
            <a:off x="4683582" y="4766933"/>
            <a:ext cx="1504276" cy="124840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85ED75D-F521-984C-8A68-C6DA4DF63011}"/>
              </a:ext>
            </a:extLst>
          </p:cNvPr>
          <p:cNvCxnSpPr>
            <a:cxnSpLocks/>
          </p:cNvCxnSpPr>
          <p:nvPr/>
        </p:nvCxnSpPr>
        <p:spPr>
          <a:xfrm flipV="1">
            <a:off x="5637939" y="5589381"/>
            <a:ext cx="51351" cy="78686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F88D45C-2FE4-D54D-A4B8-E8994C0E41A5}"/>
              </a:ext>
            </a:extLst>
          </p:cNvPr>
          <p:cNvSpPr txBox="1"/>
          <p:nvPr/>
        </p:nvSpPr>
        <p:spPr>
          <a:xfrm>
            <a:off x="3121745" y="6376248"/>
            <a:ext cx="553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Your objective is to maximize this variable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F86F767-5BF8-F840-8D2E-5D7037EE0663}"/>
              </a:ext>
            </a:extLst>
          </p:cNvPr>
          <p:cNvSpPr txBox="1"/>
          <p:nvPr/>
        </p:nvSpPr>
        <p:spPr>
          <a:xfrm>
            <a:off x="776728" y="1769526"/>
            <a:ext cx="10840460" cy="4564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24C5015-EEF5-9347-B8C2-4E962B1339F5}"/>
              </a:ext>
            </a:extLst>
          </p:cNvPr>
          <p:cNvSpPr txBox="1"/>
          <p:nvPr/>
        </p:nvSpPr>
        <p:spPr>
          <a:xfrm>
            <a:off x="6955694" y="719413"/>
            <a:ext cx="274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compare with data three month ago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39CFB34-04D4-4E41-8BFE-CF4EE09A46E8}"/>
              </a:ext>
            </a:extLst>
          </p:cNvPr>
          <p:cNvCxnSpPr>
            <a:cxnSpLocks/>
          </p:cNvCxnSpPr>
          <p:nvPr/>
        </p:nvCxnSpPr>
        <p:spPr>
          <a:xfrm flipH="1">
            <a:off x="8165198" y="1385191"/>
            <a:ext cx="162171" cy="110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09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401752-0335-1041-BC03-C2B9A71B21F5}"/>
              </a:ext>
            </a:extLst>
          </p:cNvPr>
          <p:cNvSpPr txBox="1"/>
          <p:nvPr/>
        </p:nvSpPr>
        <p:spPr>
          <a:xfrm>
            <a:off x="87354" y="112420"/>
            <a:ext cx="12017292" cy="663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AAA5B9-821C-D049-87B8-E513F111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Experimental procedure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0852F-C163-3440-B9AD-72A1A060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enter python </a:t>
            </a:r>
            <a:r>
              <a:rPr kumimoji="1" lang="en-US" altLang="ja-JP" dirty="0" err="1"/>
              <a:t>game.py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repeat step3 to step5 until the end of  the simulation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3.   repeat step4 every three month</a:t>
            </a:r>
            <a:endParaRPr kumimoji="1" lang="en-US" altLang="ja-JP" dirty="0"/>
          </a:p>
          <a:p>
            <a:pPr marL="914400" lvl="2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4.   enter one decision among 000,001,010,011,100,101,110,111.</a:t>
            </a:r>
          </a:p>
          <a:p>
            <a:pPr marL="914400" lvl="2" indent="0" algn="ctr">
              <a:buNone/>
            </a:pPr>
            <a:r>
              <a:rPr lang="en-US" altLang="ja-JP" sz="1200" dirty="0">
                <a:solidFill>
                  <a:srgbClr val="FF0000"/>
                </a:solidFill>
              </a:rPr>
              <a:t>0</a:t>
            </a:r>
            <a:r>
              <a:rPr lang="en" altLang="ja-JP" sz="1200" dirty="0">
                <a:solidFill>
                  <a:srgbClr val="FF0000"/>
                </a:solidFill>
              </a:rPr>
              <a:t>00 means that order 0 new ship and buy 0 secondhand ship and sell 0 ship</a:t>
            </a:r>
          </a:p>
          <a:p>
            <a:pPr marL="914400" lvl="2" indent="0" algn="ctr">
              <a:buNone/>
            </a:pPr>
            <a:r>
              <a:rPr lang="en" altLang="ja-JP" sz="1200" dirty="0">
                <a:solidFill>
                  <a:srgbClr val="FF0000"/>
                </a:solidFill>
              </a:rPr>
              <a:t>111 means that order 1 new ship and buy 1 secondhand ship and sell 1 ship</a:t>
            </a:r>
          </a:p>
          <a:p>
            <a:pPr marL="914400" lvl="2" indent="0" algn="ctr">
              <a:buNone/>
            </a:pPr>
            <a:r>
              <a:rPr lang="en" altLang="ja-JP" sz="1200" dirty="0" err="1">
                <a:solidFill>
                  <a:srgbClr val="FF0000"/>
                </a:solidFill>
              </a:rPr>
              <a:t>xyz</a:t>
            </a:r>
            <a:r>
              <a:rPr lang="en" altLang="ja-JP" sz="1200" dirty="0">
                <a:solidFill>
                  <a:srgbClr val="FF0000"/>
                </a:solidFill>
              </a:rPr>
              <a:t> means that order x new ship and buy y secondhand ship and sell z ship</a:t>
            </a:r>
          </a:p>
          <a:p>
            <a:pPr marL="457200" lvl="1" indent="0">
              <a:buNone/>
            </a:pPr>
            <a:r>
              <a:rPr lang="en" altLang="ja-JP" dirty="0"/>
              <a:t>5    Enter yes if you are ready to start next simulation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6BF579-EE0A-9A44-B0CE-71A523A0BB65}"/>
              </a:ext>
            </a:extLst>
          </p:cNvPr>
          <p:cNvSpPr txBox="1"/>
          <p:nvPr/>
        </p:nvSpPr>
        <p:spPr>
          <a:xfrm>
            <a:off x="533400" y="6176963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enter is needed to be cond</a:t>
            </a:r>
            <a:r>
              <a:rPr lang="en-US" altLang="ja-JP" dirty="0"/>
              <a:t>ucted in terminal or command prompt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93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4EB5B-7C4C-E14C-ACBB-FF81BBC3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does each variable affect your cash?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3BE7C6-3C38-6E49-B844-0CEF7EFB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/>
              <a:t>oil price: oil is needed for shipping, so if oil price increases and other variables stay, it has bad effects on your cash.</a:t>
            </a:r>
          </a:p>
          <a:p>
            <a:r>
              <a:rPr lang="en-US" altLang="ja-JP" sz="2400" dirty="0"/>
              <a:t>freight: sale is equal to product of freight and the number of shipping</a:t>
            </a:r>
          </a:p>
          <a:p>
            <a:r>
              <a:rPr lang="en-US" altLang="ja-JP" sz="2400" dirty="0"/>
              <a:t> Exchange rate: every year, you change your cash in dollar to yen. </a:t>
            </a:r>
          </a:p>
          <a:p>
            <a:r>
              <a:rPr kumimoji="1" lang="en-US" altLang="ja-JP" sz="2400" dirty="0"/>
              <a:t>ship demand and supply: the balance of this two variables affect the freight. </a:t>
            </a:r>
            <a:r>
              <a:rPr lang="en-US" altLang="ja-JP" sz="2400" dirty="0"/>
              <a:t>Oversupply causes freight decrease, overdemand </a:t>
            </a:r>
            <a:r>
              <a:rPr kumimoji="1" lang="en-US" altLang="ja-JP" sz="2400" dirty="0"/>
              <a:t> causes freight increase.</a:t>
            </a:r>
          </a:p>
          <a:p>
            <a:r>
              <a:rPr kumimoji="1" lang="en-US" altLang="ja-JP" sz="2400" dirty="0"/>
              <a:t>new ship and secondhand ship: price you need to buy one ship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421DBA-446E-284D-B983-87715FFB684A}"/>
              </a:ext>
            </a:extLst>
          </p:cNvPr>
          <p:cNvSpPr txBox="1"/>
          <p:nvPr/>
        </p:nvSpPr>
        <p:spPr>
          <a:xfrm>
            <a:off x="87354" y="112420"/>
            <a:ext cx="12017292" cy="663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61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E0717-1AB0-6545-8043-DE75951B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Settings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775A7E-FB65-D841-9B3F-009385C10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ja-JP" dirty="0"/>
              <a:t>You have 100 ships.</a:t>
            </a:r>
          </a:p>
          <a:p>
            <a:pPr>
              <a:buFont typeface="Wingdings" pitchFamily="2" charset="2"/>
              <a:buChar char="l"/>
            </a:pPr>
            <a:r>
              <a:rPr lang="en-US" altLang="ja-JP" dirty="0"/>
              <a:t>All ship are same size, 6000TEU.</a:t>
            </a:r>
          </a:p>
          <a:p>
            <a:pPr>
              <a:buFont typeface="Wingdings" pitchFamily="2" charset="2"/>
              <a:buChar char="l"/>
            </a:pPr>
            <a:r>
              <a:rPr lang="en-US" altLang="ja-JP" dirty="0"/>
              <a:t>You can use new ship for 15 years, secondhand for 10 years.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en-US" altLang="ja-JP" dirty="0"/>
              <a:t>You will make decision every three months until 180 months</a:t>
            </a:r>
            <a:endParaRPr lang="ja-JP" altLang="en-US"/>
          </a:p>
          <a:p>
            <a:pPr>
              <a:buFont typeface="Wingdings" pitchFamily="2" charset="2"/>
              <a:buChar char="l"/>
            </a:pPr>
            <a:r>
              <a:rPr kumimoji="1" lang="en-US" altLang="ja-JP" dirty="0"/>
              <a:t> Decision is related to </a:t>
            </a:r>
            <a:r>
              <a:rPr lang="en-US" altLang="ja-JP" dirty="0"/>
              <a:t> new ship, secondhand ship, and sale of your ship.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if you order new ship, you can use it after two years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if you buy secondhand ship, you can use it soon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if you sell a ship, an oldest ship will be sold.</a:t>
            </a:r>
          </a:p>
          <a:p>
            <a:pPr>
              <a:buFont typeface="Wingdings" pitchFamily="2" charset="2"/>
              <a:buChar char="l"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A163AD-52CC-D842-B7B7-65030D469A44}"/>
              </a:ext>
            </a:extLst>
          </p:cNvPr>
          <p:cNvSpPr txBox="1"/>
          <p:nvPr/>
        </p:nvSpPr>
        <p:spPr>
          <a:xfrm>
            <a:off x="87354" y="112420"/>
            <a:ext cx="12017292" cy="663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57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354</Words>
  <Application>Microsoft Macintosh PowerPoint</Application>
  <PresentationFormat>ワイド画面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Wingdings</vt:lpstr>
      <vt:lpstr>Office テーマ</vt:lpstr>
      <vt:lpstr>Subject experiment</vt:lpstr>
      <vt:lpstr>Necessity</vt:lpstr>
      <vt:lpstr>Your Objective</vt:lpstr>
      <vt:lpstr>UI of the simulator</vt:lpstr>
      <vt:lpstr>Experimental procedure</vt:lpstr>
      <vt:lpstr>How does each variable affect your cash?</vt:lpstr>
      <vt:lpstr>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experiment</dc:title>
  <dc:creator>大久保　佳徳</dc:creator>
  <cp:lastModifiedBy>大久保　佳徳</cp:lastModifiedBy>
  <cp:revision>90</cp:revision>
  <dcterms:created xsi:type="dcterms:W3CDTF">2020-01-09T00:45:44Z</dcterms:created>
  <dcterms:modified xsi:type="dcterms:W3CDTF">2020-01-24T01:13:49Z</dcterms:modified>
</cp:coreProperties>
</file>