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0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TT Commons Pro Bold" charset="0"/>
      <p:regular r:id="rId19"/>
    </p:embeddedFont>
    <p:embeddedFont>
      <p:font typeface="TT Commons Pro" charset="0"/>
      <p:regular r:id="rId20"/>
    </p:embeddedFont>
    <p:embeddedFont>
      <p:font typeface="Wingdings 2" pitchFamily="18" charset="2"/>
      <p:regular r:id="rId21"/>
    </p:embeddedFont>
    <p:embeddedFont>
      <p:font typeface="Constantia" pitchFamily="18"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54" d="100"/>
          <a:sy n="54" d="100"/>
        </p:scale>
        <p:origin x="-70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914400" y="5549706"/>
            <a:ext cx="16611600" cy="1714500"/>
          </a:xfrm>
        </p:spPr>
        <p:txBody>
          <a:bodyPr>
            <a:noAutofit/>
          </a:bodyPr>
          <a:lstStyle>
            <a:lvl1pPr marL="0" indent="0" algn="ctr">
              <a:buNone/>
              <a:defRPr sz="3900" spc="179" baseline="0">
                <a:solidFill>
                  <a:schemeClr val="tx2"/>
                </a:solidFill>
              </a:defRPr>
            </a:lvl1pPr>
            <a:lvl2pPr marL="816422" indent="0" algn="ctr">
              <a:buNone/>
            </a:lvl2pPr>
            <a:lvl3pPr marL="1632844" indent="0" algn="ctr">
              <a:buNone/>
            </a:lvl3pPr>
            <a:lvl4pPr marL="2449266" indent="0" algn="ctr">
              <a:buNone/>
            </a:lvl4pPr>
            <a:lvl5pPr marL="3265688" indent="0" algn="ctr">
              <a:buNone/>
            </a:lvl5pPr>
            <a:lvl6pPr marL="4082110" indent="0" algn="ctr">
              <a:buNone/>
            </a:lvl6pPr>
            <a:lvl7pPr marL="4898532" indent="0" algn="ctr">
              <a:buNone/>
            </a:lvl7pPr>
            <a:lvl8pPr marL="5714954" indent="0" algn="ctr">
              <a:buNone/>
            </a:lvl8pPr>
            <a:lvl9pPr marL="6531376"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914400" y="2150598"/>
            <a:ext cx="16611600" cy="2971800"/>
          </a:xfrm>
          <a:ln w="6350" cap="rnd">
            <a:noFill/>
          </a:ln>
        </p:spPr>
        <p:txBody>
          <a:bodyPr anchor="b" anchorCtr="0">
            <a:noAutofit/>
          </a:bodyPr>
          <a:lstStyle>
            <a:lvl1pPr algn="ctr">
              <a:defRPr lang="en-US" sz="86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2927252" y="5325189"/>
            <a:ext cx="5943600" cy="2382"/>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417148" y="5325189"/>
            <a:ext cx="5943600" cy="2382"/>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9080696" y="5289453"/>
            <a:ext cx="91440" cy="6858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lIns="163284" tIns="81642" rIns="163284" bIns="81642"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7/22/2023</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58"/>
            <a:ext cx="4114800" cy="8777288"/>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411958"/>
            <a:ext cx="12039600" cy="8777288"/>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914400" y="2286000"/>
            <a:ext cx="16459200" cy="6858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7/22/2023</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1371600" y="5257800"/>
            <a:ext cx="15849600" cy="2057400"/>
          </a:xfrm>
        </p:spPr>
        <p:txBody>
          <a:bodyPr>
            <a:noAutofit/>
          </a:bodyPr>
          <a:lstStyle>
            <a:lvl1pPr algn="l" rtl="0">
              <a:spcBef>
                <a:spcPct val="0"/>
              </a:spcBef>
              <a:buNone/>
              <a:defRPr lang="en-US" sz="86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71600" y="7438296"/>
            <a:ext cx="15849600" cy="1477104"/>
          </a:xfrm>
        </p:spPr>
        <p:txBody>
          <a:bodyPr anchor="t"/>
          <a:lstStyle>
            <a:lvl1pPr marL="0" indent="0">
              <a:buNone/>
              <a:defRPr sz="3600" spc="179" baseline="0">
                <a:solidFill>
                  <a:schemeClr val="tx2"/>
                </a:solidFill>
              </a:defRPr>
            </a:lvl1pPr>
            <a:lvl2pPr>
              <a:buNone/>
              <a:defRPr sz="3200">
                <a:solidFill>
                  <a:schemeClr val="tx1">
                    <a:tint val="75000"/>
                  </a:schemeClr>
                </a:solidFill>
              </a:defRPr>
            </a:lvl2pPr>
            <a:lvl3pPr>
              <a:buNone/>
              <a:defRPr sz="2900">
                <a:solidFill>
                  <a:schemeClr val="tx1">
                    <a:tint val="75000"/>
                  </a:schemeClr>
                </a:solidFill>
              </a:defRPr>
            </a:lvl3pPr>
            <a:lvl4pPr>
              <a:buNone/>
              <a:defRPr sz="2500">
                <a:solidFill>
                  <a:schemeClr val="tx1">
                    <a:tint val="75000"/>
                  </a:schemeClr>
                </a:solidFill>
              </a:defRPr>
            </a:lvl4pPr>
            <a:lvl5pPr>
              <a:buNone/>
              <a:defRPr sz="25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1371600" y="7375489"/>
            <a:ext cx="15849600" cy="6452"/>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914400" y="2286000"/>
            <a:ext cx="8119872" cy="6858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9296400" y="2286000"/>
            <a:ext cx="8119872" cy="6858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7/22/2023</a:t>
            </a:fld>
            <a:endParaRPr lang="en-US"/>
          </a:p>
        </p:txBody>
      </p:sp>
      <p:sp>
        <p:nvSpPr>
          <p:cNvPr id="3" name="Text Placeholder 2"/>
          <p:cNvSpPr>
            <a:spLocks noGrp="1"/>
          </p:cNvSpPr>
          <p:nvPr>
            <p:ph type="body" idx="1"/>
          </p:nvPr>
        </p:nvSpPr>
        <p:spPr>
          <a:xfrm>
            <a:off x="914400" y="2099390"/>
            <a:ext cx="8080376" cy="1143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163284" tIns="81642" rIns="163284" bIns="81642" anchor="b">
            <a:noAutofit/>
          </a:bodyPr>
          <a:lstStyle>
            <a:lvl1pPr marL="0" indent="0" algn="l">
              <a:spcBef>
                <a:spcPts val="0"/>
              </a:spcBef>
              <a:buNone/>
              <a:defRPr sz="4600" b="1">
                <a:solidFill>
                  <a:schemeClr val="tx2"/>
                </a:solidFill>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914400" y="3302844"/>
            <a:ext cx="8077200" cy="58704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9299576" y="3302844"/>
            <a:ext cx="8077200" cy="58704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914400" y="233172"/>
            <a:ext cx="16459200" cy="17145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9296400" y="2099390"/>
            <a:ext cx="8080376" cy="1143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163284" tIns="81642" rIns="163284" bIns="81642" anchor="b">
            <a:noAutofit/>
          </a:bodyPr>
          <a:lstStyle>
            <a:lvl1pPr marL="0" indent="0" algn="l">
              <a:spcBef>
                <a:spcPts val="0"/>
              </a:spcBef>
              <a:buNone/>
              <a:defRPr sz="4600" b="1" baseline="0">
                <a:solidFill>
                  <a:schemeClr val="tx2"/>
                </a:solidFill>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cxnSp>
        <p:nvCxnSpPr>
          <p:cNvPr id="10" name="Straight Connector 9"/>
          <p:cNvCxnSpPr/>
          <p:nvPr/>
        </p:nvCxnSpPr>
        <p:spPr>
          <a:xfrm>
            <a:off x="1125890" y="3270329"/>
            <a:ext cx="7498080" cy="2382"/>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509760" y="3270329"/>
            <a:ext cx="7498080" cy="2382"/>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914400" y="685800"/>
            <a:ext cx="12496800" cy="85725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13563600" y="2400300"/>
            <a:ext cx="3968496" cy="5600700"/>
          </a:xfrm>
        </p:spPr>
        <p:txBody>
          <a:bodyPr tIns="81642" bIns="81642" anchor="t" anchorCtr="0"/>
          <a:lstStyle>
            <a:lvl1pPr marL="0" indent="0">
              <a:lnSpc>
                <a:spcPct val="125000"/>
              </a:lnSpc>
              <a:spcAft>
                <a:spcPts val="1786"/>
              </a:spcAft>
              <a:buNone/>
              <a:defRPr sz="2900">
                <a:solidFill>
                  <a:schemeClr val="tx2"/>
                </a:solidFill>
              </a:defRPr>
            </a:lvl1pPr>
            <a:lvl2pPr>
              <a:buNone/>
              <a:defRPr sz="2100"/>
            </a:lvl2pPr>
            <a:lvl3pPr>
              <a:buNone/>
              <a:defRPr sz="1800"/>
            </a:lvl3pPr>
            <a:lvl4pPr>
              <a:buNone/>
              <a:defRPr sz="1600"/>
            </a:lvl4pPr>
            <a:lvl5pPr>
              <a:buNone/>
              <a:defRPr sz="16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13563600" y="685800"/>
            <a:ext cx="3962400" cy="1600200"/>
          </a:xfrm>
        </p:spPr>
        <p:txBody>
          <a:bodyPr lIns="163284" tIns="163284" anchor="b" anchorCtr="0"/>
          <a:lstStyle>
            <a:lvl1pPr algn="l">
              <a:buNone/>
              <a:defRPr sz="3200" b="1" spc="-89"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7/22/2023</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58800" y="685800"/>
            <a:ext cx="4114800" cy="1600200"/>
          </a:xfrm>
        </p:spPr>
        <p:txBody>
          <a:bodyPr lIns="163284" tIns="163284" anchor="b" anchorCtr="0"/>
          <a:lstStyle>
            <a:lvl1pPr algn="l">
              <a:buNone/>
              <a:defRPr sz="3200" b="1" spc="-89"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914400" y="685800"/>
            <a:ext cx="12039600" cy="83439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57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13258800" y="2400300"/>
            <a:ext cx="4114800" cy="6629400"/>
          </a:xfrm>
        </p:spPr>
        <p:txBody>
          <a:bodyPr anchor="t" anchorCtr="0"/>
          <a:lstStyle>
            <a:lvl1pPr marL="0" indent="0">
              <a:lnSpc>
                <a:spcPct val="125000"/>
              </a:lnSpc>
              <a:spcAft>
                <a:spcPts val="1786"/>
              </a:spcAft>
              <a:buFontTx/>
              <a:buNone/>
              <a:defRPr sz="2900" b="0">
                <a:solidFill>
                  <a:schemeClr val="tx2"/>
                </a:solidFill>
              </a:defRPr>
            </a:lvl1pPr>
            <a:lvl2pPr>
              <a:defRPr sz="2100"/>
            </a:lvl2pPr>
            <a:lvl3pPr>
              <a:defRPr sz="1800"/>
            </a:lvl3pPr>
            <a:lvl4pPr>
              <a:defRPr sz="1600"/>
            </a:lvl4pPr>
            <a:lvl5pPr>
              <a:defRPr sz="16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7/22/2023</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914400" y="2171700"/>
            <a:ext cx="16459200" cy="7017545"/>
          </a:xfrm>
          <a:prstGeom prst="rect">
            <a:avLst/>
          </a:prstGeom>
        </p:spPr>
        <p:txBody>
          <a:bodyPr vert="horz" lIns="163284" tIns="81642" rIns="163284" bIns="8164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11582400" y="9305501"/>
            <a:ext cx="5181600" cy="576072"/>
          </a:xfrm>
          <a:prstGeom prst="rect">
            <a:avLst/>
          </a:prstGeom>
        </p:spPr>
        <p:txBody>
          <a:bodyPr vert="horz" lIns="163284" tIns="81642" rIns="163284" bIns="81642" anchor="ctr" anchorCtr="0"/>
          <a:lstStyle>
            <a:lvl1pPr algn="l" eaLnBrk="1" latinLnBrk="0" hangingPunct="1">
              <a:defRPr kumimoji="0" sz="2100">
                <a:solidFill>
                  <a:schemeClr val="tx2"/>
                </a:solidFill>
              </a:defRPr>
            </a:lvl1pPr>
          </a:lstStyle>
          <a:p>
            <a:fld id="{1D8BD707-D9CF-40AE-B4C6-C98DA3205C09}" type="datetimeFigureOut">
              <a:rPr lang="en-US" smtClean="0"/>
              <a:pPr/>
              <a:t>7/22/2023</a:t>
            </a:fld>
            <a:endParaRPr lang="en-US"/>
          </a:p>
        </p:txBody>
      </p:sp>
      <p:sp>
        <p:nvSpPr>
          <p:cNvPr id="10" name="Footer Placeholder 9"/>
          <p:cNvSpPr>
            <a:spLocks noGrp="1"/>
          </p:cNvSpPr>
          <p:nvPr>
            <p:ph type="ftr" sz="quarter" idx="3"/>
          </p:nvPr>
        </p:nvSpPr>
        <p:spPr>
          <a:xfrm>
            <a:off x="4267200" y="9305501"/>
            <a:ext cx="7162800" cy="576072"/>
          </a:xfrm>
          <a:prstGeom prst="rect">
            <a:avLst/>
          </a:prstGeom>
        </p:spPr>
        <p:txBody>
          <a:bodyPr vert="horz" lIns="163284" tIns="81642" rIns="163284" bIns="81642" anchor="ctr" anchorCtr="0"/>
          <a:lstStyle>
            <a:lvl1pPr algn="r" eaLnBrk="1" latinLnBrk="0" hangingPunct="1">
              <a:defRPr kumimoji="0" sz="2100">
                <a:solidFill>
                  <a:schemeClr val="tx2"/>
                </a:solidFill>
              </a:defRPr>
            </a:lvl1pPr>
          </a:lstStyle>
          <a:p>
            <a:endParaRPr lang="en-US"/>
          </a:p>
        </p:txBody>
      </p:sp>
      <p:sp>
        <p:nvSpPr>
          <p:cNvPr id="22" name="Slide Number Placeholder 21"/>
          <p:cNvSpPr>
            <a:spLocks noGrp="1"/>
          </p:cNvSpPr>
          <p:nvPr>
            <p:ph type="sldNum" sz="quarter" idx="4"/>
          </p:nvPr>
        </p:nvSpPr>
        <p:spPr>
          <a:xfrm>
            <a:off x="16821150" y="9272297"/>
            <a:ext cx="1219200" cy="685800"/>
          </a:xfrm>
          <a:prstGeom prst="rect">
            <a:avLst/>
          </a:prstGeom>
          <a:noFill/>
        </p:spPr>
        <p:txBody>
          <a:bodyPr vert="horz" lIns="0" tIns="0" rIns="0" bIns="0" anchor="ctr" anchorCtr="0">
            <a:noAutofit/>
          </a:bodyPr>
          <a:lstStyle>
            <a:lvl1pPr algn="ctr" eaLnBrk="1" latinLnBrk="0" hangingPunct="1">
              <a:defRPr kumimoji="0" sz="29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914400" y="228600"/>
            <a:ext cx="16459200" cy="1828800"/>
          </a:xfrm>
          <a:prstGeom prst="rect">
            <a:avLst/>
          </a:prstGeom>
          <a:ln w="6350" cap="rnd">
            <a:noFill/>
          </a:ln>
        </p:spPr>
        <p:txBody>
          <a:bodyPr vert="horz" lIns="163284" tIns="81642" rIns="163284" bIns="81642"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lang="en-US" sz="7500" b="0" kern="1200" spc="-179"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489853" indent="-489853" algn="l" rtl="0" eaLnBrk="1" latinLnBrk="0" hangingPunct="1">
        <a:spcBef>
          <a:spcPts val="1071"/>
        </a:spcBef>
        <a:buClr>
          <a:schemeClr val="accent2"/>
        </a:buClr>
        <a:buSzPct val="85000"/>
        <a:buFont typeface="Wingdings 2"/>
        <a:buChar char=""/>
        <a:defRPr kumimoji="0" sz="4600" kern="1200">
          <a:solidFill>
            <a:schemeClr val="tx1"/>
          </a:solidFill>
          <a:latin typeface="+mn-lt"/>
          <a:ea typeface="+mn-ea"/>
          <a:cs typeface="+mn-cs"/>
        </a:defRPr>
      </a:lvl1pPr>
      <a:lvl2pPr marL="1142991" indent="-489853" algn="l" rtl="0" eaLnBrk="1" latinLnBrk="0" hangingPunct="1">
        <a:spcBef>
          <a:spcPts val="536"/>
        </a:spcBef>
        <a:buClr>
          <a:schemeClr val="accent2">
            <a:shade val="75000"/>
          </a:schemeClr>
        </a:buClr>
        <a:buSzPct val="85000"/>
        <a:buFont typeface="Wingdings 2"/>
        <a:buChar char=""/>
        <a:defRPr kumimoji="0" sz="4300" kern="1200">
          <a:solidFill>
            <a:schemeClr val="tx2"/>
          </a:solidFill>
          <a:latin typeface="+mn-lt"/>
          <a:ea typeface="+mn-ea"/>
          <a:cs typeface="+mn-cs"/>
        </a:defRPr>
      </a:lvl2pPr>
      <a:lvl3pPr marL="1796128" indent="-408211" algn="l" rtl="0" eaLnBrk="1" latinLnBrk="0" hangingPunct="1">
        <a:spcBef>
          <a:spcPts val="536"/>
        </a:spcBef>
        <a:buClr>
          <a:schemeClr val="accent2">
            <a:shade val="50000"/>
          </a:schemeClr>
        </a:buClr>
        <a:buSzPct val="85000"/>
        <a:buFont typeface="Wingdings 2"/>
        <a:buChar char=""/>
        <a:defRPr kumimoji="0" sz="3700" kern="1200">
          <a:solidFill>
            <a:schemeClr val="tx1"/>
          </a:solidFill>
          <a:latin typeface="+mn-lt"/>
          <a:ea typeface="+mn-ea"/>
          <a:cs typeface="+mn-cs"/>
        </a:defRPr>
      </a:lvl3pPr>
      <a:lvl4pPr marL="2285982" indent="-408211" algn="l" rtl="0" eaLnBrk="1" latinLnBrk="0" hangingPunct="1">
        <a:spcBef>
          <a:spcPts val="536"/>
        </a:spcBef>
        <a:buClr>
          <a:schemeClr val="accent2">
            <a:shade val="75000"/>
          </a:schemeClr>
        </a:buClr>
        <a:buSzPct val="85000"/>
        <a:buFont typeface="Wingdings 2" pitchFamily="18" charset="2"/>
        <a:buChar char=""/>
        <a:defRPr kumimoji="0" sz="3400" kern="1200">
          <a:solidFill>
            <a:schemeClr val="tx1"/>
          </a:solidFill>
          <a:latin typeface="+mn-lt"/>
          <a:ea typeface="+mn-ea"/>
          <a:cs typeface="+mn-cs"/>
        </a:defRPr>
      </a:lvl4pPr>
      <a:lvl5pPr marL="2775835" indent="-408211" algn="l" rtl="0" eaLnBrk="1" latinLnBrk="0" hangingPunct="1">
        <a:spcBef>
          <a:spcPts val="607"/>
        </a:spcBef>
        <a:buClr>
          <a:schemeClr val="accent2">
            <a:shade val="75000"/>
          </a:schemeClr>
        </a:buClr>
        <a:buSzPct val="85000"/>
        <a:buFont typeface="Wingdings 2" pitchFamily="18" charset="2"/>
        <a:buChar char=""/>
        <a:defRPr kumimoji="0" sz="2900" kern="1200">
          <a:solidFill>
            <a:schemeClr val="tx1"/>
          </a:solidFill>
          <a:latin typeface="+mn-lt"/>
          <a:ea typeface="+mn-ea"/>
          <a:cs typeface="+mn-cs"/>
        </a:defRPr>
      </a:lvl5pPr>
      <a:lvl6pPr marL="3265688" indent="-408211" algn="l" rtl="0" eaLnBrk="1" latinLnBrk="0" hangingPunct="1">
        <a:spcBef>
          <a:spcPts val="607"/>
        </a:spcBef>
        <a:buClr>
          <a:schemeClr val="accent2">
            <a:shade val="75000"/>
          </a:schemeClr>
        </a:buClr>
        <a:buSzPct val="85000"/>
        <a:buFont typeface="Wingdings 2" pitchFamily="18" charset="2"/>
        <a:buChar char="?"/>
        <a:defRPr kumimoji="0" sz="3000" kern="1200">
          <a:solidFill>
            <a:schemeClr val="tx1"/>
          </a:solidFill>
          <a:latin typeface="+mn-lt"/>
          <a:ea typeface="+mn-ea"/>
          <a:cs typeface="+mn-cs"/>
        </a:defRPr>
      </a:lvl6pPr>
      <a:lvl7pPr marL="3592257" indent="-326569" algn="l" rtl="0" eaLnBrk="1" latinLnBrk="0" hangingPunct="1">
        <a:spcBef>
          <a:spcPts val="607"/>
        </a:spcBef>
        <a:buClr>
          <a:schemeClr val="accent2">
            <a:shade val="75000"/>
          </a:schemeClr>
        </a:buClr>
        <a:buSzPct val="85000"/>
        <a:buFont typeface="Wingdings 2" pitchFamily="18" charset="2"/>
        <a:buChar char="?"/>
        <a:defRPr kumimoji="0" sz="2900" kern="1200" baseline="0">
          <a:solidFill>
            <a:schemeClr val="tx1"/>
          </a:solidFill>
          <a:latin typeface="+mn-lt"/>
          <a:ea typeface="+mn-ea"/>
          <a:cs typeface="+mn-cs"/>
        </a:defRPr>
      </a:lvl7pPr>
      <a:lvl8pPr marL="4082110" indent="-326569" algn="l" rtl="0" eaLnBrk="1" latinLnBrk="0" hangingPunct="1">
        <a:spcBef>
          <a:spcPts val="607"/>
        </a:spcBef>
        <a:buClr>
          <a:schemeClr val="accent2">
            <a:shade val="75000"/>
          </a:schemeClr>
        </a:buClr>
        <a:buSzPct val="85000"/>
        <a:buFont typeface="Wingdings 2" pitchFamily="18" charset="2"/>
        <a:buChar char="?"/>
        <a:defRPr kumimoji="0" sz="2700" kern="1200">
          <a:solidFill>
            <a:schemeClr val="tx1"/>
          </a:solidFill>
          <a:latin typeface="+mn-lt"/>
          <a:ea typeface="+mn-ea"/>
          <a:cs typeface="+mn-cs"/>
        </a:defRPr>
      </a:lvl8pPr>
      <a:lvl9pPr marL="4571963" indent="-326569" algn="l" rtl="0" eaLnBrk="1" latinLnBrk="0" hangingPunct="1">
        <a:spcBef>
          <a:spcPts val="607"/>
        </a:spcBef>
        <a:buClr>
          <a:schemeClr val="accent2">
            <a:shade val="75000"/>
          </a:schemeClr>
        </a:buClr>
        <a:buSzPct val="85000"/>
        <a:buFont typeface="Wingdings 2" pitchFamily="18" charset="2"/>
        <a:buChar char="?"/>
        <a:defRPr kumimoji="0" sz="27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816422" algn="l" rtl="0" eaLnBrk="1" latinLnBrk="0" hangingPunct="1">
        <a:defRPr kumimoji="0" kern="1200">
          <a:solidFill>
            <a:schemeClr val="tx1"/>
          </a:solidFill>
          <a:latin typeface="+mn-lt"/>
          <a:ea typeface="+mn-ea"/>
          <a:cs typeface="+mn-cs"/>
        </a:defRPr>
      </a:lvl2pPr>
      <a:lvl3pPr marL="1632844" algn="l" rtl="0" eaLnBrk="1" latinLnBrk="0" hangingPunct="1">
        <a:defRPr kumimoji="0" kern="1200">
          <a:solidFill>
            <a:schemeClr val="tx1"/>
          </a:solidFill>
          <a:latin typeface="+mn-lt"/>
          <a:ea typeface="+mn-ea"/>
          <a:cs typeface="+mn-cs"/>
        </a:defRPr>
      </a:lvl3pPr>
      <a:lvl4pPr marL="2449266" algn="l" rtl="0" eaLnBrk="1" latinLnBrk="0" hangingPunct="1">
        <a:defRPr kumimoji="0" kern="1200">
          <a:solidFill>
            <a:schemeClr val="tx1"/>
          </a:solidFill>
          <a:latin typeface="+mn-lt"/>
          <a:ea typeface="+mn-ea"/>
          <a:cs typeface="+mn-cs"/>
        </a:defRPr>
      </a:lvl4pPr>
      <a:lvl5pPr marL="3265688" algn="l" rtl="0" eaLnBrk="1" latinLnBrk="0" hangingPunct="1">
        <a:defRPr kumimoji="0" kern="1200">
          <a:solidFill>
            <a:schemeClr val="tx1"/>
          </a:solidFill>
          <a:latin typeface="+mn-lt"/>
          <a:ea typeface="+mn-ea"/>
          <a:cs typeface="+mn-cs"/>
        </a:defRPr>
      </a:lvl5pPr>
      <a:lvl6pPr marL="4082110" algn="l" rtl="0" eaLnBrk="1" latinLnBrk="0" hangingPunct="1">
        <a:defRPr kumimoji="0" kern="1200">
          <a:solidFill>
            <a:schemeClr val="tx1"/>
          </a:solidFill>
          <a:latin typeface="+mn-lt"/>
          <a:ea typeface="+mn-ea"/>
          <a:cs typeface="+mn-cs"/>
        </a:defRPr>
      </a:lvl6pPr>
      <a:lvl7pPr marL="4898532" algn="l" rtl="0" eaLnBrk="1" latinLnBrk="0" hangingPunct="1">
        <a:defRPr kumimoji="0" kern="1200">
          <a:solidFill>
            <a:schemeClr val="tx1"/>
          </a:solidFill>
          <a:latin typeface="+mn-lt"/>
          <a:ea typeface="+mn-ea"/>
          <a:cs typeface="+mn-cs"/>
        </a:defRPr>
      </a:lvl7pPr>
      <a:lvl8pPr marL="5714954" algn="l" rtl="0" eaLnBrk="1" latinLnBrk="0" hangingPunct="1">
        <a:defRPr kumimoji="0" kern="1200">
          <a:solidFill>
            <a:schemeClr val="tx1"/>
          </a:solidFill>
          <a:latin typeface="+mn-lt"/>
          <a:ea typeface="+mn-ea"/>
          <a:cs typeface="+mn-cs"/>
        </a:defRPr>
      </a:lvl8pPr>
      <a:lvl9pPr marL="653137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TextBox 3"/>
          <p:cNvSpPr txBox="1"/>
          <p:nvPr/>
        </p:nvSpPr>
        <p:spPr>
          <a:xfrm>
            <a:off x="3367478" y="4889816"/>
            <a:ext cx="11662527" cy="478793"/>
          </a:xfrm>
          <a:prstGeom prst="rect">
            <a:avLst/>
          </a:prstGeom>
        </p:spPr>
        <p:txBody>
          <a:bodyPr lIns="0" tIns="0" rIns="0" bIns="0" rtlCol="0" anchor="t">
            <a:spAutoFit/>
          </a:bodyPr>
          <a:lstStyle/>
          <a:p>
            <a:pPr marL="0" lvl="0" indent="0" algn="l">
              <a:lnSpc>
                <a:spcPts val="3846"/>
              </a:lnSpc>
            </a:pPr>
            <a:r>
              <a:rPr lang="en-US" sz="2958" dirty="0">
                <a:solidFill>
                  <a:srgbClr val="007074"/>
                </a:solidFill>
                <a:latin typeface="TT Commons Pro Bold"/>
              </a:rPr>
              <a:t>A MINI PROJECT ON DOCTOR VISIT ANALYSIS USING PYTHON</a:t>
            </a:r>
          </a:p>
        </p:txBody>
      </p:sp>
      <p:sp>
        <p:nvSpPr>
          <p:cNvPr id="4" name="TextBox 4"/>
          <p:cNvSpPr txBox="1"/>
          <p:nvPr/>
        </p:nvSpPr>
        <p:spPr>
          <a:xfrm>
            <a:off x="2030340" y="2684018"/>
            <a:ext cx="14227321" cy="1875828"/>
          </a:xfrm>
          <a:prstGeom prst="rect">
            <a:avLst/>
          </a:prstGeom>
        </p:spPr>
        <p:txBody>
          <a:bodyPr lIns="0" tIns="0" rIns="0" bIns="0" rtlCol="0" anchor="t">
            <a:spAutoFit/>
          </a:bodyPr>
          <a:lstStyle/>
          <a:p>
            <a:pPr>
              <a:lnSpc>
                <a:spcPts val="14343"/>
              </a:lnSpc>
            </a:pPr>
            <a:r>
              <a:rPr lang="en-US" sz="13531" dirty="0">
                <a:solidFill>
                  <a:srgbClr val="007074"/>
                </a:solidFill>
                <a:latin typeface="TT Commons Pro Bold" panose="020B0604020202020204" charset="0"/>
              </a:rPr>
              <a:t>DATA</a:t>
            </a:r>
            <a:r>
              <a:rPr lang="en-US" sz="13531" dirty="0">
                <a:solidFill>
                  <a:srgbClr val="007074"/>
                </a:solidFill>
                <a:latin typeface="TT Commons Pro Bold"/>
              </a:rPr>
              <a:t> ANALYTICS</a:t>
            </a:r>
          </a:p>
        </p:txBody>
      </p:sp>
      <p:sp>
        <p:nvSpPr>
          <p:cNvPr id="5" name="AutoShape 5"/>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6" name="Group 6"/>
          <p:cNvGrpSpPr/>
          <p:nvPr/>
        </p:nvGrpSpPr>
        <p:grpSpPr>
          <a:xfrm rot="-1018602">
            <a:off x="8039333" y="8905548"/>
            <a:ext cx="13981343" cy="6487382"/>
            <a:chOff x="0" y="0"/>
            <a:chExt cx="6233160" cy="2892204"/>
          </a:xfrm>
        </p:grpSpPr>
        <p:sp>
          <p:nvSpPr>
            <p:cNvPr id="7" name="Freeform 7"/>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MODELLING</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562225"/>
            <a:ext cx="15632691" cy="7311403"/>
          </a:xfrm>
          <a:prstGeom prst="rect">
            <a:avLst/>
          </a:prstGeom>
        </p:spPr>
        <p:txBody>
          <a:bodyPr lIns="0" tIns="0" rIns="0" bIns="0" rtlCol="0" anchor="t">
            <a:spAutoFit/>
          </a:bodyPr>
          <a:lstStyle/>
          <a:p>
            <a:pPr>
              <a:lnSpc>
                <a:spcPts val="4783"/>
              </a:lnSpc>
            </a:pPr>
            <a:r>
              <a:rPr lang="en-US" sz="3986">
                <a:solidFill>
                  <a:srgbClr val="007074"/>
                </a:solidFill>
                <a:latin typeface="TT Commons Pro Bold"/>
              </a:rPr>
              <a:t>      Python Libraries &amp; Frameworks:</a:t>
            </a:r>
          </a:p>
          <a:p>
            <a:pPr>
              <a:lnSpc>
                <a:spcPts val="4443"/>
              </a:lnSpc>
            </a:pPr>
            <a:endParaRPr lang="en-US" sz="3986">
              <a:solidFill>
                <a:srgbClr val="007074"/>
              </a:solidFill>
              <a:latin typeface="TT Commons Pro Bold"/>
            </a:endParaRPr>
          </a:p>
          <a:p>
            <a:pPr marL="799381" lvl="1" indent="-399691">
              <a:lnSpc>
                <a:spcPts val="4443"/>
              </a:lnSpc>
              <a:buFont typeface="Arial"/>
              <a:buChar char="•"/>
            </a:pPr>
            <a:r>
              <a:rPr lang="en-US" sz="3702">
                <a:solidFill>
                  <a:srgbClr val="007074"/>
                </a:solidFill>
                <a:latin typeface="TT Commons Pro Bold"/>
              </a:rPr>
              <a:t>NumPy Library :</a:t>
            </a:r>
          </a:p>
          <a:p>
            <a:pPr>
              <a:lnSpc>
                <a:spcPts val="4443"/>
              </a:lnSpc>
            </a:pPr>
            <a:r>
              <a:rPr lang="en-US" sz="3702">
                <a:solidFill>
                  <a:srgbClr val="007074"/>
                </a:solidFill>
                <a:latin typeface="TT Commons Pro"/>
              </a:rPr>
              <a:t>            NumPy is a Python library used for Working with Arrays. It also has functions for working in domain of Linear Algebra, Fourier Transform, and Matrices.</a:t>
            </a:r>
          </a:p>
          <a:p>
            <a:pPr marL="799381" lvl="1" indent="-399691">
              <a:lnSpc>
                <a:spcPts val="4443"/>
              </a:lnSpc>
              <a:buFont typeface="Arial"/>
              <a:buChar char="•"/>
            </a:pPr>
            <a:r>
              <a:rPr lang="en-US" sz="3702">
                <a:solidFill>
                  <a:srgbClr val="007074"/>
                </a:solidFill>
                <a:latin typeface="TT Commons Pro Bold"/>
              </a:rPr>
              <a:t>Pandas Library :</a:t>
            </a:r>
          </a:p>
          <a:p>
            <a:pPr>
              <a:lnSpc>
                <a:spcPts val="4443"/>
              </a:lnSpc>
            </a:pPr>
            <a:r>
              <a:rPr lang="en-US" sz="3702">
                <a:solidFill>
                  <a:srgbClr val="007074"/>
                </a:solidFill>
                <a:latin typeface="TT Commons Pro"/>
              </a:rPr>
              <a:t>            Pandas is a Python library used for Working with data sets. It has functions for Analyzing, Cleaning, Exploring, and Manipulating data.</a:t>
            </a:r>
          </a:p>
          <a:p>
            <a:pPr marL="799381" lvl="1" indent="-399691">
              <a:lnSpc>
                <a:spcPts val="4443"/>
              </a:lnSpc>
              <a:buFont typeface="Arial"/>
              <a:buChar char="•"/>
            </a:pPr>
            <a:r>
              <a:rPr lang="en-US" sz="3702">
                <a:solidFill>
                  <a:srgbClr val="007074"/>
                </a:solidFill>
                <a:latin typeface="TT Commons Pro Bold"/>
              </a:rPr>
              <a:t>Matplotlib Library :</a:t>
            </a:r>
          </a:p>
          <a:p>
            <a:pPr>
              <a:lnSpc>
                <a:spcPts val="4443"/>
              </a:lnSpc>
            </a:pPr>
            <a:r>
              <a:rPr lang="en-US" sz="3702">
                <a:solidFill>
                  <a:srgbClr val="007074"/>
                </a:solidFill>
                <a:latin typeface="TT Commons Pro"/>
              </a:rPr>
              <a:t>            Matplotlib Library is a High Level Graph Plotting library in python that serves as a Visualization utility.</a:t>
            </a:r>
          </a:p>
          <a:p>
            <a:pPr>
              <a:lnSpc>
                <a:spcPts val="4443"/>
              </a:lnSpc>
            </a:pPr>
            <a:endParaRPr lang="en-US" sz="3702">
              <a:solidFill>
                <a:srgbClr val="007074"/>
              </a:solidFill>
              <a:latin typeface="TT Commo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11439" y="2923107"/>
            <a:ext cx="8382437" cy="5496680"/>
          </a:xfrm>
          <a:custGeom>
            <a:avLst/>
            <a:gdLst/>
            <a:ahLst/>
            <a:cxnLst/>
            <a:rect l="l" t="t" r="r" b="b"/>
            <a:pathLst>
              <a:path w="8382437" h="5496680">
                <a:moveTo>
                  <a:pt x="0" y="0"/>
                </a:moveTo>
                <a:lnTo>
                  <a:pt x="8382436" y="0"/>
                </a:lnTo>
                <a:lnTo>
                  <a:pt x="8382436" y="5496680"/>
                </a:lnTo>
                <a:lnTo>
                  <a:pt x="0" y="5496680"/>
                </a:lnTo>
                <a:lnTo>
                  <a:pt x="0" y="0"/>
                </a:lnTo>
                <a:close/>
              </a:path>
            </a:pathLst>
          </a:custGeom>
          <a:blipFill>
            <a:blip r:embed="rId2"/>
            <a:stretch>
              <a:fillRect/>
            </a:stretch>
          </a:blipFill>
        </p:spPr>
      </p:sp>
      <p:sp>
        <p:nvSpPr>
          <p:cNvPr id="6" name="Freeform 6"/>
          <p:cNvSpPr/>
          <p:nvPr/>
        </p:nvSpPr>
        <p:spPr>
          <a:xfrm>
            <a:off x="9669187" y="2923107"/>
            <a:ext cx="8115300" cy="5496680"/>
          </a:xfrm>
          <a:custGeom>
            <a:avLst/>
            <a:gdLst/>
            <a:ahLst/>
            <a:cxnLst/>
            <a:rect l="l" t="t" r="r" b="b"/>
            <a:pathLst>
              <a:path w="8115300" h="5496680">
                <a:moveTo>
                  <a:pt x="0" y="0"/>
                </a:moveTo>
                <a:lnTo>
                  <a:pt x="8115300" y="0"/>
                </a:lnTo>
                <a:lnTo>
                  <a:pt x="8115300" y="5496680"/>
                </a:lnTo>
                <a:lnTo>
                  <a:pt x="0" y="5496680"/>
                </a:lnTo>
                <a:lnTo>
                  <a:pt x="0" y="0"/>
                </a:lnTo>
                <a:close/>
              </a:path>
            </a:pathLst>
          </a:custGeom>
          <a:blipFill>
            <a:blip r:embed="rId3"/>
            <a:stretch>
              <a:fillRect l="-1608" r="-1608"/>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713617" y="2624943"/>
            <a:ext cx="7622094" cy="5889339"/>
          </a:xfrm>
          <a:custGeom>
            <a:avLst/>
            <a:gdLst/>
            <a:ahLst/>
            <a:cxnLst/>
            <a:rect l="l" t="t" r="r" b="b"/>
            <a:pathLst>
              <a:path w="7622094" h="5889339">
                <a:moveTo>
                  <a:pt x="0" y="0"/>
                </a:moveTo>
                <a:lnTo>
                  <a:pt x="7622094" y="0"/>
                </a:lnTo>
                <a:lnTo>
                  <a:pt x="7622094" y="5889339"/>
                </a:lnTo>
                <a:lnTo>
                  <a:pt x="0" y="5889339"/>
                </a:lnTo>
                <a:lnTo>
                  <a:pt x="0" y="0"/>
                </a:lnTo>
                <a:close/>
              </a:path>
            </a:pathLst>
          </a:custGeom>
          <a:blipFill>
            <a:blip r:embed="rId2"/>
            <a:stretch>
              <a:fillRect b="-1878"/>
            </a:stretch>
          </a:blipFill>
        </p:spPr>
      </p:sp>
      <p:sp>
        <p:nvSpPr>
          <p:cNvPr id="6" name="Freeform 6"/>
          <p:cNvSpPr/>
          <p:nvPr/>
        </p:nvSpPr>
        <p:spPr>
          <a:xfrm>
            <a:off x="9685459" y="2624943"/>
            <a:ext cx="7932793" cy="5889339"/>
          </a:xfrm>
          <a:custGeom>
            <a:avLst/>
            <a:gdLst/>
            <a:ahLst/>
            <a:cxnLst/>
            <a:rect l="l" t="t" r="r" b="b"/>
            <a:pathLst>
              <a:path w="7932793" h="5889339">
                <a:moveTo>
                  <a:pt x="0" y="0"/>
                </a:moveTo>
                <a:lnTo>
                  <a:pt x="7932793" y="0"/>
                </a:lnTo>
                <a:lnTo>
                  <a:pt x="7932793" y="5889339"/>
                </a:lnTo>
                <a:lnTo>
                  <a:pt x="0" y="5889339"/>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610776" y="2615139"/>
            <a:ext cx="8533224" cy="5884982"/>
          </a:xfrm>
          <a:custGeom>
            <a:avLst/>
            <a:gdLst/>
            <a:ahLst/>
            <a:cxnLst/>
            <a:rect l="l" t="t" r="r" b="b"/>
            <a:pathLst>
              <a:path w="8533224" h="5884982">
                <a:moveTo>
                  <a:pt x="0" y="0"/>
                </a:moveTo>
                <a:lnTo>
                  <a:pt x="8533224" y="0"/>
                </a:lnTo>
                <a:lnTo>
                  <a:pt x="8533224" y="5884982"/>
                </a:lnTo>
                <a:lnTo>
                  <a:pt x="0" y="5884982"/>
                </a:lnTo>
                <a:lnTo>
                  <a:pt x="0" y="0"/>
                </a:lnTo>
                <a:close/>
              </a:path>
            </a:pathLst>
          </a:custGeom>
          <a:blipFill>
            <a:blip r:embed="rId2"/>
            <a:stretch>
              <a:fillRect/>
            </a:stretch>
          </a:blipFill>
        </p:spPr>
      </p:sp>
      <p:sp>
        <p:nvSpPr>
          <p:cNvPr id="6" name="Freeform 6"/>
          <p:cNvSpPr/>
          <p:nvPr/>
        </p:nvSpPr>
        <p:spPr>
          <a:xfrm>
            <a:off x="9800484" y="2604261"/>
            <a:ext cx="7920279" cy="5895860"/>
          </a:xfrm>
          <a:custGeom>
            <a:avLst/>
            <a:gdLst/>
            <a:ahLst/>
            <a:cxnLst/>
            <a:rect l="l" t="t" r="r" b="b"/>
            <a:pathLst>
              <a:path w="7920279" h="5895860">
                <a:moveTo>
                  <a:pt x="0" y="0"/>
                </a:moveTo>
                <a:lnTo>
                  <a:pt x="7920278" y="0"/>
                </a:lnTo>
                <a:lnTo>
                  <a:pt x="7920278" y="5895860"/>
                </a:lnTo>
                <a:lnTo>
                  <a:pt x="0" y="5895860"/>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86955" y="3058160"/>
            <a:ext cx="8350686" cy="5874057"/>
          </a:xfrm>
          <a:custGeom>
            <a:avLst/>
            <a:gdLst/>
            <a:ahLst/>
            <a:cxnLst/>
            <a:rect l="l" t="t" r="r" b="b"/>
            <a:pathLst>
              <a:path w="8350686" h="5874057">
                <a:moveTo>
                  <a:pt x="0" y="0"/>
                </a:moveTo>
                <a:lnTo>
                  <a:pt x="8350686" y="0"/>
                </a:lnTo>
                <a:lnTo>
                  <a:pt x="8350686" y="5874056"/>
                </a:lnTo>
                <a:lnTo>
                  <a:pt x="0" y="5874056"/>
                </a:lnTo>
                <a:lnTo>
                  <a:pt x="0" y="0"/>
                </a:lnTo>
                <a:close/>
              </a:path>
            </a:pathLst>
          </a:custGeom>
          <a:blipFill>
            <a:blip r:embed="rId2"/>
            <a:stretch>
              <a:fillRect/>
            </a:stretch>
          </a:blipFill>
        </p:spPr>
      </p:sp>
      <p:sp>
        <p:nvSpPr>
          <p:cNvPr id="6" name="Freeform 6"/>
          <p:cNvSpPr/>
          <p:nvPr/>
        </p:nvSpPr>
        <p:spPr>
          <a:xfrm>
            <a:off x="9144000" y="3471152"/>
            <a:ext cx="8534922" cy="5787148"/>
          </a:xfrm>
          <a:custGeom>
            <a:avLst/>
            <a:gdLst/>
            <a:ahLst/>
            <a:cxnLst/>
            <a:rect l="l" t="t" r="r" b="b"/>
            <a:pathLst>
              <a:path w="8534922" h="5787148">
                <a:moveTo>
                  <a:pt x="0" y="0"/>
                </a:moveTo>
                <a:lnTo>
                  <a:pt x="8534922" y="0"/>
                </a:lnTo>
                <a:lnTo>
                  <a:pt x="8534922" y="5787148"/>
                </a:lnTo>
                <a:lnTo>
                  <a:pt x="0" y="5787148"/>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dirty="0">
                <a:solidFill>
                  <a:srgbClr val="007074"/>
                </a:solidFill>
                <a:latin typeface="TT Commons Pro Bold"/>
              </a:rPr>
              <a:t>PROJECT LINKS</a:t>
            </a:r>
          </a:p>
        </p:txBody>
      </p:sp>
      <p:sp>
        <p:nvSpPr>
          <p:cNvPr id="6" name="TextBox 6"/>
          <p:cNvSpPr txBox="1"/>
          <p:nvPr/>
        </p:nvSpPr>
        <p:spPr>
          <a:xfrm>
            <a:off x="1028700" y="2571750"/>
            <a:ext cx="15344592" cy="6599820"/>
          </a:xfrm>
          <a:prstGeom prst="rect">
            <a:avLst/>
          </a:prstGeom>
        </p:spPr>
        <p:txBody>
          <a:bodyPr lIns="0" tIns="0" rIns="0" bIns="0" rtlCol="0" anchor="t">
            <a:spAutoFit/>
          </a:bodyPr>
          <a:lstStyle/>
          <a:p>
            <a:pPr marL="844821" lvl="1" indent="-422411">
              <a:lnSpc>
                <a:spcPts val="4695"/>
              </a:lnSpc>
              <a:buFont typeface="Arial"/>
              <a:buChar char="•"/>
            </a:pPr>
            <a:r>
              <a:rPr lang="en-US" sz="3913" dirty="0" err="1">
                <a:solidFill>
                  <a:srgbClr val="007074"/>
                </a:solidFill>
                <a:latin typeface="TT Commons Pro Bold"/>
              </a:rPr>
              <a:t>Github</a:t>
            </a:r>
            <a:r>
              <a:rPr lang="en-US" sz="3913" dirty="0">
                <a:solidFill>
                  <a:srgbClr val="007074"/>
                </a:solidFill>
                <a:latin typeface="TT Commons Pro Bold"/>
              </a:rPr>
              <a:t> Link: </a:t>
            </a:r>
          </a:p>
          <a:p>
            <a:pPr>
              <a:lnSpc>
                <a:spcPts val="4695"/>
              </a:lnSpc>
            </a:pPr>
            <a:endParaRPr lang="en-US" sz="3913" dirty="0">
              <a:solidFill>
                <a:srgbClr val="007074"/>
              </a:solidFill>
              <a:latin typeface="TT Commons Pro Bold"/>
            </a:endParaRPr>
          </a:p>
          <a:p>
            <a:pPr>
              <a:lnSpc>
                <a:spcPts val="4695"/>
              </a:lnSpc>
            </a:pPr>
            <a:r>
              <a:rPr lang="en-US" sz="3913" dirty="0">
                <a:solidFill>
                  <a:srgbClr val="007074"/>
                </a:solidFill>
                <a:latin typeface="TT Commons Pro"/>
              </a:rPr>
              <a:t>                                      </a:t>
            </a:r>
          </a:p>
          <a:p>
            <a:pPr>
              <a:lnSpc>
                <a:spcPts val="4695"/>
              </a:lnSpc>
            </a:pPr>
            <a:endParaRPr lang="en-US" sz="3913" dirty="0">
              <a:solidFill>
                <a:srgbClr val="007074"/>
              </a:solidFill>
              <a:latin typeface="TT Commons Pro"/>
            </a:endParaRPr>
          </a:p>
          <a:p>
            <a:pPr>
              <a:lnSpc>
                <a:spcPts val="4695"/>
              </a:lnSpc>
            </a:pPr>
            <a:endParaRPr lang="en-US" sz="3913" dirty="0">
              <a:solidFill>
                <a:srgbClr val="007074"/>
              </a:solidFill>
              <a:latin typeface="TT Commons Pro"/>
            </a:endParaRPr>
          </a:p>
          <a:p>
            <a:pPr>
              <a:lnSpc>
                <a:spcPts val="4695"/>
              </a:lnSpc>
            </a:pPr>
            <a:r>
              <a:rPr lang="en-US" sz="3913" dirty="0">
                <a:solidFill>
                  <a:srgbClr val="007074"/>
                </a:solidFill>
                <a:latin typeface="TT Commons Pro Bold"/>
              </a:rPr>
              <a:t>                                        </a:t>
            </a: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p:txBody>
      </p:sp>
      <p:sp>
        <p:nvSpPr>
          <p:cNvPr id="8" name="TextBox 7">
            <a:extLst>
              <a:ext uri="{FF2B5EF4-FFF2-40B4-BE49-F238E27FC236}">
                <a16:creationId xmlns:a16="http://schemas.microsoft.com/office/drawing/2014/main" xmlns="" id="{753A4E97-0317-6FA3-1852-4395C52FF06B}"/>
              </a:ext>
            </a:extLst>
          </p:cNvPr>
          <p:cNvSpPr txBox="1"/>
          <p:nvPr/>
        </p:nvSpPr>
        <p:spPr>
          <a:xfrm>
            <a:off x="1219200" y="4686934"/>
            <a:ext cx="15154092" cy="646331"/>
          </a:xfrm>
          <a:prstGeom prst="rect">
            <a:avLst/>
          </a:prstGeom>
          <a:noFill/>
        </p:spPr>
        <p:txBody>
          <a:bodyPr wrap="square">
            <a:spAutoFit/>
          </a:bodyPr>
          <a:lstStyle/>
          <a:p>
            <a:r>
              <a:rPr lang="en-IN" sz="3600" dirty="0" smtClean="0">
                <a:solidFill>
                  <a:schemeClr val="bg1"/>
                </a:solidFill>
                <a:latin typeface="TT Commons Pro Bold" panose="020B0604020202020204" charset="0"/>
              </a:rPr>
              <a:t>https://github.com/Yoshita22/Doctor_Visit_Analysis</a:t>
            </a:r>
            <a:endParaRPr lang="en-IN" sz="3600" dirty="0">
              <a:solidFill>
                <a:schemeClr val="bg1"/>
              </a:solidFill>
              <a:latin typeface="TT Commons Pro Bold"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CONCLUSION</a:t>
            </a:r>
          </a:p>
        </p:txBody>
      </p:sp>
      <p:sp>
        <p:nvSpPr>
          <p:cNvPr id="6" name="TextBox 6"/>
          <p:cNvSpPr txBox="1"/>
          <p:nvPr/>
        </p:nvSpPr>
        <p:spPr>
          <a:xfrm>
            <a:off x="1028700" y="3665890"/>
            <a:ext cx="15344592" cy="3533775"/>
          </a:xfrm>
          <a:prstGeom prst="rect">
            <a:avLst/>
          </a:prstGeom>
        </p:spPr>
        <p:txBody>
          <a:bodyPr lIns="0" tIns="0" rIns="0" bIns="0" rtlCol="0" anchor="t">
            <a:spAutoFit/>
          </a:bodyPr>
          <a:lstStyle/>
          <a:p>
            <a:pPr marL="844821" lvl="1" indent="-422411">
              <a:lnSpc>
                <a:spcPts val="4695"/>
              </a:lnSpc>
              <a:buFont typeface="Arial"/>
              <a:buChar char="•"/>
            </a:pPr>
            <a:r>
              <a:rPr lang="en-US" sz="3913" dirty="0">
                <a:solidFill>
                  <a:srgbClr val="007074"/>
                </a:solidFill>
                <a:latin typeface="TT Commons Pro"/>
              </a:rPr>
              <a:t>In Conclusion, we have learned that Data Science is a vital field that can provide valuable insights and inform important decisions. By understanding the fundamentals of data collection, preparation, analysis, and visualization, we can unlock the full potential of Data and use it to Drive Innovation and progress.</a:t>
            </a:r>
          </a:p>
          <a:p>
            <a:pPr>
              <a:lnSpc>
                <a:spcPts val="4695"/>
              </a:lnSpc>
            </a:pPr>
            <a:endParaRPr lang="en-US" sz="3913" dirty="0">
              <a:solidFill>
                <a:srgbClr val="007074"/>
              </a:solidFill>
              <a:latin typeface="TT Commo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4311119" y="4386714"/>
            <a:ext cx="16230600" cy="1742173"/>
          </a:xfrm>
          <a:prstGeom prst="rect">
            <a:avLst/>
          </a:prstGeom>
        </p:spPr>
        <p:txBody>
          <a:bodyPr lIns="0" tIns="0" rIns="0" bIns="0" rtlCol="0" anchor="t">
            <a:spAutoFit/>
          </a:bodyPr>
          <a:lstStyle/>
          <a:p>
            <a:pPr marL="0" lvl="0" indent="0" algn="l">
              <a:lnSpc>
                <a:spcPts val="13105"/>
              </a:lnSpc>
            </a:pPr>
            <a:r>
              <a:rPr lang="en-US" sz="12976" spc="-259">
                <a:solidFill>
                  <a:srgbClr val="007074"/>
                </a:solidFill>
                <a:latin typeface="Libre Baskerville 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9" name="TextBox 9"/>
          <p:cNvSpPr txBox="1"/>
          <p:nvPr/>
        </p:nvSpPr>
        <p:spPr>
          <a:xfrm>
            <a:off x="738062" y="1362901"/>
            <a:ext cx="9926690"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STUDENT DETAILS</a:t>
            </a:r>
          </a:p>
        </p:txBody>
      </p:sp>
      <p:sp>
        <p:nvSpPr>
          <p:cNvPr id="10" name="TextBox 10"/>
          <p:cNvSpPr txBox="1"/>
          <p:nvPr/>
        </p:nvSpPr>
        <p:spPr>
          <a:xfrm>
            <a:off x="738062" y="3162301"/>
            <a:ext cx="17549938" cy="4782912"/>
          </a:xfrm>
          <a:prstGeom prst="rect">
            <a:avLst/>
          </a:prstGeom>
        </p:spPr>
        <p:txBody>
          <a:bodyPr wrap="square" lIns="0" tIns="0" rIns="0" bIns="0" rtlCol="0" anchor="t">
            <a:spAutoFit/>
          </a:bodyPr>
          <a:lstStyle/>
          <a:p>
            <a:pPr marL="784031" lvl="1" indent="-392016" algn="just">
              <a:lnSpc>
                <a:spcPts val="4720"/>
              </a:lnSpc>
              <a:buFont typeface="Arial"/>
              <a:buChar char="•"/>
            </a:pPr>
            <a:r>
              <a:rPr lang="en-US" sz="3631" dirty="0">
                <a:solidFill>
                  <a:srgbClr val="007074"/>
                </a:solidFill>
                <a:latin typeface="TT Commons Pro Bold"/>
              </a:rPr>
              <a:t>NAME                                    : </a:t>
            </a:r>
            <a:r>
              <a:rPr lang="fi-FI" sz="3200" dirty="0" smtClean="0">
                <a:solidFill>
                  <a:srgbClr val="007074"/>
                </a:solidFill>
                <a:latin typeface="TT Commons Pro Bold"/>
              </a:rPr>
              <a:t>CHINNAMSETTI YOSHITA</a:t>
            </a:r>
            <a:endParaRPr lang="en-US" sz="32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EMAIL ID                               </a:t>
            </a:r>
            <a:r>
              <a:rPr lang="en-US" sz="3631" dirty="0" smtClean="0">
                <a:solidFill>
                  <a:srgbClr val="007074"/>
                </a:solidFill>
                <a:latin typeface="TT Commons Pro Bold"/>
              </a:rPr>
              <a:t>:</a:t>
            </a:r>
            <a:r>
              <a:rPr lang="en-US" sz="3631" dirty="0" smtClean="0">
                <a:solidFill>
                  <a:srgbClr val="007074"/>
                </a:solidFill>
                <a:latin typeface="TT Commons Pro Bold"/>
              </a:rPr>
              <a:t> </a:t>
            </a:r>
            <a:r>
              <a:rPr lang="en-US" sz="3631" dirty="0" smtClean="0">
                <a:solidFill>
                  <a:srgbClr val="007074"/>
                </a:solidFill>
                <a:latin typeface="TT Commons Pro Bold"/>
              </a:rPr>
              <a:t>yoshita.chinnamsetti</a:t>
            </a:r>
            <a:r>
              <a:rPr lang="en-US" sz="3631" dirty="0" smtClean="0">
                <a:solidFill>
                  <a:srgbClr val="007074"/>
                </a:solidFill>
                <a:latin typeface="TT Commons Pro Bold"/>
              </a:rPr>
              <a:t>@gmail.com</a:t>
            </a:r>
            <a:endParaRPr lang="en-US" sz="32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NAME                 </a:t>
            </a:r>
            <a:r>
              <a:rPr lang="en-US" sz="3631" dirty="0" smtClean="0">
                <a:solidFill>
                  <a:srgbClr val="007074"/>
                </a:solidFill>
                <a:latin typeface="TT Commons Pro Bold"/>
              </a:rPr>
              <a:t>:</a:t>
            </a:r>
            <a:r>
              <a:rPr lang="en-US" sz="3200" dirty="0" smtClean="0">
                <a:solidFill>
                  <a:srgbClr val="007074"/>
                </a:solidFill>
                <a:latin typeface="TT Commons Pro Bold"/>
              </a:rPr>
              <a:t> </a:t>
            </a:r>
            <a:r>
              <a:rPr lang="en-US" sz="3200" dirty="0" err="1" smtClean="0">
                <a:solidFill>
                  <a:srgbClr val="007074"/>
                </a:solidFill>
                <a:latin typeface="TT Commons Pro Bold"/>
              </a:rPr>
              <a:t>Laki</a:t>
            </a:r>
            <a:r>
              <a:rPr lang="en-US" sz="3200" dirty="0" smtClean="0">
                <a:solidFill>
                  <a:srgbClr val="007074"/>
                </a:solidFill>
                <a:latin typeface="TT Commons Pro Bold"/>
              </a:rPr>
              <a:t> </a:t>
            </a:r>
            <a:r>
              <a:rPr lang="en-US" sz="3200" dirty="0" err="1" smtClean="0">
                <a:solidFill>
                  <a:srgbClr val="007074"/>
                </a:solidFill>
                <a:latin typeface="TT Commons Pro Bold"/>
              </a:rPr>
              <a:t>reddy</a:t>
            </a:r>
            <a:r>
              <a:rPr lang="en-US" sz="3200" dirty="0" smtClean="0">
                <a:solidFill>
                  <a:srgbClr val="007074"/>
                </a:solidFill>
                <a:latin typeface="TT Commons Pro Bold"/>
              </a:rPr>
              <a:t> Bali Reddy</a:t>
            </a:r>
            <a:r>
              <a:rPr lang="en-US" sz="3200" dirty="0" smtClean="0">
                <a:solidFill>
                  <a:srgbClr val="007074"/>
                </a:solidFill>
                <a:latin typeface="TT Commons Pro Bold"/>
              </a:rPr>
              <a:t> </a:t>
            </a:r>
            <a:r>
              <a:rPr lang="en-US" sz="3200" dirty="0">
                <a:solidFill>
                  <a:srgbClr val="007074"/>
                </a:solidFill>
                <a:latin typeface="TT Commons Pro Bold"/>
              </a:rPr>
              <a:t>College Of Engineering </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STATE                 :Andhra Pradesh</a:t>
            </a:r>
          </a:p>
          <a:p>
            <a:pPr marL="784031" lvl="1" indent="-392016" algn="just">
              <a:lnSpc>
                <a:spcPts val="4720"/>
              </a:lnSpc>
              <a:buFont typeface="Arial"/>
              <a:buChar char="•"/>
            </a:pPr>
            <a:r>
              <a:rPr lang="en-US" sz="3631" dirty="0">
                <a:solidFill>
                  <a:srgbClr val="007074"/>
                </a:solidFill>
                <a:latin typeface="TT Commons Pro Bold"/>
              </a:rPr>
              <a:t>INTERNSHIP DOMAIN        : DATA ANALYTICS</a:t>
            </a:r>
          </a:p>
          <a:p>
            <a:pPr marL="784031" lvl="1" indent="-392016" algn="just">
              <a:lnSpc>
                <a:spcPts val="4720"/>
              </a:lnSpc>
              <a:buFont typeface="Arial"/>
              <a:buChar char="•"/>
            </a:pPr>
            <a:r>
              <a:rPr lang="en-US" sz="3631" dirty="0">
                <a:solidFill>
                  <a:srgbClr val="007074"/>
                </a:solidFill>
                <a:latin typeface="TT Commons Pro Bold"/>
              </a:rPr>
              <a:t>INTERNSHIP START DATE :08/06/2023</a:t>
            </a:r>
          </a:p>
          <a:p>
            <a:pPr marL="784031" lvl="1" indent="-392016" algn="just">
              <a:lnSpc>
                <a:spcPts val="4720"/>
              </a:lnSpc>
              <a:buFont typeface="Arial"/>
              <a:buChar char="•"/>
            </a:pPr>
            <a:r>
              <a:rPr lang="en-US" sz="3631" dirty="0">
                <a:solidFill>
                  <a:srgbClr val="007074"/>
                </a:solidFill>
                <a:latin typeface="TT Commons Pro Bold"/>
              </a:rPr>
              <a:t>INTERNSHIP END DATE     : 23/07/2023</a:t>
            </a:r>
          </a:p>
          <a:p>
            <a:pPr algn="just">
              <a:lnSpc>
                <a:spcPts val="4720"/>
              </a:lnSpc>
            </a:pPr>
            <a:endParaRPr lang="en-US" sz="3631" dirty="0">
              <a:solidFill>
                <a:srgbClr val="007074"/>
              </a:solidFill>
              <a:latin typeface="TT Commons Pro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4227321"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PROBLEM STATEMENT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85658" y="3924008"/>
            <a:ext cx="16473642"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problem statement of my project is doctor visit analysis that is based on their age and other factors how many patients are visited a doctor to cure their diseases.</a:t>
            </a:r>
          </a:p>
          <a:p>
            <a:pPr marL="833329" lvl="1" indent="-416665">
              <a:lnSpc>
                <a:spcPts val="4631"/>
              </a:lnSpc>
              <a:buFont typeface="Arial"/>
              <a:buChar char="•"/>
            </a:pPr>
            <a:r>
              <a:rPr lang="en-US" sz="3859">
                <a:solidFill>
                  <a:srgbClr val="007074"/>
                </a:solidFill>
                <a:latin typeface="TT Commons Pro"/>
              </a:rPr>
              <a:t>The data consists of income, gender, age, illness, reduced  and some other factors.</a:t>
            </a:r>
          </a:p>
          <a:p>
            <a:pPr marL="833329" lvl="1" indent="-416665">
              <a:lnSpc>
                <a:spcPts val="4631"/>
              </a:lnSpc>
              <a:buFont typeface="Arial"/>
              <a:buChar char="•"/>
            </a:pPr>
            <a:r>
              <a:rPr lang="en-US" sz="3859">
                <a:solidFill>
                  <a:srgbClr val="007074"/>
                </a:solidFill>
                <a:latin typeface="TT Commons Pro"/>
              </a:rPr>
              <a:t>So in this project I am analyzing how these factors affects the patients and is they have benefited by visiting the doctor and some other 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9865133"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AGENDA</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962734" y="3876593"/>
            <a:ext cx="16296566"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main agenda of this project is to analyze the dataset which contains the health status of different people.so based on this the following data.</a:t>
            </a:r>
          </a:p>
          <a:p>
            <a:pPr marL="833329" lvl="1" indent="-416665">
              <a:lnSpc>
                <a:spcPts val="4631"/>
              </a:lnSpc>
              <a:buFont typeface="Arial"/>
              <a:buChar char="•"/>
            </a:pPr>
            <a:r>
              <a:rPr lang="en-US" sz="3859">
                <a:solidFill>
                  <a:srgbClr val="007074"/>
                </a:solidFill>
                <a:latin typeface="TT Commons Pro"/>
              </a:rPr>
              <a:t>Load the Dataset and display first 15 rows.</a:t>
            </a:r>
          </a:p>
          <a:p>
            <a:pPr marL="833329" lvl="1" indent="-416665">
              <a:lnSpc>
                <a:spcPts val="4631"/>
              </a:lnSpc>
              <a:buFont typeface="Arial"/>
              <a:buChar char="•"/>
            </a:pPr>
            <a:r>
              <a:rPr lang="en-US" sz="3859">
                <a:solidFill>
                  <a:srgbClr val="007074"/>
                </a:solidFill>
                <a:latin typeface="TT Commons Pro"/>
              </a:rPr>
              <a:t>Total number of people based on the count of illness.</a:t>
            </a:r>
          </a:p>
          <a:p>
            <a:pPr marL="833329" lvl="1" indent="-416665">
              <a:lnSpc>
                <a:spcPts val="4631"/>
              </a:lnSpc>
              <a:buFont typeface="Arial"/>
              <a:buChar char="•"/>
            </a:pPr>
            <a:r>
              <a:rPr lang="en-US" sz="3859">
                <a:solidFill>
                  <a:srgbClr val="007074"/>
                </a:solidFill>
                <a:latin typeface="TT Commons Pro"/>
              </a:rPr>
              <a:t>Visualize and analyze maximum and minimum income.</a:t>
            </a:r>
          </a:p>
          <a:p>
            <a:pPr marL="833329" lvl="1" indent="-416665">
              <a:lnSpc>
                <a:spcPts val="4631"/>
              </a:lnSpc>
              <a:buFont typeface="Arial"/>
              <a:buChar char="•"/>
            </a:pPr>
            <a:r>
              <a:rPr lang="en-US" sz="3859">
                <a:solidFill>
                  <a:srgbClr val="007074"/>
                </a:solidFill>
                <a:latin typeface="TT Commons Pro"/>
              </a:rPr>
              <a:t>Correlation between different variables.</a:t>
            </a:r>
          </a:p>
          <a:p>
            <a:pPr marL="833329" lvl="1" indent="-416665">
              <a:lnSpc>
                <a:spcPts val="4631"/>
              </a:lnSpc>
              <a:buFont typeface="Arial"/>
              <a:buChar char="•"/>
            </a:pPr>
            <a:r>
              <a:rPr lang="en-US" sz="3859">
                <a:solidFill>
                  <a:srgbClr val="007074"/>
                </a:solidFill>
                <a:latin typeface="TT Commons Pro"/>
              </a:rPr>
              <a:t>Number of males and females affected by the illness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607320"/>
            <a:ext cx="15955624" cy="7429500"/>
          </a:xfrm>
          <a:prstGeom prst="rect">
            <a:avLst/>
          </a:prstGeom>
        </p:spPr>
        <p:txBody>
          <a:bodyPr lIns="0" tIns="0" rIns="0" bIns="0" rtlCol="0" anchor="t">
            <a:spAutoFit/>
          </a:bodyPr>
          <a:lstStyle/>
          <a:p>
            <a:pPr marL="815895" lvl="1" indent="-407947">
              <a:lnSpc>
                <a:spcPts val="4534"/>
              </a:lnSpc>
              <a:buFont typeface="Arial"/>
              <a:buChar char="•"/>
            </a:pPr>
            <a:r>
              <a:rPr lang="en-US" sz="3779" dirty="0">
                <a:solidFill>
                  <a:srgbClr val="007074"/>
                </a:solidFill>
                <a:latin typeface="TT Commons Pro"/>
              </a:rPr>
              <a:t>Load the data set as </a:t>
            </a:r>
            <a:r>
              <a:rPr lang="en-US" sz="3779" dirty="0">
                <a:solidFill>
                  <a:srgbClr val="000000"/>
                </a:solidFill>
                <a:latin typeface="TT Commons Pro"/>
              </a:rPr>
              <a:t>“</a:t>
            </a:r>
            <a:r>
              <a:rPr lang="en-US" sz="3779" dirty="0" err="1">
                <a:solidFill>
                  <a:srgbClr val="000000"/>
                </a:solidFill>
                <a:latin typeface="TT Commons Pro"/>
              </a:rPr>
              <a:t>df</a:t>
            </a:r>
            <a:r>
              <a:rPr lang="en-US" sz="3779" dirty="0">
                <a:solidFill>
                  <a:srgbClr val="000000"/>
                </a:solidFill>
                <a:latin typeface="TT Commons Pro"/>
              </a:rPr>
              <a:t>=</a:t>
            </a:r>
            <a:r>
              <a:rPr lang="en-US" sz="3779" dirty="0" err="1">
                <a:solidFill>
                  <a:srgbClr val="000000"/>
                </a:solidFill>
                <a:latin typeface="TT Commons Pro"/>
              </a:rPr>
              <a:t>pd.read_csv</a:t>
            </a:r>
            <a:r>
              <a:rPr lang="en-US" sz="3779" dirty="0">
                <a:solidFill>
                  <a:srgbClr val="000000"/>
                </a:solidFill>
                <a:latin typeface="TT Commons Pro"/>
              </a:rPr>
              <a:t>('DoctorVisit.csv’)”</a:t>
            </a:r>
          </a:p>
          <a:p>
            <a:pPr marL="815895" lvl="1" indent="-407947">
              <a:lnSpc>
                <a:spcPts val="4534"/>
              </a:lnSpc>
              <a:buFont typeface="Arial"/>
              <a:buChar char="•"/>
            </a:pPr>
            <a:r>
              <a:rPr lang="en-US" sz="3779" dirty="0">
                <a:solidFill>
                  <a:srgbClr val="007074"/>
                </a:solidFill>
                <a:latin typeface="TT Commons Pro"/>
              </a:rPr>
              <a:t>Shape of the data set is defined as</a:t>
            </a:r>
            <a:r>
              <a:rPr lang="en-US" sz="3779" dirty="0">
                <a:solidFill>
                  <a:srgbClr val="000000"/>
                </a:solidFill>
                <a:latin typeface="TT Commons Pro"/>
              </a:rPr>
              <a:t> “</a:t>
            </a:r>
            <a:r>
              <a:rPr lang="en-US" sz="3779" dirty="0" err="1">
                <a:solidFill>
                  <a:srgbClr val="000000"/>
                </a:solidFill>
                <a:latin typeface="TT Commons Pro"/>
              </a:rPr>
              <a:t>df.shape</a:t>
            </a:r>
            <a:r>
              <a:rPr lang="en-US" sz="3779" dirty="0">
                <a:solidFill>
                  <a:srgbClr val="000000"/>
                </a:solidFill>
                <a:latin typeface="TT Commons Pro"/>
              </a:rPr>
              <a:t>”.</a:t>
            </a:r>
          </a:p>
          <a:p>
            <a:pPr marL="815895" lvl="1" indent="-407947">
              <a:lnSpc>
                <a:spcPts val="4534"/>
              </a:lnSpc>
              <a:buFont typeface="Arial"/>
              <a:buChar char="•"/>
            </a:pPr>
            <a:r>
              <a:rPr lang="en-US" sz="3779" dirty="0">
                <a:solidFill>
                  <a:srgbClr val="007074"/>
                </a:solidFill>
                <a:latin typeface="TT Commons Pro"/>
              </a:rPr>
              <a:t>Information of the data set is defined as </a:t>
            </a:r>
            <a:r>
              <a:rPr lang="en-US" sz="3779" dirty="0">
                <a:solidFill>
                  <a:srgbClr val="000000"/>
                </a:solidFill>
                <a:latin typeface="TT Commons Pro"/>
              </a:rPr>
              <a:t>“df.info()”.</a:t>
            </a:r>
          </a:p>
          <a:p>
            <a:pPr marL="815895" lvl="1" indent="-407947">
              <a:lnSpc>
                <a:spcPts val="4534"/>
              </a:lnSpc>
              <a:buFont typeface="Arial"/>
              <a:buChar char="•"/>
            </a:pPr>
            <a:r>
              <a:rPr lang="en-US" sz="3779" dirty="0">
                <a:solidFill>
                  <a:srgbClr val="007074"/>
                </a:solidFill>
                <a:latin typeface="TT Commons Pro"/>
              </a:rPr>
              <a:t>The purpose of the project is to identify which age people are mostly affected by illness and which gender people either male or female who are more affecting by the factors which are prescribed above.</a:t>
            </a:r>
          </a:p>
          <a:p>
            <a:pPr marL="815895" lvl="1" indent="-407947">
              <a:lnSpc>
                <a:spcPts val="4534"/>
              </a:lnSpc>
              <a:buFont typeface="Arial"/>
              <a:buChar char="•"/>
            </a:pPr>
            <a:r>
              <a:rPr lang="en-US" sz="3779" dirty="0">
                <a:solidFill>
                  <a:srgbClr val="007074"/>
                </a:solidFill>
                <a:latin typeface="TT Commons Pro"/>
              </a:rPr>
              <a:t>So in this </a:t>
            </a:r>
            <a:r>
              <a:rPr lang="en-US" sz="3779" dirty="0" smtClean="0">
                <a:solidFill>
                  <a:srgbClr val="007074"/>
                </a:solidFill>
                <a:latin typeface="TT Commons Pro"/>
              </a:rPr>
              <a:t>project, </a:t>
            </a:r>
            <a:r>
              <a:rPr lang="en-US" sz="3779" dirty="0">
                <a:solidFill>
                  <a:srgbClr val="007074"/>
                </a:solidFill>
                <a:latin typeface="TT Commons Pro"/>
              </a:rPr>
              <a:t>I analyzed how the income of the project affected by visiting the hospital.</a:t>
            </a:r>
          </a:p>
          <a:p>
            <a:pPr>
              <a:lnSpc>
                <a:spcPts val="4534"/>
              </a:lnSpc>
            </a:pPr>
            <a:r>
              <a:rPr lang="en-US" sz="3779" dirty="0">
                <a:solidFill>
                  <a:srgbClr val="007074"/>
                </a:solidFill>
                <a:latin typeface="TT Commons Pro"/>
              </a:rPr>
              <a:t>      </a:t>
            </a:r>
            <a:r>
              <a:rPr lang="en-US" sz="3779" dirty="0">
                <a:solidFill>
                  <a:srgbClr val="FF5757"/>
                </a:solidFill>
                <a:latin typeface="TT Commons Pro"/>
              </a:rPr>
              <a:t> </a:t>
            </a:r>
            <a:r>
              <a:rPr lang="en-US" sz="3779" dirty="0" err="1">
                <a:solidFill>
                  <a:srgbClr val="FF5757"/>
                </a:solidFill>
                <a:latin typeface="TT Commons Pro"/>
              </a:rPr>
              <a:t>plt.figure</a:t>
            </a:r>
            <a:r>
              <a:rPr lang="en-US" sz="3779" dirty="0">
                <a:solidFill>
                  <a:srgbClr val="FF5757"/>
                </a:solidFill>
                <a:latin typeface="TT Commons Pro"/>
              </a:rPr>
              <a:t>(</a:t>
            </a:r>
            <a:r>
              <a:rPr lang="en-US" sz="3779" dirty="0" err="1">
                <a:solidFill>
                  <a:srgbClr val="FF5757"/>
                </a:solidFill>
                <a:latin typeface="TT Commons Pro"/>
              </a:rPr>
              <a:t>figsize</a:t>
            </a:r>
            <a:r>
              <a:rPr lang="en-US" sz="3779" dirty="0">
                <a:solidFill>
                  <a:srgbClr val="FF5757"/>
                </a:solidFill>
                <a:latin typeface="TT Commons Pro"/>
              </a:rPr>
              <a:t>=(10,10))</a:t>
            </a:r>
          </a:p>
          <a:p>
            <a:pPr>
              <a:lnSpc>
                <a:spcPts val="4534"/>
              </a:lnSpc>
            </a:pPr>
            <a:r>
              <a:rPr lang="en-US" sz="3779" dirty="0">
                <a:solidFill>
                  <a:srgbClr val="FF5757"/>
                </a:solidFill>
                <a:latin typeface="TT Commons Pro"/>
              </a:rPr>
              <a:t>       </a:t>
            </a:r>
            <a:r>
              <a:rPr lang="en-US" sz="3779" dirty="0" err="1">
                <a:solidFill>
                  <a:srgbClr val="FF5757"/>
                </a:solidFill>
                <a:latin typeface="TT Commons Pro"/>
              </a:rPr>
              <a:t>plt.scatter</a:t>
            </a:r>
            <a:r>
              <a:rPr lang="en-US" sz="3779" dirty="0">
                <a:solidFill>
                  <a:srgbClr val="FF5757"/>
                </a:solidFill>
                <a:latin typeface="TT Commons Pro"/>
              </a:rPr>
              <a:t>(x='</a:t>
            </a:r>
            <a:r>
              <a:rPr lang="en-US" sz="3779" dirty="0" err="1">
                <a:solidFill>
                  <a:srgbClr val="FF5757"/>
                </a:solidFill>
                <a:latin typeface="TT Commons Pro"/>
              </a:rPr>
              <a:t>income',y</a:t>
            </a:r>
            <a:r>
              <a:rPr lang="en-US" sz="3779" dirty="0">
                <a:solidFill>
                  <a:srgbClr val="FF5757"/>
                </a:solidFill>
                <a:latin typeface="TT Commons Pro"/>
              </a:rPr>
              <a:t>='</a:t>
            </a:r>
            <a:r>
              <a:rPr lang="en-US" sz="3779" dirty="0" err="1">
                <a:solidFill>
                  <a:srgbClr val="FF5757"/>
                </a:solidFill>
                <a:latin typeface="TT Commons Pro"/>
              </a:rPr>
              <a:t>visits',data</a:t>
            </a:r>
            <a:r>
              <a:rPr lang="en-US" sz="3779" dirty="0">
                <a:solidFill>
                  <a:srgbClr val="FF5757"/>
                </a:solidFill>
                <a:latin typeface="TT Commons Pro"/>
              </a:rPr>
              <a:t>=</a:t>
            </a:r>
            <a:r>
              <a:rPr lang="en-US" sz="3779" dirty="0" err="1">
                <a:solidFill>
                  <a:srgbClr val="FF5757"/>
                </a:solidFill>
                <a:latin typeface="TT Commons Pro"/>
              </a:rPr>
              <a:t>df</a:t>
            </a:r>
            <a:r>
              <a:rPr lang="en-US" sz="3779" dirty="0">
                <a:solidFill>
                  <a:srgbClr val="FF5757"/>
                </a:solidFill>
                <a:latin typeface="TT Commons Pro"/>
              </a:rPr>
              <a:t>)</a:t>
            </a:r>
          </a:p>
          <a:p>
            <a:pPr>
              <a:lnSpc>
                <a:spcPts val="4534"/>
              </a:lnSpc>
            </a:pPr>
            <a:r>
              <a:rPr lang="en-US" sz="3779" dirty="0">
                <a:solidFill>
                  <a:srgbClr val="FF5757"/>
                </a:solidFill>
                <a:latin typeface="TT Commons Pro"/>
              </a:rPr>
              <a:t>       </a:t>
            </a:r>
            <a:r>
              <a:rPr lang="en-US" sz="3779" dirty="0" err="1">
                <a:solidFill>
                  <a:srgbClr val="FF5757"/>
                </a:solidFill>
                <a:latin typeface="TT Commons Pro"/>
              </a:rPr>
              <a:t>plt.xlabel</a:t>
            </a:r>
            <a:r>
              <a:rPr lang="en-US" sz="3779" dirty="0">
                <a:solidFill>
                  <a:srgbClr val="FF5757"/>
                </a:solidFill>
                <a:latin typeface="TT Commons Pro"/>
              </a:rPr>
              <a:t>('income’)</a:t>
            </a:r>
          </a:p>
          <a:p>
            <a:pPr>
              <a:lnSpc>
                <a:spcPts val="4534"/>
              </a:lnSpc>
            </a:pPr>
            <a:r>
              <a:rPr lang="en-US" sz="3779" dirty="0">
                <a:solidFill>
                  <a:srgbClr val="FF5757"/>
                </a:solidFill>
                <a:latin typeface="TT Commons Pro"/>
              </a:rPr>
              <a:t>       </a:t>
            </a:r>
            <a:r>
              <a:rPr lang="en-US" sz="3779" dirty="0" err="1">
                <a:solidFill>
                  <a:srgbClr val="FF5757"/>
                </a:solidFill>
                <a:latin typeface="TT Commons Pro"/>
              </a:rPr>
              <a:t>plt.ylabel</a:t>
            </a:r>
            <a:r>
              <a:rPr lang="en-US" sz="3779" dirty="0">
                <a:solidFill>
                  <a:srgbClr val="FF5757"/>
                </a:solidFill>
                <a:latin typeface="TT Commons Pro"/>
              </a:rPr>
              <a:t>('visits')</a:t>
            </a:r>
          </a:p>
          <a:p>
            <a:pPr>
              <a:lnSpc>
                <a:spcPts val="4534"/>
              </a:lnSpc>
            </a:pPr>
            <a:r>
              <a:rPr lang="en-US" sz="3779" dirty="0">
                <a:solidFill>
                  <a:srgbClr val="007074"/>
                </a:solidFill>
                <a:latin typeface="TT Commons Pro"/>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885734" y="330390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Total number of based on the count of illness it is analyed by using</a:t>
            </a:r>
          </a:p>
          <a:p>
            <a:pPr>
              <a:lnSpc>
                <a:spcPts val="4694"/>
              </a:lnSpc>
            </a:pPr>
            <a:r>
              <a:rPr lang="en-US" sz="3911">
                <a:solidFill>
                  <a:srgbClr val="007074"/>
                </a:solidFill>
                <a:latin typeface="TT Commons Pro"/>
              </a:rPr>
              <a:t>       </a:t>
            </a:r>
            <a:r>
              <a:rPr lang="en-US" sz="3911">
                <a:solidFill>
                  <a:srgbClr val="FF5757"/>
                </a:solidFill>
                <a:latin typeface="TT Commons Pro"/>
              </a:rPr>
              <a:t>df['illness'].value_counts()</a:t>
            </a:r>
          </a:p>
          <a:p>
            <a:pPr marL="844577" lvl="1" indent="-422288">
              <a:lnSpc>
                <a:spcPts val="4694"/>
              </a:lnSpc>
              <a:buFont typeface="Arial"/>
              <a:buChar char="•"/>
            </a:pPr>
            <a:r>
              <a:rPr lang="en-US" sz="3911">
                <a:solidFill>
                  <a:srgbClr val="007074"/>
                </a:solidFill>
                <a:latin typeface="TT Commons Pro"/>
              </a:rPr>
              <a:t>Visualize and analyze maximum and minimum income.</a:t>
            </a:r>
          </a:p>
          <a:p>
            <a:pPr>
              <a:lnSpc>
                <a:spcPts val="4694"/>
              </a:lnSpc>
            </a:pPr>
            <a:r>
              <a:rPr lang="en-US" sz="3911">
                <a:solidFill>
                  <a:srgbClr val="007074"/>
                </a:solidFill>
                <a:latin typeface="TT Commons Pro"/>
              </a:rPr>
              <a:t>        </a:t>
            </a:r>
            <a:r>
              <a:rPr lang="en-US" sz="3911">
                <a:solidFill>
                  <a:srgbClr val="FF5757"/>
                </a:solidFill>
                <a:latin typeface="TT Commons Pro"/>
              </a:rPr>
              <a:t> y=list(df.income)</a:t>
            </a:r>
          </a:p>
          <a:p>
            <a:pPr>
              <a:lnSpc>
                <a:spcPts val="4694"/>
              </a:lnSpc>
            </a:pPr>
            <a:r>
              <a:rPr lang="en-US" sz="3911">
                <a:solidFill>
                  <a:srgbClr val="007074"/>
                </a:solidFill>
                <a:latin typeface="TT Commons Pro"/>
              </a:rPr>
              <a:t>       plt.boxplot(y)</a:t>
            </a:r>
          </a:p>
          <a:p>
            <a:pPr>
              <a:lnSpc>
                <a:spcPts val="4694"/>
              </a:lnSpc>
            </a:pPr>
            <a:r>
              <a:rPr lang="en-US" sz="3911">
                <a:solidFill>
                  <a:srgbClr val="007074"/>
                </a:solidFill>
                <a:latin typeface="TT Commons Pro"/>
              </a:rPr>
              <a:t>       plt.show()</a:t>
            </a:r>
          </a:p>
          <a:p>
            <a:pPr marL="844577" lvl="1" indent="-422288">
              <a:lnSpc>
                <a:spcPts val="4694"/>
              </a:lnSpc>
              <a:buFont typeface="Arial"/>
              <a:buChar char="•"/>
            </a:pPr>
            <a:r>
              <a:rPr lang="en-US" sz="3911">
                <a:solidFill>
                  <a:srgbClr val="007074"/>
                </a:solidFill>
                <a:latin typeface="TT Commons Pro"/>
              </a:rPr>
              <a:t>Top 10 Visits based on number of times visited.</a:t>
            </a:r>
          </a:p>
          <a:p>
            <a:pPr>
              <a:lnSpc>
                <a:spcPts val="4694"/>
              </a:lnSpc>
            </a:pPr>
            <a:r>
              <a:rPr lang="en-US" sz="3911">
                <a:solidFill>
                  <a:srgbClr val="007074"/>
                </a:solidFill>
                <a:latin typeface="TT Commons Pro"/>
              </a:rPr>
              <a:t>       </a:t>
            </a:r>
            <a:r>
              <a:rPr lang="en-US" sz="3911">
                <a:solidFill>
                  <a:srgbClr val="FF5757"/>
                </a:solidFill>
                <a:latin typeface="TT Commons Pro"/>
              </a:rPr>
              <a:t>top_10=df.nlargest(10,'visits').set_index('age’)</a:t>
            </a:r>
          </a:p>
          <a:p>
            <a:pPr>
              <a:lnSpc>
                <a:spcPts val="4694"/>
              </a:lnSpc>
            </a:pPr>
            <a:r>
              <a:rPr lang="en-US" sz="3911">
                <a:solidFill>
                  <a:srgbClr val="FF5757"/>
                </a:solidFill>
                <a:latin typeface="TT Commons Pro"/>
              </a:rPr>
              <a:t>       sns.barplot(x='visits',y=top_10.index,data=top_10)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404936" y="1123950"/>
            <a:ext cx="17478128" cy="887095"/>
          </a:xfrm>
          <a:prstGeom prst="rect">
            <a:avLst/>
          </a:prstGeom>
        </p:spPr>
        <p:txBody>
          <a:bodyPr lIns="0" tIns="0" rIns="0" bIns="0" rtlCol="0" anchor="t">
            <a:spAutoFit/>
          </a:bodyPr>
          <a:lstStyle/>
          <a:p>
            <a:pPr>
              <a:lnSpc>
                <a:spcPts val="6890"/>
              </a:lnSpc>
            </a:pPr>
            <a:r>
              <a:rPr lang="en-US" sz="6500">
                <a:solidFill>
                  <a:srgbClr val="007074"/>
                </a:solidFill>
                <a:latin typeface="TT Commons Pro Bold"/>
              </a:rPr>
              <a:t>WHO ARE THE END USERS OF THIS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5997026"/>
          </a:xfrm>
          <a:prstGeom prst="rect">
            <a:avLst/>
          </a:prstGeom>
        </p:spPr>
        <p:txBody>
          <a:bodyPr lIns="0" tIns="0" rIns="0" bIns="0" rtlCol="0" anchor="t">
            <a:spAutoFit/>
          </a:bodyPr>
          <a:lstStyle/>
          <a:p>
            <a:pPr marL="844577" lvl="1" indent="-422288">
              <a:lnSpc>
                <a:spcPts val="4694"/>
              </a:lnSpc>
              <a:buFont typeface="Arial"/>
              <a:buChar char="•"/>
            </a:pPr>
            <a:r>
              <a:rPr lang="en-US" sz="3911" dirty="0">
                <a:solidFill>
                  <a:srgbClr val="007074"/>
                </a:solidFill>
                <a:latin typeface="TT Commons Pro"/>
              </a:rPr>
              <a:t>The end users of this project are the normal people that they know how their lifestyle is damaged by their health.</a:t>
            </a:r>
          </a:p>
          <a:p>
            <a:pPr marL="844577" lvl="1" indent="-422288">
              <a:lnSpc>
                <a:spcPts val="4694"/>
              </a:lnSpc>
              <a:buFont typeface="Arial"/>
              <a:buChar char="•"/>
            </a:pPr>
            <a:r>
              <a:rPr lang="en-US" sz="3911" dirty="0">
                <a:solidFill>
                  <a:srgbClr val="007074"/>
                </a:solidFill>
                <a:latin typeface="TT Commons Pro"/>
              </a:rPr>
              <a:t>As we </a:t>
            </a:r>
            <a:r>
              <a:rPr lang="en-US" sz="3911" dirty="0" smtClean="0">
                <a:solidFill>
                  <a:srgbClr val="007074"/>
                </a:solidFill>
                <a:latin typeface="TT Commons Pro"/>
              </a:rPr>
              <a:t>have seen </a:t>
            </a:r>
            <a:r>
              <a:rPr lang="en-US" sz="3911" dirty="0">
                <a:solidFill>
                  <a:srgbClr val="007074"/>
                </a:solidFill>
                <a:latin typeface="TT Commons Pro"/>
              </a:rPr>
              <a:t>in the project that how the income of the patients should be damaged based on their illness and regular visits of doctor.</a:t>
            </a:r>
          </a:p>
          <a:p>
            <a:pPr marL="844577" lvl="1" indent="-422288">
              <a:lnSpc>
                <a:spcPts val="4694"/>
              </a:lnSpc>
              <a:buFont typeface="Arial"/>
              <a:buChar char="•"/>
            </a:pPr>
            <a:r>
              <a:rPr lang="en-US" sz="3911" dirty="0">
                <a:solidFill>
                  <a:srgbClr val="007074"/>
                </a:solidFill>
                <a:latin typeface="TT Commons Pro"/>
              </a:rPr>
              <a:t>By seeing this project I hope that some of the people may know about the importance of their health and by this way the normal people are benefitted by this project.</a:t>
            </a:r>
          </a:p>
          <a:p>
            <a:pPr marL="844577" lvl="1" indent="-422288">
              <a:lnSpc>
                <a:spcPts val="4694"/>
              </a:lnSpc>
              <a:buFont typeface="Arial"/>
              <a:buChar char="•"/>
            </a:pPr>
            <a:r>
              <a:rPr lang="en-US" sz="3911" dirty="0">
                <a:solidFill>
                  <a:srgbClr val="007074"/>
                </a:solidFill>
                <a:latin typeface="TT Commons Pro"/>
              </a:rPr>
              <a:t>it is important for healthcare professionals to embrace data science and leverage its power to drive innovation and progress.</a:t>
            </a:r>
          </a:p>
          <a:p>
            <a:pPr>
              <a:lnSpc>
                <a:spcPts val="4694"/>
              </a:lnSpc>
            </a:pPr>
            <a:endParaRPr lang="en-US" sz="3911" dirty="0">
              <a:solidFill>
                <a:srgbClr val="007074"/>
              </a:solidFill>
              <a:latin typeface="TT Commo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7478128"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SOLUTION AND IT'S VALUE</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4791568"/>
          </a:xfrm>
          <a:prstGeom prst="rect">
            <a:avLst/>
          </a:prstGeom>
        </p:spPr>
        <p:txBody>
          <a:bodyPr lIns="0" tIns="0" rIns="0" bIns="0" rtlCol="0" anchor="t">
            <a:spAutoFit/>
          </a:bodyPr>
          <a:lstStyle/>
          <a:p>
            <a:pPr marL="844577" lvl="1" indent="-422288">
              <a:lnSpc>
                <a:spcPts val="4694"/>
              </a:lnSpc>
              <a:buFont typeface="Arial"/>
              <a:buChar char="•"/>
            </a:pPr>
            <a:r>
              <a:rPr lang="en-US" sz="3911" dirty="0">
                <a:solidFill>
                  <a:srgbClr val="007074"/>
                </a:solidFill>
                <a:latin typeface="TT Commons Pro"/>
              </a:rPr>
              <a:t>As </a:t>
            </a:r>
            <a:r>
              <a:rPr lang="en-US" sz="3911" dirty="0" smtClean="0">
                <a:solidFill>
                  <a:srgbClr val="007074"/>
                </a:solidFill>
                <a:latin typeface="TT Commons Pro"/>
              </a:rPr>
              <a:t>we have </a:t>
            </a:r>
            <a:r>
              <a:rPr lang="en-US" sz="3911" dirty="0">
                <a:solidFill>
                  <a:srgbClr val="007074"/>
                </a:solidFill>
                <a:latin typeface="TT Commons Pro"/>
              </a:rPr>
              <a:t>seen the </a:t>
            </a:r>
            <a:r>
              <a:rPr lang="en-US" sz="3911" dirty="0" smtClean="0">
                <a:solidFill>
                  <a:srgbClr val="007074"/>
                </a:solidFill>
                <a:latin typeface="TT Commons Pro"/>
              </a:rPr>
              <a:t>project, </a:t>
            </a:r>
            <a:r>
              <a:rPr lang="en-US" sz="3911" dirty="0">
                <a:solidFill>
                  <a:srgbClr val="007074"/>
                </a:solidFill>
                <a:latin typeface="TT Commons Pro"/>
              </a:rPr>
              <a:t>there are some problems regarding their health issues and their illness. So based on the problems which are identified from the project I should suggest some solutions to them.</a:t>
            </a:r>
          </a:p>
          <a:p>
            <a:pPr marL="844577" lvl="1" indent="-422288">
              <a:lnSpc>
                <a:spcPts val="4694"/>
              </a:lnSpc>
              <a:buFont typeface="Arial"/>
              <a:buChar char="•"/>
            </a:pPr>
            <a:r>
              <a:rPr lang="en-US" sz="3911" dirty="0">
                <a:solidFill>
                  <a:srgbClr val="007074"/>
                </a:solidFill>
                <a:latin typeface="TT Commons Pro"/>
              </a:rPr>
              <a:t>The main solution is every individual should know about the importance of their health and also how the health problems will effect their lifestyle.</a:t>
            </a:r>
          </a:p>
          <a:p>
            <a:pPr marL="844577" lvl="1" indent="-422288">
              <a:lnSpc>
                <a:spcPts val="4694"/>
              </a:lnSpc>
              <a:buFont typeface="Arial"/>
              <a:buChar char="•"/>
            </a:pPr>
            <a:r>
              <a:rPr lang="en-US" sz="3911" dirty="0">
                <a:solidFill>
                  <a:srgbClr val="007074"/>
                </a:solidFill>
                <a:latin typeface="TT Commons Pro"/>
              </a:rPr>
              <a:t>As observed in the project females are mostly affected by illness so they should take more care.</a:t>
            </a:r>
          </a:p>
          <a:p>
            <a:pPr>
              <a:lnSpc>
                <a:spcPts val="4694"/>
              </a:lnSpc>
            </a:pPr>
            <a:endParaRPr lang="en-US" sz="3911" dirty="0">
              <a:solidFill>
                <a:srgbClr val="007074"/>
              </a:solidFill>
              <a:latin typeface="TT Commo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CUSTOMIZE THE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306768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I customize my project as one of the innovative creation which was done by me and it was helpful to others.</a:t>
            </a:r>
          </a:p>
          <a:p>
            <a:pPr marL="844577" lvl="1" indent="-422288">
              <a:lnSpc>
                <a:spcPts val="4694"/>
              </a:lnSpc>
              <a:buFont typeface="Arial"/>
              <a:buChar char="•"/>
            </a:pPr>
            <a:r>
              <a:rPr lang="en-US" sz="3911">
                <a:solidFill>
                  <a:srgbClr val="007074"/>
                </a:solidFill>
                <a:latin typeface="TT Commons Pro"/>
              </a:rPr>
              <a:t>Normally we don’t found these type of data that is which was completely analyzed and identified the problems so based on these results the people’s mind set should change.</a:t>
            </a:r>
          </a:p>
          <a:p>
            <a:pPr marL="844577" lvl="1" indent="-422288">
              <a:lnSpc>
                <a:spcPts val="4694"/>
              </a:lnSpc>
              <a:buFont typeface="Arial"/>
              <a:buChar char="•"/>
            </a:pPr>
            <a:r>
              <a:rPr lang="en-US" sz="3911">
                <a:solidFill>
                  <a:srgbClr val="007074"/>
                </a:solidFill>
                <a:latin typeface="TT Commons Pro"/>
              </a:rPr>
              <a:t>In this project I use some creative methods like representing the data in bar graphs, visualizing the data with histograms and scatterplots which are some new innovative creations and it may be unique.</a:t>
            </a:r>
          </a:p>
          <a:p>
            <a:pPr>
              <a:lnSpc>
                <a:spcPts val="4694"/>
              </a:lnSpc>
            </a:pPr>
            <a:endParaRPr lang="en-US" sz="3911">
              <a:solidFill>
                <a:srgbClr val="007074"/>
              </a:solidFill>
              <a:latin typeface="TT Commons Pro"/>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101</TotalTime>
  <Words>841</Words>
  <Application>Microsoft Office PowerPoint</Application>
  <PresentationFormat>Custom</PresentationFormat>
  <Paragraphs>82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TT Commons Pro Bold</vt:lpstr>
      <vt:lpstr>TT Commons Pro</vt:lpstr>
      <vt:lpstr>Libre Baskerville Bold Italics</vt:lpstr>
      <vt:lpstr>Wingdings 2</vt:lpstr>
      <vt:lpstr>Constantia</vt:lpstr>
      <vt:lpstr>Paper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Abstract Curve New Business Pitch Deck Presentation</dc:title>
  <dc:creator>𓆩 𓆩ᖇᎯⲙ∈⟆Ꮒ.•°𓆪 𓆪</dc:creator>
  <cp:lastModifiedBy>raaga</cp:lastModifiedBy>
  <cp:revision>12</cp:revision>
  <dcterms:created xsi:type="dcterms:W3CDTF">2006-08-16T00:00:00Z</dcterms:created>
  <dcterms:modified xsi:type="dcterms:W3CDTF">2023-07-22T15:49:00Z</dcterms:modified>
  <dc:identifier>DAFolaG1HaI</dc:identifier>
</cp:coreProperties>
</file>