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037"/>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3/7/21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557F-4D28-A147-A52B-13EAFE60460A}"/>
              </a:ext>
            </a:extLst>
          </p:cNvPr>
          <p:cNvSpPr>
            <a:spLocks noGrp="1"/>
          </p:cNvSpPr>
          <p:nvPr>
            <p:ph type="ctrTitle"/>
          </p:nvPr>
        </p:nvSpPr>
        <p:spPr>
          <a:xfrm>
            <a:off x="1751012" y="1939635"/>
            <a:ext cx="8689976" cy="762001"/>
          </a:xfrm>
        </p:spPr>
        <p:txBody>
          <a:bodyPr>
            <a:normAutofit fontScale="90000"/>
          </a:bodyPr>
          <a:lstStyle/>
          <a:p>
            <a:r>
              <a:rPr lang="en-US" sz="3200" b="1" dirty="0">
                <a:latin typeface="Goudy Old Style" panose="02020502050305020303" pitchFamily="18" charset="77"/>
              </a:rPr>
              <a:t>AIR QUALITY DATA PREDICTION</a:t>
            </a:r>
            <a:br>
              <a:rPr lang="en-US" sz="3200" b="1" dirty="0">
                <a:latin typeface="Goudy Old Style" panose="02020502050305020303" pitchFamily="18" charset="77"/>
              </a:rPr>
            </a:br>
            <a:br>
              <a:rPr lang="en-US" sz="3200" b="1" dirty="0">
                <a:latin typeface="Goudy Old Style" panose="02020502050305020303" pitchFamily="18" charset="77"/>
              </a:rPr>
            </a:br>
            <a:r>
              <a:rPr lang="en-US" sz="2200" b="1" dirty="0">
                <a:latin typeface="Calibri" panose="020F0502020204030204" pitchFamily="34" charset="0"/>
                <a:cs typeface="Calibri" panose="020F0502020204030204" pitchFamily="34" charset="0"/>
              </a:rPr>
              <a:t>PHASE-1</a:t>
            </a:r>
          </a:p>
        </p:txBody>
      </p:sp>
      <p:sp>
        <p:nvSpPr>
          <p:cNvPr id="3" name="Subtitle 2">
            <a:extLst>
              <a:ext uri="{FF2B5EF4-FFF2-40B4-BE49-F238E27FC236}">
                <a16:creationId xmlns:a16="http://schemas.microsoft.com/office/drawing/2014/main" id="{CDD1A516-D0E9-384A-B675-394CABEAB517}"/>
              </a:ext>
            </a:extLst>
          </p:cNvPr>
          <p:cNvSpPr>
            <a:spLocks noGrp="1"/>
          </p:cNvSpPr>
          <p:nvPr>
            <p:ph type="subTitle" idx="1"/>
          </p:nvPr>
        </p:nvSpPr>
        <p:spPr>
          <a:xfrm>
            <a:off x="1751012" y="3144982"/>
            <a:ext cx="8689976" cy="1854530"/>
          </a:xfrm>
        </p:spPr>
        <p:txBody>
          <a:bodyPr>
            <a:normAutofit fontScale="92500" lnSpcReduction="10000"/>
          </a:bodyPr>
          <a:lstStyle/>
          <a:p>
            <a:r>
              <a:rPr lang="en-AU" sz="2000" b="1" cap="none" dirty="0">
                <a:solidFill>
                  <a:schemeClr val="tx1"/>
                </a:solidFill>
                <a:latin typeface="Calibri" panose="020F0502020204030204" pitchFamily="34" charset="0"/>
                <a:cs typeface="Calibri" panose="020F0502020204030204" pitchFamily="34" charset="0"/>
              </a:rPr>
              <a:t>YOSHITA NARNE</a:t>
            </a:r>
          </a:p>
          <a:p>
            <a:r>
              <a:rPr lang="en-AU" sz="2000" b="1" cap="none" dirty="0">
                <a:solidFill>
                  <a:schemeClr val="tx1"/>
                </a:solidFill>
                <a:latin typeface="Calibri" panose="020F0502020204030204" pitchFamily="34" charset="0"/>
                <a:cs typeface="Calibri" panose="020F0502020204030204" pitchFamily="34" charset="0"/>
              </a:rPr>
              <a:t>Master of professional studies in Data Science</a:t>
            </a:r>
            <a:endParaRPr lang="en-AU" sz="2000" cap="none" dirty="0">
              <a:solidFill>
                <a:schemeClr val="tx1"/>
              </a:solidFill>
              <a:latin typeface="Calibri" panose="020F0502020204030204" pitchFamily="34" charset="0"/>
              <a:cs typeface="Calibri" panose="020F0502020204030204" pitchFamily="34" charset="0"/>
            </a:endParaRPr>
          </a:p>
          <a:p>
            <a:r>
              <a:rPr lang="en-AU" sz="2000" cap="none" dirty="0">
                <a:solidFill>
                  <a:schemeClr val="tx1"/>
                </a:solidFill>
                <a:latin typeface="Calibri" panose="020F0502020204030204" pitchFamily="34" charset="0"/>
                <a:cs typeface="Calibri" panose="020F0502020204030204" pitchFamily="34" charset="0"/>
              </a:rPr>
              <a:t>Spring 2021</a:t>
            </a:r>
          </a:p>
          <a:p>
            <a:r>
              <a:rPr lang="en-AU" sz="2000" b="1" cap="none" dirty="0">
                <a:solidFill>
                  <a:schemeClr val="tx1"/>
                </a:solidFill>
                <a:latin typeface="Calibri" panose="020F0502020204030204" pitchFamily="34" charset="0"/>
                <a:cs typeface="Calibri" panose="020F0502020204030204" pitchFamily="34" charset="0"/>
              </a:rPr>
              <a:t>Instructor: Dr. Murat Gurner</a:t>
            </a:r>
          </a:p>
          <a:p>
            <a:endParaRPr lang="en-AU" sz="2000" b="1" cap="none" dirty="0">
              <a:solidFill>
                <a:schemeClr val="tx1"/>
              </a:solidFill>
              <a:latin typeface="Calibri" panose="020F0502020204030204" pitchFamily="34" charset="0"/>
              <a:cs typeface="Calibri" panose="020F0502020204030204" pitchFamily="34" charset="0"/>
            </a:endParaRPr>
          </a:p>
          <a:p>
            <a:endParaRPr lang="en-AU" sz="2000" cap="none" dirty="0">
              <a:solidFill>
                <a:schemeClr val="tx1"/>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230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3031-1936-3D44-A38D-BEFCE6E02EAB}"/>
              </a:ext>
            </a:extLst>
          </p:cNvPr>
          <p:cNvSpPr>
            <a:spLocks noGrp="1"/>
          </p:cNvSpPr>
          <p:nvPr>
            <p:ph type="title"/>
          </p:nvPr>
        </p:nvSpPr>
        <p:spPr/>
        <p:txBody>
          <a:bodyPr/>
          <a:lstStyle/>
          <a:p>
            <a:r>
              <a:rPr lang="en-US" dirty="0">
                <a:latin typeface="Goudy Old Style" panose="02020502050305020303" pitchFamily="18" charset="77"/>
              </a:rPr>
              <a:t>INTRODUCTION</a:t>
            </a:r>
          </a:p>
        </p:txBody>
      </p:sp>
      <p:sp>
        <p:nvSpPr>
          <p:cNvPr id="3" name="Content Placeholder 2">
            <a:extLst>
              <a:ext uri="{FF2B5EF4-FFF2-40B4-BE49-F238E27FC236}">
                <a16:creationId xmlns:a16="http://schemas.microsoft.com/office/drawing/2014/main" id="{6763747C-F68E-064C-A714-A0644A8A7031}"/>
              </a:ext>
            </a:extLst>
          </p:cNvPr>
          <p:cNvSpPr>
            <a:spLocks noGrp="1"/>
          </p:cNvSpPr>
          <p:nvPr>
            <p:ph sz="quarter" idx="13"/>
          </p:nvPr>
        </p:nvSpPr>
        <p:spPr/>
        <p:txBody>
          <a:bodyPr>
            <a:normAutofit fontScale="92500" lnSpcReduction="20000"/>
          </a:bodyPr>
          <a:lstStyle/>
          <a:p>
            <a:r>
              <a:rPr lang="en-AU" sz="1700" cap="none" dirty="0"/>
              <a:t>Despite dramatic progress cleaning the air since 1970, air pollution continues to harm people’s health and the environment. This is a global problem and to be considered for future. Effective air quality prediction has become one of the important issue for monitoring and control stations in many cities to observe air pollutants such as NO2, CO, SO2, PM2.5, and PM10 and to alert about pollution if the threshold exceeds.</a:t>
            </a:r>
          </a:p>
          <a:p>
            <a:r>
              <a:rPr lang="en-AU" sz="1700" cap="none" dirty="0"/>
              <a:t>The particulate matter pm 2.5 is a fine atmospheric pollutant that has a diameter of fewer than 2.5 micrometres, particulate matter PM10 is a coarse particulate that is 10 micrometres or less in diameter. Carbon monoxide CO is a product of combustion of fuel such as coal, wood, or natural gas. Vehicular emission contributes to most of the carbon monoxide let into our atmosphere. Nitrogen dioxide or nitrogen oxide expelled from high-temperature combustion: sulphur dioxide SO2 and sulphur oxides SO produced by volcanoes and in industrial processes. Petroleum and coal often contain sulphur compounds, and their combustion generates sulphur dioxide. Air pollution is caused by the presence of poison gases and substances; therefore, it is impacted by the meteorological factors of a particular place, such as temperature, humidity, rain, and wind.</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417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9424-6BD1-C94D-9608-D2D697EBB097}"/>
              </a:ext>
            </a:extLst>
          </p:cNvPr>
          <p:cNvSpPr>
            <a:spLocks noGrp="1"/>
          </p:cNvSpPr>
          <p:nvPr>
            <p:ph type="title"/>
          </p:nvPr>
        </p:nvSpPr>
        <p:spPr/>
        <p:txBody>
          <a:bodyPr>
            <a:normAutofit/>
          </a:bodyPr>
          <a:lstStyle/>
          <a:p>
            <a:r>
              <a:rPr lang="en-US" b="1" dirty="0">
                <a:latin typeface="Goudy Old Style" panose="02020502050305020303" pitchFamily="18" charset="77"/>
              </a:rPr>
              <a:t>OBJECTIVE</a:t>
            </a:r>
          </a:p>
        </p:txBody>
      </p:sp>
      <p:sp>
        <p:nvSpPr>
          <p:cNvPr id="3" name="Content Placeholder 2">
            <a:extLst>
              <a:ext uri="{FF2B5EF4-FFF2-40B4-BE49-F238E27FC236}">
                <a16:creationId xmlns:a16="http://schemas.microsoft.com/office/drawing/2014/main" id="{08D3CB3A-BBF8-E046-9395-624CE165706B}"/>
              </a:ext>
            </a:extLst>
          </p:cNvPr>
          <p:cNvSpPr>
            <a:spLocks noGrp="1"/>
          </p:cNvSpPr>
          <p:nvPr>
            <p:ph sz="quarter" idx="13"/>
          </p:nvPr>
        </p:nvSpPr>
        <p:spPr/>
        <p:txBody>
          <a:bodyPr>
            <a:normAutofit/>
          </a:bodyPr>
          <a:lstStyle/>
          <a:p>
            <a:pPr marL="0" indent="0">
              <a:buNone/>
            </a:pPr>
            <a:r>
              <a:rPr lang="en-AU" sz="3200" dirty="0">
                <a:latin typeface="Calibri" panose="020F0502020204030204" pitchFamily="34" charset="0"/>
                <a:cs typeface="Calibri" panose="020F0502020204030204" pitchFamily="34" charset="0"/>
              </a:rPr>
              <a:t>The main objective is to create a model based on the given data and is to predict the PM 2.5 levels in the air to determine the quality of the air using ARIMA MODEL. </a:t>
            </a:r>
          </a:p>
          <a:p>
            <a:endParaRPr lang="en-US" dirty="0"/>
          </a:p>
        </p:txBody>
      </p:sp>
    </p:spTree>
    <p:extLst>
      <p:ext uri="{BB962C8B-B14F-4D97-AF65-F5344CB8AC3E}">
        <p14:creationId xmlns:p14="http://schemas.microsoft.com/office/powerpoint/2010/main" val="214182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AEF1-738D-9E4E-8473-44756389971D}"/>
              </a:ext>
            </a:extLst>
          </p:cNvPr>
          <p:cNvSpPr>
            <a:spLocks noGrp="1"/>
          </p:cNvSpPr>
          <p:nvPr>
            <p:ph type="title"/>
          </p:nvPr>
        </p:nvSpPr>
        <p:spPr/>
        <p:txBody>
          <a:bodyPr>
            <a:normAutofit/>
          </a:bodyPr>
          <a:lstStyle/>
          <a:p>
            <a:r>
              <a:rPr lang="en-US" sz="2800" b="1" dirty="0">
                <a:latin typeface="Goudy Old Style" panose="02020502050305020303" pitchFamily="18" charset="77"/>
              </a:rPr>
              <a:t>DATASET</a:t>
            </a:r>
          </a:p>
        </p:txBody>
      </p:sp>
      <p:sp>
        <p:nvSpPr>
          <p:cNvPr id="3" name="Content Placeholder 2">
            <a:extLst>
              <a:ext uri="{FF2B5EF4-FFF2-40B4-BE49-F238E27FC236}">
                <a16:creationId xmlns:a16="http://schemas.microsoft.com/office/drawing/2014/main" id="{6AE94099-DF8A-C246-B653-1319B025FC1B}"/>
              </a:ext>
            </a:extLst>
          </p:cNvPr>
          <p:cNvSpPr>
            <a:spLocks noGrp="1"/>
          </p:cNvSpPr>
          <p:nvPr>
            <p:ph sz="quarter" idx="13"/>
          </p:nvPr>
        </p:nvSpPr>
        <p:spPr/>
        <p:txBody>
          <a:bodyPr>
            <a:normAutofit fontScale="92500" lnSpcReduction="20000"/>
          </a:bodyPr>
          <a:lstStyle/>
          <a:p>
            <a:pPr fontAlgn="base"/>
            <a:r>
              <a:rPr lang="en-AU" cap="none" dirty="0">
                <a:latin typeface="Calibri" panose="020F0502020204030204" pitchFamily="34" charset="0"/>
                <a:cs typeface="Calibri" panose="020F0502020204030204" pitchFamily="34" charset="0"/>
              </a:rPr>
              <a:t>Air quality dataset contains the air quality data of the 35 air quality monitoring stations in Beijing from 2017 to 2018. </a:t>
            </a:r>
          </a:p>
          <a:p>
            <a:pPr fontAlgn="base"/>
            <a:r>
              <a:rPr lang="en-AU" cap="none" dirty="0">
                <a:latin typeface="Calibri" panose="020F0502020204030204" pitchFamily="34" charset="0"/>
                <a:cs typeface="Calibri" panose="020F0502020204030204" pitchFamily="34" charset="0"/>
              </a:rPr>
              <a:t>Each data item of the dataset contains the id, timestamp, pm2.5 concentration, pm10 concentration, NO2 concentration, CO, O3, SO2 concentration respectively measured at the air quality monitoring stations.</a:t>
            </a:r>
          </a:p>
          <a:p>
            <a:pPr fontAlgn="base"/>
            <a:r>
              <a:rPr lang="en-AU" cap="none" dirty="0">
                <a:latin typeface="Calibri" panose="020F0502020204030204" pitchFamily="34" charset="0"/>
                <a:cs typeface="Calibri" panose="020F0502020204030204" pitchFamily="34" charset="0"/>
              </a:rPr>
              <a:t>The Data is in CSV format</a:t>
            </a:r>
          </a:p>
          <a:p>
            <a:pPr fontAlgn="base"/>
            <a:r>
              <a:rPr lang="en-AU" cap="none" dirty="0">
                <a:latin typeface="Calibri" panose="020F0502020204030204" pitchFamily="34" charset="0"/>
                <a:cs typeface="Calibri" panose="020F0502020204030204" pitchFamily="34" charset="0"/>
              </a:rPr>
              <a:t>The characteristics of the data is multivariate and time-series.</a:t>
            </a:r>
          </a:p>
          <a:p>
            <a:pPr fontAlgn="base"/>
            <a:r>
              <a:rPr lang="en-AU" cap="none" dirty="0">
                <a:latin typeface="Calibri" panose="020F0502020204030204" pitchFamily="34" charset="0"/>
                <a:cs typeface="Calibri" panose="020F0502020204030204" pitchFamily="34" charset="0"/>
              </a:rPr>
              <a:t>The dataset contains 420768 instances, 18 attributes and all there are missing values filled with nan.</a:t>
            </a:r>
          </a:p>
          <a:p>
            <a:pPr fontAlgn="base"/>
            <a:r>
              <a:rPr lang="en-AU" cap="none" dirty="0">
                <a:latin typeface="Calibri" panose="020F0502020204030204" pitchFamily="34" charset="0"/>
                <a:cs typeface="Calibri" panose="020F0502020204030204" pitchFamily="34" charset="0"/>
              </a:rPr>
              <a:t>Source : https://archive.ics.uci.edu/ml/datasets/beijing+multi-site+air-quality+data</a:t>
            </a:r>
          </a:p>
          <a:p>
            <a:endParaRPr lang="en-US" dirty="0"/>
          </a:p>
        </p:txBody>
      </p:sp>
    </p:spTree>
    <p:extLst>
      <p:ext uri="{BB962C8B-B14F-4D97-AF65-F5344CB8AC3E}">
        <p14:creationId xmlns:p14="http://schemas.microsoft.com/office/powerpoint/2010/main" val="425542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C9D4-5B16-7D42-9CFB-C3200BB13556}"/>
              </a:ext>
            </a:extLst>
          </p:cNvPr>
          <p:cNvSpPr>
            <a:spLocks noGrp="1"/>
          </p:cNvSpPr>
          <p:nvPr>
            <p:ph type="title"/>
          </p:nvPr>
        </p:nvSpPr>
        <p:spPr>
          <a:xfrm>
            <a:off x="913775" y="618517"/>
            <a:ext cx="10364451" cy="1002465"/>
          </a:xfrm>
        </p:spPr>
        <p:txBody>
          <a:bodyPr>
            <a:normAutofit/>
          </a:bodyPr>
          <a:lstStyle/>
          <a:p>
            <a:r>
              <a:rPr lang="en-US" sz="2800" b="1" dirty="0">
                <a:latin typeface="Goudy Old Style" panose="02020502050305020303" pitchFamily="18" charset="77"/>
              </a:rPr>
              <a:t>METHODOLOGY</a:t>
            </a:r>
          </a:p>
        </p:txBody>
      </p:sp>
      <p:sp>
        <p:nvSpPr>
          <p:cNvPr id="3" name="Content Placeholder 2">
            <a:extLst>
              <a:ext uri="{FF2B5EF4-FFF2-40B4-BE49-F238E27FC236}">
                <a16:creationId xmlns:a16="http://schemas.microsoft.com/office/drawing/2014/main" id="{D7B4E050-DA3B-DA42-8B69-B8C70FD821E4}"/>
              </a:ext>
            </a:extLst>
          </p:cNvPr>
          <p:cNvSpPr>
            <a:spLocks noGrp="1"/>
          </p:cNvSpPr>
          <p:nvPr>
            <p:ph sz="quarter" idx="13"/>
          </p:nvPr>
        </p:nvSpPr>
        <p:spPr>
          <a:xfrm>
            <a:off x="913774" y="1620983"/>
            <a:ext cx="10363826" cy="4433454"/>
          </a:xfrm>
        </p:spPr>
        <p:txBody>
          <a:bodyPr>
            <a:normAutofit fontScale="25000" lnSpcReduction="20000"/>
          </a:bodyPr>
          <a:lstStyle/>
          <a:p>
            <a:r>
              <a:rPr lang="en-AU" sz="6400" cap="none" dirty="0">
                <a:latin typeface="Calibri" panose="020F0502020204030204" pitchFamily="34" charset="0"/>
                <a:cs typeface="Calibri" panose="020F0502020204030204" pitchFamily="34" charset="0"/>
              </a:rPr>
              <a:t>ARIMA model which stands for "auto-regressive integrated moving averages".</a:t>
            </a:r>
          </a:p>
          <a:p>
            <a:r>
              <a:rPr lang="en-AU" sz="6400" cap="none" dirty="0">
                <a:latin typeface="Calibri" panose="020F0502020204030204" pitchFamily="34" charset="0"/>
                <a:cs typeface="Calibri" panose="020F0502020204030204" pitchFamily="34" charset="0"/>
              </a:rPr>
              <a:t>Autoregressive integrated moving model is the generalised moving average model for time series predictions. A non season arima has three components p, d, q.</a:t>
            </a:r>
          </a:p>
          <a:p>
            <a:r>
              <a:rPr lang="en-AU" sz="6400" cap="none" dirty="0">
                <a:latin typeface="Calibri" panose="020F0502020204030204" pitchFamily="34" charset="0"/>
                <a:cs typeface="Calibri" panose="020F0502020204030204" pitchFamily="34" charset="0"/>
              </a:rPr>
              <a:t>p - specifies the order of time lag.</a:t>
            </a:r>
          </a:p>
          <a:p>
            <a:r>
              <a:rPr lang="en-AU" sz="6400" cap="none" dirty="0">
                <a:latin typeface="Calibri" panose="020F0502020204030204" pitchFamily="34" charset="0"/>
                <a:cs typeface="Calibri" panose="020F0502020204030204" pitchFamily="34" charset="0"/>
              </a:rPr>
              <a:t>d - specifies the degree of differencing</a:t>
            </a:r>
          </a:p>
          <a:p>
            <a:r>
              <a:rPr lang="en-AU" sz="6400" cap="none" dirty="0">
                <a:latin typeface="Calibri" panose="020F0502020204030204" pitchFamily="34" charset="0"/>
                <a:cs typeface="Calibri" panose="020F0502020204030204" pitchFamily="34" charset="0"/>
              </a:rPr>
              <a:t>q - specifies order of moving average.</a:t>
            </a:r>
          </a:p>
          <a:p>
            <a:r>
              <a:rPr lang="en-AU" sz="6400" cap="none" dirty="0">
                <a:latin typeface="Calibri" panose="020F0502020204030204" pitchFamily="34" charset="0"/>
                <a:cs typeface="Calibri" panose="020F0502020204030204" pitchFamily="34" charset="0"/>
              </a:rPr>
              <a:t>Arima is implemented python stats library which will be used for training and predictions. This project uses a non seasonal variant of ARIMA.</a:t>
            </a:r>
          </a:p>
          <a:p>
            <a:r>
              <a:rPr lang="en-AU" sz="6400" cap="none" dirty="0">
                <a:latin typeface="Calibri" panose="020F0502020204030204" pitchFamily="34" charset="0"/>
                <a:cs typeface="Calibri" panose="020F0502020204030204" pitchFamily="34" charset="0"/>
              </a:rPr>
              <a:t>Based on the p-value and  the threshold value, we can reject null-hypothesis which states that the data is not stationary.</a:t>
            </a:r>
          </a:p>
          <a:p>
            <a:r>
              <a:rPr lang="en-AU" sz="6400" cap="none" dirty="0">
                <a:latin typeface="Calibri" panose="020F0502020204030204" pitchFamily="34" charset="0"/>
                <a:cs typeface="Calibri" panose="020F0502020204030204" pitchFamily="34" charset="0"/>
              </a:rPr>
              <a:t>In case if the data is stationary only AR and MA will be considered.</a:t>
            </a:r>
          </a:p>
          <a:p>
            <a:r>
              <a:rPr lang="en-AU" sz="6400" cap="none" dirty="0">
                <a:latin typeface="Calibri" panose="020F0502020204030204" pitchFamily="34" charset="0"/>
                <a:cs typeface="Calibri" panose="020F0502020204030204" pitchFamily="34" charset="0"/>
              </a:rPr>
              <a:t>Then AIC will be calculated and then I will find values of p and q having lowest AIC where the p represents the number of auto-regressive (AR) terms and q represents the number of moving averages (MA) terms.</a:t>
            </a:r>
          </a:p>
          <a:p>
            <a:r>
              <a:rPr lang="en-AU" sz="6400" cap="none" dirty="0">
                <a:latin typeface="Calibri" panose="020F0502020204030204" pitchFamily="34" charset="0"/>
                <a:cs typeface="Calibri" panose="020F0502020204030204" pitchFamily="34" charset="0"/>
              </a:rPr>
              <a:t>After that, the results will be predicted.</a:t>
            </a:r>
          </a:p>
          <a:p>
            <a:endParaRPr lang="en-US" dirty="0"/>
          </a:p>
        </p:txBody>
      </p:sp>
    </p:spTree>
    <p:extLst>
      <p:ext uri="{BB962C8B-B14F-4D97-AF65-F5344CB8AC3E}">
        <p14:creationId xmlns:p14="http://schemas.microsoft.com/office/powerpoint/2010/main" val="54733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8A17-84B5-3740-91FA-EE0E21BA775E}"/>
              </a:ext>
            </a:extLst>
          </p:cNvPr>
          <p:cNvSpPr>
            <a:spLocks noGrp="1"/>
          </p:cNvSpPr>
          <p:nvPr>
            <p:ph type="title"/>
          </p:nvPr>
        </p:nvSpPr>
        <p:spPr/>
        <p:txBody>
          <a:bodyPr>
            <a:normAutofit/>
          </a:bodyPr>
          <a:lstStyle/>
          <a:p>
            <a:r>
              <a:rPr lang="en-US" sz="3200" b="1" dirty="0">
                <a:latin typeface="Goudy Old Style" panose="02020502050305020303" pitchFamily="18" charset="77"/>
              </a:rPr>
              <a:t>EVALUATION METRICS</a:t>
            </a:r>
          </a:p>
        </p:txBody>
      </p:sp>
      <p:sp>
        <p:nvSpPr>
          <p:cNvPr id="3" name="Content Placeholder 2">
            <a:extLst>
              <a:ext uri="{FF2B5EF4-FFF2-40B4-BE49-F238E27FC236}">
                <a16:creationId xmlns:a16="http://schemas.microsoft.com/office/drawing/2014/main" id="{2B04B75B-4C63-A749-BB96-F2AC77B5372A}"/>
              </a:ext>
            </a:extLst>
          </p:cNvPr>
          <p:cNvSpPr>
            <a:spLocks noGrp="1"/>
          </p:cNvSpPr>
          <p:nvPr>
            <p:ph sz="quarter" idx="13"/>
          </p:nvPr>
        </p:nvSpPr>
        <p:spPr/>
        <p:txBody>
          <a:bodyPr/>
          <a:lstStyle/>
          <a:p>
            <a:pPr fontAlgn="base"/>
            <a:r>
              <a:rPr lang="en-AU" b="1" cap="none" dirty="0">
                <a:latin typeface="Calibri" panose="020F0502020204030204" pitchFamily="34" charset="0"/>
                <a:cs typeface="Calibri" panose="020F0502020204030204" pitchFamily="34" charset="0"/>
              </a:rPr>
              <a:t>Mean absolute error(MAE):</a:t>
            </a:r>
            <a:r>
              <a:rPr lang="en-AU" cap="none" dirty="0">
                <a:latin typeface="Calibri" panose="020F0502020204030204" pitchFamily="34" charset="0"/>
                <a:cs typeface="Calibri" panose="020F0502020204030204" pitchFamily="34" charset="0"/>
              </a:rPr>
              <a:t> MAE is the absolute difference between the target value and the value predicted by the model.</a:t>
            </a:r>
          </a:p>
          <a:p>
            <a:pPr fontAlgn="base"/>
            <a:r>
              <a:rPr lang="en-AU" b="1" cap="none" dirty="0">
                <a:latin typeface="Calibri" panose="020F0502020204030204" pitchFamily="34" charset="0"/>
                <a:cs typeface="Calibri" panose="020F0502020204030204" pitchFamily="34" charset="0"/>
              </a:rPr>
              <a:t>Root mean squared error(RMSE):</a:t>
            </a:r>
            <a:r>
              <a:rPr lang="en-AU" cap="none" dirty="0">
                <a:latin typeface="Calibri" panose="020F0502020204030204" pitchFamily="34" charset="0"/>
                <a:cs typeface="Calibri" panose="020F0502020204030204" pitchFamily="34" charset="0"/>
              </a:rPr>
              <a:t> RMSE is the square root of the averaged squared difference between the target value and the value predicted by the model. </a:t>
            </a:r>
          </a:p>
          <a:p>
            <a:r>
              <a:rPr lang="en-AU" b="1" cap="none" dirty="0">
                <a:latin typeface="Calibri" panose="020F0502020204030204" pitchFamily="34" charset="0"/>
                <a:cs typeface="Calibri" panose="020F0502020204030204" pitchFamily="34" charset="0"/>
              </a:rPr>
              <a:t>Coefficient of determination(R²</a:t>
            </a:r>
            <a:r>
              <a:rPr lang="en-AU" cap="none" dirty="0">
                <a:latin typeface="Calibri" panose="020F0502020204030204" pitchFamily="34" charset="0"/>
                <a:cs typeface="Calibri" panose="020F0502020204030204" pitchFamily="34" charset="0"/>
              </a:rPr>
              <a:t> </a:t>
            </a:r>
            <a:r>
              <a:rPr lang="en-AU" b="1" cap="none" dirty="0">
                <a:latin typeface="Calibri" panose="020F0502020204030204" pitchFamily="34" charset="0"/>
                <a:cs typeface="Calibri" panose="020F0502020204030204" pitchFamily="34" charset="0"/>
              </a:rPr>
              <a:t>):</a:t>
            </a:r>
            <a:r>
              <a:rPr lang="en-AU" cap="none" dirty="0">
                <a:latin typeface="Calibri" panose="020F0502020204030204" pitchFamily="34" charset="0"/>
                <a:cs typeface="Calibri" panose="020F0502020204030204" pitchFamily="34" charset="0"/>
              </a:rPr>
              <a:t> coefficient of determination or R² helps us to compare our current model with a constant baseline and tells us how much our model is better. </a:t>
            </a: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404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C939-4029-194C-B07D-04E195B790D6}"/>
              </a:ext>
            </a:extLst>
          </p:cNvPr>
          <p:cNvSpPr>
            <a:spLocks noGrp="1"/>
          </p:cNvSpPr>
          <p:nvPr>
            <p:ph type="title"/>
          </p:nvPr>
        </p:nvSpPr>
        <p:spPr/>
        <p:txBody>
          <a:bodyPr>
            <a:normAutofit/>
          </a:bodyPr>
          <a:lstStyle/>
          <a:p>
            <a:r>
              <a:rPr lang="en-US" sz="3200" dirty="0">
                <a:latin typeface="Goudy Old Style" panose="02020502050305020303" pitchFamily="18" charset="77"/>
              </a:rPr>
              <a:t>References</a:t>
            </a:r>
          </a:p>
        </p:txBody>
      </p:sp>
      <p:sp>
        <p:nvSpPr>
          <p:cNvPr id="3" name="Content Placeholder 2">
            <a:extLst>
              <a:ext uri="{FF2B5EF4-FFF2-40B4-BE49-F238E27FC236}">
                <a16:creationId xmlns:a16="http://schemas.microsoft.com/office/drawing/2014/main" id="{8E7CC2C4-709E-AD42-A7B2-B850FA9DE7C8}"/>
              </a:ext>
            </a:extLst>
          </p:cNvPr>
          <p:cNvSpPr>
            <a:spLocks noGrp="1"/>
          </p:cNvSpPr>
          <p:nvPr>
            <p:ph sz="quarter" idx="13"/>
          </p:nvPr>
        </p:nvSpPr>
        <p:spPr>
          <a:xfrm>
            <a:off x="913774" y="2092036"/>
            <a:ext cx="10363826" cy="3699163"/>
          </a:xfrm>
        </p:spPr>
        <p:txBody>
          <a:bodyPr>
            <a:normAutofit fontScale="77500" lnSpcReduction="20000"/>
          </a:bodyPr>
          <a:lstStyle/>
          <a:p>
            <a:pPr fontAlgn="base"/>
            <a:br>
              <a:rPr lang="en-AU" dirty="0"/>
            </a:br>
            <a:r>
              <a:rPr lang="en-AU" cap="none" dirty="0"/>
              <a:t>Peixeiro, M. (2021, february 15). The complete guide to time series analysis and forecasting. Retrieved March 08, 2021, from https://towardsdatascience.Com/the-complete-guide-to-time-series-analysis-and-forecasting-70d476bfe775</a:t>
            </a:r>
          </a:p>
          <a:p>
            <a:pPr fontAlgn="base"/>
            <a:r>
              <a:rPr lang="en-AU" cap="none" dirty="0"/>
              <a:t>Https://github.Com/jiwidi/time-series-forecasting-with-python</a:t>
            </a:r>
          </a:p>
          <a:p>
            <a:pPr fontAlgn="base"/>
            <a:r>
              <a:rPr lang="en-AU" cap="none" dirty="0"/>
              <a:t>IEEE Xplore full-text PDF:. (N.D.). Retrieved March 07, 2021, from https://ieeexplore.Ieee.Org/stamp/stamp.Jsp?Arnumber=8637825</a:t>
            </a:r>
          </a:p>
          <a:p>
            <a:pPr fontAlgn="base"/>
            <a:r>
              <a:rPr lang="en-AU" cap="none" dirty="0"/>
              <a:t>(N.D.). Retrieved from http://www.Ijstr.Org/final-print/mar2020/air-quality-prediction-through-regression-model.Pdf</a:t>
            </a:r>
          </a:p>
          <a:p>
            <a:pPr fontAlgn="base"/>
            <a:r>
              <a:rPr lang="en-AU" cap="none" dirty="0"/>
              <a:t>Mishra, D. (2021, February 21). Regression: an explanation of regression metrics and what can go wrong. Retrieved March 08, 2021, from https://towardsdatascience.Com/regression-an-explanation-of-regression-metrics-and-what-can-go-wrong-a39a9793d914</a:t>
            </a:r>
          </a:p>
          <a:p>
            <a:endParaRPr lang="en-US" dirty="0"/>
          </a:p>
        </p:txBody>
      </p:sp>
    </p:spTree>
    <p:extLst>
      <p:ext uri="{BB962C8B-B14F-4D97-AF65-F5344CB8AC3E}">
        <p14:creationId xmlns:p14="http://schemas.microsoft.com/office/powerpoint/2010/main" val="55094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0093-9320-824D-8940-CE22062CB50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C7210BF-F680-CF4F-A64F-08345FF79DAB}"/>
              </a:ext>
            </a:extLst>
          </p:cNvPr>
          <p:cNvSpPr>
            <a:spLocks noGrp="1"/>
          </p:cNvSpPr>
          <p:nvPr>
            <p:ph sz="quarter" idx="13"/>
          </p:nvPr>
        </p:nvSpPr>
        <p:spPr/>
        <p:txBody>
          <a:bodyPr/>
          <a:lstStyle/>
          <a:p>
            <a:pPr marL="0" indent="0">
              <a:buNone/>
            </a:pPr>
            <a:r>
              <a:rPr lang="en-US" cap="none" dirty="0"/>
              <a:t>                                                       For quires and feedback </a:t>
            </a:r>
          </a:p>
          <a:p>
            <a:pPr marL="0" indent="0">
              <a:buNone/>
            </a:pPr>
            <a:r>
              <a:rPr lang="en-US" cap="none" dirty="0"/>
              <a:t>                                                       Email: tr11891@umbc.edu</a:t>
            </a:r>
          </a:p>
        </p:txBody>
      </p:sp>
    </p:spTree>
    <p:extLst>
      <p:ext uri="{BB962C8B-B14F-4D97-AF65-F5344CB8AC3E}">
        <p14:creationId xmlns:p14="http://schemas.microsoft.com/office/powerpoint/2010/main" val="6401681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168</TotalTime>
  <Words>819</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Goudy Old Style</vt:lpstr>
      <vt:lpstr>Tw Cen MT</vt:lpstr>
      <vt:lpstr>Droplet</vt:lpstr>
      <vt:lpstr>AIR QUALITY DATA PREDICTION  PHASE-1</vt:lpstr>
      <vt:lpstr>INTRODUCTION</vt:lpstr>
      <vt:lpstr>OBJECTIVE</vt:lpstr>
      <vt:lpstr>DATASET</vt:lpstr>
      <vt:lpstr>METHODOLOGY</vt:lpstr>
      <vt:lpstr>EVALUATION METRICS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DATA PREDICTION</dc:title>
  <dc:creator>Yoshita Narne</dc:creator>
  <cp:lastModifiedBy>Yoshita Narne</cp:lastModifiedBy>
  <cp:revision>10</cp:revision>
  <dcterms:created xsi:type="dcterms:W3CDTF">2021-03-07T21:26:17Z</dcterms:created>
  <dcterms:modified xsi:type="dcterms:W3CDTF">2021-03-08T00:18:00Z</dcterms:modified>
</cp:coreProperties>
</file>