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7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econometricsacademy/econometrics-models/time-series-arima-models" TargetMode="External"/><Relationship Id="rId2" Type="http://schemas.openxmlformats.org/officeDocument/2006/relationships/hyperlink" Target="https://online.stat.psu.edu/stat510/lesson/3/3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57F-4D28-A147-A52B-13EAFE604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39635"/>
            <a:ext cx="8689976" cy="76200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Goudy Old Style" panose="02020502050305020303" pitchFamily="18" charset="77"/>
              </a:rPr>
              <a:t>AIR QUALITY DATA PREDICTION</a:t>
            </a:r>
            <a:br>
              <a:rPr lang="en-US" sz="3200" b="1" dirty="0">
                <a:latin typeface="Goudy Old Style" panose="02020502050305020303" pitchFamily="18" charset="77"/>
              </a:rPr>
            </a:br>
            <a:br>
              <a:rPr lang="en-US" sz="3200" b="1" dirty="0">
                <a:latin typeface="Goudy Old Style" panose="02020502050305020303" pitchFamily="18" charset="77"/>
              </a:rPr>
            </a:b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PHASE-2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1A516-D0E9-384A-B675-394CABEA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44982"/>
            <a:ext cx="8689976" cy="1854530"/>
          </a:xfrm>
        </p:spPr>
        <p:txBody>
          <a:bodyPr>
            <a:normAutofit fontScale="92500" lnSpcReduction="10000"/>
          </a:bodyPr>
          <a:lstStyle/>
          <a:p>
            <a:r>
              <a:rPr lang="en-AU" sz="2000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YOSHITA NARNE</a:t>
            </a:r>
          </a:p>
          <a:p>
            <a:r>
              <a:rPr lang="en-AU" sz="2000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 of professional studies in Data Science</a:t>
            </a:r>
            <a:endParaRPr lang="en-AU" sz="20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2021</a:t>
            </a:r>
          </a:p>
          <a:p>
            <a:r>
              <a:rPr lang="en-AU" sz="2000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Instructor: Dr. Murat Gurner</a:t>
            </a:r>
          </a:p>
          <a:p>
            <a:endParaRPr lang="en-AU" sz="2000" b="1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0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0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0093-9320-824D-8940-CE22062C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10BF-F680-CF4F-A64F-08345FF79D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03127" y="3756794"/>
            <a:ext cx="3283528" cy="192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                                                                                            Thank You                       </a:t>
            </a:r>
          </a:p>
          <a:p>
            <a:pPr marL="0" indent="0">
              <a:buNone/>
            </a:pPr>
            <a:r>
              <a:rPr lang="en-US" cap="none" dirty="0"/>
              <a:t>For quires and feedback </a:t>
            </a:r>
          </a:p>
          <a:p>
            <a:pPr marL="0" indent="0">
              <a:buNone/>
            </a:pPr>
            <a:r>
              <a:rPr lang="en-US" cap="none" dirty="0"/>
              <a:t>Email: tr11891@umbc.edu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7E2B6-0793-E74E-8BA0-A01D5548A9FA}"/>
              </a:ext>
            </a:extLst>
          </p:cNvPr>
          <p:cNvSpPr txBox="1"/>
          <p:nvPr/>
        </p:nvSpPr>
        <p:spPr>
          <a:xfrm>
            <a:off x="1828800" y="1469990"/>
            <a:ext cx="64515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oudy Old Style" panose="02020502050305020303" pitchFamily="18" charset="77"/>
              </a:rPr>
              <a:t>References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https://online.stat.psu.edu/stat510/lesson/3/3.1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https://sites.google.com/site/econometricsacademy/econometrics-models/time-series-arima-models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6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9424-6BD1-C94D-9608-D2D697EB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CB3A-BBF8-E046-9395-624CE16570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>
                <a:latin typeface="Calibri" panose="020F0502020204030204" pitchFamily="34" charset="0"/>
                <a:cs typeface="Calibri" panose="020F0502020204030204" pitchFamily="34" charset="0"/>
              </a:rPr>
              <a:t>The main objective is to create a model based on the given data and is to predict the PM 2.5 levels in the air to determine the quality of the air using ARIMA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2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AEF1-738D-9E4E-8473-44756389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4099-DF8A-C246-B653-1319B025FC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Air quality dataset contains the air quality data of the 35 air quality monitoring stations in Beijing from 2017 to 2018. </a:t>
            </a:r>
          </a:p>
          <a:p>
            <a:pPr fontAlgn="base"/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Each data item of the dataset contains the id, timestamp, pm2.5 concentration, pm10 concentration, NO2 concentration, CO, O3, SO2 concentration respectively measured at the air quality monitoring stations.</a:t>
            </a:r>
          </a:p>
          <a:p>
            <a:pPr fontAlgn="base"/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The Data is in CSV format</a:t>
            </a:r>
          </a:p>
          <a:p>
            <a:pPr fontAlgn="base"/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The characteristics of the data is multivariate and time-series.</a:t>
            </a:r>
          </a:p>
          <a:p>
            <a:pPr fontAlgn="base"/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contains 420768 instances, 18 attributes and all there are missing values filled with nan.</a:t>
            </a:r>
          </a:p>
          <a:p>
            <a:pPr fontAlgn="base"/>
            <a:r>
              <a:rPr lang="en-AU" cap="none" dirty="0">
                <a:latin typeface="Calibri" panose="020F0502020204030204" pitchFamily="34" charset="0"/>
                <a:cs typeface="Calibri" panose="020F0502020204030204" pitchFamily="34" charset="0"/>
              </a:rPr>
              <a:t>Source : https://archive.ics.uci.edu/ml/datasets/beijing+multi-site+air-quality+data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2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C9D4-5B16-7D42-9CFB-C3200BB1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246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E050-DA3B-DA42-8B69-B8C70FD82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20983"/>
            <a:ext cx="10363826" cy="4433454"/>
          </a:xfrm>
        </p:spPr>
        <p:txBody>
          <a:bodyPr>
            <a:normAutofit fontScale="25000" lnSpcReduction="20000"/>
          </a:bodyPr>
          <a:lstStyle/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ARIMA model which stands for "auto-regressive integrated moving averages".</a:t>
            </a:r>
          </a:p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Autoregressive integrated moving model is the generalised moving average model for time series predictions. A non season arima has three components p, d, q.</a:t>
            </a:r>
          </a:p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p - specifies the order of time lag.</a:t>
            </a:r>
          </a:p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d - specifies the degree of differencing</a:t>
            </a:r>
          </a:p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q - specifies order of moving average.</a:t>
            </a:r>
          </a:p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Arima is implemented python stats library which will be used for training and predictions. This project uses a non seasonal variant of ARIMA.</a:t>
            </a:r>
          </a:p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Based on the p-value and  the threshold value, we can reject null-hypothesis which states that the data is not stationary.</a:t>
            </a:r>
          </a:p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In case if the data is stationary only AR and MA will be considered.</a:t>
            </a:r>
          </a:p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Then AIC will be calculated and then I will find values of p and q having lowest AIC where the p represents the number of auto-regressive (AR) terms and q represents the number of moving averages (MA) terms.</a:t>
            </a:r>
          </a:p>
          <a:p>
            <a:r>
              <a:rPr lang="en-AU" sz="6400" cap="none" dirty="0">
                <a:latin typeface="Calibri" panose="020F0502020204030204" pitchFamily="34" charset="0"/>
                <a:cs typeface="Calibri" panose="020F0502020204030204" pitchFamily="34" charset="0"/>
              </a:rPr>
              <a:t>After that, the results will be predicted.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3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8A17-84B5-3740-91FA-EE0E21BA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8" y="618517"/>
            <a:ext cx="9337964" cy="159617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Goudy Old Style" panose="02020502050305020303" pitchFamily="18" charset="77"/>
              </a:rPr>
              <a:t>Important characteristics to consider in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B75B-4C63-A749-BB96-F2AC77B537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Is there a trend or Pattern ? Which means that is there a constant increase or decrease.</a:t>
            </a:r>
          </a:p>
          <a:p>
            <a:pPr fontAlgn="base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Is there Seasonality ? Which means that there is a pattern of highs and lows related to seasons, quarterly, monthly etc.</a:t>
            </a:r>
          </a:p>
          <a:p>
            <a:pPr fontAlgn="base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Is the Variance constant or continuously varying.</a:t>
            </a:r>
          </a:p>
          <a:p>
            <a:pPr fontAlgn="base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Is there any periodic cycles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38404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1CE0BED-959B-484F-B2A9-30880719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2" y="1589733"/>
            <a:ext cx="9296400" cy="327665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D20C0-3B65-D148-8560-D5D12C4A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3" y="498765"/>
            <a:ext cx="7647709" cy="748144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dirty="0">
                <a:latin typeface="Goudy Old Style" panose="02020502050305020303" pitchFamily="18" charset="77"/>
              </a:rPr>
              <a:t>Time series plots and observations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7B5F31-7137-4EE8-9F4C-FC93F9A98C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58291" y="4724400"/>
            <a:ext cx="7758545" cy="142701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US" sz="1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From the above time series plot we can observe that there is no constant increase or decrease over the period. The series appears lo slowly wander upwards and downwards.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4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70A8997-82FE-DA47-9D08-12370F39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387928"/>
            <a:ext cx="8340436" cy="2653146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33FE9AAB-3928-774C-8D9D-396295D7E1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427019" y="3186545"/>
            <a:ext cx="8465126" cy="2286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FEAE5-48C1-3542-BC76-679EDF5167F4}"/>
              </a:ext>
            </a:extLst>
          </p:cNvPr>
          <p:cNvSpPr txBox="1"/>
          <p:nvPr/>
        </p:nvSpPr>
        <p:spPr>
          <a:xfrm>
            <a:off x="1427019" y="5638800"/>
            <a:ext cx="821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two plots we can say that there is no seasonality followed by the data</a:t>
            </a:r>
          </a:p>
        </p:txBody>
      </p:sp>
    </p:spTree>
    <p:extLst>
      <p:ext uri="{BB962C8B-B14F-4D97-AF65-F5344CB8AC3E}">
        <p14:creationId xmlns:p14="http://schemas.microsoft.com/office/powerpoint/2010/main" val="291072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B6CCBE6-65AD-9040-96B3-D3CAD827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1066802"/>
            <a:ext cx="9920479" cy="3031066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A96F6-738D-3445-9983-AA52DE0A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9" y="372533"/>
            <a:ext cx="4174835" cy="491067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atin typeface="Goudy Old Style" panose="02020502050305020303" pitchFamily="18" charset="77"/>
              </a:rPr>
              <a:t>Pattern of ACF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E64CC2-FD97-5A47-B665-D727CC0FE6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436534"/>
            <a:ext cx="10363826" cy="1354666"/>
          </a:xfrm>
        </p:spPr>
        <p:txBody>
          <a:bodyPr>
            <a:normAutofit fontScale="85000" lnSpcReduction="10000"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The ACF properties defines a distinct pattern of autocorrelations for a positive slope, the ACF exponentially decreases to 0 as the lag increases, for the negative slope the ACF exponentially decreases as the lag increases. 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The ACF of residuals doesn’t show any significant auto-correlations – a good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4AFDF4F1-9512-E341-B6B1-361A0601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083733"/>
            <a:ext cx="10515597" cy="29802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1C7C3FD-95CB-40DA-8FA4-AA840B84B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504267"/>
            <a:ext cx="10364452" cy="1405466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PACF shows a single spike at the first lag and the ACF shows a constant tapering(decreasing) Pattern so the AR(1) model is identified.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We can fit the ARIMA model with these observations.</a:t>
            </a: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15959-D219-C742-ACCB-0311D252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9" y="338668"/>
            <a:ext cx="3454401" cy="609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latin typeface="Goudy Old Style" panose="02020502050305020303" pitchFamily="18" charset="77"/>
              </a:rPr>
              <a:t>Pattern of PACF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D68DA-A81D-B849-BDDE-402DF390A788}"/>
              </a:ext>
            </a:extLst>
          </p:cNvPr>
          <p:cNvSpPr txBox="1"/>
          <p:nvPr/>
        </p:nvSpPr>
        <p:spPr>
          <a:xfrm>
            <a:off x="913774" y="2367092"/>
            <a:ext cx="3740509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9570789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244</TotalTime>
  <Words>620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Tw Cen MT</vt:lpstr>
      <vt:lpstr>Droplet</vt:lpstr>
      <vt:lpstr>AIR QUALITY DATA PREDICTION  PHASE-2</vt:lpstr>
      <vt:lpstr>OBJECTIVE</vt:lpstr>
      <vt:lpstr>DATASET</vt:lpstr>
      <vt:lpstr>METHODOLOGY</vt:lpstr>
      <vt:lpstr>Important characteristics to consider in Time series analysis</vt:lpstr>
      <vt:lpstr>Time series plots and observations</vt:lpstr>
      <vt:lpstr>PowerPoint Presentation</vt:lpstr>
      <vt:lpstr>Pattern of ACF </vt:lpstr>
      <vt:lpstr>Pattern of PACF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DATA PREDICTION</dc:title>
  <dc:creator>Yoshita Narne</dc:creator>
  <cp:lastModifiedBy>Yoshita Narne</cp:lastModifiedBy>
  <cp:revision>19</cp:revision>
  <dcterms:created xsi:type="dcterms:W3CDTF">2021-03-07T21:26:17Z</dcterms:created>
  <dcterms:modified xsi:type="dcterms:W3CDTF">2021-04-12T00:03:39Z</dcterms:modified>
</cp:coreProperties>
</file>