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4" r:id="rId7"/>
    <p:sldId id="265" r:id="rId8"/>
    <p:sldId id="267" r:id="rId9"/>
    <p:sldId id="273" r:id="rId10"/>
    <p:sldId id="268" r:id="rId11"/>
    <p:sldId id="269"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7"/>
  </p:normalViewPr>
  <p:slideViewPr>
    <p:cSldViewPr snapToGrid="0" snapToObjects="1">
      <p:cViewPr varScale="1">
        <p:scale>
          <a:sx n="76" d="100"/>
          <a:sy n="76" d="100"/>
        </p:scale>
        <p:origin x="21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ites.google.com/site/econometricsacademy/econometrics-models/time-series-arima-models" TargetMode="External"/><Relationship Id="rId2" Type="http://schemas.openxmlformats.org/officeDocument/2006/relationships/hyperlink" Target="https://online.stat.psu.edu/stat510/lesson/3/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557F-4D28-A147-A52B-13EAFE60460A}"/>
              </a:ext>
            </a:extLst>
          </p:cNvPr>
          <p:cNvSpPr>
            <a:spLocks noGrp="1"/>
          </p:cNvSpPr>
          <p:nvPr>
            <p:ph type="ctrTitle"/>
          </p:nvPr>
        </p:nvSpPr>
        <p:spPr>
          <a:xfrm>
            <a:off x="1751012" y="1939635"/>
            <a:ext cx="8689976" cy="762001"/>
          </a:xfrm>
        </p:spPr>
        <p:txBody>
          <a:bodyPr>
            <a:normAutofit fontScale="90000"/>
          </a:bodyPr>
          <a:lstStyle/>
          <a:p>
            <a:r>
              <a:rPr lang="en-US" sz="3200" b="1" dirty="0">
                <a:latin typeface="Goudy Old Style" panose="02020502050305020303" pitchFamily="18" charset="77"/>
              </a:rPr>
              <a:t>AIR QUALITY DATA PREDICTION</a:t>
            </a:r>
            <a:br>
              <a:rPr lang="en-US" sz="3200" b="1" dirty="0">
                <a:latin typeface="Goudy Old Style" panose="02020502050305020303" pitchFamily="18" charset="77"/>
              </a:rPr>
            </a:br>
            <a:br>
              <a:rPr lang="en-US" sz="3200" b="1" dirty="0">
                <a:latin typeface="Goudy Old Style" panose="02020502050305020303" pitchFamily="18" charset="77"/>
              </a:rPr>
            </a:br>
            <a:r>
              <a:rPr lang="en-US" sz="2200" b="1" dirty="0">
                <a:latin typeface="Calibri" panose="020F0502020204030204" pitchFamily="34" charset="0"/>
                <a:cs typeface="Calibri" panose="020F0502020204030204" pitchFamily="34" charset="0"/>
              </a:rPr>
              <a:t>PHASE-3</a:t>
            </a:r>
          </a:p>
        </p:txBody>
      </p:sp>
      <p:sp>
        <p:nvSpPr>
          <p:cNvPr id="3" name="Subtitle 2">
            <a:extLst>
              <a:ext uri="{FF2B5EF4-FFF2-40B4-BE49-F238E27FC236}">
                <a16:creationId xmlns:a16="http://schemas.microsoft.com/office/drawing/2014/main" id="{CDD1A516-D0E9-384A-B675-394CABEAB517}"/>
              </a:ext>
            </a:extLst>
          </p:cNvPr>
          <p:cNvSpPr>
            <a:spLocks noGrp="1"/>
          </p:cNvSpPr>
          <p:nvPr>
            <p:ph type="subTitle" idx="1"/>
          </p:nvPr>
        </p:nvSpPr>
        <p:spPr>
          <a:xfrm>
            <a:off x="1751012" y="3144982"/>
            <a:ext cx="8689976" cy="1854530"/>
          </a:xfrm>
        </p:spPr>
        <p:txBody>
          <a:bodyPr>
            <a:normAutofit fontScale="92500" lnSpcReduction="10000"/>
          </a:bodyPr>
          <a:lstStyle/>
          <a:p>
            <a:r>
              <a:rPr lang="en-AU" sz="2000" b="1" cap="none" dirty="0">
                <a:solidFill>
                  <a:schemeClr val="tx1"/>
                </a:solidFill>
                <a:latin typeface="Calibri" panose="020F0502020204030204" pitchFamily="34" charset="0"/>
                <a:cs typeface="Calibri" panose="020F0502020204030204" pitchFamily="34" charset="0"/>
              </a:rPr>
              <a:t>YOSHITA NARNE</a:t>
            </a:r>
          </a:p>
          <a:p>
            <a:r>
              <a:rPr lang="en-AU" sz="2000" b="1" cap="none" dirty="0">
                <a:solidFill>
                  <a:schemeClr val="tx1"/>
                </a:solidFill>
                <a:latin typeface="Calibri" panose="020F0502020204030204" pitchFamily="34" charset="0"/>
                <a:cs typeface="Calibri" panose="020F0502020204030204" pitchFamily="34" charset="0"/>
              </a:rPr>
              <a:t>Master of professional studies in Data Science</a:t>
            </a:r>
            <a:endParaRPr lang="en-AU" sz="2000" cap="none" dirty="0">
              <a:solidFill>
                <a:schemeClr val="tx1"/>
              </a:solidFill>
              <a:latin typeface="Calibri" panose="020F0502020204030204" pitchFamily="34" charset="0"/>
              <a:cs typeface="Calibri" panose="020F0502020204030204" pitchFamily="34" charset="0"/>
            </a:endParaRPr>
          </a:p>
          <a:p>
            <a:r>
              <a:rPr lang="en-AU" sz="2000" cap="none" dirty="0">
                <a:solidFill>
                  <a:schemeClr val="tx1"/>
                </a:solidFill>
                <a:latin typeface="Calibri" panose="020F0502020204030204" pitchFamily="34" charset="0"/>
                <a:cs typeface="Calibri" panose="020F0502020204030204" pitchFamily="34" charset="0"/>
              </a:rPr>
              <a:t>Spring 2021</a:t>
            </a:r>
          </a:p>
          <a:p>
            <a:r>
              <a:rPr lang="en-AU" sz="2000" b="1" cap="none" dirty="0">
                <a:solidFill>
                  <a:schemeClr val="tx1"/>
                </a:solidFill>
                <a:latin typeface="Calibri" panose="020F0502020204030204" pitchFamily="34" charset="0"/>
                <a:cs typeface="Calibri" panose="020F0502020204030204" pitchFamily="34" charset="0"/>
              </a:rPr>
              <a:t>Instructor: Dr. Murat Gurner</a:t>
            </a:r>
          </a:p>
          <a:p>
            <a:endParaRPr lang="en-AU" sz="2000" b="1" cap="none" dirty="0">
              <a:solidFill>
                <a:schemeClr val="tx1"/>
              </a:solidFill>
              <a:latin typeface="Calibri" panose="020F0502020204030204" pitchFamily="34" charset="0"/>
              <a:cs typeface="Calibri" panose="020F0502020204030204" pitchFamily="34" charset="0"/>
            </a:endParaRPr>
          </a:p>
          <a:p>
            <a:endParaRPr lang="en-AU" sz="2000" cap="none" dirty="0">
              <a:solidFill>
                <a:schemeClr val="tx1"/>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230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8D07F0-6C27-274A-A3E2-6B99997C8066}"/>
              </a:ext>
            </a:extLst>
          </p:cNvPr>
          <p:cNvSpPr>
            <a:spLocks noGrp="1"/>
          </p:cNvSpPr>
          <p:nvPr>
            <p:ph type="title"/>
          </p:nvPr>
        </p:nvSpPr>
        <p:spPr>
          <a:xfrm>
            <a:off x="2624667" y="304800"/>
            <a:ext cx="7823201" cy="318176"/>
          </a:xfrm>
        </p:spPr>
        <p:txBody>
          <a:bodyPr>
            <a:normAutofit fontScale="90000"/>
          </a:bodyPr>
          <a:lstStyle/>
          <a:p>
            <a:pPr algn="l"/>
            <a:r>
              <a:rPr lang="en-US" sz="3300" dirty="0">
                <a:latin typeface="Goudy Old Style" panose="02020502050305020303" pitchFamily="18" charset="77"/>
              </a:rPr>
              <a:t>Predicting the pm2.5 values yearly</a:t>
            </a:r>
            <a:endParaRPr lang="en-US" sz="3300" dirty="0"/>
          </a:p>
        </p:txBody>
      </p:sp>
      <p:pic>
        <p:nvPicPr>
          <p:cNvPr id="5" name="Content Placeholder 4" descr="Chart&#10;&#10;Description automatically generated">
            <a:extLst>
              <a:ext uri="{FF2B5EF4-FFF2-40B4-BE49-F238E27FC236}">
                <a16:creationId xmlns:a16="http://schemas.microsoft.com/office/drawing/2014/main" id="{7C4092D7-17A7-E745-9C2C-FDA0A9E4B96A}"/>
              </a:ext>
            </a:extLst>
          </p:cNvPr>
          <p:cNvPicPr>
            <a:picLocks noChangeAspect="1"/>
          </p:cNvPicPr>
          <p:nvPr/>
        </p:nvPicPr>
        <p:blipFill>
          <a:blip r:embed="rId3"/>
          <a:stretch>
            <a:fillRect/>
          </a:stretch>
        </p:blipFill>
        <p:spPr>
          <a:xfrm>
            <a:off x="643464" y="927776"/>
            <a:ext cx="11040536" cy="4965023"/>
          </a:xfrm>
          <a:prstGeom prst="rect">
            <a:avLst/>
          </a:prstGeom>
        </p:spPr>
      </p:pic>
      <p:sp>
        <p:nvSpPr>
          <p:cNvPr id="9" name="Content Placeholder 8">
            <a:extLst>
              <a:ext uri="{FF2B5EF4-FFF2-40B4-BE49-F238E27FC236}">
                <a16:creationId xmlns:a16="http://schemas.microsoft.com/office/drawing/2014/main" id="{3E174D64-D2A7-44A9-850C-5F0223875274}"/>
              </a:ext>
            </a:extLst>
          </p:cNvPr>
          <p:cNvSpPr>
            <a:spLocks noGrp="1"/>
          </p:cNvSpPr>
          <p:nvPr>
            <p:ph sz="quarter" idx="13"/>
          </p:nvPr>
        </p:nvSpPr>
        <p:spPr>
          <a:xfrm>
            <a:off x="508000" y="5892799"/>
            <a:ext cx="11040536" cy="660400"/>
          </a:xfrm>
        </p:spPr>
        <p:txBody>
          <a:bodyPr>
            <a:normAutofit/>
          </a:bodyPr>
          <a:lstStyle/>
          <a:p>
            <a:r>
              <a:rPr lang="en-US" cap="none" dirty="0">
                <a:latin typeface="Calibri" panose="020F0502020204030204" pitchFamily="34" charset="0"/>
                <a:cs typeface="Calibri" panose="020F0502020204030204" pitchFamily="34" charset="0"/>
              </a:rPr>
              <a:t>We can observe that the trend plot indicates the same pattern as the actual values.</a:t>
            </a:r>
          </a:p>
        </p:txBody>
      </p:sp>
    </p:spTree>
    <p:extLst>
      <p:ext uri="{BB962C8B-B14F-4D97-AF65-F5344CB8AC3E}">
        <p14:creationId xmlns:p14="http://schemas.microsoft.com/office/powerpoint/2010/main" val="305018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0323-DFDC-AF4A-826A-904FC3FFD953}"/>
              </a:ext>
            </a:extLst>
          </p:cNvPr>
          <p:cNvSpPr>
            <a:spLocks noGrp="1"/>
          </p:cNvSpPr>
          <p:nvPr>
            <p:ph type="title"/>
          </p:nvPr>
        </p:nvSpPr>
        <p:spPr>
          <a:xfrm>
            <a:off x="913775" y="618518"/>
            <a:ext cx="10364451" cy="448283"/>
          </a:xfrm>
        </p:spPr>
        <p:txBody>
          <a:bodyPr>
            <a:normAutofit fontScale="90000"/>
          </a:bodyPr>
          <a:lstStyle/>
          <a:p>
            <a:r>
              <a:rPr lang="en-US" dirty="0">
                <a:latin typeface="Goudy Old Style" panose="02020502050305020303" pitchFamily="18" charset="77"/>
              </a:rPr>
              <a:t>Limitations and Future work</a:t>
            </a:r>
            <a:endParaRPr lang="en-US" dirty="0"/>
          </a:p>
        </p:txBody>
      </p:sp>
      <p:sp>
        <p:nvSpPr>
          <p:cNvPr id="3" name="Content Placeholder 2">
            <a:extLst>
              <a:ext uri="{FF2B5EF4-FFF2-40B4-BE49-F238E27FC236}">
                <a16:creationId xmlns:a16="http://schemas.microsoft.com/office/drawing/2014/main" id="{1AC25E0E-5D80-234F-A856-9FDC0566EE55}"/>
              </a:ext>
            </a:extLst>
          </p:cNvPr>
          <p:cNvSpPr>
            <a:spLocks noGrp="1"/>
          </p:cNvSpPr>
          <p:nvPr>
            <p:ph sz="quarter" idx="13"/>
          </p:nvPr>
        </p:nvSpPr>
        <p:spPr>
          <a:xfrm>
            <a:off x="913774" y="1947334"/>
            <a:ext cx="10363826" cy="3843866"/>
          </a:xfrm>
        </p:spPr>
        <p:txBody>
          <a:bodyPr>
            <a:normAutofit/>
          </a:bodyPr>
          <a:lstStyle/>
          <a:p>
            <a:pPr fontAlgn="base"/>
            <a:r>
              <a:rPr lang="en-US" cap="none" dirty="0">
                <a:latin typeface="Calibri" panose="020F0502020204030204" pitchFamily="34" charset="0"/>
                <a:cs typeface="Calibri" panose="020F0502020204030204" pitchFamily="34" charset="0"/>
              </a:rPr>
              <a:t>The model is overfitted as the Training RMSE values is small compared to the Test RMSE.</a:t>
            </a:r>
          </a:p>
          <a:p>
            <a:pPr fontAlgn="base"/>
            <a:r>
              <a:rPr lang="en-US" cap="none" dirty="0">
                <a:latin typeface="Calibri" panose="020F0502020204030204" pitchFamily="34" charset="0"/>
                <a:cs typeface="Calibri" panose="020F0502020204030204" pitchFamily="34" charset="0"/>
              </a:rPr>
              <a:t>Overfitting happens when a model learns the detail and noise in the training data to the extent that it negatively impacts the performance of the model on the new data.  </a:t>
            </a:r>
          </a:p>
          <a:p>
            <a:pPr fontAlgn="base"/>
            <a:r>
              <a:rPr lang="en-US" cap="none" dirty="0">
                <a:latin typeface="Calibri" panose="020F0502020204030204" pitchFamily="34" charset="0"/>
                <a:cs typeface="Calibri" panose="020F0502020204030204" pitchFamily="34" charset="0"/>
              </a:rPr>
              <a:t>There are some additional steps that can be followed to improve the results are by trying the BOX COX TRANSFORMATION on the original data and use that as the input for the model, also apply grid search on the transformed dataset to find the optimal parameters.</a:t>
            </a:r>
          </a:p>
          <a:p>
            <a:pPr fontAlgn="base"/>
            <a:endParaRPr lang="en-US" cap="none"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99275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0093-9320-824D-8940-CE22062CB504}"/>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8C7210BF-F680-CF4F-A64F-08345FF79DAB}"/>
              </a:ext>
            </a:extLst>
          </p:cNvPr>
          <p:cNvSpPr>
            <a:spLocks noGrp="1"/>
          </p:cNvSpPr>
          <p:nvPr>
            <p:ph sz="quarter" idx="13"/>
          </p:nvPr>
        </p:nvSpPr>
        <p:spPr>
          <a:xfrm>
            <a:off x="7703127" y="3756794"/>
            <a:ext cx="3283528" cy="1923569"/>
          </a:xfrm>
        </p:spPr>
        <p:txBody>
          <a:bodyPr>
            <a:normAutofit/>
          </a:bodyPr>
          <a:lstStyle/>
          <a:p>
            <a:pPr marL="0" indent="0">
              <a:buNone/>
            </a:pPr>
            <a:r>
              <a:rPr lang="en-US" cap="none" dirty="0"/>
              <a:t>                                                                                            Thank You                       </a:t>
            </a:r>
          </a:p>
          <a:p>
            <a:pPr marL="0" indent="0">
              <a:buNone/>
            </a:pPr>
            <a:r>
              <a:rPr lang="en-US" cap="none" dirty="0"/>
              <a:t>For quires and feedback </a:t>
            </a:r>
          </a:p>
          <a:p>
            <a:pPr marL="0" indent="0">
              <a:buNone/>
            </a:pPr>
            <a:r>
              <a:rPr lang="en-US" cap="none" dirty="0"/>
              <a:t>Email: tr11891@umbc.edu</a:t>
            </a:r>
          </a:p>
        </p:txBody>
      </p:sp>
      <p:sp>
        <p:nvSpPr>
          <p:cNvPr id="6" name="TextBox 5">
            <a:extLst>
              <a:ext uri="{FF2B5EF4-FFF2-40B4-BE49-F238E27FC236}">
                <a16:creationId xmlns:a16="http://schemas.microsoft.com/office/drawing/2014/main" id="{3E97E2B6-0793-E74E-8BA0-A01D5548A9FA}"/>
              </a:ext>
            </a:extLst>
          </p:cNvPr>
          <p:cNvSpPr txBox="1"/>
          <p:nvPr/>
        </p:nvSpPr>
        <p:spPr>
          <a:xfrm>
            <a:off x="1828800" y="1469990"/>
            <a:ext cx="6451596" cy="2185214"/>
          </a:xfrm>
          <a:prstGeom prst="rect">
            <a:avLst/>
          </a:prstGeom>
          <a:noFill/>
        </p:spPr>
        <p:txBody>
          <a:bodyPr wrap="square" rtlCol="0">
            <a:spAutoFit/>
          </a:bodyPr>
          <a:lstStyle/>
          <a:p>
            <a:r>
              <a:rPr lang="en-US" sz="2800" dirty="0">
                <a:latin typeface="Goudy Old Style" panose="02020502050305020303" pitchFamily="18" charset="77"/>
              </a:rPr>
              <a:t>References :</a:t>
            </a:r>
          </a:p>
          <a:p>
            <a:pPr marL="285750" indent="-285750">
              <a:buFont typeface="Arial" panose="020B0604020202020204" pitchFamily="34" charset="0"/>
              <a:buChar char="•"/>
            </a:pPr>
            <a:r>
              <a:rPr lang="en-US" dirty="0">
                <a:hlinkClick r:id="rId2"/>
              </a:rPr>
              <a:t>https://online.stat.psu.edu/stat510/lesson/3/3.1</a:t>
            </a:r>
            <a:endParaRPr lang="en-US" dirty="0"/>
          </a:p>
          <a:p>
            <a:pPr marL="285750" indent="-285750">
              <a:buFont typeface="Arial" panose="020B0604020202020204" pitchFamily="34" charset="0"/>
              <a:buChar char="•"/>
            </a:pPr>
            <a:r>
              <a:rPr lang="en-US" dirty="0">
                <a:hlinkClick r:id="rId3"/>
              </a:rPr>
              <a:t>https://sites.google.com/site/econometricsacademy/econometrics-models/time-series-arima-models</a:t>
            </a:r>
            <a:endParaRPr lang="en-US" dirty="0"/>
          </a:p>
          <a:p>
            <a:pPr marL="285750" indent="-285750">
              <a:buFont typeface="Arial" panose="020B0604020202020204" pitchFamily="34" charset="0"/>
              <a:buChar char="•"/>
            </a:pPr>
            <a:r>
              <a:rPr lang="en-US" dirty="0"/>
              <a:t>https://</a:t>
            </a:r>
            <a:r>
              <a:rPr lang="en-US" dirty="0" err="1"/>
              <a:t>towardsdatascience.com</a:t>
            </a:r>
            <a:r>
              <a:rPr lang="en-US" dirty="0"/>
              <a:t>/time-series-analysis-modeling-validation-386378cd3369</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4016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9424-6BD1-C94D-9608-D2D697EBB097}"/>
              </a:ext>
            </a:extLst>
          </p:cNvPr>
          <p:cNvSpPr>
            <a:spLocks noGrp="1"/>
          </p:cNvSpPr>
          <p:nvPr>
            <p:ph type="title"/>
          </p:nvPr>
        </p:nvSpPr>
        <p:spPr/>
        <p:txBody>
          <a:bodyPr>
            <a:normAutofit/>
          </a:bodyPr>
          <a:lstStyle/>
          <a:p>
            <a:r>
              <a:rPr lang="en-US" b="1" dirty="0">
                <a:latin typeface="Goudy Old Style" panose="02020502050305020303" pitchFamily="18" charset="77"/>
              </a:rPr>
              <a:t>OBJECTIVE</a:t>
            </a:r>
          </a:p>
        </p:txBody>
      </p:sp>
      <p:sp>
        <p:nvSpPr>
          <p:cNvPr id="3" name="Content Placeholder 2">
            <a:extLst>
              <a:ext uri="{FF2B5EF4-FFF2-40B4-BE49-F238E27FC236}">
                <a16:creationId xmlns:a16="http://schemas.microsoft.com/office/drawing/2014/main" id="{08D3CB3A-BBF8-E046-9395-624CE165706B}"/>
              </a:ext>
            </a:extLst>
          </p:cNvPr>
          <p:cNvSpPr>
            <a:spLocks noGrp="1"/>
          </p:cNvSpPr>
          <p:nvPr>
            <p:ph sz="quarter" idx="13"/>
          </p:nvPr>
        </p:nvSpPr>
        <p:spPr/>
        <p:txBody>
          <a:bodyPr>
            <a:normAutofit/>
          </a:bodyPr>
          <a:lstStyle/>
          <a:p>
            <a:pPr marL="0" indent="0">
              <a:buNone/>
            </a:pPr>
            <a:r>
              <a:rPr lang="en-AU" sz="3200" dirty="0">
                <a:latin typeface="Calibri" panose="020F0502020204030204" pitchFamily="34" charset="0"/>
                <a:cs typeface="Calibri" panose="020F0502020204030204" pitchFamily="34" charset="0"/>
              </a:rPr>
              <a:t>The main objective is to create a model based on the given data and is to predict the PM 2.5 levels in the air to determine the quality of the air using ARIMA MODEL. </a:t>
            </a:r>
          </a:p>
          <a:p>
            <a:endParaRPr lang="en-US" dirty="0"/>
          </a:p>
        </p:txBody>
      </p:sp>
    </p:spTree>
    <p:extLst>
      <p:ext uri="{BB962C8B-B14F-4D97-AF65-F5344CB8AC3E}">
        <p14:creationId xmlns:p14="http://schemas.microsoft.com/office/powerpoint/2010/main" val="214182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AEF1-738D-9E4E-8473-44756389971D}"/>
              </a:ext>
            </a:extLst>
          </p:cNvPr>
          <p:cNvSpPr>
            <a:spLocks noGrp="1"/>
          </p:cNvSpPr>
          <p:nvPr>
            <p:ph type="title"/>
          </p:nvPr>
        </p:nvSpPr>
        <p:spPr/>
        <p:txBody>
          <a:bodyPr>
            <a:normAutofit/>
          </a:bodyPr>
          <a:lstStyle/>
          <a:p>
            <a:r>
              <a:rPr lang="en-US" sz="2800" b="1" dirty="0">
                <a:latin typeface="Goudy Old Style" panose="02020502050305020303" pitchFamily="18" charset="77"/>
              </a:rPr>
              <a:t>DATASET</a:t>
            </a:r>
          </a:p>
        </p:txBody>
      </p:sp>
      <p:sp>
        <p:nvSpPr>
          <p:cNvPr id="3" name="Content Placeholder 2">
            <a:extLst>
              <a:ext uri="{FF2B5EF4-FFF2-40B4-BE49-F238E27FC236}">
                <a16:creationId xmlns:a16="http://schemas.microsoft.com/office/drawing/2014/main" id="{6AE94099-DF8A-C246-B653-1319B025FC1B}"/>
              </a:ext>
            </a:extLst>
          </p:cNvPr>
          <p:cNvSpPr>
            <a:spLocks noGrp="1"/>
          </p:cNvSpPr>
          <p:nvPr>
            <p:ph sz="quarter" idx="13"/>
          </p:nvPr>
        </p:nvSpPr>
        <p:spPr/>
        <p:txBody>
          <a:bodyPr>
            <a:normAutofit fontScale="92500" lnSpcReduction="20000"/>
          </a:bodyPr>
          <a:lstStyle/>
          <a:p>
            <a:pPr fontAlgn="base"/>
            <a:r>
              <a:rPr lang="en-AU" cap="none" dirty="0">
                <a:latin typeface="Calibri" panose="020F0502020204030204" pitchFamily="34" charset="0"/>
                <a:cs typeface="Calibri" panose="020F0502020204030204" pitchFamily="34" charset="0"/>
              </a:rPr>
              <a:t>Air quality dataset contains the air quality data of the 35 air quality monitoring stations in Beijing from 2017 to 2018. </a:t>
            </a:r>
          </a:p>
          <a:p>
            <a:pPr fontAlgn="base"/>
            <a:r>
              <a:rPr lang="en-AU" cap="none" dirty="0">
                <a:latin typeface="Calibri" panose="020F0502020204030204" pitchFamily="34" charset="0"/>
                <a:cs typeface="Calibri" panose="020F0502020204030204" pitchFamily="34" charset="0"/>
              </a:rPr>
              <a:t>Each data item of the dataset contains the id, timestamp, pm2.5 concentration, pm10 concentration, NO2 concentration, CO, O3, SO2 concentration respectively measured at the air quality monitoring stations.</a:t>
            </a:r>
          </a:p>
          <a:p>
            <a:pPr fontAlgn="base"/>
            <a:r>
              <a:rPr lang="en-AU" cap="none" dirty="0">
                <a:latin typeface="Calibri" panose="020F0502020204030204" pitchFamily="34" charset="0"/>
                <a:cs typeface="Calibri" panose="020F0502020204030204" pitchFamily="34" charset="0"/>
              </a:rPr>
              <a:t>The Data is in CSV format</a:t>
            </a:r>
          </a:p>
          <a:p>
            <a:pPr fontAlgn="base"/>
            <a:r>
              <a:rPr lang="en-AU" cap="none" dirty="0">
                <a:latin typeface="Calibri" panose="020F0502020204030204" pitchFamily="34" charset="0"/>
                <a:cs typeface="Calibri" panose="020F0502020204030204" pitchFamily="34" charset="0"/>
              </a:rPr>
              <a:t>The characteristics of the data is multivariate and time-series.</a:t>
            </a:r>
          </a:p>
          <a:p>
            <a:pPr fontAlgn="base"/>
            <a:r>
              <a:rPr lang="en-AU" cap="none" dirty="0">
                <a:latin typeface="Calibri" panose="020F0502020204030204" pitchFamily="34" charset="0"/>
                <a:cs typeface="Calibri" panose="020F0502020204030204" pitchFamily="34" charset="0"/>
              </a:rPr>
              <a:t>The dataset contains 420768 instances, 18 attributes and all there are missing values filled with nan.</a:t>
            </a:r>
          </a:p>
          <a:p>
            <a:pPr fontAlgn="base"/>
            <a:r>
              <a:rPr lang="en-AU" cap="none" dirty="0">
                <a:latin typeface="Calibri" panose="020F0502020204030204" pitchFamily="34" charset="0"/>
                <a:cs typeface="Calibri" panose="020F0502020204030204" pitchFamily="34" charset="0"/>
              </a:rPr>
              <a:t>Source : https://archive.ics.uci.edu/ml/datasets/beijing+multi-site+air-quality+data</a:t>
            </a:r>
          </a:p>
          <a:p>
            <a:endParaRPr lang="en-US" dirty="0"/>
          </a:p>
        </p:txBody>
      </p:sp>
    </p:spTree>
    <p:extLst>
      <p:ext uri="{BB962C8B-B14F-4D97-AF65-F5344CB8AC3E}">
        <p14:creationId xmlns:p14="http://schemas.microsoft.com/office/powerpoint/2010/main" val="425542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C9D4-5B16-7D42-9CFB-C3200BB13556}"/>
              </a:ext>
            </a:extLst>
          </p:cNvPr>
          <p:cNvSpPr>
            <a:spLocks noGrp="1"/>
          </p:cNvSpPr>
          <p:nvPr>
            <p:ph type="title"/>
          </p:nvPr>
        </p:nvSpPr>
        <p:spPr>
          <a:xfrm>
            <a:off x="913775" y="618517"/>
            <a:ext cx="10364451" cy="1002465"/>
          </a:xfrm>
        </p:spPr>
        <p:txBody>
          <a:bodyPr>
            <a:normAutofit/>
          </a:bodyPr>
          <a:lstStyle/>
          <a:p>
            <a:r>
              <a:rPr lang="en-US" sz="2800" b="1" dirty="0">
                <a:latin typeface="Goudy Old Style" panose="02020502050305020303" pitchFamily="18" charset="77"/>
              </a:rPr>
              <a:t>METHODOLOGY</a:t>
            </a:r>
          </a:p>
        </p:txBody>
      </p:sp>
      <p:sp>
        <p:nvSpPr>
          <p:cNvPr id="3" name="Content Placeholder 2">
            <a:extLst>
              <a:ext uri="{FF2B5EF4-FFF2-40B4-BE49-F238E27FC236}">
                <a16:creationId xmlns:a16="http://schemas.microsoft.com/office/drawing/2014/main" id="{D7B4E050-DA3B-DA42-8B69-B8C70FD821E4}"/>
              </a:ext>
            </a:extLst>
          </p:cNvPr>
          <p:cNvSpPr>
            <a:spLocks noGrp="1"/>
          </p:cNvSpPr>
          <p:nvPr>
            <p:ph sz="quarter" idx="13"/>
          </p:nvPr>
        </p:nvSpPr>
        <p:spPr>
          <a:xfrm>
            <a:off x="913774" y="1620983"/>
            <a:ext cx="10363826" cy="4433454"/>
          </a:xfrm>
        </p:spPr>
        <p:txBody>
          <a:bodyPr>
            <a:normAutofit fontScale="25000" lnSpcReduction="20000"/>
          </a:bodyPr>
          <a:lstStyle/>
          <a:p>
            <a:r>
              <a:rPr lang="en-AU" sz="6400" cap="none" dirty="0">
                <a:latin typeface="Calibri" panose="020F0502020204030204" pitchFamily="34" charset="0"/>
                <a:cs typeface="Calibri" panose="020F0502020204030204" pitchFamily="34" charset="0"/>
              </a:rPr>
              <a:t>ARIMA model which stands for "auto-regressive integrated moving averages".</a:t>
            </a:r>
          </a:p>
          <a:p>
            <a:r>
              <a:rPr lang="en-AU" sz="6400" cap="none" dirty="0">
                <a:latin typeface="Calibri" panose="020F0502020204030204" pitchFamily="34" charset="0"/>
                <a:cs typeface="Calibri" panose="020F0502020204030204" pitchFamily="34" charset="0"/>
              </a:rPr>
              <a:t>Autoregressive integrated moving model is the generalised moving average model for time series predictions. A non season arima has three components p, d, q.</a:t>
            </a:r>
          </a:p>
          <a:p>
            <a:r>
              <a:rPr lang="en-AU" sz="6400" cap="none" dirty="0">
                <a:latin typeface="Calibri" panose="020F0502020204030204" pitchFamily="34" charset="0"/>
                <a:cs typeface="Calibri" panose="020F0502020204030204" pitchFamily="34" charset="0"/>
              </a:rPr>
              <a:t>p - specifies the order of time lag.</a:t>
            </a:r>
          </a:p>
          <a:p>
            <a:r>
              <a:rPr lang="en-AU" sz="6400" cap="none" dirty="0">
                <a:latin typeface="Calibri" panose="020F0502020204030204" pitchFamily="34" charset="0"/>
                <a:cs typeface="Calibri" panose="020F0502020204030204" pitchFamily="34" charset="0"/>
              </a:rPr>
              <a:t>d - specifies the degree of differencing</a:t>
            </a:r>
          </a:p>
          <a:p>
            <a:r>
              <a:rPr lang="en-AU" sz="6400" cap="none" dirty="0">
                <a:latin typeface="Calibri" panose="020F0502020204030204" pitchFamily="34" charset="0"/>
                <a:cs typeface="Calibri" panose="020F0502020204030204" pitchFamily="34" charset="0"/>
              </a:rPr>
              <a:t>q - specifies order of moving average.</a:t>
            </a:r>
          </a:p>
          <a:p>
            <a:r>
              <a:rPr lang="en-AU" sz="6400" cap="none" dirty="0">
                <a:latin typeface="Calibri" panose="020F0502020204030204" pitchFamily="34" charset="0"/>
                <a:cs typeface="Calibri" panose="020F0502020204030204" pitchFamily="34" charset="0"/>
              </a:rPr>
              <a:t>Arima is implemented python stats library which will be used for training and predictions. This project uses a non seasonal variant of ARIMA.</a:t>
            </a:r>
          </a:p>
          <a:p>
            <a:r>
              <a:rPr lang="en-AU" sz="6400" cap="none" dirty="0">
                <a:latin typeface="Calibri" panose="020F0502020204030204" pitchFamily="34" charset="0"/>
                <a:cs typeface="Calibri" panose="020F0502020204030204" pitchFamily="34" charset="0"/>
              </a:rPr>
              <a:t>Based on the p-value and  the threshold value, we can reject null-hypothesis which states that the data is not stationary.</a:t>
            </a:r>
          </a:p>
          <a:p>
            <a:r>
              <a:rPr lang="en-AU" sz="6400" cap="none" dirty="0">
                <a:latin typeface="Calibri" panose="020F0502020204030204" pitchFamily="34" charset="0"/>
                <a:cs typeface="Calibri" panose="020F0502020204030204" pitchFamily="34" charset="0"/>
              </a:rPr>
              <a:t>In case if the data is stationary only AR and MA will be considered.</a:t>
            </a:r>
          </a:p>
          <a:p>
            <a:r>
              <a:rPr lang="en-AU" sz="6400" cap="none" dirty="0">
                <a:latin typeface="Calibri" panose="020F0502020204030204" pitchFamily="34" charset="0"/>
                <a:cs typeface="Calibri" panose="020F0502020204030204" pitchFamily="34" charset="0"/>
              </a:rPr>
              <a:t>Then AIC will be calculated and then I will find values of p and q having lowest AIC where the p represents the number of auto-regressive (AR) terms and q represents the number of moving averages (MA) terms.</a:t>
            </a:r>
          </a:p>
          <a:p>
            <a:r>
              <a:rPr lang="en-AU" sz="6400" cap="none" dirty="0">
                <a:latin typeface="Calibri" panose="020F0502020204030204" pitchFamily="34" charset="0"/>
                <a:cs typeface="Calibri" panose="020F0502020204030204" pitchFamily="34" charset="0"/>
              </a:rPr>
              <a:t>After that, the results will be predicted.</a:t>
            </a:r>
          </a:p>
          <a:p>
            <a:endParaRPr lang="en-US" dirty="0"/>
          </a:p>
        </p:txBody>
      </p:sp>
    </p:spTree>
    <p:extLst>
      <p:ext uri="{BB962C8B-B14F-4D97-AF65-F5344CB8AC3E}">
        <p14:creationId xmlns:p14="http://schemas.microsoft.com/office/powerpoint/2010/main" val="54733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8A17-84B5-3740-91FA-EE0E21BA775E}"/>
              </a:ext>
            </a:extLst>
          </p:cNvPr>
          <p:cNvSpPr>
            <a:spLocks noGrp="1"/>
          </p:cNvSpPr>
          <p:nvPr>
            <p:ph type="title"/>
          </p:nvPr>
        </p:nvSpPr>
        <p:spPr>
          <a:xfrm>
            <a:off x="1454728" y="618517"/>
            <a:ext cx="9337964" cy="1596177"/>
          </a:xfrm>
        </p:spPr>
        <p:txBody>
          <a:bodyPr>
            <a:normAutofit/>
          </a:bodyPr>
          <a:lstStyle/>
          <a:p>
            <a:r>
              <a:rPr lang="en-US" sz="2000" b="1" dirty="0">
                <a:latin typeface="Goudy Old Style" panose="02020502050305020303" pitchFamily="18" charset="77"/>
              </a:rPr>
              <a:t>Important characteristics to consider in Time series analysis</a:t>
            </a:r>
          </a:p>
        </p:txBody>
      </p:sp>
      <p:sp>
        <p:nvSpPr>
          <p:cNvPr id="3" name="Content Placeholder 2">
            <a:extLst>
              <a:ext uri="{FF2B5EF4-FFF2-40B4-BE49-F238E27FC236}">
                <a16:creationId xmlns:a16="http://schemas.microsoft.com/office/drawing/2014/main" id="{2B04B75B-4C63-A749-BB96-F2AC77B5372A}"/>
              </a:ext>
            </a:extLst>
          </p:cNvPr>
          <p:cNvSpPr>
            <a:spLocks noGrp="1"/>
          </p:cNvSpPr>
          <p:nvPr>
            <p:ph sz="quarter" idx="13"/>
          </p:nvPr>
        </p:nvSpPr>
        <p:spPr/>
        <p:txBody>
          <a:bodyPr/>
          <a:lstStyle/>
          <a:p>
            <a:pPr fontAlgn="base"/>
            <a:r>
              <a:rPr lang="en-US" cap="none" dirty="0">
                <a:latin typeface="Calibri" panose="020F0502020204030204" pitchFamily="34" charset="0"/>
                <a:cs typeface="Calibri" panose="020F0502020204030204" pitchFamily="34" charset="0"/>
              </a:rPr>
              <a:t>Is there a trend or Pattern ? Which means that is there a constant increase or decrease.</a:t>
            </a:r>
          </a:p>
          <a:p>
            <a:pPr fontAlgn="base"/>
            <a:r>
              <a:rPr lang="en-US" cap="none" dirty="0">
                <a:latin typeface="Calibri" panose="020F0502020204030204" pitchFamily="34" charset="0"/>
                <a:cs typeface="Calibri" panose="020F0502020204030204" pitchFamily="34" charset="0"/>
              </a:rPr>
              <a:t>Is there Seasonality ? Which means that there is a pattern of highs and lows related to seasons, quarterly, monthly etc.</a:t>
            </a:r>
          </a:p>
          <a:p>
            <a:pPr fontAlgn="base"/>
            <a:r>
              <a:rPr lang="en-US" cap="none" dirty="0">
                <a:latin typeface="Calibri" panose="020F0502020204030204" pitchFamily="34" charset="0"/>
                <a:cs typeface="Calibri" panose="020F0502020204030204" pitchFamily="34" charset="0"/>
              </a:rPr>
              <a:t>Is the Variance constant or continuously varying.</a:t>
            </a:r>
          </a:p>
          <a:p>
            <a:pPr fontAlgn="base"/>
            <a:r>
              <a:rPr lang="en-US" cap="none" dirty="0">
                <a:latin typeface="Calibri" panose="020F0502020204030204" pitchFamily="34" charset="0"/>
                <a:cs typeface="Calibri" panose="020F0502020204030204" pitchFamily="34" charset="0"/>
              </a:rPr>
              <a:t>Is there any periodic cycles in the data.</a:t>
            </a:r>
          </a:p>
        </p:txBody>
      </p:sp>
    </p:spTree>
    <p:extLst>
      <p:ext uri="{BB962C8B-B14F-4D97-AF65-F5344CB8AC3E}">
        <p14:creationId xmlns:p14="http://schemas.microsoft.com/office/powerpoint/2010/main" val="138404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F1CE0BED-959B-484F-B2A9-308807190FA4}"/>
              </a:ext>
            </a:extLst>
          </p:cNvPr>
          <p:cNvPicPr>
            <a:picLocks noChangeAspect="1"/>
          </p:cNvPicPr>
          <p:nvPr/>
        </p:nvPicPr>
        <p:blipFill>
          <a:blip r:embed="rId2"/>
          <a:stretch>
            <a:fillRect/>
          </a:stretch>
        </p:blipFill>
        <p:spPr>
          <a:xfrm>
            <a:off x="1648692" y="1589733"/>
            <a:ext cx="9296400" cy="3276651"/>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4D20C0-3B65-D148-8560-D5D12C4ADA13}"/>
              </a:ext>
            </a:extLst>
          </p:cNvPr>
          <p:cNvSpPr>
            <a:spLocks noGrp="1"/>
          </p:cNvSpPr>
          <p:nvPr>
            <p:ph type="title"/>
          </p:nvPr>
        </p:nvSpPr>
        <p:spPr>
          <a:xfrm>
            <a:off x="2660073" y="498765"/>
            <a:ext cx="7647709" cy="748144"/>
          </a:xfrm>
        </p:spPr>
        <p:txBody>
          <a:bodyPr anchor="b">
            <a:normAutofit/>
          </a:bodyPr>
          <a:lstStyle/>
          <a:p>
            <a:pPr algn="l"/>
            <a:r>
              <a:rPr lang="en-US" sz="3200" i="1" dirty="0">
                <a:latin typeface="Goudy Old Style" panose="02020502050305020303" pitchFamily="18" charset="77"/>
              </a:rPr>
              <a:t>Time series plots and observations</a:t>
            </a:r>
          </a:p>
        </p:txBody>
      </p:sp>
      <p:sp>
        <p:nvSpPr>
          <p:cNvPr id="9" name="Content Placeholder 8">
            <a:extLst>
              <a:ext uri="{FF2B5EF4-FFF2-40B4-BE49-F238E27FC236}">
                <a16:creationId xmlns:a16="http://schemas.microsoft.com/office/drawing/2014/main" id="{B97B5F31-7137-4EE8-9F4C-FC93F9A98C11}"/>
              </a:ext>
            </a:extLst>
          </p:cNvPr>
          <p:cNvSpPr>
            <a:spLocks noGrp="1"/>
          </p:cNvSpPr>
          <p:nvPr>
            <p:ph sz="quarter" idx="13"/>
          </p:nvPr>
        </p:nvSpPr>
        <p:spPr>
          <a:xfrm>
            <a:off x="2258291" y="4724400"/>
            <a:ext cx="7758545" cy="1427018"/>
          </a:xfrm>
        </p:spPr>
        <p:txBody>
          <a:bodyPr>
            <a:normAutofit lnSpcReduction="10000"/>
          </a:bodyPr>
          <a:lstStyle/>
          <a:p>
            <a:pPr marL="0" indent="0" fontAlgn="base">
              <a:buNone/>
            </a:pPr>
            <a:endParaRPr lang="en-US" sz="1600" cap="none" dirty="0">
              <a:latin typeface="Calibri" panose="020F0502020204030204" pitchFamily="34" charset="0"/>
              <a:cs typeface="Calibri" panose="020F0502020204030204" pitchFamily="34" charset="0"/>
            </a:endParaRPr>
          </a:p>
          <a:p>
            <a:pPr fontAlgn="base"/>
            <a:r>
              <a:rPr lang="en-US" sz="1800" cap="none" dirty="0">
                <a:latin typeface="Calibri" panose="020F0502020204030204" pitchFamily="34" charset="0"/>
                <a:cs typeface="Calibri" panose="020F0502020204030204" pitchFamily="34" charset="0"/>
              </a:rPr>
              <a:t>From the above time series plot we can observe that there is no constant increase or decrease over the period. The series appears lo slowly wander upwards and downwards.</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784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Content Placeholder 6" descr="Timeline&#10;&#10;Description automatically generated">
            <a:extLst>
              <a:ext uri="{FF2B5EF4-FFF2-40B4-BE49-F238E27FC236}">
                <a16:creationId xmlns:a16="http://schemas.microsoft.com/office/drawing/2014/main" id="{33FE9AAB-3928-774C-8D9D-396295D7E121}"/>
              </a:ext>
            </a:extLst>
          </p:cNvPr>
          <p:cNvPicPr>
            <a:picLocks noGrp="1" noChangeAspect="1"/>
          </p:cNvPicPr>
          <p:nvPr>
            <p:ph sz="quarter" idx="13"/>
          </p:nvPr>
        </p:nvPicPr>
        <p:blipFill>
          <a:blip r:embed="rId3"/>
          <a:stretch>
            <a:fillRect/>
          </a:stretch>
        </p:blipFill>
        <p:spPr>
          <a:xfrm>
            <a:off x="734290" y="1440873"/>
            <a:ext cx="10086109" cy="4031672"/>
          </a:xfrm>
        </p:spPr>
      </p:pic>
      <p:sp>
        <p:nvSpPr>
          <p:cNvPr id="8" name="TextBox 7">
            <a:extLst>
              <a:ext uri="{FF2B5EF4-FFF2-40B4-BE49-F238E27FC236}">
                <a16:creationId xmlns:a16="http://schemas.microsoft.com/office/drawing/2014/main" id="{5ABFEAE5-48C1-3542-BC76-679EDF5167F4}"/>
              </a:ext>
            </a:extLst>
          </p:cNvPr>
          <p:cNvSpPr txBox="1"/>
          <p:nvPr/>
        </p:nvSpPr>
        <p:spPr>
          <a:xfrm>
            <a:off x="1427019" y="5638800"/>
            <a:ext cx="8215745" cy="369332"/>
          </a:xfrm>
          <a:prstGeom prst="rect">
            <a:avLst/>
          </a:prstGeom>
          <a:noFill/>
        </p:spPr>
        <p:txBody>
          <a:bodyPr wrap="square" rtlCol="0">
            <a:spAutoFit/>
          </a:bodyPr>
          <a:lstStyle/>
          <a:p>
            <a:r>
              <a:rPr lang="en-US" dirty="0"/>
              <a:t>From the above plots we can say that there is no seasonality followed by the data</a:t>
            </a:r>
          </a:p>
        </p:txBody>
      </p:sp>
    </p:spTree>
    <p:extLst>
      <p:ext uri="{BB962C8B-B14F-4D97-AF65-F5344CB8AC3E}">
        <p14:creationId xmlns:p14="http://schemas.microsoft.com/office/powerpoint/2010/main" val="291072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AFDF4F1-9512-E341-B6B1-361A0601B0F0}"/>
              </a:ext>
            </a:extLst>
          </p:cNvPr>
          <p:cNvPicPr>
            <a:picLocks noChangeAspect="1"/>
          </p:cNvPicPr>
          <p:nvPr/>
        </p:nvPicPr>
        <p:blipFill>
          <a:blip r:embed="rId2"/>
          <a:srcRect/>
          <a:stretch/>
        </p:blipFill>
        <p:spPr>
          <a:xfrm>
            <a:off x="674882" y="609600"/>
            <a:ext cx="11009117" cy="4521200"/>
          </a:xfrm>
          <a:prstGeom prst="rect">
            <a:avLst/>
          </a:prstGeom>
        </p:spPr>
      </p:pic>
      <p:pic>
        <p:nvPicPr>
          <p:cNvPr id="22" name="Picture 21">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Content Placeholder 16">
            <a:extLst>
              <a:ext uri="{FF2B5EF4-FFF2-40B4-BE49-F238E27FC236}">
                <a16:creationId xmlns:a16="http://schemas.microsoft.com/office/drawing/2014/main" id="{81C7C3FD-95CB-40DA-8FA4-AA840B84BA6B}"/>
              </a:ext>
            </a:extLst>
          </p:cNvPr>
          <p:cNvSpPr>
            <a:spLocks noGrp="1"/>
          </p:cNvSpPr>
          <p:nvPr>
            <p:ph sz="quarter" idx="13"/>
          </p:nvPr>
        </p:nvSpPr>
        <p:spPr>
          <a:xfrm>
            <a:off x="674881" y="5130800"/>
            <a:ext cx="11009117" cy="1117600"/>
          </a:xfrm>
        </p:spPr>
        <p:txBody>
          <a:bodyPr>
            <a:normAutofit fontScale="92500" lnSpcReduction="10000"/>
          </a:bodyPr>
          <a:lstStyle/>
          <a:p>
            <a:r>
              <a:rPr lang="en-US" sz="1800" cap="none" dirty="0">
                <a:latin typeface="Calibri" panose="020F0502020204030204" pitchFamily="34" charset="0"/>
                <a:cs typeface="Calibri" panose="020F0502020204030204" pitchFamily="34" charset="0"/>
              </a:rPr>
              <a:t>The ACF properties defines a distinct pattern of autocorrelations for a positive slope, the ACF exponentially decreases to 0 as the lag increases, for the negative slope the ACF exponentially decreases as the lag increases. </a:t>
            </a:r>
          </a:p>
          <a:p>
            <a:r>
              <a:rPr lang="en-US" sz="1800" cap="none" dirty="0">
                <a:latin typeface="Calibri" panose="020F0502020204030204" pitchFamily="34" charset="0"/>
                <a:cs typeface="Calibri" panose="020F0502020204030204" pitchFamily="34" charset="0"/>
              </a:rPr>
              <a:t>The ACF of residuals doesn’t show any significant auto-correlations – a good result.</a:t>
            </a:r>
          </a:p>
          <a:p>
            <a:endParaRPr lang="en-US" sz="1800" dirty="0"/>
          </a:p>
        </p:txBody>
      </p:sp>
      <p:sp>
        <p:nvSpPr>
          <p:cNvPr id="2" name="Title 1">
            <a:extLst>
              <a:ext uri="{FF2B5EF4-FFF2-40B4-BE49-F238E27FC236}">
                <a16:creationId xmlns:a16="http://schemas.microsoft.com/office/drawing/2014/main" id="{48A15959-D219-C742-ACCB-0311D252CE83}"/>
              </a:ext>
            </a:extLst>
          </p:cNvPr>
          <p:cNvSpPr>
            <a:spLocks noGrp="1"/>
          </p:cNvSpPr>
          <p:nvPr>
            <p:ph type="title"/>
          </p:nvPr>
        </p:nvSpPr>
        <p:spPr>
          <a:xfrm>
            <a:off x="7890933" y="338668"/>
            <a:ext cx="3217333" cy="406399"/>
          </a:xfrm>
        </p:spPr>
        <p:txBody>
          <a:bodyPr vert="horz" lIns="91440" tIns="45720" rIns="91440" bIns="45720" rtlCol="0">
            <a:normAutofit fontScale="90000"/>
          </a:bodyPr>
          <a:lstStyle/>
          <a:p>
            <a:pPr algn="l"/>
            <a:r>
              <a:rPr lang="en-US" sz="2800" dirty="0">
                <a:latin typeface="Goudy Old Style" panose="02020502050305020303" pitchFamily="18" charset="77"/>
              </a:rPr>
              <a:t>Pattern of PACF</a:t>
            </a:r>
          </a:p>
        </p:txBody>
      </p:sp>
      <p:sp>
        <p:nvSpPr>
          <p:cNvPr id="6" name="TextBox 5">
            <a:extLst>
              <a:ext uri="{FF2B5EF4-FFF2-40B4-BE49-F238E27FC236}">
                <a16:creationId xmlns:a16="http://schemas.microsoft.com/office/drawing/2014/main" id="{647D68DA-A81D-B849-BDDE-402DF390A788}"/>
              </a:ext>
            </a:extLst>
          </p:cNvPr>
          <p:cNvSpPr txBox="1"/>
          <p:nvPr/>
        </p:nvSpPr>
        <p:spPr>
          <a:xfrm>
            <a:off x="913774" y="2367092"/>
            <a:ext cx="3740509" cy="3881309"/>
          </a:xfrm>
          <a:prstGeom prst="rect">
            <a:avLst/>
          </a:prstGeom>
        </p:spPr>
        <p:txBody>
          <a:bodyPr vert="horz" lIns="91440" tIns="45720" rIns="91440" bIns="45720" rtlCol="0">
            <a:normAutofit/>
          </a:bodyPr>
          <a:lstStyle/>
          <a:p>
            <a:pPr indent="-228600" defTabSz="914400">
              <a:lnSpc>
                <a:spcPct val="120000"/>
              </a:lnSpc>
              <a:spcAft>
                <a:spcPts val="600"/>
              </a:spcAft>
              <a:buClr>
                <a:schemeClr val="tx1"/>
              </a:buClr>
              <a:buFont typeface="Arial" panose="020B0604020202020204" pitchFamily="34" charset="0"/>
              <a:buChar char="•"/>
            </a:pPr>
            <a:endParaRPr lang="en-US" cap="all" dirty="0"/>
          </a:p>
        </p:txBody>
      </p:sp>
    </p:spTree>
    <p:extLst>
      <p:ext uri="{BB962C8B-B14F-4D97-AF65-F5344CB8AC3E}">
        <p14:creationId xmlns:p14="http://schemas.microsoft.com/office/powerpoint/2010/main" val="195707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AFDF4F1-9512-E341-B6B1-361A0601B0F0}"/>
              </a:ext>
            </a:extLst>
          </p:cNvPr>
          <p:cNvPicPr>
            <a:picLocks noChangeAspect="1"/>
          </p:cNvPicPr>
          <p:nvPr/>
        </p:nvPicPr>
        <p:blipFill>
          <a:blip r:embed="rId2"/>
          <a:srcRect/>
          <a:stretch/>
        </p:blipFill>
        <p:spPr>
          <a:xfrm>
            <a:off x="1343890" y="745067"/>
            <a:ext cx="9725891" cy="4453465"/>
          </a:xfrm>
          <a:prstGeom prst="rect">
            <a:avLst/>
          </a:prstGeom>
        </p:spPr>
      </p:pic>
      <p:pic>
        <p:nvPicPr>
          <p:cNvPr id="22" name="Picture 21">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Content Placeholder 16">
            <a:extLst>
              <a:ext uri="{FF2B5EF4-FFF2-40B4-BE49-F238E27FC236}">
                <a16:creationId xmlns:a16="http://schemas.microsoft.com/office/drawing/2014/main" id="{81C7C3FD-95CB-40DA-8FA4-AA840B84BA6B}"/>
              </a:ext>
            </a:extLst>
          </p:cNvPr>
          <p:cNvSpPr>
            <a:spLocks noGrp="1"/>
          </p:cNvSpPr>
          <p:nvPr>
            <p:ph sz="quarter" idx="13"/>
          </p:nvPr>
        </p:nvSpPr>
        <p:spPr>
          <a:xfrm>
            <a:off x="1233054" y="5198531"/>
            <a:ext cx="9725891" cy="1049869"/>
          </a:xfrm>
        </p:spPr>
        <p:txBody>
          <a:bodyPr>
            <a:normAutofit fontScale="92500" lnSpcReduction="20000"/>
          </a:bodyPr>
          <a:lstStyle/>
          <a:p>
            <a:r>
              <a:rPr lang="en-US" sz="1800" cap="none" dirty="0">
                <a:latin typeface="Calibri" panose="020F0502020204030204" pitchFamily="34" charset="0"/>
                <a:cs typeface="Calibri" panose="020F0502020204030204" pitchFamily="34" charset="0"/>
              </a:rPr>
              <a:t>The PACF shows a single spike at the first lag and the ACF shows a constant tapering(decreasing) Pattern so the AR(1) model is identified.</a:t>
            </a:r>
          </a:p>
          <a:p>
            <a:r>
              <a:rPr lang="en-US" sz="1800" cap="none" dirty="0">
                <a:latin typeface="Calibri" panose="020F0502020204030204" pitchFamily="34" charset="0"/>
                <a:cs typeface="Calibri" panose="020F0502020204030204" pitchFamily="34" charset="0"/>
              </a:rPr>
              <a:t>We can fit the ARIMA model with these observations.</a:t>
            </a:r>
          </a:p>
          <a:p>
            <a:endParaRPr lang="en-US" sz="1800" dirty="0"/>
          </a:p>
        </p:txBody>
      </p:sp>
      <p:sp>
        <p:nvSpPr>
          <p:cNvPr id="2" name="Title 1">
            <a:extLst>
              <a:ext uri="{FF2B5EF4-FFF2-40B4-BE49-F238E27FC236}">
                <a16:creationId xmlns:a16="http://schemas.microsoft.com/office/drawing/2014/main" id="{48A15959-D219-C742-ACCB-0311D252CE83}"/>
              </a:ext>
            </a:extLst>
          </p:cNvPr>
          <p:cNvSpPr>
            <a:spLocks noGrp="1"/>
          </p:cNvSpPr>
          <p:nvPr>
            <p:ph type="title"/>
          </p:nvPr>
        </p:nvSpPr>
        <p:spPr>
          <a:xfrm>
            <a:off x="7670800" y="338668"/>
            <a:ext cx="3177310" cy="609600"/>
          </a:xfrm>
        </p:spPr>
        <p:txBody>
          <a:bodyPr vert="horz" lIns="91440" tIns="45720" rIns="91440" bIns="45720" rtlCol="0">
            <a:normAutofit/>
          </a:bodyPr>
          <a:lstStyle/>
          <a:p>
            <a:pPr algn="l"/>
            <a:r>
              <a:rPr lang="en-US" sz="2800" dirty="0">
                <a:latin typeface="Goudy Old Style" panose="02020502050305020303" pitchFamily="18" charset="77"/>
              </a:rPr>
              <a:t>Pattern of PACF</a:t>
            </a:r>
          </a:p>
        </p:txBody>
      </p:sp>
      <p:sp>
        <p:nvSpPr>
          <p:cNvPr id="6" name="TextBox 5">
            <a:extLst>
              <a:ext uri="{FF2B5EF4-FFF2-40B4-BE49-F238E27FC236}">
                <a16:creationId xmlns:a16="http://schemas.microsoft.com/office/drawing/2014/main" id="{647D68DA-A81D-B849-BDDE-402DF390A788}"/>
              </a:ext>
            </a:extLst>
          </p:cNvPr>
          <p:cNvSpPr txBox="1"/>
          <p:nvPr/>
        </p:nvSpPr>
        <p:spPr>
          <a:xfrm>
            <a:off x="913774" y="2367092"/>
            <a:ext cx="3740509" cy="3881309"/>
          </a:xfrm>
          <a:prstGeom prst="rect">
            <a:avLst/>
          </a:prstGeom>
        </p:spPr>
        <p:txBody>
          <a:bodyPr vert="horz" lIns="91440" tIns="45720" rIns="91440" bIns="45720" rtlCol="0">
            <a:normAutofit/>
          </a:bodyPr>
          <a:lstStyle/>
          <a:p>
            <a:pPr indent="-228600" defTabSz="914400">
              <a:lnSpc>
                <a:spcPct val="120000"/>
              </a:lnSpc>
              <a:spcAft>
                <a:spcPts val="600"/>
              </a:spcAft>
              <a:buClr>
                <a:schemeClr val="tx1"/>
              </a:buClr>
              <a:buFont typeface="Arial" panose="020B0604020202020204" pitchFamily="34" charset="0"/>
              <a:buChar char="•"/>
            </a:pPr>
            <a:endParaRPr lang="en-US" cap="all" dirty="0"/>
          </a:p>
        </p:txBody>
      </p:sp>
    </p:spTree>
    <p:extLst>
      <p:ext uri="{BB962C8B-B14F-4D97-AF65-F5344CB8AC3E}">
        <p14:creationId xmlns:p14="http://schemas.microsoft.com/office/powerpoint/2010/main" val="10437171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619</TotalTime>
  <Words>747</Words>
  <Application>Microsoft Macintosh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Goudy Old Style</vt:lpstr>
      <vt:lpstr>Tw Cen MT</vt:lpstr>
      <vt:lpstr>Droplet</vt:lpstr>
      <vt:lpstr>AIR QUALITY DATA PREDICTION  PHASE-3</vt:lpstr>
      <vt:lpstr>OBJECTIVE</vt:lpstr>
      <vt:lpstr>DATASET</vt:lpstr>
      <vt:lpstr>METHODOLOGY</vt:lpstr>
      <vt:lpstr>Important characteristics to consider in Time series analysis</vt:lpstr>
      <vt:lpstr>Time series plots and observations</vt:lpstr>
      <vt:lpstr>PowerPoint Presentation</vt:lpstr>
      <vt:lpstr>Pattern of PACF</vt:lpstr>
      <vt:lpstr>Pattern of PACF</vt:lpstr>
      <vt:lpstr>Predicting the pm2.5 values yearly</vt:lpstr>
      <vt:lpstr>Limitations and Future work</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DATA PREDICTION</dc:title>
  <dc:creator>Yoshita Narne</dc:creator>
  <cp:lastModifiedBy>Yoshita Narne</cp:lastModifiedBy>
  <cp:revision>26</cp:revision>
  <dcterms:created xsi:type="dcterms:W3CDTF">2021-03-07T21:26:17Z</dcterms:created>
  <dcterms:modified xsi:type="dcterms:W3CDTF">2021-05-10T19:27:03Z</dcterms:modified>
</cp:coreProperties>
</file>