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28" r:id="rId2"/>
    <p:sldId id="621" r:id="rId3"/>
    <p:sldId id="629" r:id="rId4"/>
    <p:sldId id="630" r:id="rId5"/>
    <p:sldId id="623" r:id="rId6"/>
    <p:sldId id="625" r:id="rId7"/>
    <p:sldId id="622" r:id="rId8"/>
    <p:sldId id="624" r:id="rId9"/>
    <p:sldId id="626" r:id="rId10"/>
    <p:sldId id="62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D4A8-2773-4C44-A0F9-33E2279F17C5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67DA-A6DD-4086-963C-CE9BFCA10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79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1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50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65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5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52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6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14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7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548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8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80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9</a:t>
            </a:fld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69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D334F-4232-4A95-85B5-5D9D4AAF24E7}" type="slidenum"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10</a:t>
            </a:fld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" y="738188"/>
            <a:ext cx="6567488" cy="36957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18" y="4678731"/>
            <a:ext cx="5383277" cy="4436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を連携させて利用する場合や、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に自社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を組み込む場合、つまり、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派生した著作物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を配布する場合は、複数の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のライセンス同士や、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のライセンスと自社プログラムの契約条件が</a:t>
            </a:r>
            <a:r>
              <a:rPr kumimoji="0" lang="ja-JP" altLang="en-US" sz="1200" u="none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することを確認する必要があります。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両立しない場合は、いずれかの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が配布できなくなります。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の条件に無い制限を追加することを禁止しています。一方、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は、宣伝媒体に開発者への謝辞等を記載する条件（宣伝条項）があり、この条件は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にありません。したがって、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“OSS_A”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4-Clause BSD License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を連携してひとつの著作物にした場合、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“OSS_B”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kumimoji="0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kumimoji="0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の条件を課す必要がありますが、宣伝条項があるため、両立できないということになります。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GPL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と両立する、又は両立しない自由ソフトウェア・ライセンスについては、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https://www.gnu.org/licenses/license-list.html#GPLCompatibleLicenses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を参考にしてください。</a:t>
            </a:r>
            <a:endParaRPr kumimoji="0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78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2018F4-6A3E-D1FA-7243-16A03C2A6079}"/>
              </a:ext>
            </a:extLst>
          </p:cNvPr>
          <p:cNvGrpSpPr/>
          <p:nvPr/>
        </p:nvGrpSpPr>
        <p:grpSpPr>
          <a:xfrm>
            <a:off x="958372" y="696696"/>
            <a:ext cx="10619847" cy="5332145"/>
            <a:chOff x="958372" y="696696"/>
            <a:chExt cx="10619847" cy="5332145"/>
          </a:xfrm>
        </p:grpSpPr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BD112B87-AAC1-466C-8082-100CA192A4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7820" y="3336752"/>
              <a:ext cx="1301750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2958326"/>
              <a:ext cx="7724632" cy="1954638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6340" y="2531564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588738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23043" y="2139033"/>
              <a:ext cx="3169414" cy="662236"/>
            </a:xfrm>
            <a:prstGeom prst="wedgeRoundRectCallout">
              <a:avLst>
                <a:gd name="adj1" fmla="val -70010"/>
                <a:gd name="adj2" fmla="val 39732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962021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326160"/>
              <a:ext cx="1296144" cy="1790875"/>
            </a:xfrm>
            <a:prstGeom prst="rightArrow">
              <a:avLst>
                <a:gd name="adj1" fmla="val 77222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20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</a:t>
              </a:r>
              <a:r>
                <a:rPr lang="en-US" altLang="ja-JP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2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31609" y="3322161"/>
              <a:ext cx="1315604" cy="946350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</a:t>
              </a:r>
              <a:r>
                <a:rPr lang="ja-JP" altLang="en-US" sz="18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ｎ</a:t>
              </a:r>
              <a:endPara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83E17B6-09C1-A4D3-63A5-8FA19E593A13}"/>
                </a:ext>
              </a:extLst>
            </p:cNvPr>
            <p:cNvCxnSpPr>
              <a:cxnSpLocks/>
            </p:cNvCxnSpPr>
            <p:nvPr/>
          </p:nvCxnSpPr>
          <p:spPr>
            <a:xfrm>
              <a:off x="5271072" y="4107554"/>
              <a:ext cx="733946" cy="0"/>
            </a:xfrm>
            <a:prstGeom prst="line">
              <a:avLst/>
            </a:prstGeom>
            <a:ln w="666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84584" y="5365437"/>
              <a:ext cx="3193635" cy="587396"/>
            </a:xfrm>
            <a:prstGeom prst="wedgeRoundRectCallout">
              <a:avLst>
                <a:gd name="adj1" fmla="val -21858"/>
                <a:gd name="adj2" fmla="val -101921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で配布して良いか？</a:t>
              </a:r>
              <a:endParaRPr lang="en-US" altLang="ja-JP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1978B364-8580-EA80-E1F8-9831F173BC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26324" y="3339024"/>
              <a:ext cx="1301750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2</a:t>
              </a:r>
            </a:p>
          </p:txBody>
        </p:sp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AB850EB7-17C4-56D3-3D45-521239B3C479}"/>
                </a:ext>
              </a:extLst>
            </p:cNvPr>
            <p:cNvSpPr/>
            <p:nvPr/>
          </p:nvSpPr>
          <p:spPr>
            <a:xfrm>
              <a:off x="982639" y="696696"/>
              <a:ext cx="9867331" cy="1347229"/>
            </a:xfrm>
            <a:prstGeom prst="cloudCallout">
              <a:avLst>
                <a:gd name="adj1" fmla="val -17098"/>
                <a:gd name="adj2" fmla="val 6716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インターネット上の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サイトの記載</a:t>
              </a:r>
              <a:endPara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『 OSS A</a:t>
              </a:r>
              <a:r>
                <a:rPr kumimoji="1"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ライセンスは</a:t>
              </a:r>
              <a:r>
                <a:rPr lang="ja-JP" altLang="en-US" sz="180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　</a:t>
              </a:r>
              <a:r>
                <a:rPr lang="ja-JP" altLang="en-US" sz="1800" b="1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Ｘ</a:t>
              </a:r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』</a:t>
              </a:r>
              <a:endPara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" name="矢印: 左 2">
              <a:extLst>
                <a:ext uri="{FF2B5EF4-FFF2-40B4-BE49-F238E27FC236}">
                  <a16:creationId xmlns:a16="http://schemas.microsoft.com/office/drawing/2014/main" id="{CDC4252C-A5F9-17DF-1873-8C4C1883249B}"/>
                </a:ext>
              </a:extLst>
            </p:cNvPr>
            <p:cNvSpPr/>
            <p:nvPr/>
          </p:nvSpPr>
          <p:spPr>
            <a:xfrm>
              <a:off x="6516147" y="5207431"/>
              <a:ext cx="1248758" cy="821410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角丸四角形吹き出し 20">
              <a:extLst>
                <a:ext uri="{FF2B5EF4-FFF2-40B4-BE49-F238E27FC236}">
                  <a16:creationId xmlns:a16="http://schemas.microsoft.com/office/drawing/2014/main" id="{A6A98659-4FBB-BCB4-F674-037847CAF4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15672" y="5263004"/>
              <a:ext cx="3193635" cy="748051"/>
            </a:xfrm>
            <a:prstGeom prst="wedgeRoundRectCallout">
              <a:avLst>
                <a:gd name="adj1" fmla="val -15287"/>
                <a:gd name="adj2" fmla="val -178069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必ず</a:t>
              </a:r>
              <a:r>
                <a:rPr lang="en-US" altLang="ja-JP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2</a:t>
              </a:r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のライセンスを</a:t>
              </a:r>
              <a:br>
                <a:rPr lang="en-US" altLang="ja-JP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確認する必要がある！</a:t>
              </a:r>
              <a:endParaRPr lang="en-US" altLang="ja-JP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1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31F06D1-3B22-9EA0-71A4-6436BA0580F4}"/>
              </a:ext>
            </a:extLst>
          </p:cNvPr>
          <p:cNvGrpSpPr/>
          <p:nvPr/>
        </p:nvGrpSpPr>
        <p:grpSpPr>
          <a:xfrm>
            <a:off x="958372" y="696696"/>
            <a:ext cx="10983419" cy="5225141"/>
            <a:chOff x="958372" y="696696"/>
            <a:chExt cx="10983419" cy="522514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52113" y="4414633"/>
              <a:ext cx="4352902" cy="708323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b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GPLv2 or MIT</a:t>
              </a:r>
              <a:endParaRPr lang="ja-JP" altLang="en-US" sz="1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BD112B87-AAC1-466C-8082-100CA192A4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73958" y="3336752"/>
              <a:ext cx="1445612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jQuery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1.0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2958325"/>
              <a:ext cx="7724632" cy="291996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6340" y="2531564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588738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23043" y="2139033"/>
              <a:ext cx="4799130" cy="662236"/>
            </a:xfrm>
            <a:prstGeom prst="wedgeRoundRectCallout">
              <a:avLst>
                <a:gd name="adj1" fmla="val -61194"/>
                <a:gd name="adj2" fmla="val 33549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 err="1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JQuery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962021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326160"/>
              <a:ext cx="1296144" cy="1790875"/>
            </a:xfrm>
            <a:prstGeom prst="rightArrow">
              <a:avLst>
                <a:gd name="adj1" fmla="val 77222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20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</a:t>
              </a:r>
              <a:r>
                <a:rPr lang="en-US" altLang="ja-JP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1.1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86901" y="3322161"/>
              <a:ext cx="1460312" cy="946350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jQuery</a:t>
              </a:r>
              <a:b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1.8</a:t>
              </a:r>
              <a:endPara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28876" y="4348241"/>
              <a:ext cx="2328270" cy="780079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MIT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83E17B6-09C1-A4D3-63A5-8FA19E593A13}"/>
                </a:ext>
              </a:extLst>
            </p:cNvPr>
            <p:cNvCxnSpPr>
              <a:cxnSpLocks/>
            </p:cNvCxnSpPr>
            <p:nvPr/>
          </p:nvCxnSpPr>
          <p:spPr>
            <a:xfrm>
              <a:off x="5271072" y="4107554"/>
              <a:ext cx="733946" cy="0"/>
            </a:xfrm>
            <a:prstGeom prst="line">
              <a:avLst/>
            </a:prstGeom>
            <a:ln w="666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7272" y="5334441"/>
              <a:ext cx="3234519" cy="587396"/>
            </a:xfrm>
            <a:prstGeom prst="wedgeRoundRectCallout">
              <a:avLst>
                <a:gd name="adj1" fmla="val -21858"/>
                <a:gd name="adj2" fmla="val -101921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GPLv2 </a:t>
              </a:r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又は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MIT</a:t>
              </a: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で配布可能</a:t>
              </a:r>
              <a:endParaRPr lang="en-US" altLang="ja-JP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1978B364-8580-EA80-E1F8-9831F173BC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0179" y="3339024"/>
              <a:ext cx="1447895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jQuery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1.1</a:t>
              </a:r>
            </a:p>
          </p:txBody>
        </p:sp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AB850EB7-17C4-56D3-3D45-521239B3C479}"/>
                </a:ext>
              </a:extLst>
            </p:cNvPr>
            <p:cNvSpPr/>
            <p:nvPr/>
          </p:nvSpPr>
          <p:spPr>
            <a:xfrm>
              <a:off x="982639" y="696696"/>
              <a:ext cx="9867331" cy="1347229"/>
            </a:xfrm>
            <a:prstGeom prst="cloudCallout">
              <a:avLst>
                <a:gd name="adj1" fmla="val -17098"/>
                <a:gd name="adj2" fmla="val 6716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インターネット上の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サイトの記載</a:t>
              </a:r>
              <a:endPara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『 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jQuery</a:t>
              </a:r>
              <a:r>
                <a:rPr kumimoji="1"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ライセンスは</a:t>
              </a:r>
              <a:r>
                <a:rPr lang="en-US" altLang="ja-JP" sz="180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MIT</a:t>
              </a:r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』</a:t>
              </a:r>
              <a:endPara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角丸四角形吹き出し 20">
              <a:extLst>
                <a:ext uri="{FF2B5EF4-FFF2-40B4-BE49-F238E27FC236}">
                  <a16:creationId xmlns:a16="http://schemas.microsoft.com/office/drawing/2014/main" id="{6CF7125E-549F-C5A3-8994-CA57843219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83672" y="5312229"/>
              <a:ext cx="2683186" cy="457212"/>
            </a:xfrm>
            <a:prstGeom prst="wedgeRoundRectCallout">
              <a:avLst>
                <a:gd name="adj1" fmla="val 62519"/>
                <a:gd name="adj2" fmla="val -118994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1.8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でライセンス変更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9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EE6E0E8-00C7-2CEB-4343-A6B7A52009A5}"/>
              </a:ext>
            </a:extLst>
          </p:cNvPr>
          <p:cNvGrpSpPr/>
          <p:nvPr/>
        </p:nvGrpSpPr>
        <p:grpSpPr>
          <a:xfrm>
            <a:off x="958372" y="900318"/>
            <a:ext cx="10914314" cy="5485968"/>
            <a:chOff x="958372" y="900318"/>
            <a:chExt cx="10914314" cy="5485968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79159" y="5018372"/>
              <a:ext cx="1872208" cy="708323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OSS1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BD112B87-AAC1-466C-8082-100CA192A4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7255" y="3995081"/>
              <a:ext cx="1301750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OSS1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ライブラリ</a:t>
              </a:r>
              <a:endPara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1A1E5ED1-3740-4E2F-8467-2587384B53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flipH="1">
              <a:off x="4070065" y="3439236"/>
              <a:ext cx="2006215" cy="48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35994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include</a:t>
              </a:r>
              <a:r>
                <a:rPr lang="en-US" altLang="ja-JP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包含</a:t>
              </a:r>
              <a:r>
                <a:rPr lang="en-US" altLang="ja-JP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1937982"/>
              <a:ext cx="7724632" cy="4371338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AutoShape 10">
              <a:extLst>
                <a:ext uri="{FF2B5EF4-FFF2-40B4-BE49-F238E27FC236}">
                  <a16:creationId xmlns:a16="http://schemas.microsoft.com/office/drawing/2014/main" id="{16659409-B11B-47A8-8E16-A922CBC5CE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3606" y="4185505"/>
              <a:ext cx="1531937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OSS2</a:t>
              </a:r>
              <a:br>
                <a:rPr lang="en-US" altLang="ja-JP" sz="1800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ライブラリ</a:t>
              </a:r>
              <a:endParaRPr lang="ja-JP" altLang="en-US" sz="1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35652" y="1292849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196847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AutoShape 4">
              <a:extLst>
                <a:ext uri="{FF2B5EF4-FFF2-40B4-BE49-F238E27FC236}">
                  <a16:creationId xmlns:a16="http://schemas.microsoft.com/office/drawing/2014/main" id="{2A062394-9097-4F38-8F7F-D0998FCCFF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95383" y="5090380"/>
              <a:ext cx="1872208" cy="780331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OSS2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83294" y="900318"/>
              <a:ext cx="3350071" cy="662236"/>
            </a:xfrm>
            <a:prstGeom prst="wedgeRoundRectCallout">
              <a:avLst>
                <a:gd name="adj1" fmla="val -70010"/>
                <a:gd name="adj2" fmla="val 39732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570130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569171"/>
              <a:ext cx="1296144" cy="1155973"/>
            </a:xfrm>
            <a:prstGeom prst="rightArrow">
              <a:avLst>
                <a:gd name="adj1" fmla="val 49787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AutoShape 10">
              <a:extLst>
                <a:ext uri="{FF2B5EF4-FFF2-40B4-BE49-F238E27FC236}">
                  <a16:creationId xmlns:a16="http://schemas.microsoft.com/office/drawing/2014/main" id="{0D2E153F-3ECC-7ECE-6D17-E1EEA79FA4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30972" y="4337905"/>
              <a:ext cx="1531937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OSSn</a:t>
              </a:r>
              <a:br>
                <a:rPr lang="en-US" altLang="ja-JP" sz="1800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ライブラリ</a:t>
              </a:r>
              <a:endParaRPr lang="ja-JP" altLang="en-US" sz="1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40F7D4FF-58B9-F868-CDD4-009C92C4C6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22749" y="5242780"/>
              <a:ext cx="1872208" cy="780331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OSSn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</a:p>
          </p:txBody>
        </p:sp>
        <p:sp>
          <p:nvSpPr>
            <p:cNvPr id="4" name="角丸四角形 14">
              <a:extLst>
                <a:ext uri="{FF2B5EF4-FFF2-40B4-BE49-F238E27FC236}">
                  <a16:creationId xmlns:a16="http://schemas.microsoft.com/office/drawing/2014/main" id="{6ED17128-1CBD-D972-DE55-1EA9C89E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915" y="2845125"/>
              <a:ext cx="7133337" cy="3279904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97339" y="2178987"/>
              <a:ext cx="1584325" cy="1081088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9507" y="2263372"/>
              <a:ext cx="2232248" cy="1068711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83E17B6-09C1-A4D3-63A5-8FA19E593A13}"/>
                </a:ext>
              </a:extLst>
            </p:cNvPr>
            <p:cNvCxnSpPr/>
            <p:nvPr/>
          </p:nvCxnSpPr>
          <p:spPr>
            <a:xfrm>
              <a:off x="5080000" y="4847771"/>
              <a:ext cx="81280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230437" y="5189290"/>
              <a:ext cx="2642249" cy="1196996"/>
            </a:xfrm>
            <a:prstGeom prst="wedgeRoundRectCallout">
              <a:avLst>
                <a:gd name="adj1" fmla="val -27713"/>
                <a:gd name="adj2" fmla="val -98500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OSS1</a:t>
              </a:r>
              <a:r>
                <a:rPr lang="ja-JP" altLang="en-US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en-US" altLang="ja-JP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OSS2</a:t>
              </a:r>
              <a:r>
                <a:rPr lang="ja-JP" altLang="en-US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br>
                <a:rPr lang="en-US" altLang="ja-JP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・・・、</a:t>
              </a:r>
              <a:r>
                <a:rPr lang="en-US" altLang="ja-JP" u="sng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OSSn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b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全てのライセンスを遵守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2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B51E165-B657-A3FF-8CE7-C39AA53F63F3}"/>
              </a:ext>
            </a:extLst>
          </p:cNvPr>
          <p:cNvGrpSpPr/>
          <p:nvPr/>
        </p:nvGrpSpPr>
        <p:grpSpPr>
          <a:xfrm>
            <a:off x="1017370" y="805103"/>
            <a:ext cx="10119202" cy="5383779"/>
            <a:chOff x="1017370" y="805103"/>
            <a:chExt cx="10119202" cy="5383779"/>
          </a:xfrm>
        </p:grpSpPr>
        <p:pic>
          <p:nvPicPr>
            <p:cNvPr id="4" name="図 3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1D252C1B-8D20-AA03-FD15-7486815C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370" y="851411"/>
              <a:ext cx="2981425" cy="5303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6" name="図 5" descr="テキスト&#10;&#10;自動的に生成された説明">
              <a:extLst>
                <a:ext uri="{FF2B5EF4-FFF2-40B4-BE49-F238E27FC236}">
                  <a16:creationId xmlns:a16="http://schemas.microsoft.com/office/drawing/2014/main" id="{84CA5241-1479-195B-309E-389664D7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019" y="809226"/>
              <a:ext cx="3012667" cy="535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7" name="図 6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90630898-F0D6-88BC-4CF1-81FFAC15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413" y="805103"/>
              <a:ext cx="3026159" cy="5383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9B54A89C-C5C0-14A2-075C-C7DCC1F89CD1}"/>
                </a:ext>
              </a:extLst>
            </p:cNvPr>
            <p:cNvSpPr/>
            <p:nvPr/>
          </p:nvSpPr>
          <p:spPr>
            <a:xfrm>
              <a:off x="6646128" y="1092594"/>
              <a:ext cx="1301750" cy="578485"/>
            </a:xfrm>
            <a:prstGeom prst="wedgeRoundRectCallout">
              <a:avLst>
                <a:gd name="adj1" fmla="val -75078"/>
                <a:gd name="adj2" fmla="val 11307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その他の</a:t>
              </a:r>
              <a:r>
                <a:rPr lang="en-US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OSS</a:t>
              </a: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他の</a:t>
              </a:r>
              <a:br>
                <a:rPr lang="en-US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ライセンスの記載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EF70F473-4F71-5BCA-E0B0-4368BE53CD58}"/>
                </a:ext>
              </a:extLst>
            </p:cNvPr>
            <p:cNvSpPr/>
            <p:nvPr/>
          </p:nvSpPr>
          <p:spPr>
            <a:xfrm>
              <a:off x="3696648" y="2662086"/>
              <a:ext cx="1168400" cy="578485"/>
            </a:xfrm>
            <a:prstGeom prst="wedgeRoundRectCallout">
              <a:avLst>
                <a:gd name="adj1" fmla="val -70512"/>
                <a:gd name="adj2" fmla="val 4138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FF0000"/>
                  </a:solidFill>
                  <a:effectLst/>
                  <a:latin typeface="Meiryo UI" panose="020B060403050404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COCOA</a:t>
              </a: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自体の</a:t>
              </a:r>
              <a:br>
                <a:rPr lang="en-US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ライセンスの記載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25AF071-0143-531C-3204-AC9D5230B056}"/>
              </a:ext>
            </a:extLst>
          </p:cNvPr>
          <p:cNvGrpSpPr/>
          <p:nvPr/>
        </p:nvGrpSpPr>
        <p:grpSpPr>
          <a:xfrm>
            <a:off x="1017370" y="851411"/>
            <a:ext cx="3847678" cy="5303649"/>
            <a:chOff x="1017370" y="851411"/>
            <a:chExt cx="3847678" cy="5303649"/>
          </a:xfrm>
        </p:grpSpPr>
        <p:pic>
          <p:nvPicPr>
            <p:cNvPr id="4" name="図 3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1D252C1B-8D20-AA03-FD15-7486815C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370" y="851411"/>
              <a:ext cx="2981425" cy="5303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EF70F473-4F71-5BCA-E0B0-4368BE53CD58}"/>
                </a:ext>
              </a:extLst>
            </p:cNvPr>
            <p:cNvSpPr/>
            <p:nvPr/>
          </p:nvSpPr>
          <p:spPr>
            <a:xfrm>
              <a:off x="3696648" y="2662086"/>
              <a:ext cx="1168400" cy="578485"/>
            </a:xfrm>
            <a:prstGeom prst="wedgeRoundRectCallout">
              <a:avLst>
                <a:gd name="adj1" fmla="val -70512"/>
                <a:gd name="adj2" fmla="val 4138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FF0000"/>
                  </a:solidFill>
                  <a:effectLst/>
                  <a:latin typeface="Meiryo UI" panose="020B060403050404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COCOA</a:t>
              </a: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自体の</a:t>
              </a:r>
              <a:br>
                <a:rPr lang="en-US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sz="1050" kern="100">
                  <a:solidFill>
                    <a:srgbClr val="FF0000"/>
                  </a:solidFill>
                  <a:effectLst/>
                  <a:ea typeface="Meiryo UI" panose="020B0604030504040204" pitchFamily="50" charset="-128"/>
                  <a:cs typeface="Times New Roman" panose="02020603050405020304" pitchFamily="18" charset="0"/>
                </a:rPr>
                <a:t>ライセンスの記載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37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666EB1A-E005-685B-C94D-E69D6D88725C}"/>
              </a:ext>
            </a:extLst>
          </p:cNvPr>
          <p:cNvGrpSpPr/>
          <p:nvPr/>
        </p:nvGrpSpPr>
        <p:grpSpPr>
          <a:xfrm>
            <a:off x="958372" y="900318"/>
            <a:ext cx="10614175" cy="5409002"/>
            <a:chOff x="958372" y="900318"/>
            <a:chExt cx="10614175" cy="5409002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68287" y="4258101"/>
              <a:ext cx="2200489" cy="137842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2-clause BSDL</a:t>
              </a:r>
            </a:p>
          </p:txBody>
        </p:sp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1A1E5ED1-3740-4E2F-8467-2587384B53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flipH="1">
              <a:off x="4001827" y="3480179"/>
              <a:ext cx="2006215" cy="48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35994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29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sz="2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可能</a:t>
              </a:r>
              <a:endPara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1937982"/>
              <a:ext cx="7724632" cy="4371338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35652" y="1292849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196847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83294" y="900318"/>
              <a:ext cx="3169637" cy="662236"/>
            </a:xfrm>
            <a:prstGeom prst="wedgeRoundRectCallout">
              <a:avLst>
                <a:gd name="adj1" fmla="val -61488"/>
                <a:gd name="adj2" fmla="val 31489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Ruby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570130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569171"/>
              <a:ext cx="1296144" cy="1155973"/>
            </a:xfrm>
            <a:prstGeom prst="rightArrow">
              <a:avLst>
                <a:gd name="adj1" fmla="val 49787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16211" y="2247227"/>
              <a:ext cx="1584325" cy="1081088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Ruby</a:t>
              </a:r>
              <a:endParaRPr lang="en-US" altLang="ja-JP" sz="14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5489" y="4230806"/>
              <a:ext cx="2232248" cy="1421397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Ruby License</a:t>
              </a:r>
            </a:p>
          </p:txBody>
        </p: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80494" y="1836490"/>
              <a:ext cx="2642249" cy="1196996"/>
            </a:xfrm>
            <a:prstGeom prst="wedgeRoundRectCallout">
              <a:avLst>
                <a:gd name="adj1" fmla="val -26614"/>
                <a:gd name="adj2" fmla="val 107635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br>
                <a:rPr lang="en-US" altLang="ja-JP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の何れかのライセンスを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hangingPunct="1"/>
              <a:r>
                <a:rPr lang="ja-JP" altLang="en-US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して遵守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CBD9CED-CFF8-282F-C5C7-D13506F3DF96}"/>
                </a:ext>
              </a:extLst>
            </p:cNvPr>
            <p:cNvSpPr/>
            <p:nvPr/>
          </p:nvSpPr>
          <p:spPr>
            <a:xfrm rot="2315358">
              <a:off x="3731472" y="3372731"/>
              <a:ext cx="395785" cy="805218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5E488BB2-74B1-D256-01FB-7B51D8E5A746}"/>
                </a:ext>
              </a:extLst>
            </p:cNvPr>
            <p:cNvSpPr/>
            <p:nvPr/>
          </p:nvSpPr>
          <p:spPr>
            <a:xfrm rot="18873218">
              <a:off x="5915870" y="3350958"/>
              <a:ext cx="395785" cy="80521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07A150F-5711-D2C5-7888-C51CD7278439}"/>
              </a:ext>
            </a:extLst>
          </p:cNvPr>
          <p:cNvGrpSpPr/>
          <p:nvPr/>
        </p:nvGrpSpPr>
        <p:grpSpPr>
          <a:xfrm>
            <a:off x="958372" y="900318"/>
            <a:ext cx="10614175" cy="5409002"/>
            <a:chOff x="958372" y="900318"/>
            <a:chExt cx="10614175" cy="5409002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57592" y="4585649"/>
              <a:ext cx="2200489" cy="137842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LGPL</a:t>
              </a:r>
            </a:p>
          </p:txBody>
        </p:sp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1A1E5ED1-3740-4E2F-8467-2587384B53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flipH="1">
              <a:off x="3728867" y="3330053"/>
              <a:ext cx="2006215" cy="48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35994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29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sz="2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可能</a:t>
              </a:r>
              <a:endPara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1937982"/>
              <a:ext cx="7724632" cy="4371338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35652" y="1292849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196847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83294" y="900318"/>
              <a:ext cx="3169637" cy="662236"/>
            </a:xfrm>
            <a:prstGeom prst="wedgeRoundRectCallout">
              <a:avLst>
                <a:gd name="adj1" fmla="val -61488"/>
                <a:gd name="adj2" fmla="val 31489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 err="1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javassist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570130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569171"/>
              <a:ext cx="1296144" cy="1155973"/>
            </a:xfrm>
            <a:prstGeom prst="rightArrow">
              <a:avLst>
                <a:gd name="adj1" fmla="val 49787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52435" y="2247227"/>
              <a:ext cx="1584325" cy="1081088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 err="1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javassist</a:t>
              </a:r>
              <a:endParaRPr lang="en-US" altLang="ja-JP" sz="14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92843" y="4572001"/>
              <a:ext cx="2232248" cy="1421397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MPL</a:t>
              </a:r>
            </a:p>
          </p:txBody>
        </p: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80494" y="1856096"/>
              <a:ext cx="2642249" cy="1177390"/>
            </a:xfrm>
            <a:prstGeom prst="wedgeRoundRectCallout">
              <a:avLst>
                <a:gd name="adj1" fmla="val -26614"/>
                <a:gd name="adj2" fmla="val 107635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br>
                <a:rPr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の何れかの</a:t>
              </a:r>
              <a:b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ライセンスを</a:t>
              </a:r>
              <a:r>
                <a:rPr lang="ja-JP" altLang="en-US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して遵守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CBD9CED-CFF8-282F-C5C7-D13506F3DF96}"/>
                </a:ext>
              </a:extLst>
            </p:cNvPr>
            <p:cNvSpPr/>
            <p:nvPr/>
          </p:nvSpPr>
          <p:spPr>
            <a:xfrm rot="2315358">
              <a:off x="3035429" y="3741220"/>
              <a:ext cx="395785" cy="805218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5E488BB2-74B1-D256-01FB-7B51D8E5A746}"/>
                </a:ext>
              </a:extLst>
            </p:cNvPr>
            <p:cNvSpPr/>
            <p:nvPr/>
          </p:nvSpPr>
          <p:spPr>
            <a:xfrm>
              <a:off x="4551088" y="3869574"/>
              <a:ext cx="395785" cy="64783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931D2541-D367-AF70-A51C-36A48FAB96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62902" y="4574276"/>
              <a:ext cx="2232248" cy="1421397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Apache License</a:t>
              </a:r>
            </a:p>
          </p:txBody>
        </p:sp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2E97DC5F-EBFA-E82B-F374-ED38145A10C2}"/>
                </a:ext>
              </a:extLst>
            </p:cNvPr>
            <p:cNvSpPr/>
            <p:nvPr/>
          </p:nvSpPr>
          <p:spPr>
            <a:xfrm rot="18967964">
              <a:off x="6163038" y="3675257"/>
              <a:ext cx="395785" cy="805218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48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6FC2897-4D30-A5B6-28AE-F4F19785559E}"/>
              </a:ext>
            </a:extLst>
          </p:cNvPr>
          <p:cNvGrpSpPr/>
          <p:nvPr/>
        </p:nvGrpSpPr>
        <p:grpSpPr>
          <a:xfrm>
            <a:off x="958372" y="871290"/>
            <a:ext cx="10614175" cy="5409002"/>
            <a:chOff x="958372" y="871290"/>
            <a:chExt cx="10614175" cy="5409002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68287" y="4229073"/>
              <a:ext cx="2200489" cy="137842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商用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Commercial License</a:t>
              </a:r>
            </a:p>
          </p:txBody>
        </p:sp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1A1E5ED1-3740-4E2F-8467-2587384B53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flipH="1">
              <a:off x="4001827" y="3451151"/>
              <a:ext cx="2006215" cy="482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35994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2900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sz="2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可能</a:t>
              </a:r>
              <a:endPara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1908954"/>
              <a:ext cx="7724632" cy="4371338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35652" y="1263821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167819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83294" y="871290"/>
              <a:ext cx="3674605" cy="662236"/>
            </a:xfrm>
            <a:prstGeom prst="wedgeRoundRectCallout">
              <a:avLst>
                <a:gd name="adj1" fmla="val -70010"/>
                <a:gd name="adj2" fmla="val 39732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541102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540143"/>
              <a:ext cx="1296144" cy="1155973"/>
            </a:xfrm>
            <a:prstGeom prst="rightArrow">
              <a:avLst>
                <a:gd name="adj1" fmla="val 49787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16211" y="2218199"/>
              <a:ext cx="1584325" cy="1081088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</a:t>
              </a: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5489" y="4201778"/>
              <a:ext cx="2232248" cy="1421397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en-US" altLang="ja-JP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GPLv2,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他</a:t>
              </a:r>
              <a:endPara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80494" y="1807462"/>
              <a:ext cx="2642249" cy="1196996"/>
            </a:xfrm>
            <a:prstGeom prst="wedgeRoundRectCallout">
              <a:avLst>
                <a:gd name="adj1" fmla="val -26614"/>
                <a:gd name="adj2" fmla="val 107635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lang="ja-JP" altLang="en-US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br>
                <a:rPr lang="en-US" altLang="ja-JP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の何れかのライセンスを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hangingPunct="1"/>
              <a:r>
                <a:rPr lang="ja-JP" altLang="en-US" b="1" dirty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選択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して遵守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CBD9CED-CFF8-282F-C5C7-D13506F3DF96}"/>
                </a:ext>
              </a:extLst>
            </p:cNvPr>
            <p:cNvSpPr/>
            <p:nvPr/>
          </p:nvSpPr>
          <p:spPr>
            <a:xfrm rot="2315358">
              <a:off x="3731472" y="3343703"/>
              <a:ext cx="395785" cy="805218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5E488BB2-74B1-D256-01FB-7B51D8E5A746}"/>
                </a:ext>
              </a:extLst>
            </p:cNvPr>
            <p:cNvSpPr/>
            <p:nvPr/>
          </p:nvSpPr>
          <p:spPr>
            <a:xfrm rot="18873218">
              <a:off x="5915870" y="3321930"/>
              <a:ext cx="395785" cy="80521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吹き出し 20">
              <a:extLst>
                <a:ext uri="{FF2B5EF4-FFF2-40B4-BE49-F238E27FC236}">
                  <a16:creationId xmlns:a16="http://schemas.microsoft.com/office/drawing/2014/main" id="{72A2A776-F191-0161-527A-9DA024EAE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93880" y="1187355"/>
              <a:ext cx="2672902" cy="1173708"/>
            </a:xfrm>
            <a:prstGeom prst="wedgeRoundRectCallout">
              <a:avLst>
                <a:gd name="adj1" fmla="val 73978"/>
                <a:gd name="adj2" fmla="val 48511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有償</a:t>
              </a:r>
              <a:endPara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hangingPunct="1"/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信頼性、可用性等の向上</a:t>
              </a:r>
              <a:br>
                <a:rPr lang="en-US" altLang="ja-JP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サポートサービス提供有</a:t>
              </a:r>
              <a:endPara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" name="角丸四角形吹き出し 20">
              <a:extLst>
                <a:ext uri="{FF2B5EF4-FFF2-40B4-BE49-F238E27FC236}">
                  <a16:creationId xmlns:a16="http://schemas.microsoft.com/office/drawing/2014/main" id="{EBA75ACB-1669-122E-F8E5-4DB8509A7F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220287" y="5131556"/>
              <a:ext cx="2506854" cy="764277"/>
            </a:xfrm>
            <a:prstGeom prst="wedgeRoundRectCallout">
              <a:avLst>
                <a:gd name="adj1" fmla="val -82018"/>
                <a:gd name="adj2" fmla="val -117754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ソース提供</a:t>
              </a:r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の義務無し、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eaLnBrk="1" hangingPunct="1"/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他の特徴あり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5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31F06D1-3B22-9EA0-71A4-6436BA0580F4}"/>
              </a:ext>
            </a:extLst>
          </p:cNvPr>
          <p:cNvGrpSpPr/>
          <p:nvPr/>
        </p:nvGrpSpPr>
        <p:grpSpPr>
          <a:xfrm>
            <a:off x="958372" y="696696"/>
            <a:ext cx="10914314" cy="5225141"/>
            <a:chOff x="958372" y="696696"/>
            <a:chExt cx="10914314" cy="522514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52113" y="4414633"/>
              <a:ext cx="4352902" cy="708323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b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　</a:t>
              </a:r>
              <a:r>
                <a:rPr lang="ja-JP" altLang="en-US" sz="1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</a:t>
              </a: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BD112B87-AAC1-466C-8082-100CA192A4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7820" y="3336752"/>
              <a:ext cx="1301750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1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2958325"/>
              <a:ext cx="7724632" cy="291996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6340" y="2531564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588738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23043" y="2139033"/>
              <a:ext cx="3169414" cy="662236"/>
            </a:xfrm>
            <a:prstGeom prst="wedgeRoundRectCallout">
              <a:avLst>
                <a:gd name="adj1" fmla="val -70010"/>
                <a:gd name="adj2" fmla="val 39732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962021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326160"/>
              <a:ext cx="1296144" cy="1790875"/>
            </a:xfrm>
            <a:prstGeom prst="rightArrow">
              <a:avLst>
                <a:gd name="adj1" fmla="val 77222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20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</a:t>
              </a:r>
              <a:r>
                <a:rPr lang="en-US" altLang="ja-JP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2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31609" y="3322161"/>
              <a:ext cx="1315604" cy="946350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</a:t>
              </a:r>
              <a:r>
                <a:rPr lang="ja-JP" altLang="en-US" sz="18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ｎ</a:t>
              </a:r>
              <a:endPara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28876" y="4348241"/>
              <a:ext cx="1946136" cy="780079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　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83E17B6-09C1-A4D3-63A5-8FA19E593A13}"/>
                </a:ext>
              </a:extLst>
            </p:cNvPr>
            <p:cNvCxnSpPr>
              <a:cxnSpLocks/>
            </p:cNvCxnSpPr>
            <p:nvPr/>
          </p:nvCxnSpPr>
          <p:spPr>
            <a:xfrm>
              <a:off x="5271072" y="4107554"/>
              <a:ext cx="733946" cy="0"/>
            </a:xfrm>
            <a:prstGeom prst="line">
              <a:avLst/>
            </a:prstGeom>
            <a:ln w="666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075761" y="5334441"/>
              <a:ext cx="2796925" cy="587396"/>
            </a:xfrm>
            <a:prstGeom prst="wedgeRoundRectCallout">
              <a:avLst>
                <a:gd name="adj1" fmla="val -21858"/>
                <a:gd name="adj2" fmla="val -101921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誤って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で配布</a:t>
              </a:r>
              <a:endParaRPr lang="en-US" altLang="ja-JP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1978B364-8580-EA80-E1F8-9831F173BC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26324" y="3339024"/>
              <a:ext cx="1301750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 A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2</a:t>
              </a:r>
            </a:p>
          </p:txBody>
        </p:sp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AB850EB7-17C4-56D3-3D45-521239B3C479}"/>
                </a:ext>
              </a:extLst>
            </p:cNvPr>
            <p:cNvSpPr/>
            <p:nvPr/>
          </p:nvSpPr>
          <p:spPr>
            <a:xfrm>
              <a:off x="982639" y="696696"/>
              <a:ext cx="9867331" cy="1347229"/>
            </a:xfrm>
            <a:prstGeom prst="cloudCallout">
              <a:avLst>
                <a:gd name="adj1" fmla="val -17098"/>
                <a:gd name="adj2" fmla="val 6716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インターネット上の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サイトの記載</a:t>
              </a:r>
              <a:endPara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『 OSS A</a:t>
              </a:r>
              <a:r>
                <a:rPr kumimoji="1"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ライセンスは</a:t>
              </a:r>
              <a:r>
                <a:rPr lang="ja-JP" altLang="en-US" sz="180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　</a:t>
              </a:r>
              <a:r>
                <a:rPr lang="en-US" altLang="ja-JP" sz="1800" b="1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』</a:t>
              </a:r>
              <a:endPara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角丸四角形吹き出し 20">
              <a:extLst>
                <a:ext uri="{FF2B5EF4-FFF2-40B4-BE49-F238E27FC236}">
                  <a16:creationId xmlns:a16="http://schemas.microsoft.com/office/drawing/2014/main" id="{6CF7125E-549F-C5A3-8994-CA57843219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83672" y="5312229"/>
              <a:ext cx="2683186" cy="457212"/>
            </a:xfrm>
            <a:prstGeom prst="wedgeRoundRectCallout">
              <a:avLst>
                <a:gd name="adj1" fmla="val 62519"/>
                <a:gd name="adj2" fmla="val -118994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</a:t>
              </a:r>
              <a:r>
                <a:rPr lang="en-US" altLang="ja-JP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でライセンス変更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9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31F06D1-3B22-9EA0-71A4-6436BA0580F4}"/>
              </a:ext>
            </a:extLst>
          </p:cNvPr>
          <p:cNvGrpSpPr/>
          <p:nvPr/>
        </p:nvGrpSpPr>
        <p:grpSpPr>
          <a:xfrm>
            <a:off x="958372" y="696696"/>
            <a:ext cx="10983419" cy="5225141"/>
            <a:chOff x="958372" y="696696"/>
            <a:chExt cx="10983419" cy="522514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5F5C204A-338A-42D4-8F62-314DE784AA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52113" y="4414633"/>
              <a:ext cx="4352902" cy="708323"/>
            </a:xfrm>
            <a:prstGeom prst="foldedCorner">
              <a:avLst>
                <a:gd name="adj" fmla="val 12500"/>
              </a:avLst>
            </a:prstGeom>
            <a:solidFill>
              <a:srgbClr val="9CCCF4"/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b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Apache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License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1.1</a:t>
              </a:r>
              <a:endParaRPr lang="ja-JP" altLang="en-US" sz="1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BD112B87-AAC1-466C-8082-100CA192A4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73958" y="3336752"/>
              <a:ext cx="1445612" cy="904875"/>
            </a:xfrm>
            <a:prstGeom prst="flowChartDocument">
              <a:avLst/>
            </a:prstGeom>
            <a:solidFill>
              <a:srgbClr val="D2E8FA"/>
            </a:solidFill>
            <a:ln w="9525">
              <a:solidFill>
                <a:srgbClr val="105D9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05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HTTP Server</a:t>
              </a:r>
              <a:br>
                <a:rPr lang="en-US" altLang="ja-JP" sz="18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A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角丸四角形 14">
              <a:extLst>
                <a:ext uri="{FF2B5EF4-FFF2-40B4-BE49-F238E27FC236}">
                  <a16:creationId xmlns:a16="http://schemas.microsoft.com/office/drawing/2014/main" id="{7FA6E5B0-5004-4F02-BFE9-F292480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72" y="2958325"/>
              <a:ext cx="7724632" cy="2919961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A1E44F05-9E84-46BE-AECC-991C2B0BE0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76340" y="2531564"/>
              <a:ext cx="1509712" cy="3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自社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2146AFF2-7283-4EF5-B03C-B4C388406F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9659" y="3588738"/>
              <a:ext cx="1512888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35982">
              <a:spAutoFit/>
            </a:bodyPr>
            <a:lstStyle>
              <a:lvl1pPr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defTabSz="912813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defTabSz="912813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顧客</a:t>
              </a:r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角丸四角形吹き出し 20">
              <a:extLst>
                <a:ext uri="{FF2B5EF4-FFF2-40B4-BE49-F238E27FC236}">
                  <a16:creationId xmlns:a16="http://schemas.microsoft.com/office/drawing/2014/main" id="{4C4592C8-FA72-4038-8C80-830096E4F7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23043" y="2139033"/>
              <a:ext cx="4799130" cy="662236"/>
            </a:xfrm>
            <a:prstGeom prst="wedgeRoundRectCallout">
              <a:avLst>
                <a:gd name="adj1" fmla="val -61194"/>
                <a:gd name="adj2" fmla="val 33549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自社では</a:t>
              </a:r>
              <a:r>
                <a:rPr lang="en-US" altLang="ja-JP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HTTP Server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を利用している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5B65701E-630E-4622-83A6-92990A6E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189" y="3962021"/>
              <a:ext cx="660318" cy="1301588"/>
            </a:xfrm>
            <a:prstGeom prst="rect">
              <a:avLst/>
            </a:prstGeom>
          </p:spPr>
        </p:pic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CABE4865-A88D-427E-8FAA-C1B807B08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36243" y="3326160"/>
              <a:ext cx="1296144" cy="1790875"/>
            </a:xfrm>
            <a:prstGeom prst="rightArrow">
              <a:avLst>
                <a:gd name="adj1" fmla="val 77222"/>
                <a:gd name="adj2" fmla="val 42708"/>
              </a:avLst>
            </a:prstGeom>
            <a:solidFill>
              <a:srgbClr val="EBEBEB"/>
            </a:solidFill>
            <a:ln w="12700" algn="ctr">
              <a:solidFill>
                <a:srgbClr val="50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20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OSS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</a:t>
              </a:r>
              <a:r>
                <a:rPr lang="en-US" altLang="ja-JP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A</a:t>
              </a:r>
              <a:br>
                <a: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配布</a:t>
              </a:r>
              <a:endParaRPr lang="en-GB" altLang="ja-JP" sz="2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2E5BBD56-C7CC-4B8B-855E-82E5CE19B2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86901" y="3322161"/>
              <a:ext cx="1460312" cy="946350"/>
            </a:xfrm>
            <a:prstGeom prst="flowChartDocument">
              <a:avLst/>
            </a:prstGeom>
            <a:solidFill>
              <a:srgbClr val="FDE8C3"/>
            </a:solidFill>
            <a:ln w="9525">
              <a:solidFill>
                <a:srgbClr val="91440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050" u="sng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HTTP Server</a:t>
              </a:r>
              <a:b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</a:t>
              </a:r>
              <a:r>
                <a:rPr lang="ja-JP" altLang="en-US" sz="18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Ｘ</a:t>
              </a:r>
              <a:endParaRPr lang="en-US" altLang="ja-JP" sz="1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AutoShape 4">
              <a:extLst>
                <a:ext uri="{FF2B5EF4-FFF2-40B4-BE49-F238E27FC236}">
                  <a16:creationId xmlns:a16="http://schemas.microsoft.com/office/drawing/2014/main" id="{F43A5424-B18E-41B9-9CAB-38FE5EA2F9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28876" y="4348241"/>
              <a:ext cx="2328270" cy="780079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105D9C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A30B1A"/>
                </a:buClr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1pPr>
              <a:lvl2pPr marL="742950" indent="-28575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2pPr>
              <a:lvl3pPr marL="11430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3pPr>
              <a:lvl4pPr marL="1600200" indent="-228600" algn="l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87867E"/>
                </a:buClr>
                <a:buSzPct val="100000"/>
                <a:buChar char="•"/>
                <a:defRPr kumimoji="1" sz="16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4pPr>
              <a:lvl5pPr marL="2057400" indent="-228600" algn="l" eaLnBrk="0" fontAlgn="base" hangingPunct="0"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Arial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</a:p>
            <a:p>
              <a:pPr eaLnBrk="1" fontAlgn="ctr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Apache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License</a:t>
              </a:r>
              <a:r>
                <a:rPr lang="ja-JP" altLang="en-US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2.0</a:t>
              </a:r>
              <a:endParaRPr lang="en-US" altLang="ja-JP" sz="1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83E17B6-09C1-A4D3-63A5-8FA19E593A13}"/>
                </a:ext>
              </a:extLst>
            </p:cNvPr>
            <p:cNvCxnSpPr>
              <a:cxnSpLocks/>
            </p:cNvCxnSpPr>
            <p:nvPr/>
          </p:nvCxnSpPr>
          <p:spPr>
            <a:xfrm>
              <a:off x="3845225" y="4107554"/>
              <a:ext cx="733946" cy="0"/>
            </a:xfrm>
            <a:prstGeom prst="line">
              <a:avLst/>
            </a:prstGeom>
            <a:ln w="666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吹き出し 20">
              <a:extLst>
                <a:ext uri="{FF2B5EF4-FFF2-40B4-BE49-F238E27FC236}">
                  <a16:creationId xmlns:a16="http://schemas.microsoft.com/office/drawing/2014/main" id="{8631ECDB-4DCD-28F9-6526-1962C7C912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7272" y="5334441"/>
              <a:ext cx="3234519" cy="587396"/>
            </a:xfrm>
            <a:prstGeom prst="wedgeRoundRectCallout">
              <a:avLst>
                <a:gd name="adj1" fmla="val -21858"/>
                <a:gd name="adj2" fmla="val -101921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</a:t>
              </a:r>
              <a:r>
                <a:rPr lang="ja-JP" altLang="en-US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License</a:t>
              </a:r>
              <a:r>
                <a:rPr lang="ja-JP" altLang="en-US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800" b="1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1.1</a:t>
              </a:r>
              <a:r>
                <a:rPr lang="ja-JP" altLang="en-US" sz="1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で配布</a:t>
              </a:r>
              <a:endParaRPr lang="en-US" altLang="ja-JP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AB850EB7-17C4-56D3-3D45-521239B3C479}"/>
                </a:ext>
              </a:extLst>
            </p:cNvPr>
            <p:cNvSpPr/>
            <p:nvPr/>
          </p:nvSpPr>
          <p:spPr>
            <a:xfrm>
              <a:off x="982639" y="696696"/>
              <a:ext cx="9867331" cy="1347229"/>
            </a:xfrm>
            <a:prstGeom prst="cloudCallout">
              <a:avLst>
                <a:gd name="adj1" fmla="val -17098"/>
                <a:gd name="adj2" fmla="val 6716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インターネット上の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サイトの記載</a:t>
              </a:r>
              <a:endPara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『 </a:t>
              </a:r>
              <a:r>
                <a:rPr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HTTP Server</a:t>
              </a:r>
              <a:r>
                <a:rPr kumimoji="1"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r>
                <a:rPr lang="ja-JP" altLang="en-US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ライセンスは</a:t>
              </a:r>
              <a:r>
                <a:rPr lang="en-US" altLang="ja-JP" sz="180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Apache License 2.0</a:t>
              </a:r>
              <a:r>
                <a:rPr kumimoji="1" lang="en-US" altLang="ja-JP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』</a:t>
              </a:r>
              <a:endPara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角丸四角形吹き出し 20">
              <a:extLst>
                <a:ext uri="{FF2B5EF4-FFF2-40B4-BE49-F238E27FC236}">
                  <a16:creationId xmlns:a16="http://schemas.microsoft.com/office/drawing/2014/main" id="{6CF7125E-549F-C5A3-8994-CA57843219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83672" y="5312229"/>
              <a:ext cx="2683186" cy="457212"/>
            </a:xfrm>
            <a:prstGeom prst="wedgeRoundRectCallout">
              <a:avLst>
                <a:gd name="adj1" fmla="val 62519"/>
                <a:gd name="adj2" fmla="val -118994"/>
                <a:gd name="adj3" fmla="val 16667"/>
              </a:avLst>
            </a:prstGeom>
            <a:solidFill>
              <a:srgbClr val="F8DDDC"/>
            </a:solidFill>
            <a:ln w="9525" algn="ctr">
              <a:solidFill>
                <a:srgbClr val="914405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ＭＳ Ｐゴシック" pitchFamily="50" charset="-128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u="sng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Version X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でライセンス変更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9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273</TotalTime>
  <Words>2378</Words>
  <Application>Microsoft Office PowerPoint</Application>
  <PresentationFormat>ワイド画面</PresentationFormat>
  <Paragraphs>177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游ゴシック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岩田吉隆 / IWATA，YOSHITAKA</dc:creator>
  <cp:lastModifiedBy>岩田吉隆 / IWATA，YOSHITAKA</cp:lastModifiedBy>
  <cp:revision>17</cp:revision>
  <dcterms:created xsi:type="dcterms:W3CDTF">2022-10-12T01:14:00Z</dcterms:created>
  <dcterms:modified xsi:type="dcterms:W3CDTF">2023-06-06T01:47:05Z</dcterms:modified>
</cp:coreProperties>
</file>