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264" r:id="rId2"/>
    <p:sldId id="268" r:id="rId3"/>
    <p:sldId id="269" r:id="rId4"/>
    <p:sldId id="271" r:id="rId5"/>
    <p:sldId id="270" r:id="rId6"/>
  </p:sldIdLst>
  <p:sldSz cx="9906000" cy="6858000" type="A4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1320" y="78"/>
      </p:cViewPr>
      <p:guideLst>
        <p:guide orient="horz" pos="2160"/>
        <p:guide pos="3120"/>
        <p:guide orient="horz" pos="22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E3106-D528-4E0D-8BF5-01AB3478AB52}" type="datetimeFigureOut">
              <a:rPr kumimoji="1" lang="ja-JP" altLang="en-US" smtClean="0"/>
              <a:t>2021/3/9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C85FC-9DBD-46DB-8F5F-56B985BC30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6594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2E367-067E-4273-B816-629FE9D36E82}" type="datetimeFigureOut">
              <a:rPr kumimoji="1" lang="ja-JP" altLang="en-US" smtClean="0"/>
              <a:t>2021/3/9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63613" y="1233488"/>
            <a:ext cx="48085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AFAAF3-9CF0-45B0-9579-A6A6A36FDA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4207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1330325"/>
            <a:ext cx="5186363" cy="3592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61573" y="5123235"/>
            <a:ext cx="5292562" cy="41917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3747369" y="10111553"/>
            <a:ext cx="2866805" cy="534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60417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2876550" y="544513"/>
            <a:ext cx="3938588" cy="2727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969049" y="3497649"/>
            <a:ext cx="7752362" cy="286171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5489017" y="6903190"/>
            <a:ext cx="4199196" cy="3646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049916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1330325"/>
            <a:ext cx="5186363" cy="3592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61573" y="5123235"/>
            <a:ext cx="5292562" cy="41917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3747369" y="10111553"/>
            <a:ext cx="2866805" cy="534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69099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1330325"/>
            <a:ext cx="5186363" cy="3592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61573" y="5123235"/>
            <a:ext cx="5292562" cy="41917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3747369" y="10111553"/>
            <a:ext cx="2866805" cy="534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64157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1330325"/>
            <a:ext cx="5186363" cy="35925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61573" y="5123235"/>
            <a:ext cx="5292562" cy="41917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3747369" y="10111553"/>
            <a:ext cx="2866805" cy="5341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354190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742950" y="1371600"/>
            <a:ext cx="8502650" cy="1927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Roboto"/>
              <a:buNone/>
              <a:defRPr sz="5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742950" y="3505200"/>
            <a:ext cx="69341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buClr>
                <a:schemeClr val="accent1"/>
              </a:buClr>
              <a:buFont typeface="Arial"/>
              <a:buNone/>
              <a:defRPr sz="2400" b="0" i="0" u="none" strike="noStrike" cap="none">
                <a:solidFill>
                  <a:srgbClr val="55556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ctr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rgbClr val="8B8B8D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ctr" rtl="0">
              <a:spcBef>
                <a:spcPts val="360"/>
              </a:spcBef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rgbClr val="8B8B8D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ctr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8B8B8D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ctr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B8B8D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742950" y="3398520"/>
            <a:ext cx="8502650" cy="158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Shape 15"/>
          <p:cNvSpPr txBox="1">
            <a:spLocks noGrp="1"/>
          </p:cNvSpPr>
          <p:nvPr>
            <p:ph type="sldNum" idx="12"/>
          </p:nvPr>
        </p:nvSpPr>
        <p:spPr>
          <a:xfrm>
            <a:off x="9489504" y="6525344"/>
            <a:ext cx="398392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z="1200" smtClean="0">
                <a:latin typeface="Roboto"/>
                <a:ea typeface="Roboto"/>
                <a:cs typeface="Roboto"/>
                <a:sym typeface="Roboto"/>
              </a:rPr>
              <a:pPr>
                <a:buSzPct val="25000"/>
              </a:pPr>
              <a:t>‹#›</a:t>
            </a:fld>
            <a:endParaRPr lang="en-US"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スライド番号プレースホルダ 7"/>
          <p:cNvSpPr txBox="1">
            <a:spLocks noGrp="1"/>
          </p:cNvSpPr>
          <p:nvPr userDrawn="1"/>
        </p:nvSpPr>
        <p:spPr bwMode="auto">
          <a:xfrm>
            <a:off x="17111" y="6567024"/>
            <a:ext cx="6476627" cy="29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14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altLang="ja-JP" sz="14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4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4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4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r>
              <a:rPr lang="ja-JP" altLang="en-US" sz="14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endParaRPr lang="ja-JP" altLang="ja-JP" sz="14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77550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95301" y="533401"/>
            <a:ext cx="8915399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Roboto"/>
              <a:buNone/>
              <a:defRPr sz="4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95301" y="1608014"/>
            <a:ext cx="8915399" cy="487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-8255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731520" marR="0" lvl="2" indent="-82550" algn="l" rtl="0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005839" marR="0" lvl="3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188720" marR="0" lvl="4" indent="-58419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1371600" marR="0" lvl="5" indent="-10795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10033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10541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110489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432" y="555077"/>
            <a:ext cx="949739" cy="527633"/>
          </a:xfrm>
          <a:prstGeom prst="rect">
            <a:avLst/>
          </a:prstGeom>
        </p:spPr>
      </p:pic>
      <p:sp>
        <p:nvSpPr>
          <p:cNvPr id="6" name="Shape 15"/>
          <p:cNvSpPr txBox="1">
            <a:spLocks noGrp="1"/>
          </p:cNvSpPr>
          <p:nvPr>
            <p:ph type="sldNum" idx="12"/>
          </p:nvPr>
        </p:nvSpPr>
        <p:spPr>
          <a:xfrm>
            <a:off x="9523160" y="6556200"/>
            <a:ext cx="398392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z="1200" smtClean="0">
                <a:latin typeface="Roboto"/>
                <a:ea typeface="Roboto"/>
                <a:cs typeface="Roboto"/>
                <a:sym typeface="Roboto"/>
              </a:rPr>
              <a:pPr>
                <a:buSzPct val="25000"/>
              </a:pPr>
              <a:t>‹#›</a:t>
            </a:fld>
            <a:endParaRPr lang="en-US"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スライド番号プレースホルダ 7"/>
          <p:cNvSpPr txBox="1">
            <a:spLocks noGrp="1"/>
          </p:cNvSpPr>
          <p:nvPr userDrawn="1"/>
        </p:nvSpPr>
        <p:spPr bwMode="auto">
          <a:xfrm>
            <a:off x="17111" y="6567024"/>
            <a:ext cx="6476627" cy="29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14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altLang="ja-JP" sz="14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4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4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4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r>
              <a:rPr lang="ja-JP" altLang="en-US" sz="14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endParaRPr lang="ja-JP" altLang="ja-JP" sz="14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59943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95301" y="533401"/>
            <a:ext cx="8915399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Roboto"/>
              <a:buNone/>
              <a:defRPr sz="4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95301" y="1608014"/>
            <a:ext cx="8915399" cy="487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-8255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731520" marR="0" lvl="2" indent="-82550" algn="l" rtl="0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005839" marR="0" lvl="3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188720" marR="0" lvl="4" indent="-58419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1371600" marR="0" lvl="5" indent="-10795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10033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10541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110489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/>
          <p:nvPr/>
        </p:nvSpPr>
        <p:spPr>
          <a:xfrm>
            <a:off x="0" y="1"/>
            <a:ext cx="9906000" cy="3657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0" y="18289"/>
            <a:ext cx="9012307" cy="3474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9425729" y="6484813"/>
            <a:ext cx="398392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z="1200" smtClean="0">
                <a:latin typeface="Roboto"/>
                <a:ea typeface="Roboto"/>
                <a:cs typeface="Roboto"/>
                <a:sym typeface="Roboto"/>
              </a:rPr>
              <a:pPr>
                <a:buSzPct val="25000"/>
              </a:pPr>
              <a:t>‹#›</a:t>
            </a:fld>
            <a:endParaRPr lang="en-US" sz="1200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1672575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Chain-Project/OpenChain-JWG/tree/master/CaseStudy/Train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Chain-Project/OpenChain-JWG/tree/master/Education_Material/Training/chapter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penChain-Project/OpenChain-JWG/blob/master/Education_Material/Training/Training-OSS-compl-process-jp-42.pptx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サブタイトル 1"/>
          <p:cNvSpPr>
            <a:spLocks noGrp="1"/>
          </p:cNvSpPr>
          <p:nvPr>
            <p:ph type="subTitle" idx="1"/>
          </p:nvPr>
        </p:nvSpPr>
        <p:spPr>
          <a:xfrm>
            <a:off x="1280592" y="5432425"/>
            <a:ext cx="8386514" cy="1003920"/>
          </a:xfrm>
        </p:spPr>
        <p:txBody>
          <a:bodyPr/>
          <a:lstStyle/>
          <a:p>
            <a:pPr algn="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2021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年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月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17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日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＠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ZOOM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40" y="874713"/>
            <a:ext cx="2628900" cy="14605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776536" y="2920206"/>
            <a:ext cx="8575104" cy="1927225"/>
          </a:xfrm>
        </p:spPr>
        <p:txBody>
          <a:bodyPr/>
          <a:lstStyle/>
          <a:p>
            <a:r>
              <a:rPr lang="en-US" sz="3600" dirty="0">
                <a:solidFill>
                  <a:srgbClr val="E56B45"/>
                </a:solidFill>
              </a:rPr>
              <a:t>Japan WG</a:t>
            </a:r>
            <a:br>
              <a:rPr lang="en-US" altLang="ja-JP" sz="3600" dirty="0">
                <a:solidFill>
                  <a:srgbClr val="E56B45"/>
                </a:solidFill>
              </a:rPr>
            </a:br>
            <a:r>
              <a:rPr lang="ja-JP" altLang="en-US" sz="3600" dirty="0">
                <a:solidFill>
                  <a:srgbClr val="E56B45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「役割ごとの教育資料」</a:t>
            </a:r>
            <a:r>
              <a:rPr lang="en-US" altLang="ja-JP" sz="3600" dirty="0">
                <a:solidFill>
                  <a:srgbClr val="E56B45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SWG</a:t>
            </a:r>
            <a:endParaRPr lang="en-US" sz="3600" dirty="0">
              <a:solidFill>
                <a:srgbClr val="E56B45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641729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95301" y="267651"/>
            <a:ext cx="8915399" cy="9437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1. </a:t>
            </a:r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「役割ごとの教育資料」</a:t>
            </a:r>
            <a:r>
              <a:rPr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SWG</a:t>
            </a:r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の活動</a:t>
            </a:r>
            <a:endParaRPr lang="en-US" sz="4000" b="0" i="0" u="none" strike="noStrike" cap="none" dirty="0">
              <a:solidFill>
                <a:schemeClr val="dk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Roboto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テキスト プレースホルダー 1">
            <a:extLst>
              <a:ext uri="{FF2B5EF4-FFF2-40B4-BE49-F238E27FC236}">
                <a16:creationId xmlns:a16="http://schemas.microsoft.com/office/drawing/2014/main" id="{8B6D69EB-25CC-4B3A-A643-5884A21BC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301" y="967782"/>
            <a:ext cx="8915399" cy="559525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OSS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のコンプライアンスにかかる教育の状況について議論し、活動内容を下記としました。</a:t>
            </a:r>
          </a:p>
          <a:p>
            <a:pPr marL="342900" indent="-342900">
              <a:buFont typeface="+mj-lt"/>
              <a:buAutoNum type="alphaLcPeriod"/>
            </a:pPr>
            <a:r>
              <a:rPr kumimoji="1" lang="en-US" altLang="ja-JP" sz="18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OpenChain</a:t>
            </a:r>
            <a:r>
              <a:rPr kumimoji="1"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設立前から、</a:t>
            </a:r>
            <a:r>
              <a:rPr kumimoji="1"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OSS</a:t>
            </a:r>
            <a:r>
              <a:rPr kumimoji="1"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に関する教育を実施している会社もある。</a:t>
            </a:r>
            <a:endParaRPr kumimoji="1" lang="en-US" altLang="ja-JP" sz="1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342900" indent="-342900">
              <a:buFont typeface="+mj-lt"/>
              <a:buAutoNum type="alphaLcPeriod"/>
            </a:pPr>
            <a:r>
              <a:rPr kumimoji="1"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これから教育を実施する会社は、どういう教育内容、対象者からスタートすべきか</a:t>
            </a:r>
            <a:r>
              <a:rPr kumimoji="1" lang="ja-JP" altLang="en-US" sz="18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？、</a:t>
            </a:r>
            <a:r>
              <a:rPr kumimoji="1"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検討が必要。</a:t>
            </a:r>
            <a:endParaRPr kumimoji="1" lang="en-US" altLang="ja-JP" sz="1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342900" indent="-342900">
              <a:buFont typeface="+mj-lt"/>
              <a:buAutoNum type="alphaLcPeriod"/>
            </a:pPr>
            <a:r>
              <a:rPr kumimoji="1"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会社毎のビジネス形態により、 </a:t>
            </a:r>
            <a:r>
              <a:rPr kumimoji="1"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OSS</a:t>
            </a:r>
            <a:r>
              <a:rPr kumimoji="1"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に関わる必要な</a:t>
            </a:r>
            <a:r>
              <a:rPr kumimoji="1" lang="ja-JP" altLang="en-US" sz="1800" dirty="0">
                <a:solidFill>
                  <a:schemeClr val="tx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ビジネスフロー</a:t>
            </a:r>
            <a:r>
              <a:rPr kumimoji="1"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は異なる</a:t>
            </a:r>
            <a:endParaRPr kumimoji="1" lang="en-US" altLang="ja-JP" sz="1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342900" indent="-342900">
              <a:buFont typeface="+mj-lt"/>
              <a:buAutoNum type="alphaLcPeriod"/>
            </a:pPr>
            <a:r>
              <a:rPr kumimoji="1"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OSS</a:t>
            </a:r>
            <a:r>
              <a:rPr kumimoji="1"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に関わる上で、役割ごとに本当に必要最小限な教育観点は異なっている。</a:t>
            </a:r>
            <a:endParaRPr kumimoji="1" lang="en-US" altLang="ja-JP" sz="1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342900" indent="-342900">
              <a:buFont typeface="+mj-lt"/>
              <a:buAutoNum type="alphaLcPeriod"/>
            </a:pPr>
            <a:r>
              <a:rPr kumimoji="1" lang="en-US" altLang="ja-JP" sz="1800" dirty="0">
                <a:solidFill>
                  <a:srgbClr val="FFC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Curriculum</a:t>
            </a:r>
            <a:r>
              <a:rPr kumimoji="1"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</a:t>
            </a:r>
            <a:r>
              <a:rPr kumimoji="1"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を全て教育内容に盛り込むと、受講意欲が無くなる。</a:t>
            </a:r>
            <a:endParaRPr kumimoji="1" lang="en-US" altLang="ja-JP" sz="1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342900" indent="-342900">
              <a:buFont typeface="+mj-lt"/>
              <a:buAutoNum type="alphaLcPeriod"/>
            </a:pPr>
            <a:r>
              <a:rPr kumimoji="1" lang="en-US" altLang="ja-JP" sz="18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Specification</a:t>
            </a:r>
            <a:r>
              <a:rPr kumimoji="1"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※, </a:t>
            </a:r>
            <a:r>
              <a:rPr kumimoji="1" lang="en-US" altLang="ja-JP" sz="1800" dirty="0">
                <a:solidFill>
                  <a:srgbClr val="FFC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Curriculum</a:t>
            </a:r>
            <a:r>
              <a:rPr kumimoji="1"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との整合性も考慮が必要。</a:t>
            </a:r>
            <a:endParaRPr kumimoji="1" lang="en-US" altLang="ja-JP" sz="1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buNone/>
            </a:pPr>
            <a:r>
              <a:rPr kumimoji="1"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(※</a:t>
            </a:r>
            <a:r>
              <a:rPr kumimoji="1"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：</a:t>
            </a:r>
            <a:r>
              <a:rPr kumimoji="1" lang="en-US" altLang="ja-JP" sz="18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Specification</a:t>
            </a:r>
            <a:r>
              <a:rPr kumimoji="1"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</a:t>
            </a:r>
            <a:r>
              <a:rPr kumimoji="1" lang="en-US" altLang="ja-JP" sz="18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OpenChain</a:t>
            </a:r>
            <a:r>
              <a:rPr kumimoji="1"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の一連の要件を定義している仕様書、</a:t>
            </a:r>
          </a:p>
          <a:p>
            <a:pPr marL="0" indent="0">
              <a:buNone/>
            </a:pPr>
            <a:r>
              <a:rPr kumimoji="1" lang="en-US" altLang="ja-JP" sz="1800" dirty="0">
                <a:solidFill>
                  <a:srgbClr val="FFC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Curriculum</a:t>
            </a:r>
            <a:r>
              <a:rPr kumimoji="1"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</a:t>
            </a:r>
            <a:r>
              <a:rPr kumimoji="1" lang="en-US" altLang="ja-JP" sz="18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OpenChain</a:t>
            </a:r>
            <a:r>
              <a:rPr kumimoji="1"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r>
              <a:rPr kumimoji="1"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Specification</a:t>
            </a:r>
            <a:r>
              <a:rPr kumimoji="1"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を下支えするトレーニング教材</a:t>
            </a:r>
            <a:r>
              <a:rPr kumimoji="1"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  <a:p>
            <a:pPr marL="0" indent="0">
              <a:buNone/>
            </a:pPr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活動内容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457200" indent="-457200">
              <a:buAutoNum type="arabicParenBoth"/>
            </a:pPr>
            <a:r>
              <a:rPr lang="ja-JP" altLang="en-US" sz="2000" dirty="0">
                <a:solidFill>
                  <a:schemeClr val="bg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４社の教育事例の分析</a:t>
            </a:r>
            <a:endParaRPr lang="en-US" altLang="ja-JP" sz="2000" dirty="0">
              <a:solidFill>
                <a:schemeClr val="bg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457200" indent="-457200">
              <a:buFont typeface="Arial"/>
              <a:buAutoNum type="arabicParenBoth"/>
            </a:pPr>
            <a:r>
              <a:rPr lang="ja-JP" altLang="en-US" sz="2000" dirty="0">
                <a:solidFill>
                  <a:schemeClr val="bg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ソフトウェア開発者向け教育資料案</a:t>
            </a:r>
            <a:br>
              <a:rPr lang="en-US" altLang="ja-JP" sz="2000" dirty="0">
                <a:solidFill>
                  <a:schemeClr val="bg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2000" dirty="0">
                <a:solidFill>
                  <a:schemeClr val="bg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en-US" altLang="ja-JP" sz="2000" dirty="0">
                <a:solidFill>
                  <a:schemeClr val="bg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2000" dirty="0">
                <a:solidFill>
                  <a:schemeClr val="bg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コンプライアンスプログラム･バージョン</a:t>
            </a:r>
            <a:r>
              <a:rPr lang="en-US" altLang="ja-JP" sz="2000" dirty="0">
                <a:solidFill>
                  <a:schemeClr val="bg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60001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1"/>
          <p:cNvSpPr txBox="1">
            <a:spLocks noGrp="1"/>
          </p:cNvSpPr>
          <p:nvPr>
            <p:ph type="body" idx="1"/>
          </p:nvPr>
        </p:nvSpPr>
        <p:spPr>
          <a:xfrm>
            <a:off x="506264" y="1204854"/>
            <a:ext cx="9321477" cy="51959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ja-JP" sz="2800" dirty="0">
                <a:solidFill>
                  <a:schemeClr val="bg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(1)</a:t>
            </a:r>
            <a:r>
              <a:rPr lang="ja-JP" altLang="en-US" sz="2800" dirty="0">
                <a:solidFill>
                  <a:schemeClr val="bg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４社の教育事例の分析</a:t>
            </a:r>
            <a:endParaRPr lang="en-US" altLang="ja-JP" sz="2800" dirty="0">
              <a:solidFill>
                <a:schemeClr val="bg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ja-JP" sz="1800" dirty="0">
              <a:solidFill>
                <a:schemeClr val="bg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900113" indent="-900113">
              <a:spcBef>
                <a:spcPts val="0"/>
              </a:spcBef>
              <a:buNone/>
            </a:pPr>
            <a:r>
              <a:rPr lang="en-US" altLang="ja-JP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①</a:t>
            </a: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概要　既に各社で実施されている教育資料のケーススタディとして、４社の教育資料を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可能な範囲で事例として提示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目次、章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節の概要程度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いただき、</a:t>
            </a:r>
            <a:r>
              <a: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教育の体系、対象者、形態</a:t>
            </a:r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講演会</a:t>
            </a:r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､</a:t>
            </a:r>
            <a:r>
              <a: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集合研修</a:t>
            </a:r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､e-learning､</a:t>
            </a:r>
            <a:r>
              <a: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資料閲覧</a:t>
            </a:r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､</a:t>
            </a:r>
            <a:r>
              <a: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他</a:t>
            </a:r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)､</a:t>
            </a:r>
            <a:r>
              <a: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タイミング、英語版有無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の観点について分析。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609725" indent="-1609725">
              <a:spcBef>
                <a:spcPts val="0"/>
              </a:spcBef>
              <a:buNone/>
            </a:pP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②位置付け　これから社内で新たに教育資料を作成する場合、又追加で</a:t>
            </a: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OSS</a:t>
            </a: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に関係する別の役割向けに教育資料を作成する場合、等の参考として。</a:t>
            </a:r>
          </a:p>
          <a:p>
            <a:pPr marL="0" indent="0">
              <a:spcBef>
                <a:spcPts val="0"/>
              </a:spcBef>
              <a:buNone/>
            </a:pP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③提供資料・場所</a:t>
            </a:r>
            <a:endParaRPr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教育プログラム事例分析</a:t>
            </a: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.xlsx</a:t>
            </a: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日本語</a:t>
            </a: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CaseStudy-of-training-program.xlsx</a:t>
            </a: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英語</a:t>
            </a: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　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3"/>
              </a:rPr>
              <a:t>https://github.com/OpenChain-Project/OpenChain-JWG/tree/master/CaseStudy/Training</a:t>
            </a:r>
            <a:endParaRPr lang="en-US" altLang="ja-JP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spcBef>
                <a:spcPts val="0"/>
              </a:spcBef>
              <a:buNone/>
            </a:pPr>
            <a:endParaRPr lang="ja-JP" altLang="en-US" sz="1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Shape 60"/>
          <p:cNvSpPr txBox="1">
            <a:spLocks/>
          </p:cNvSpPr>
          <p:nvPr/>
        </p:nvSpPr>
        <p:spPr>
          <a:xfrm>
            <a:off x="495301" y="267651"/>
            <a:ext cx="8915399" cy="9437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  <a:defRPr sz="4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 defTabSz="914400">
              <a:buSzPct val="25000"/>
            </a:pPr>
            <a:r>
              <a:rPr lang="en-US" altLang="ja-JP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2. </a:t>
            </a:r>
            <a:r>
              <a:rPr lang="ja-JP" altLang="en-US" sz="36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成果資料</a:t>
            </a:r>
            <a:endParaRPr lang="en-US" kern="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5643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1"/>
          <p:cNvSpPr txBox="1">
            <a:spLocks noGrp="1"/>
          </p:cNvSpPr>
          <p:nvPr>
            <p:ph type="body" idx="1"/>
          </p:nvPr>
        </p:nvSpPr>
        <p:spPr>
          <a:xfrm>
            <a:off x="506264" y="1204853"/>
            <a:ext cx="9321477" cy="52641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ja-JP" sz="2800" dirty="0">
                <a:solidFill>
                  <a:schemeClr val="bg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(2)</a:t>
            </a:r>
            <a:r>
              <a:rPr lang="ja-JP" altLang="en-US" sz="2800" dirty="0">
                <a:solidFill>
                  <a:schemeClr val="bg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ソフトウェア開発者向け教育資料案</a:t>
            </a:r>
            <a:br>
              <a:rPr lang="en-US" altLang="ja-JP" sz="2800" dirty="0">
                <a:solidFill>
                  <a:schemeClr val="bg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2800" dirty="0">
                <a:solidFill>
                  <a:schemeClr val="bg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en-US" altLang="ja-JP" sz="2800" dirty="0">
                <a:solidFill>
                  <a:schemeClr val="bg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2800" dirty="0">
                <a:solidFill>
                  <a:schemeClr val="bg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コンプライアンスプログラム･バージョン</a:t>
            </a:r>
            <a:r>
              <a:rPr lang="en-US" altLang="ja-JP" sz="2800" dirty="0">
                <a:solidFill>
                  <a:schemeClr val="bg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ja-JP" sz="1800" dirty="0">
              <a:solidFill>
                <a:schemeClr val="bg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900113" indent="-900113">
              <a:spcBef>
                <a:spcPts val="0"/>
              </a:spcBef>
              <a:buNone/>
            </a:pP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①</a:t>
            </a: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概要　上記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４社の教育事例の分析の結果を踏まえ、</a:t>
            </a: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これから社内で新たに教育資料を作成する場合に、最初に</a:t>
            </a: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OSS</a:t>
            </a: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を使用するソフトウェア開発者向けの教育資料案。</a:t>
            </a:r>
          </a:p>
          <a:p>
            <a:pPr marL="1528763" indent="-1528763">
              <a:spcBef>
                <a:spcPts val="0"/>
              </a:spcBef>
              <a:buNone/>
            </a:pP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②位置付け　これから社内で新たに教育資料を作成する場合の参考として。</a:t>
            </a:r>
            <a:endParaRPr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③</a:t>
            </a: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提供資料・場所　</a:t>
            </a:r>
            <a:endParaRPr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教育資料案　</a:t>
            </a: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日本語、マークダウン版</a:t>
            </a: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b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3"/>
              </a:rPr>
              <a:t>https://github.com/OpenChain-Project/OpenChain-JWG/tree/master/Education_Material/Training/chapters</a:t>
            </a:r>
            <a:endParaRPr lang="en-US" altLang="ja-JP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ja-JP" altLang="en-US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教育資料案　</a:t>
            </a: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日本語、パワーポイント版</a:t>
            </a:r>
            <a:r>
              <a:rPr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ja-JP" altLang="en-US" sz="105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　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4"/>
              </a:rPr>
              <a:t>https://github.com/OpenChain-Project/OpenChain-JWG/blob/master/Education_Material/Training/Training-OSS-compl-process-jp-42.pptx</a:t>
            </a:r>
            <a:endParaRPr lang="en-US" altLang="ja-JP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ja-JP" sz="1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ja-JP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④</a:t>
            </a:r>
            <a:endParaRPr lang="ja-JP" altLang="en-US" sz="1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Shape 60"/>
          <p:cNvSpPr txBox="1">
            <a:spLocks/>
          </p:cNvSpPr>
          <p:nvPr/>
        </p:nvSpPr>
        <p:spPr>
          <a:xfrm>
            <a:off x="495301" y="267651"/>
            <a:ext cx="8915399" cy="9437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  <a:defRPr sz="4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 defTabSz="914400">
              <a:buSzPct val="25000"/>
            </a:pPr>
            <a:r>
              <a:rPr lang="en-US" altLang="ja-JP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2. </a:t>
            </a:r>
            <a:r>
              <a:rPr lang="ja-JP" altLang="en-US" sz="3600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成果資料</a:t>
            </a:r>
            <a:endParaRPr lang="en-US" kern="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9578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Shape 60"/>
          <p:cNvSpPr txBox="1">
            <a:spLocks/>
          </p:cNvSpPr>
          <p:nvPr/>
        </p:nvSpPr>
        <p:spPr>
          <a:xfrm>
            <a:off x="495301" y="267651"/>
            <a:ext cx="8915399" cy="9437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  <a:defRPr sz="4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 defTabSz="914400">
              <a:buSzPct val="25000"/>
            </a:pPr>
            <a:r>
              <a:rPr lang="en-US" altLang="ja-JP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3. </a:t>
            </a:r>
            <a:r>
              <a:rPr lang="ja-JP" altLang="en-US" kern="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今後の活動方針</a:t>
            </a:r>
            <a:endParaRPr lang="en-US" sz="2800" kern="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テキスト プレースホルダー 1">
            <a:extLst>
              <a:ext uri="{FF2B5EF4-FFF2-40B4-BE49-F238E27FC236}">
                <a16:creationId xmlns:a16="http://schemas.microsoft.com/office/drawing/2014/main" id="{40D169BB-3E5C-4856-A3BD-88F9AA8F7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301" y="967782"/>
            <a:ext cx="8915399" cy="5595250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ソフトウェア開発者向け教育資料案の英語化を継続すると共に、</a:t>
            </a:r>
            <a:r>
              <a:rPr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SWG</a:t>
            </a:r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会合での</a:t>
            </a:r>
            <a:r>
              <a:rPr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OSS</a:t>
            </a:r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教育</a:t>
            </a:r>
            <a:r>
              <a:rPr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/OSS</a:t>
            </a:r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活用啓発の各社課題</a:t>
            </a:r>
            <a:r>
              <a:rPr lang="en-US" altLang="ja-JP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事例の情報共有と</a:t>
            </a:r>
            <a:r>
              <a:rPr lang="en-US" altLang="ja-JP" sz="24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JapanWG</a:t>
            </a:r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への情報発信を行う。</a:t>
            </a:r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buNone/>
            </a:pPr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活動方針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457200" indent="-457200">
              <a:buFont typeface="Arial"/>
              <a:buAutoNum type="arabicParenBoth"/>
            </a:pPr>
            <a:r>
              <a:rPr lang="ja-JP" altLang="en-US" sz="2000" dirty="0">
                <a:solidFill>
                  <a:schemeClr val="bg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ソフトウェア開発者向け教育資料案</a:t>
            </a:r>
            <a:br>
              <a:rPr lang="en-US" altLang="ja-JP" sz="2000" dirty="0">
                <a:solidFill>
                  <a:schemeClr val="bg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2000" dirty="0">
                <a:solidFill>
                  <a:schemeClr val="bg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en-US" altLang="ja-JP" sz="2000" dirty="0">
                <a:solidFill>
                  <a:schemeClr val="bg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2000" dirty="0">
                <a:solidFill>
                  <a:schemeClr val="bg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コンプライアンスプログラム･バージョン</a:t>
            </a:r>
            <a:r>
              <a:rPr lang="en-US" altLang="ja-JP" sz="2000" dirty="0">
                <a:solidFill>
                  <a:schemeClr val="bg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2000" dirty="0">
                <a:solidFill>
                  <a:schemeClr val="bg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の英語化</a:t>
            </a:r>
            <a:endParaRPr lang="en-US" altLang="ja-JP" sz="2000" dirty="0">
              <a:solidFill>
                <a:schemeClr val="bg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457200" indent="-457200">
              <a:buFont typeface="Arial"/>
              <a:buAutoNum type="arabicParenBoth"/>
            </a:pPr>
            <a:r>
              <a:rPr lang="en-US" altLang="ja-JP" sz="2000" dirty="0">
                <a:solidFill>
                  <a:schemeClr val="bg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SWG</a:t>
            </a:r>
            <a:r>
              <a:rPr lang="ja-JP" altLang="en-US" sz="2000" dirty="0">
                <a:solidFill>
                  <a:schemeClr val="bg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会合での</a:t>
            </a:r>
            <a:r>
              <a:rPr lang="en-US" altLang="ja-JP" sz="2000" dirty="0">
                <a:solidFill>
                  <a:schemeClr val="bg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OSS</a:t>
            </a:r>
            <a:r>
              <a:rPr lang="ja-JP" altLang="en-US" sz="2000" dirty="0">
                <a:solidFill>
                  <a:schemeClr val="bg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教育</a:t>
            </a:r>
            <a:r>
              <a:rPr lang="en-US" altLang="ja-JP" sz="2000" dirty="0">
                <a:solidFill>
                  <a:schemeClr val="bg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  <a:r>
              <a:rPr lang="ja-JP" altLang="en-US" sz="2000" dirty="0">
                <a:solidFill>
                  <a:schemeClr val="bg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活用啓発の各社課題</a:t>
            </a:r>
            <a:r>
              <a:rPr lang="en-US" altLang="ja-JP" sz="2000" dirty="0">
                <a:solidFill>
                  <a:schemeClr val="bg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  <a:r>
              <a:rPr lang="ja-JP" altLang="en-US" sz="2000" dirty="0">
                <a:solidFill>
                  <a:schemeClr val="bg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事例の情報共有と</a:t>
            </a:r>
            <a:r>
              <a:rPr lang="en-US" altLang="ja-JP" sz="2000" dirty="0" err="1">
                <a:solidFill>
                  <a:schemeClr val="bg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JapanWG</a:t>
            </a:r>
            <a:r>
              <a:rPr lang="ja-JP" altLang="en-US" sz="2000" dirty="0">
                <a:solidFill>
                  <a:schemeClr val="bg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への情報発信</a:t>
            </a:r>
            <a:endParaRPr lang="en-US" altLang="ja-JP" sz="2000" dirty="0">
              <a:solidFill>
                <a:schemeClr val="bg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chemeClr val="bg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　</a:t>
            </a:r>
            <a:r>
              <a:rPr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2021/2/26</a:t>
            </a:r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オンライン会合：</a:t>
            </a:r>
            <a:br>
              <a:rPr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　・参加７社の</a:t>
            </a:r>
            <a:r>
              <a:rPr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OSS</a:t>
            </a:r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教育の課題他のフリーディスカッション</a:t>
            </a:r>
            <a:endParaRPr lang="en-US" altLang="ja-JP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　　⇒課題の纏めを行い、テーマを決めてオンライン会合で継続議論予定</a:t>
            </a:r>
            <a:br>
              <a:rPr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　・</a:t>
            </a:r>
            <a:r>
              <a:rPr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NEC</a:t>
            </a:r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殿の社内教育資料の紹介　⇒</a:t>
            </a:r>
            <a:r>
              <a:rPr lang="en-US" altLang="ja-JP" sz="20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JapanWG</a:t>
            </a:r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での紹介</a:t>
            </a:r>
            <a:endParaRPr lang="en-US" altLang="ja-JP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buNone/>
            </a:pPr>
            <a:endParaRPr lang="en-US" altLang="ja-JP" sz="2000" dirty="0">
              <a:solidFill>
                <a:schemeClr val="bg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Slack </a:t>
            </a:r>
            <a:r>
              <a:rPr lang="en-US" altLang="ja-JP" sz="20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OpenChain</a:t>
            </a:r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20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JapanWG</a:t>
            </a:r>
            <a:r>
              <a:rPr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10_education-sg</a:t>
            </a:r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で会合予定、テーマを検討・案内しています。ふるってご参加下さい。</a:t>
            </a:r>
            <a:r>
              <a:rPr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次回</a:t>
            </a:r>
            <a:r>
              <a:rPr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2021/4</a:t>
            </a:r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月中旬を予定</a:t>
            </a:r>
            <a:r>
              <a:rPr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94834265"/>
      </p:ext>
    </p:extLst>
  </p:cSld>
  <p:clrMapOvr>
    <a:masterClrMapping/>
  </p:clrMapOvr>
</p:sld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</a:spPr>
      <a:bodyPr rtlCol="0" anchor="ctr"/>
      <a:lstStyle>
        <a:defPPr marL="0" marR="0" indent="0" algn="ctr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1" sz="1400" b="0" i="0" u="none" strike="noStrike" kern="0" cap="none" spc="0" normalizeH="0" baseline="0" noProof="0">
            <a:ln>
              <a:noFill/>
            </a:ln>
            <a:solidFill>
              <a:srgbClr val="FFFFFF"/>
            </a:solidFill>
            <a:effectLst/>
            <a:uLnTx/>
            <a:uFillTx/>
            <a:latin typeface="Arial"/>
            <a:ea typeface="ＭＳ Ｐゴシック" panose="020B0600070205080204" pitchFamily="50" charset="-128"/>
            <a:cs typeface="+mn-cs"/>
            <a:sym typeface="Arial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1149</TotalTime>
  <Words>693</Words>
  <Application>Microsoft Office PowerPoint</Application>
  <PresentationFormat>A4 210 x 297 mm</PresentationFormat>
  <Paragraphs>57</Paragraphs>
  <Slides>5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2" baseType="lpstr">
      <vt:lpstr>Myriad Pro</vt:lpstr>
      <vt:lpstr>Roboto</vt:lpstr>
      <vt:lpstr>Roboto Condensed</vt:lpstr>
      <vt:lpstr>メイリオ</vt:lpstr>
      <vt:lpstr>游ゴシック</vt:lpstr>
      <vt:lpstr>Arial</vt:lpstr>
      <vt:lpstr>Clarity</vt:lpstr>
      <vt:lpstr>Japan WG 「役割ごとの教育資料」SWG</vt:lpstr>
      <vt:lpstr>1. 「役割ごとの教育資料」SWGの活動</vt:lpstr>
      <vt:lpstr>PowerPoint プレゼンテーション</vt:lpstr>
      <vt:lpstr>PowerPoint プレゼンテーション</vt:lpstr>
      <vt:lpstr>PowerPoint プレゼンテーション</vt:lpstr>
    </vt:vector>
  </TitlesOfParts>
  <Company>(株)日立製作所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Japan WG “Education for each role” SWG</dc:title>
  <dc:creator>原田博昭 / HARADA，HIROAKI</dc:creator>
  <cp:lastModifiedBy>岩田吉隆 / IWATA，YOSHITAKA</cp:lastModifiedBy>
  <cp:revision>119</cp:revision>
  <cp:lastPrinted>2019-04-03T03:56:46Z</cp:lastPrinted>
  <dcterms:created xsi:type="dcterms:W3CDTF">2019-02-22T01:20:24Z</dcterms:created>
  <dcterms:modified xsi:type="dcterms:W3CDTF">2021-03-09T00:32:30Z</dcterms:modified>
</cp:coreProperties>
</file>