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64" r:id="rId2"/>
    <p:sldId id="265" r:id="rId3"/>
    <p:sldId id="298" r:id="rId4"/>
    <p:sldId id="296" r:id="rId5"/>
    <p:sldId id="284" r:id="rId6"/>
    <p:sldId id="285" r:id="rId7"/>
    <p:sldId id="286" r:id="rId8"/>
    <p:sldId id="308" r:id="rId9"/>
    <p:sldId id="289" r:id="rId10"/>
    <p:sldId id="291" r:id="rId11"/>
    <p:sldId id="301" r:id="rId12"/>
    <p:sldId id="300" r:id="rId13"/>
    <p:sldId id="293" r:id="rId14"/>
    <p:sldId id="311" r:id="rId15"/>
    <p:sldId id="294" r:id="rId16"/>
    <p:sldId id="303" r:id="rId17"/>
    <p:sldId id="305" r:id="rId18"/>
    <p:sldId id="306" r:id="rId19"/>
    <p:sldId id="307" r:id="rId20"/>
    <p:sldId id="309" r:id="rId21"/>
    <p:sldId id="287" r:id="rId22"/>
    <p:sldId id="310" r:id="rId23"/>
    <p:sldId id="295" r:id="rId24"/>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43" autoAdjust="0"/>
  </p:normalViewPr>
  <p:slideViewPr>
    <p:cSldViewPr snapToGrid="0" showGuides="1">
      <p:cViewPr varScale="1">
        <p:scale>
          <a:sx n="62" d="100"/>
          <a:sy n="62" d="100"/>
        </p:scale>
        <p:origin x="8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D4E3106-D528-4E0D-8BF5-01AB3478AB52}" type="datetimeFigureOut">
              <a:rPr kumimoji="1" lang="ja-JP" altLang="en-US" smtClean="0"/>
              <a:t>2023/7/7</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9D0C85FC-9DBD-46DB-8F5F-56B985BC30C0}" type="slidenum">
              <a:rPr kumimoji="1" lang="ja-JP" altLang="en-US" smtClean="0"/>
              <a:t>‹#›</a:t>
            </a:fld>
            <a:endParaRPr kumimoji="1" lang="ja-JP" altLang="en-US"/>
          </a:p>
        </p:txBody>
      </p:sp>
    </p:spTree>
    <p:extLst>
      <p:ext uri="{BB962C8B-B14F-4D97-AF65-F5344CB8AC3E}">
        <p14:creationId xmlns:p14="http://schemas.microsoft.com/office/powerpoint/2010/main" val="1565659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1C72E367-067E-4273-B816-629FE9D36E82}" type="datetimeFigureOut">
              <a:rPr kumimoji="1" lang="ja-JP" altLang="en-US" smtClean="0"/>
              <a:t>2023/7/7</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40AFAAF3-9CF0-45B0-9579-A6A6A36FDA0C}" type="slidenum">
              <a:rPr kumimoji="1" lang="ja-JP" altLang="en-US" smtClean="0"/>
              <a:t>‹#›</a:t>
            </a:fld>
            <a:endParaRPr kumimoji="1" lang="ja-JP" altLang="en-US"/>
          </a:p>
        </p:txBody>
      </p:sp>
    </p:spTree>
    <p:extLst>
      <p:ext uri="{BB962C8B-B14F-4D97-AF65-F5344CB8AC3E}">
        <p14:creationId xmlns:p14="http://schemas.microsoft.com/office/powerpoint/2010/main" val="36142072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p:txBody>
      </p:sp>
      <p:sp>
        <p:nvSpPr>
          <p:cNvPr id="50" name="Shape 50"/>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060417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10</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12902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11</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527980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12</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709772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13</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26276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14</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51637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15</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109410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16</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11575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17</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01364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18</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87451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19</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62193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39713" y="798513"/>
            <a:ext cx="7096126"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376619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39713" y="798513"/>
            <a:ext cx="7096126"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20</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380861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21</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772022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39713" y="798513"/>
            <a:ext cx="7096126"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22</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720119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23</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09232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39713" y="798513"/>
            <a:ext cx="7096126"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3</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01511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39713" y="798513"/>
            <a:ext cx="7096126"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4</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93005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5</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1794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6</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90881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7</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71201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8</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505980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 y="1330325"/>
            <a:ext cx="638651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9</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416994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2"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12"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23"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34"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46"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57"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69"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8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91"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23"/>
            <a:ext cx="10464800" cy="1587"/>
          </a:xfrm>
          <a:prstGeom prst="straightConnector1">
            <a:avLst/>
          </a:prstGeom>
          <a:noFill/>
          <a:ln w="19050" cap="flat" cmpd="sng">
            <a:solidFill>
              <a:schemeClr val="dk2"/>
            </a:solidFill>
            <a:prstDash val="solid"/>
            <a:round/>
            <a:headEnd type="none" w="med" len="med"/>
            <a:tailEnd type="none" w="med" len="med"/>
          </a:ln>
        </p:spPr>
      </p:cxnSp>
      <p:sp>
        <p:nvSpPr>
          <p:cNvPr id="5" name="Shape 15"/>
          <p:cNvSpPr txBox="1">
            <a:spLocks noGrp="1"/>
          </p:cNvSpPr>
          <p:nvPr>
            <p:ph type="sldNum" idx="12"/>
          </p:nvPr>
        </p:nvSpPr>
        <p:spPr>
          <a:xfrm>
            <a:off x="11679389" y="6525344"/>
            <a:ext cx="490329" cy="329184"/>
          </a:xfrm>
          <a:prstGeom prst="rect">
            <a:avLst/>
          </a:prstGeom>
          <a:noFill/>
          <a:ln>
            <a:noFill/>
          </a:ln>
        </p:spPr>
        <p:txBody>
          <a:bodyPr lIns="91425" tIns="45700" rIns="91425" bIns="45700" anchor="ctr" anchorCtr="0">
            <a:noAutofit/>
          </a:bodyPr>
          <a:lstStyle>
            <a:lvl1pPr>
              <a:defRPr>
                <a:solidFill>
                  <a:schemeClr val="tx1"/>
                </a:solidFill>
              </a:defRPr>
            </a:lvl1pPr>
          </a:lstStyle>
          <a:p>
            <a:pPr>
              <a:buSzPct val="25000"/>
            </a:pPr>
            <a:fld id="{00000000-1234-1234-1234-123412341234}" type="slidenum">
              <a:rPr lang="en-US" sz="1200" smtClean="0">
                <a:latin typeface="Roboto"/>
                <a:ea typeface="Roboto"/>
                <a:cs typeface="Roboto"/>
                <a:sym typeface="Roboto"/>
              </a:rPr>
              <a:pPr>
                <a:buSzPct val="25000"/>
              </a:pPr>
              <a:t>‹#›</a:t>
            </a:fld>
            <a:endParaRPr lang="en-US" sz="1200" dirty="0">
              <a:latin typeface="Roboto"/>
              <a:ea typeface="Roboto"/>
              <a:cs typeface="Roboto"/>
              <a:sym typeface="Roboto"/>
            </a:endParaRPr>
          </a:p>
        </p:txBody>
      </p:sp>
    </p:spTree>
    <p:extLst>
      <p:ext uri="{BB962C8B-B14F-4D97-AF65-F5344CB8AC3E}">
        <p14:creationId xmlns:p14="http://schemas.microsoft.com/office/powerpoint/2010/main" val="27755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3" y="533403"/>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3" y="1608017"/>
            <a:ext cx="10972799" cy="4876799"/>
          </a:xfrm>
          <a:prstGeom prst="rect">
            <a:avLst/>
          </a:prstGeom>
          <a:noFill/>
          <a:ln>
            <a:noFill/>
          </a:ln>
        </p:spPr>
        <p:txBody>
          <a:bodyPr lIns="91425" tIns="91425" rIns="91425" bIns="91425" anchor="t" anchorCtr="0"/>
          <a:lstStyle>
            <a:lvl1pPr marL="182885" marR="0" lvl="0" indent="-53341"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12" marR="0" lvl="1" indent="-82552"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38" marR="0" lvl="2" indent="-82552"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64" marR="0" lvl="3" indent="-91441"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50" marR="0" lvl="4" indent="-58420"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34" marR="0" lvl="5" indent="-107953"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519" marR="0" lvl="6" indent="-100332"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404" marR="0" lvl="7" indent="-105413"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88" marR="0" lvl="8" indent="-110492"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764" y="555080"/>
            <a:ext cx="1168910" cy="527633"/>
          </a:xfrm>
          <a:prstGeom prst="rect">
            <a:avLst/>
          </a:prstGeom>
        </p:spPr>
      </p:pic>
      <p:sp>
        <p:nvSpPr>
          <p:cNvPr id="6" name="Shape 15"/>
          <p:cNvSpPr txBox="1">
            <a:spLocks noGrp="1"/>
          </p:cNvSpPr>
          <p:nvPr>
            <p:ph type="sldNum" idx="12"/>
          </p:nvPr>
        </p:nvSpPr>
        <p:spPr>
          <a:xfrm>
            <a:off x="11720812" y="6556200"/>
            <a:ext cx="490329" cy="329184"/>
          </a:xfrm>
          <a:prstGeom prst="rect">
            <a:avLst/>
          </a:prstGeom>
          <a:noFill/>
          <a:ln>
            <a:noFill/>
          </a:ln>
        </p:spPr>
        <p:txBody>
          <a:bodyPr lIns="91425" tIns="45700" rIns="91425" bIns="45700" anchor="ctr" anchorCtr="0">
            <a:noAutofit/>
          </a:bodyPr>
          <a:lstStyle>
            <a:lvl1pPr>
              <a:defRPr>
                <a:solidFill>
                  <a:schemeClr val="tx1"/>
                </a:solidFill>
              </a:defRPr>
            </a:lvl1pPr>
          </a:lstStyle>
          <a:p>
            <a:pPr>
              <a:buSzPct val="25000"/>
            </a:pPr>
            <a:fld id="{00000000-1234-1234-1234-123412341234}" type="slidenum">
              <a:rPr lang="en-US" sz="1200" smtClean="0">
                <a:latin typeface="Roboto"/>
                <a:ea typeface="Roboto"/>
                <a:cs typeface="Roboto"/>
                <a:sym typeface="Roboto"/>
              </a:rPr>
              <a:pPr>
                <a:buSzPct val="25000"/>
              </a:pPr>
              <a:t>‹#›</a:t>
            </a:fld>
            <a:endParaRPr lang="en-US" sz="1200" dirty="0">
              <a:latin typeface="Roboto"/>
              <a:ea typeface="Roboto"/>
              <a:cs typeface="Roboto"/>
              <a:sym typeface="Roboto"/>
            </a:endParaRPr>
          </a:p>
        </p:txBody>
      </p:sp>
    </p:spTree>
    <p:extLst>
      <p:ext uri="{BB962C8B-B14F-4D97-AF65-F5344CB8AC3E}">
        <p14:creationId xmlns:p14="http://schemas.microsoft.com/office/powerpoint/2010/main" val="1459943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3" y="533403"/>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3" y="1608017"/>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4"/>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2" y="18292"/>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12" marR="0" lvl="1" indent="0" algn="l" rtl="0">
              <a:spcBef>
                <a:spcPts val="0"/>
              </a:spcBef>
              <a:buNone/>
              <a:defRPr sz="1800" b="0" i="0" u="none" strike="noStrike" cap="none">
                <a:solidFill>
                  <a:schemeClr val="dk1"/>
                </a:solidFill>
                <a:latin typeface="Arial"/>
                <a:ea typeface="Arial"/>
                <a:cs typeface="Arial"/>
                <a:sym typeface="Arial"/>
              </a:defRPr>
            </a:lvl2pPr>
            <a:lvl3pPr marL="914423" marR="0" lvl="2" indent="0" algn="l" rtl="0">
              <a:spcBef>
                <a:spcPts val="0"/>
              </a:spcBef>
              <a:buNone/>
              <a:defRPr sz="1800" b="0" i="0" u="none" strike="noStrike" cap="none">
                <a:solidFill>
                  <a:schemeClr val="dk1"/>
                </a:solidFill>
                <a:latin typeface="Arial"/>
                <a:ea typeface="Arial"/>
                <a:cs typeface="Arial"/>
                <a:sym typeface="Arial"/>
              </a:defRPr>
            </a:lvl3pPr>
            <a:lvl4pPr marL="1371634" marR="0" lvl="3" indent="0" algn="l" rtl="0">
              <a:spcBef>
                <a:spcPts val="0"/>
              </a:spcBef>
              <a:buNone/>
              <a:defRPr sz="1800" b="0" i="0" u="none" strike="noStrike" cap="none">
                <a:solidFill>
                  <a:schemeClr val="dk1"/>
                </a:solidFill>
                <a:latin typeface="Arial"/>
                <a:ea typeface="Arial"/>
                <a:cs typeface="Arial"/>
                <a:sym typeface="Arial"/>
              </a:defRPr>
            </a:lvl4pPr>
            <a:lvl5pPr marL="1828846" marR="0" lvl="4" indent="0" algn="l" rtl="0">
              <a:spcBef>
                <a:spcPts val="0"/>
              </a:spcBef>
              <a:buNone/>
              <a:defRPr sz="1800" b="0" i="0" u="none" strike="noStrike" cap="none">
                <a:solidFill>
                  <a:schemeClr val="dk1"/>
                </a:solidFill>
                <a:latin typeface="Arial"/>
                <a:ea typeface="Arial"/>
                <a:cs typeface="Arial"/>
                <a:sym typeface="Arial"/>
              </a:defRPr>
            </a:lvl5pPr>
            <a:lvl6pPr marL="2286057" marR="0" lvl="5" indent="0" algn="l" rtl="0">
              <a:spcBef>
                <a:spcPts val="0"/>
              </a:spcBef>
              <a:buNone/>
              <a:defRPr sz="1800" b="0" i="0" u="none" strike="noStrike" cap="none">
                <a:solidFill>
                  <a:schemeClr val="dk1"/>
                </a:solidFill>
                <a:latin typeface="Arial"/>
                <a:ea typeface="Arial"/>
                <a:cs typeface="Arial"/>
                <a:sym typeface="Arial"/>
              </a:defRPr>
            </a:lvl6pPr>
            <a:lvl7pPr marL="2743269" marR="0" lvl="6" indent="0" algn="l" rtl="0">
              <a:spcBef>
                <a:spcPts val="0"/>
              </a:spcBef>
              <a:buNone/>
              <a:defRPr sz="1800" b="0" i="0" u="none" strike="noStrike" cap="none">
                <a:solidFill>
                  <a:schemeClr val="dk1"/>
                </a:solidFill>
                <a:latin typeface="Arial"/>
                <a:ea typeface="Arial"/>
                <a:cs typeface="Arial"/>
                <a:sym typeface="Arial"/>
              </a:defRPr>
            </a:lvl7pPr>
            <a:lvl8pPr marL="3200480" marR="0" lvl="7" indent="0" algn="l" rtl="0">
              <a:spcBef>
                <a:spcPts val="0"/>
              </a:spcBef>
              <a:buNone/>
              <a:defRPr sz="1800" b="0" i="0" u="none" strike="noStrike" cap="none">
                <a:solidFill>
                  <a:schemeClr val="dk1"/>
                </a:solidFill>
                <a:latin typeface="Arial"/>
                <a:ea typeface="Arial"/>
                <a:cs typeface="Arial"/>
                <a:sym typeface="Arial"/>
              </a:defRPr>
            </a:lvl8pPr>
            <a:lvl9pPr marL="3657691"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5" name="Shape 15"/>
          <p:cNvSpPr txBox="1">
            <a:spLocks noGrp="1"/>
          </p:cNvSpPr>
          <p:nvPr>
            <p:ph type="sldNum" idx="12"/>
          </p:nvPr>
        </p:nvSpPr>
        <p:spPr>
          <a:xfrm>
            <a:off x="11600897" y="6484813"/>
            <a:ext cx="490329" cy="329184"/>
          </a:xfrm>
          <a:prstGeom prst="rect">
            <a:avLst/>
          </a:prstGeom>
          <a:noFill/>
          <a:ln>
            <a:noFill/>
          </a:ln>
        </p:spPr>
        <p:txBody>
          <a:bodyPr lIns="91425" tIns="45700" rIns="91425" bIns="45700" anchor="ctr" anchorCtr="0">
            <a:noAutofit/>
          </a:bodyPr>
          <a:lstStyle>
            <a:lvl1pPr>
              <a:defRPr>
                <a:solidFill>
                  <a:schemeClr val="tx1"/>
                </a:solidFill>
              </a:defRPr>
            </a:lvl1pPr>
          </a:lstStyle>
          <a:p>
            <a:pPr>
              <a:buSzPct val="25000"/>
            </a:pPr>
            <a:fld id="{00000000-1234-1234-1234-123412341234}" type="slidenum">
              <a:rPr lang="en-US" sz="1200" smtClean="0">
                <a:latin typeface="Roboto"/>
                <a:ea typeface="Roboto"/>
                <a:cs typeface="Roboto"/>
                <a:sym typeface="Roboto"/>
              </a:rPr>
              <a:pPr>
                <a:buSzPct val="25000"/>
              </a:pPr>
              <a:t>‹#›</a:t>
            </a:fld>
            <a:endParaRPr lang="en-US" sz="1200" dirty="0">
              <a:latin typeface="Roboto"/>
              <a:ea typeface="Roboto"/>
              <a:cs typeface="Roboto"/>
              <a:sym typeface="Roboto"/>
            </a:endParaRPr>
          </a:p>
        </p:txBody>
      </p:sp>
    </p:spTree>
    <p:extLst>
      <p:ext uri="{BB962C8B-B14F-4D97-AF65-F5344CB8AC3E}">
        <p14:creationId xmlns:p14="http://schemas.microsoft.com/office/powerpoint/2010/main" val="2316725756"/>
      </p:ext>
    </p:extLst>
  </p:cSld>
  <p:clrMap bg1="lt1" tx1="dk1" bg2="dk2" tx2="lt2" accent1="accent1" accent2="accent2" accent3="accent3" accent4="accent4" accent5="accent5" accent6="accent6" hlink="hlink" folHlink="folHlink"/>
  <p:sldLayoutIdLst>
    <p:sldLayoutId id="2147483673" r:id="rId1"/>
    <p:sldLayoutId id="214748367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OpenChain-JWG/tree/master/Education_Material/Train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Chain-Project/OpenChain-JWG/tree/master/Education_Material/Training/chapter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OpenChain-Project/OpenChain-JWG/blob/master/Education_Material/Training/Training-OSS-compl-process-jp-42.ppt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2" name="サブタイトル 1"/>
          <p:cNvSpPr>
            <a:spLocks noGrp="1"/>
          </p:cNvSpPr>
          <p:nvPr>
            <p:ph type="subTitle" idx="1"/>
          </p:nvPr>
        </p:nvSpPr>
        <p:spPr>
          <a:xfrm>
            <a:off x="2423592" y="5977719"/>
            <a:ext cx="8386514" cy="458626"/>
          </a:xfrm>
        </p:spPr>
        <p:txBody>
          <a:bodyPr/>
          <a:lstStyle/>
          <a:p>
            <a:pPr algn="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2023</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7</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月</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11</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日</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40" y="874713"/>
            <a:ext cx="2628900" cy="1460500"/>
          </a:xfrm>
          <a:prstGeom prst="rect">
            <a:avLst/>
          </a:prstGeom>
        </p:spPr>
      </p:pic>
      <p:sp>
        <p:nvSpPr>
          <p:cNvPr id="10" name="Title 1"/>
          <p:cNvSpPr>
            <a:spLocks noGrp="1"/>
          </p:cNvSpPr>
          <p:nvPr>
            <p:ph type="ctrTitle"/>
          </p:nvPr>
        </p:nvSpPr>
        <p:spPr>
          <a:xfrm>
            <a:off x="1940084" y="2992128"/>
            <a:ext cx="8575104" cy="1927225"/>
          </a:xfrm>
        </p:spPr>
        <p:txBody>
          <a:bodyPr/>
          <a:lstStyle/>
          <a:p>
            <a:pPr algn="r"/>
            <a:r>
              <a:rPr lang="en-US" sz="3600" b="1" dirty="0">
                <a:solidFill>
                  <a:srgbClr val="E56B45"/>
                </a:solidFill>
              </a:rPr>
              <a:t>Japan WG</a:t>
            </a:r>
            <a:r>
              <a:rPr lang="ja-JP" altLang="en-US" sz="3600" b="1" dirty="0">
                <a:solidFill>
                  <a:srgbClr val="E56B45"/>
                </a:solidFill>
              </a:rPr>
              <a:t>　</a:t>
            </a:r>
            <a:r>
              <a:rPr lang="ja-JP" altLang="en-US" sz="3600" b="1" dirty="0">
                <a:solidFill>
                  <a:srgbClr val="E56B45"/>
                </a:solidFill>
                <a:latin typeface="メイリオ" panose="020B0604030504040204" pitchFamily="50" charset="-128"/>
                <a:ea typeface="メイリオ" panose="020B0604030504040204" pitchFamily="50" charset="-128"/>
              </a:rPr>
              <a:t>教育サブグループ</a:t>
            </a:r>
            <a:r>
              <a:rPr lang="en-US" altLang="ja-JP" sz="3600" b="1" dirty="0">
                <a:solidFill>
                  <a:srgbClr val="E56B45"/>
                </a:solidFill>
                <a:latin typeface="メイリオ" panose="020B0604030504040204" pitchFamily="50" charset="-128"/>
                <a:ea typeface="メイリオ" panose="020B0604030504040204" pitchFamily="50" charset="-128"/>
              </a:rPr>
              <a:t>(</a:t>
            </a:r>
            <a:r>
              <a:rPr lang="ja-JP" altLang="en-US" sz="3600" b="1" dirty="0">
                <a:solidFill>
                  <a:srgbClr val="E56B45"/>
                </a:solidFill>
                <a:latin typeface="メイリオ" panose="020B0604030504040204" pitchFamily="50" charset="-128"/>
                <a:ea typeface="メイリオ" panose="020B0604030504040204" pitchFamily="50" charset="-128"/>
              </a:rPr>
              <a:t>教育</a:t>
            </a:r>
            <a:r>
              <a:rPr lang="en-US" altLang="ja-JP" sz="3600" b="1" dirty="0">
                <a:solidFill>
                  <a:srgbClr val="E56B45"/>
                </a:solidFill>
                <a:latin typeface="メイリオ" panose="020B0604030504040204" pitchFamily="50" charset="-128"/>
                <a:ea typeface="メイリオ" panose="020B0604030504040204" pitchFamily="50" charset="-128"/>
              </a:rPr>
              <a:t>SG)</a:t>
            </a:r>
            <a:br>
              <a:rPr lang="en-US" altLang="ja-JP" sz="36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36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　　　新教育教材について</a:t>
            </a:r>
            <a:endParaRPr lang="en-US" sz="36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a:t>
            </a:fld>
            <a:endParaRPr lang="en-US" sz="1200" kern="0" dirty="0">
              <a:solidFill>
                <a:srgbClr val="292934"/>
              </a:solidFill>
              <a:latin typeface="Roboto"/>
              <a:ea typeface="Roboto"/>
              <a:cs typeface="Roboto"/>
              <a:sym typeface="Roboto"/>
            </a:endParaRPr>
          </a:p>
        </p:txBody>
      </p:sp>
    </p:spTree>
    <p:extLst>
      <p:ext uri="{BB962C8B-B14F-4D97-AF65-F5344CB8AC3E}">
        <p14:creationId xmlns:p14="http://schemas.microsoft.com/office/powerpoint/2010/main" val="164172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8" name="図 7">
            <a:extLst>
              <a:ext uri="{FF2B5EF4-FFF2-40B4-BE49-F238E27FC236}">
                <a16:creationId xmlns:a16="http://schemas.microsoft.com/office/drawing/2014/main" id="{6BFC6663-E953-A53B-5CFE-24AD6F3C7649}"/>
              </a:ext>
            </a:extLst>
          </p:cNvPr>
          <p:cNvPicPr>
            <a:picLocks noChangeAspect="1"/>
          </p:cNvPicPr>
          <p:nvPr/>
        </p:nvPicPr>
        <p:blipFill>
          <a:blip r:embed="rId3"/>
          <a:stretch>
            <a:fillRect/>
          </a:stretch>
        </p:blipFill>
        <p:spPr>
          <a:xfrm>
            <a:off x="841829" y="1187818"/>
            <a:ext cx="10551886" cy="5491990"/>
          </a:xfrm>
          <a:prstGeom prst="rect">
            <a:avLst/>
          </a:prstGeom>
          <a:ln>
            <a:solidFill>
              <a:schemeClr val="bg1"/>
            </a:solidFill>
          </a:ln>
        </p:spPr>
      </p:pic>
      <p:sp>
        <p:nvSpPr>
          <p:cNvPr id="14" name="正方形/長方形 13">
            <a:extLst>
              <a:ext uri="{FF2B5EF4-FFF2-40B4-BE49-F238E27FC236}">
                <a16:creationId xmlns:a16="http://schemas.microsoft.com/office/drawing/2014/main" id="{E57D3A80-E3D3-BD14-4361-AEDD3913153E}"/>
              </a:ext>
            </a:extLst>
          </p:cNvPr>
          <p:cNvSpPr/>
          <p:nvPr/>
        </p:nvSpPr>
        <p:spPr>
          <a:xfrm>
            <a:off x="2664563" y="2039255"/>
            <a:ext cx="8752115" cy="465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10</a:t>
            </a:fld>
            <a:endParaRPr lang="en-US" sz="1200" kern="0">
              <a:solidFill>
                <a:srgbClr val="292934"/>
              </a:solidFill>
              <a:latin typeface="Roboto"/>
              <a:ea typeface="Roboto"/>
              <a:cs typeface="Roboto"/>
              <a:sym typeface="Roboto"/>
            </a:endParaRPr>
          </a:p>
        </p:txBody>
      </p:sp>
      <p:sp>
        <p:nvSpPr>
          <p:cNvPr id="3" name="Shape 60">
            <a:extLst>
              <a:ext uri="{FF2B5EF4-FFF2-40B4-BE49-F238E27FC236}">
                <a16:creationId xmlns:a16="http://schemas.microsoft.com/office/drawing/2014/main" id="{A1338B37-C7C8-CDAE-C1F2-A0995F718A24}"/>
              </a:ext>
            </a:extLst>
          </p:cNvPr>
          <p:cNvSpPr txBox="1">
            <a:spLocks/>
          </p:cNvSpPr>
          <p:nvPr/>
        </p:nvSpPr>
        <p:spPr>
          <a:xfrm>
            <a:off x="737550" y="267652"/>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1.3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作成プロセス</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a:extLst>
              <a:ext uri="{FF2B5EF4-FFF2-40B4-BE49-F238E27FC236}">
                <a16:creationId xmlns:a16="http://schemas.microsoft.com/office/drawing/2014/main" id="{D26E2FBC-D841-BB9F-2F81-13E0743564EC}"/>
              </a:ext>
            </a:extLst>
          </p:cNvPr>
          <p:cNvSpPr/>
          <p:nvPr/>
        </p:nvSpPr>
        <p:spPr>
          <a:xfrm>
            <a:off x="818866" y="1146412"/>
            <a:ext cx="10604310" cy="798502"/>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10" name="吹き出し: 角を丸めた四角形 9">
            <a:extLst>
              <a:ext uri="{FF2B5EF4-FFF2-40B4-BE49-F238E27FC236}">
                <a16:creationId xmlns:a16="http://schemas.microsoft.com/office/drawing/2014/main" id="{E39A59B2-FEED-3E6E-9F3C-6986A8658DC9}"/>
              </a:ext>
            </a:extLst>
          </p:cNvPr>
          <p:cNvSpPr/>
          <p:nvPr/>
        </p:nvSpPr>
        <p:spPr>
          <a:xfrm>
            <a:off x="8026400" y="624114"/>
            <a:ext cx="1800646" cy="449943"/>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b="1" i="0" u="none" strike="noStrike" kern="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sym typeface="Arial"/>
              </a:rPr>
              <a:t>各社の教育</a:t>
            </a:r>
          </a:p>
        </p:txBody>
      </p:sp>
      <p:sp>
        <p:nvSpPr>
          <p:cNvPr id="11" name="吹き出し: 角を丸めた四角形 10">
            <a:extLst>
              <a:ext uri="{FF2B5EF4-FFF2-40B4-BE49-F238E27FC236}">
                <a16:creationId xmlns:a16="http://schemas.microsoft.com/office/drawing/2014/main" id="{D0276DD7-B7DA-D75F-9270-C3ECAE9C7BBC}"/>
              </a:ext>
            </a:extLst>
          </p:cNvPr>
          <p:cNvSpPr/>
          <p:nvPr/>
        </p:nvSpPr>
        <p:spPr>
          <a:xfrm>
            <a:off x="3367313" y="2053771"/>
            <a:ext cx="7131761" cy="449943"/>
          </a:xfrm>
          <a:prstGeom prst="wedgeRoundRectCallout">
            <a:avLst>
              <a:gd name="adj1" fmla="val -67015"/>
              <a:gd name="adj2" fmla="val 121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defTabSz="914400" rtl="0" eaLnBrk="1" fontAlgn="auto" latinLnBrk="0" hangingPunct="1">
              <a:lnSpc>
                <a:spcPct val="100000"/>
              </a:lnSpc>
              <a:spcBef>
                <a:spcPts val="0"/>
              </a:spcBef>
              <a:spcAft>
                <a:spcPts val="0"/>
              </a:spcAft>
              <a:buClrTx/>
              <a:buSzTx/>
              <a:buFontTx/>
              <a:buNone/>
              <a:tabLst/>
            </a:pPr>
            <a:r>
              <a:rPr kumimoji="1" lang="ja-JP" altLang="en-US" b="1" i="0" u="none" strike="noStrike" kern="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sym typeface="Arial"/>
              </a:rPr>
              <a:t>章、節のタイトルを事例として提示⇒概要について検討、議論</a:t>
            </a:r>
          </a:p>
        </p:txBody>
      </p:sp>
      <p:sp>
        <p:nvSpPr>
          <p:cNvPr id="12" name="矢印: 右 11">
            <a:extLst>
              <a:ext uri="{FF2B5EF4-FFF2-40B4-BE49-F238E27FC236}">
                <a16:creationId xmlns:a16="http://schemas.microsoft.com/office/drawing/2014/main" id="{7931D7B5-6FD1-D32D-E5D2-421DF44AA7D5}"/>
              </a:ext>
            </a:extLst>
          </p:cNvPr>
          <p:cNvSpPr/>
          <p:nvPr/>
        </p:nvSpPr>
        <p:spPr>
          <a:xfrm rot="5400000">
            <a:off x="5834200" y="2754790"/>
            <a:ext cx="614149" cy="36848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13" name="吹き出し: 角を丸めた四角形 12">
            <a:extLst>
              <a:ext uri="{FF2B5EF4-FFF2-40B4-BE49-F238E27FC236}">
                <a16:creationId xmlns:a16="http://schemas.microsoft.com/office/drawing/2014/main" id="{A257B086-421C-C6A9-88A1-62ADC9B814DE}"/>
              </a:ext>
            </a:extLst>
          </p:cNvPr>
          <p:cNvSpPr/>
          <p:nvPr/>
        </p:nvSpPr>
        <p:spPr>
          <a:xfrm>
            <a:off x="4767943" y="3439886"/>
            <a:ext cx="2721429" cy="1161143"/>
          </a:xfrm>
          <a:prstGeom prst="wedgeRoundRectCallout">
            <a:avLst>
              <a:gd name="adj1" fmla="val -43015"/>
              <a:gd name="adj2" fmla="val -712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sym typeface="Arial"/>
              </a:rPr>
              <a:t>基礎的</a:t>
            </a:r>
            <a:r>
              <a:rPr kumimoji="1" lang="ja-JP" altLang="en-US" sz="2000" b="0" i="0" u="none" strike="noStrike" kern="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sym typeface="Arial"/>
              </a:rPr>
              <a:t>なもの</a:t>
            </a:r>
            <a:endParaRPr kumimoji="1" lang="en-US" altLang="ja-JP" sz="2000" b="0" i="0" u="none" strike="noStrike" kern="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sym typeface="Arial"/>
            </a:endParaRPr>
          </a:p>
          <a:p>
            <a:pPr marL="0" marR="0" indent="0" defTabSz="914400" rtl="0" eaLnBrk="1" fontAlgn="auto" latinLnBrk="0" hangingPunct="1">
              <a:lnSpc>
                <a:spcPct val="100000"/>
              </a:lnSpc>
              <a:spcBef>
                <a:spcPts val="0"/>
              </a:spcBef>
              <a:spcAft>
                <a:spcPts val="0"/>
              </a:spcAft>
              <a:buClrTx/>
              <a:buSzTx/>
              <a:buFontTx/>
              <a:buNone/>
              <a:tabLst/>
            </a:pPr>
            <a:r>
              <a:rPr kumimoji="1" lang="ja-JP" altLang="en-US" sz="2000" kern="0" dirty="0">
                <a:solidFill>
                  <a:srgbClr val="FF0000"/>
                </a:solidFill>
                <a:latin typeface="メイリオ" panose="020B0604030504040204" pitchFamily="50" charset="-128"/>
                <a:ea typeface="メイリオ" panose="020B0604030504040204" pitchFamily="50" charset="-128"/>
                <a:sym typeface="Arial"/>
              </a:rPr>
              <a:t>応用・実務的</a:t>
            </a:r>
            <a:r>
              <a:rPr kumimoji="1" lang="ja-JP" altLang="en-US" sz="2000" kern="0" dirty="0">
                <a:solidFill>
                  <a:schemeClr val="tx1"/>
                </a:solidFill>
                <a:latin typeface="メイリオ" panose="020B0604030504040204" pitchFamily="50" charset="-128"/>
                <a:ea typeface="メイリオ" panose="020B0604030504040204" pitchFamily="50" charset="-128"/>
                <a:sym typeface="Arial"/>
              </a:rPr>
              <a:t>なもの</a:t>
            </a:r>
            <a:endParaRPr kumimoji="1" lang="en-US" altLang="ja-JP" sz="2000" kern="0" dirty="0">
              <a:solidFill>
                <a:schemeClr val="tx1"/>
              </a:solidFill>
              <a:latin typeface="メイリオ" panose="020B0604030504040204" pitchFamily="50" charset="-128"/>
              <a:ea typeface="メイリオ" panose="020B0604030504040204" pitchFamily="50" charset="-128"/>
              <a:sym typeface="Arial"/>
            </a:endParaRPr>
          </a:p>
          <a:p>
            <a:pPr marL="0" marR="0" indent="0"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sym typeface="Arial"/>
              </a:rPr>
              <a:t>に</a:t>
            </a:r>
            <a:r>
              <a:rPr kumimoji="1" lang="ja-JP" altLang="en-US" sz="2000" b="0" i="0" u="none" strike="noStrike" kern="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sym typeface="Arial"/>
              </a:rPr>
              <a:t>分類</a:t>
            </a:r>
            <a:endParaRPr kumimoji="1" lang="en-US" altLang="ja-JP" sz="2000" b="0" i="0" u="none" strike="noStrike" kern="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sym typeface="Arial"/>
            </a:endParaRPr>
          </a:p>
        </p:txBody>
      </p:sp>
      <p:sp>
        <p:nvSpPr>
          <p:cNvPr id="15" name="矢印: 右 14">
            <a:extLst>
              <a:ext uri="{FF2B5EF4-FFF2-40B4-BE49-F238E27FC236}">
                <a16:creationId xmlns:a16="http://schemas.microsoft.com/office/drawing/2014/main" id="{A2EBE6FC-B06E-25B5-8FF0-5C5BD0C9574D}"/>
              </a:ext>
            </a:extLst>
          </p:cNvPr>
          <p:cNvSpPr/>
          <p:nvPr/>
        </p:nvSpPr>
        <p:spPr>
          <a:xfrm rot="5400000">
            <a:off x="5841460" y="4881136"/>
            <a:ext cx="614149" cy="36848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16" name="吹き出し: 角を丸めた四角形 15">
            <a:extLst>
              <a:ext uri="{FF2B5EF4-FFF2-40B4-BE49-F238E27FC236}">
                <a16:creationId xmlns:a16="http://schemas.microsoft.com/office/drawing/2014/main" id="{4D74F9ED-E060-49CB-53DA-0DFD9FA53BCC}"/>
              </a:ext>
            </a:extLst>
          </p:cNvPr>
          <p:cNvSpPr/>
          <p:nvPr/>
        </p:nvSpPr>
        <p:spPr>
          <a:xfrm>
            <a:off x="4542973" y="5537198"/>
            <a:ext cx="4854416" cy="1161143"/>
          </a:xfrm>
          <a:prstGeom prst="wedgeRoundRectCallout">
            <a:avLst>
              <a:gd name="adj1" fmla="val -43015"/>
              <a:gd name="adj2" fmla="val -712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defTabSz="914400" rtl="0" eaLnBrk="1" fontAlgn="auto" latinLnBrk="0" hangingPunct="1">
              <a:lnSpc>
                <a:spcPct val="100000"/>
              </a:lnSpc>
              <a:spcBef>
                <a:spcPts val="0"/>
              </a:spcBef>
              <a:spcAft>
                <a:spcPts val="0"/>
              </a:spcAft>
              <a:buClrTx/>
              <a:buSzTx/>
              <a:buFontTx/>
              <a:buNone/>
              <a:tabLst/>
            </a:pPr>
            <a:r>
              <a:rPr kumimoji="1" lang="ja-JP" altLang="en-US" sz="3200" b="1" i="0" u="none" strike="noStrike" kern="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sym typeface="Arial"/>
              </a:rPr>
              <a:t>基礎編・応用編</a:t>
            </a:r>
            <a:r>
              <a:rPr kumimoji="1" lang="ja-JP" altLang="en-US" sz="3200" b="0" i="0" u="none" strike="noStrike" kern="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sym typeface="Arial"/>
              </a:rPr>
              <a:t>の２つの</a:t>
            </a:r>
            <a:endParaRPr kumimoji="1" lang="en-US" altLang="ja-JP" sz="3200" b="0" i="0" u="none" strike="noStrike" kern="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sym typeface="Arial"/>
            </a:endParaRPr>
          </a:p>
          <a:p>
            <a:pPr marL="0" marR="0" indent="0" defTabSz="914400" rtl="0" eaLnBrk="1" fontAlgn="auto" latinLnBrk="0" hangingPunct="1">
              <a:lnSpc>
                <a:spcPct val="100000"/>
              </a:lnSpc>
              <a:spcBef>
                <a:spcPts val="0"/>
              </a:spcBef>
              <a:spcAft>
                <a:spcPts val="0"/>
              </a:spcAft>
              <a:buClrTx/>
              <a:buSzTx/>
              <a:buFontTx/>
              <a:buNone/>
              <a:tabLst/>
            </a:pPr>
            <a:r>
              <a:rPr kumimoji="1" lang="ja-JP" altLang="en-US" sz="3200" kern="0" dirty="0">
                <a:solidFill>
                  <a:srgbClr val="FF0000"/>
                </a:solidFill>
                <a:latin typeface="メイリオ" panose="020B0604030504040204" pitchFamily="50" charset="-128"/>
                <a:ea typeface="メイリオ" panose="020B0604030504040204" pitchFamily="50" charset="-128"/>
                <a:sym typeface="Arial"/>
              </a:rPr>
              <a:t>教材を作成</a:t>
            </a:r>
            <a:r>
              <a:rPr kumimoji="1" lang="ja-JP" altLang="en-US" sz="3200" b="0" i="0" u="none" strike="noStrike" kern="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sym typeface="Arial"/>
              </a:rPr>
              <a:t>する事とした</a:t>
            </a:r>
            <a:endParaRPr kumimoji="1" lang="en-US" altLang="ja-JP" sz="3200" b="0" i="0" u="none" strike="noStrike" kern="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sym typeface="Arial"/>
            </a:endParaRPr>
          </a:p>
        </p:txBody>
      </p:sp>
    </p:spTree>
    <p:extLst>
      <p:ext uri="{BB962C8B-B14F-4D97-AF65-F5344CB8AC3E}">
        <p14:creationId xmlns:p14="http://schemas.microsoft.com/office/powerpoint/2010/main" val="8028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11</a:t>
            </a:fld>
            <a:endParaRPr lang="en-US" sz="1200" kern="0">
              <a:solidFill>
                <a:srgbClr val="292934"/>
              </a:solidFill>
              <a:latin typeface="Roboto"/>
              <a:ea typeface="Roboto"/>
              <a:cs typeface="Roboto"/>
              <a:sym typeface="Roboto"/>
            </a:endParaRPr>
          </a:p>
        </p:txBody>
      </p:sp>
      <p:sp>
        <p:nvSpPr>
          <p:cNvPr id="3" name="Shape 60">
            <a:extLst>
              <a:ext uri="{FF2B5EF4-FFF2-40B4-BE49-F238E27FC236}">
                <a16:creationId xmlns:a16="http://schemas.microsoft.com/office/drawing/2014/main" id="{6733FF3F-E840-610A-83C7-7AD3D3364890}"/>
              </a:ext>
            </a:extLst>
          </p:cNvPr>
          <p:cNvSpPr txBox="1">
            <a:spLocks/>
          </p:cNvSpPr>
          <p:nvPr/>
        </p:nvSpPr>
        <p:spPr>
          <a:xfrm>
            <a:off x="737550" y="297148"/>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1.4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ライセンス基礎の概要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C83316DD-3A53-2D1A-03B8-8A5F2CF05420}"/>
              </a:ext>
            </a:extLst>
          </p:cNvPr>
          <p:cNvSpPr txBox="1"/>
          <p:nvPr/>
        </p:nvSpPr>
        <p:spPr>
          <a:xfrm>
            <a:off x="737550" y="1890013"/>
            <a:ext cx="10972800" cy="2800767"/>
          </a:xfrm>
          <a:prstGeom prst="rect">
            <a:avLst/>
          </a:prstGeom>
          <a:noFill/>
        </p:spPr>
        <p:txBody>
          <a:bodyPr wrap="square" rtlCol="0">
            <a:spAutoFit/>
          </a:bodyPr>
          <a:lstStyle/>
          <a:p>
            <a:pPr algn="l"/>
            <a:r>
              <a:rPr lang="ja-JP" altLang="en-US" sz="3600" dirty="0">
                <a:latin typeface="メイリオ" panose="020B0604030504040204" pitchFamily="50" charset="-128"/>
                <a:ea typeface="メイリオ" panose="020B0604030504040204" pitchFamily="50" charset="-128"/>
              </a:rPr>
              <a:t> </a:t>
            </a:r>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教育資料</a:t>
            </a:r>
            <a:b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サプライチェーンリスクマネジメント･バージョン</a:t>
            </a:r>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p>
          <a:p>
            <a:pPr algn="l"/>
            <a:endParaRPr lang="en-US" altLang="ja-JP" sz="44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sz="4400" b="1" dirty="0">
                <a:latin typeface="メイリオ" panose="020B0604030504040204" pitchFamily="50" charset="-128"/>
                <a:ea typeface="メイリオ" panose="020B0604030504040204" pitchFamily="50" charset="-128"/>
                <a:cs typeface="メイリオ" panose="020B0604030504040204" pitchFamily="50" charset="-128"/>
              </a:rPr>
              <a:t>ライセンス基礎の紹介</a:t>
            </a:r>
            <a:endParaRPr lang="ja-JP" altLang="en-US" sz="3600" b="1"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B0CA034-6967-694D-8A89-914DB654A168}"/>
              </a:ext>
            </a:extLst>
          </p:cNvPr>
          <p:cNvSpPr txBox="1"/>
          <p:nvPr/>
        </p:nvSpPr>
        <p:spPr>
          <a:xfrm>
            <a:off x="865500" y="5771370"/>
            <a:ext cx="10716899" cy="784830"/>
          </a:xfrm>
          <a:prstGeom prst="rect">
            <a:avLst/>
          </a:prstGeom>
          <a:noFill/>
        </p:spPr>
        <p:txBody>
          <a:bodyPr wrap="square">
            <a:spAutoFit/>
          </a:bodyPr>
          <a:lstStyle/>
          <a:p>
            <a:pPr>
              <a:spcBef>
                <a:spcPts val="600"/>
              </a:spcBef>
            </a:pPr>
            <a:r>
              <a:rPr lang="en-US" altLang="ja-JP" sz="2400" dirty="0">
                <a:latin typeface="メイリオ" panose="020B0604030504040204" pitchFamily="50" charset="-128"/>
                <a:ea typeface="メイリオ" panose="020B0604030504040204" pitchFamily="50" charset="-128"/>
              </a:rPr>
              <a:t>pptx</a:t>
            </a:r>
            <a:r>
              <a:rPr lang="ja-JP" altLang="en-US" sz="2400" dirty="0">
                <a:latin typeface="メイリオ" panose="020B0604030504040204" pitchFamily="50" charset="-128"/>
                <a:ea typeface="メイリオ" panose="020B0604030504040204" pitchFamily="50" charset="-128"/>
              </a:rPr>
              <a:t>ファイル版を</a:t>
            </a:r>
            <a:r>
              <a:rPr lang="en-US" altLang="ja-JP" sz="2400" dirty="0" err="1">
                <a:latin typeface="メイリオ" panose="020B0604030504040204" pitchFamily="50" charset="-128"/>
                <a:ea typeface="メイリオ" panose="020B0604030504040204" pitchFamily="50" charset="-128"/>
              </a:rPr>
              <a:t>OpenChain</a:t>
            </a:r>
            <a:r>
              <a:rPr lang="en-US" altLang="ja-JP" sz="2400" dirty="0">
                <a:latin typeface="メイリオ" panose="020B0604030504040204" pitchFamily="50" charset="-128"/>
                <a:ea typeface="メイリオ" panose="020B0604030504040204" pitchFamily="50" charset="-128"/>
              </a:rPr>
              <a:t> Japan WG </a:t>
            </a:r>
            <a:r>
              <a:rPr lang="ja-JP" altLang="en-US" sz="2400" dirty="0">
                <a:latin typeface="メイリオ" panose="020B0604030504040204" pitchFamily="50" charset="-128"/>
                <a:ea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rPr>
              <a:t>GitHub</a:t>
            </a:r>
            <a:r>
              <a:rPr lang="ja-JP" altLang="en-US" sz="2400" dirty="0">
                <a:latin typeface="メイリオ" panose="020B0604030504040204" pitchFamily="50" charset="-128"/>
                <a:ea typeface="メイリオ" panose="020B0604030504040204" pitchFamily="50" charset="-128"/>
              </a:rPr>
              <a:t>で公開中</a:t>
            </a:r>
          </a:p>
          <a:p>
            <a:pPr>
              <a:spcBef>
                <a:spcPts val="600"/>
              </a:spcBef>
            </a:pPr>
            <a:r>
              <a:rPr lang="en-US" altLang="ja-JP" sz="1600" dirty="0" err="1">
                <a:latin typeface="メイリオ" panose="020B0604030504040204" pitchFamily="50" charset="-128"/>
                <a:ea typeface="メイリオ" panose="020B0604030504040204" pitchFamily="50" charset="-128"/>
                <a:hlinkClick r:id="rId3"/>
              </a:rPr>
              <a:t>OpenChain</a:t>
            </a:r>
            <a:r>
              <a:rPr lang="en-US" altLang="ja-JP" sz="1600" dirty="0">
                <a:latin typeface="メイリオ" panose="020B0604030504040204" pitchFamily="50" charset="-128"/>
                <a:ea typeface="メイリオ" panose="020B0604030504040204" pitchFamily="50" charset="-128"/>
                <a:hlinkClick r:id="rId3"/>
              </a:rPr>
              <a:t>-JWG/</a:t>
            </a:r>
            <a:r>
              <a:rPr lang="en-US" altLang="ja-JP" sz="1600" dirty="0" err="1">
                <a:latin typeface="メイリオ" panose="020B0604030504040204" pitchFamily="50" charset="-128"/>
                <a:ea typeface="メイリオ" panose="020B0604030504040204" pitchFamily="50" charset="-128"/>
                <a:hlinkClick r:id="rId3"/>
              </a:rPr>
              <a:t>Education_Material</a:t>
            </a:r>
            <a:r>
              <a:rPr lang="en-US" altLang="ja-JP" sz="1600" dirty="0">
                <a:latin typeface="メイリオ" panose="020B0604030504040204" pitchFamily="50" charset="-128"/>
                <a:ea typeface="メイリオ" panose="020B0604030504040204" pitchFamily="50" charset="-128"/>
                <a:hlinkClick r:id="rId3"/>
              </a:rPr>
              <a:t>/Training at master · </a:t>
            </a:r>
            <a:r>
              <a:rPr lang="en-US" altLang="ja-JP" sz="1600" dirty="0" err="1">
                <a:latin typeface="メイリオ" panose="020B0604030504040204" pitchFamily="50" charset="-128"/>
                <a:ea typeface="メイリオ" panose="020B0604030504040204" pitchFamily="50" charset="-128"/>
                <a:hlinkClick r:id="rId3"/>
              </a:rPr>
              <a:t>OpenChain</a:t>
            </a:r>
            <a:r>
              <a:rPr lang="en-US" altLang="ja-JP" sz="1600" dirty="0">
                <a:latin typeface="メイリオ" panose="020B0604030504040204" pitchFamily="50" charset="-128"/>
                <a:ea typeface="メイリオ" panose="020B0604030504040204" pitchFamily="50" charset="-128"/>
                <a:hlinkClick r:id="rId3"/>
              </a:rPr>
              <a:t>-Project/</a:t>
            </a:r>
            <a:r>
              <a:rPr lang="en-US" altLang="ja-JP" sz="1600" dirty="0" err="1">
                <a:latin typeface="メイリオ" panose="020B0604030504040204" pitchFamily="50" charset="-128"/>
                <a:ea typeface="メイリオ" panose="020B0604030504040204" pitchFamily="50" charset="-128"/>
                <a:hlinkClick r:id="rId3"/>
              </a:rPr>
              <a:t>OpenChain</a:t>
            </a:r>
            <a:r>
              <a:rPr lang="en-US" altLang="ja-JP" sz="1600" dirty="0">
                <a:latin typeface="メイリオ" panose="020B0604030504040204" pitchFamily="50" charset="-128"/>
                <a:ea typeface="メイリオ" panose="020B0604030504040204" pitchFamily="50" charset="-128"/>
                <a:hlinkClick r:id="rId3"/>
              </a:rPr>
              <a:t>-JWG · GitHub</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300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12</a:t>
            </a:fld>
            <a:endParaRPr lang="en-US" sz="1200" kern="0">
              <a:solidFill>
                <a:srgbClr val="292934"/>
              </a:solidFill>
              <a:latin typeface="Roboto"/>
              <a:ea typeface="Roboto"/>
              <a:cs typeface="Roboto"/>
              <a:sym typeface="Roboto"/>
            </a:endParaRPr>
          </a:p>
        </p:txBody>
      </p:sp>
      <p:sp>
        <p:nvSpPr>
          <p:cNvPr id="3" name="Shape 60">
            <a:extLst>
              <a:ext uri="{FF2B5EF4-FFF2-40B4-BE49-F238E27FC236}">
                <a16:creationId xmlns:a16="http://schemas.microsoft.com/office/drawing/2014/main" id="{6733FF3F-E840-610A-83C7-7AD3D3364890}"/>
              </a:ext>
            </a:extLst>
          </p:cNvPr>
          <p:cNvSpPr txBox="1">
            <a:spLocks/>
          </p:cNvSpPr>
          <p:nvPr/>
        </p:nvSpPr>
        <p:spPr>
          <a:xfrm>
            <a:off x="737550" y="282400"/>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1.4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ライセンス基礎の概要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C83316DD-3A53-2D1A-03B8-8A5F2CF05420}"/>
              </a:ext>
            </a:extLst>
          </p:cNvPr>
          <p:cNvSpPr txBox="1"/>
          <p:nvPr/>
        </p:nvSpPr>
        <p:spPr>
          <a:xfrm>
            <a:off x="2687536" y="1997323"/>
            <a:ext cx="8794604" cy="523220"/>
          </a:xfrm>
          <a:prstGeom prst="rect">
            <a:avLst/>
          </a:prstGeom>
          <a:noFill/>
        </p:spPr>
        <p:txBody>
          <a:bodyPr wrap="square" rtlCol="0">
            <a:spAutoFit/>
          </a:bodyPr>
          <a:lstStyle/>
          <a:p>
            <a:pPr algn="l"/>
            <a:r>
              <a:rPr lang="ja-JP" altLang="en-US" sz="2800" b="1" dirty="0">
                <a:latin typeface="メイリオ" panose="020B0604030504040204" pitchFamily="50" charset="-128"/>
                <a:ea typeface="メイリオ" panose="020B0604030504040204" pitchFamily="50" charset="-128"/>
              </a:rPr>
              <a:t> 章立</a:t>
            </a:r>
          </a:p>
        </p:txBody>
      </p:sp>
      <p:sp>
        <p:nvSpPr>
          <p:cNvPr id="6" name="テキスト ボックス 5">
            <a:extLst>
              <a:ext uri="{FF2B5EF4-FFF2-40B4-BE49-F238E27FC236}">
                <a16:creationId xmlns:a16="http://schemas.microsoft.com/office/drawing/2014/main" id="{6666293C-78D0-0CA5-39CE-D7FB976D2453}"/>
              </a:ext>
            </a:extLst>
          </p:cNvPr>
          <p:cNvSpPr txBox="1"/>
          <p:nvPr/>
        </p:nvSpPr>
        <p:spPr>
          <a:xfrm>
            <a:off x="2774250" y="2436259"/>
            <a:ext cx="7749031" cy="3270126"/>
          </a:xfrm>
          <a:prstGeom prst="rect">
            <a:avLst/>
          </a:prstGeom>
          <a:noFill/>
        </p:spPr>
        <p:txBody>
          <a:bodyPr wrap="square" rtlCol="0">
            <a:spAutoFit/>
          </a:bodyPr>
          <a:lstStyle/>
          <a:p>
            <a:pPr marL="514350" indent="-514350" algn="l">
              <a:lnSpc>
                <a:spcPct val="150000"/>
              </a:lnSpc>
              <a:buFont typeface="+mj-lt"/>
              <a:buAutoNum type="arabicPeriod"/>
            </a:pPr>
            <a:r>
              <a:rPr lang="en-US" altLang="ja-JP" sz="2800" dirty="0">
                <a:latin typeface="メイリオ" panose="020B0604030504040204" pitchFamily="50" charset="-128"/>
                <a:ea typeface="メイリオ" panose="020B0604030504040204" pitchFamily="50" charset="-128"/>
              </a:rPr>
              <a:t>OSS</a:t>
            </a:r>
            <a:r>
              <a:rPr lang="ja-JP" altLang="en-US" sz="2800" dirty="0">
                <a:latin typeface="メイリオ" panose="020B0604030504040204" pitchFamily="50" charset="-128"/>
                <a:ea typeface="メイリオ" panose="020B0604030504040204" pitchFamily="50" charset="-128"/>
              </a:rPr>
              <a:t>と知的財産権の</a:t>
            </a:r>
            <a:r>
              <a:rPr lang="ja-JP" altLang="en-US" sz="2800" kern="1600" dirty="0">
                <a:latin typeface="メイリオ" panose="020B0604030504040204" pitchFamily="50" charset="-128"/>
                <a:ea typeface="メイリオ" panose="020B0604030504040204" pitchFamily="50" charset="-128"/>
              </a:rPr>
              <a:t>基礎</a:t>
            </a:r>
            <a:endParaRPr lang="en-US" altLang="ja-JP" sz="2800" kern="1600" dirty="0">
              <a:latin typeface="メイリオ" panose="020B0604030504040204" pitchFamily="50" charset="-128"/>
              <a:ea typeface="メイリオ" panose="020B0604030504040204" pitchFamily="50" charset="-128"/>
            </a:endParaRPr>
          </a:p>
          <a:p>
            <a:pPr marL="514350" indent="-514350" algn="l" fontAlgn="base">
              <a:lnSpc>
                <a:spcPct val="150000"/>
              </a:lnSpc>
              <a:buFont typeface="+mj-lt"/>
              <a:buAutoNum type="arabicPeriod"/>
              <a:tabLst>
                <a:tab pos="3676650" algn="l"/>
              </a:tabLst>
            </a:pPr>
            <a:r>
              <a:rPr lang="en-US" altLang="ja-JP" sz="2800" kern="1600" dirty="0">
                <a:latin typeface="メイリオ" panose="020B0604030504040204" pitchFamily="50" charset="-128"/>
                <a:ea typeface="メイリオ" panose="020B0604030504040204" pitchFamily="50" charset="-128"/>
              </a:rPr>
              <a:t>OSS</a:t>
            </a:r>
            <a:r>
              <a:rPr lang="ja-JP" altLang="en-US" sz="2800" kern="1600" dirty="0">
                <a:latin typeface="メイリオ" panose="020B0604030504040204" pitchFamily="50" charset="-128"/>
                <a:ea typeface="メイリオ" panose="020B0604030504040204" pitchFamily="50" charset="-128"/>
              </a:rPr>
              <a:t>ライセンスの基礎</a:t>
            </a:r>
            <a:endParaRPr lang="en-US" altLang="ja-JP" sz="2800" kern="1600" dirty="0">
              <a:latin typeface="メイリオ" panose="020B0604030504040204" pitchFamily="50" charset="-128"/>
              <a:ea typeface="メイリオ" panose="020B0604030504040204" pitchFamily="50" charset="-128"/>
            </a:endParaRPr>
          </a:p>
          <a:p>
            <a:pPr marL="514350" indent="-514350" algn="l" fontAlgn="base">
              <a:lnSpc>
                <a:spcPct val="150000"/>
              </a:lnSpc>
              <a:buFont typeface="+mj-lt"/>
              <a:buAutoNum type="arabicPeriod"/>
              <a:tabLst>
                <a:tab pos="3676650" algn="l"/>
              </a:tabLst>
            </a:pPr>
            <a:r>
              <a:rPr lang="ja-JP" altLang="en-US" sz="2800" dirty="0">
                <a:latin typeface="メイリオ" panose="020B0604030504040204" pitchFamily="50" charset="-128"/>
                <a:ea typeface="メイリオ" panose="020B0604030504040204" pitchFamily="50" charset="-128"/>
              </a:rPr>
              <a:t>ライセンス違反の事例</a:t>
            </a:r>
            <a:endParaRPr lang="en-US" altLang="ja-JP" sz="2800" dirty="0">
              <a:latin typeface="メイリオ" panose="020B0604030504040204" pitchFamily="50" charset="-128"/>
              <a:ea typeface="メイリオ" panose="020B0604030504040204" pitchFamily="50" charset="-128"/>
            </a:endParaRPr>
          </a:p>
          <a:p>
            <a:pPr marL="514350" indent="-514350" algn="l" fontAlgn="base">
              <a:lnSpc>
                <a:spcPct val="150000"/>
              </a:lnSpc>
              <a:buFont typeface="+mj-lt"/>
              <a:buAutoNum type="arabicPeriod"/>
              <a:tabLst>
                <a:tab pos="3676650" algn="l"/>
              </a:tabLst>
            </a:pPr>
            <a:r>
              <a:rPr lang="en-US" altLang="ja-JP" sz="2800" dirty="0">
                <a:latin typeface="メイリオ" panose="020B0604030504040204" pitchFamily="50" charset="-128"/>
                <a:ea typeface="メイリオ" panose="020B0604030504040204" pitchFamily="50" charset="-128"/>
              </a:rPr>
              <a:t>OSS</a:t>
            </a:r>
            <a:r>
              <a:rPr lang="ja-JP" altLang="en-US" sz="2800" dirty="0">
                <a:latin typeface="メイリオ" panose="020B0604030504040204" pitchFamily="50" charset="-128"/>
                <a:ea typeface="メイリオ" panose="020B0604030504040204" pitchFamily="50" charset="-128"/>
              </a:rPr>
              <a:t>採用時の検討事項</a:t>
            </a:r>
            <a:endParaRPr lang="en-US" altLang="ja-JP" sz="2800" dirty="0">
              <a:latin typeface="メイリオ" panose="020B0604030504040204" pitchFamily="50" charset="-128"/>
              <a:ea typeface="メイリオ" panose="020B0604030504040204" pitchFamily="50" charset="-128"/>
            </a:endParaRPr>
          </a:p>
          <a:p>
            <a:pPr marL="514350" indent="-514350" algn="l">
              <a:lnSpc>
                <a:spcPct val="150000"/>
              </a:lnSpc>
              <a:buFont typeface="+mj-lt"/>
              <a:buAutoNum type="arabicPeriod"/>
            </a:pPr>
            <a:r>
              <a:rPr lang="ja-JP" altLang="en-US" sz="2800" dirty="0">
                <a:latin typeface="メイリオ" panose="020B0604030504040204" pitchFamily="50" charset="-128"/>
                <a:ea typeface="メイリオ" panose="020B0604030504040204" pitchFamily="50" charset="-128"/>
              </a:rPr>
              <a:t>受発注時のライセンス情報の提供</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5583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13</a:t>
            </a:fld>
            <a:endParaRPr lang="en-US" sz="1200" kern="0">
              <a:solidFill>
                <a:srgbClr val="292934"/>
              </a:solidFill>
              <a:latin typeface="Roboto"/>
              <a:ea typeface="Roboto"/>
              <a:cs typeface="Roboto"/>
              <a:sym typeface="Roboto"/>
            </a:endParaRPr>
          </a:p>
        </p:txBody>
      </p:sp>
      <p:sp>
        <p:nvSpPr>
          <p:cNvPr id="4" name="テキスト ボックス 3">
            <a:extLst>
              <a:ext uri="{FF2B5EF4-FFF2-40B4-BE49-F238E27FC236}">
                <a16:creationId xmlns:a16="http://schemas.microsoft.com/office/drawing/2014/main" id="{0FA87BE7-E3ED-080D-A803-FDAE63FF5214}"/>
              </a:ext>
            </a:extLst>
          </p:cNvPr>
          <p:cNvSpPr txBox="1"/>
          <p:nvPr/>
        </p:nvSpPr>
        <p:spPr>
          <a:xfrm>
            <a:off x="581502" y="1557482"/>
            <a:ext cx="11028996" cy="4201150"/>
          </a:xfrm>
          <a:prstGeom prst="rect">
            <a:avLst/>
          </a:prstGeom>
          <a:noFill/>
        </p:spPr>
        <p:txBody>
          <a:bodyPr wrap="square">
            <a:spAutoFit/>
          </a:bodyPr>
          <a:lstStyle/>
          <a:p>
            <a:pPr>
              <a:spcBef>
                <a:spcPts val="600"/>
              </a:spcBef>
            </a:pPr>
            <a:r>
              <a:rPr lang="ja-JP" altLang="en-US" sz="2800" b="1" dirty="0">
                <a:latin typeface="メイリオ" panose="020B0604030504040204" pitchFamily="50" charset="-128"/>
                <a:ea typeface="メイリオ" panose="020B0604030504040204" pitchFamily="50" charset="-128"/>
              </a:rPr>
              <a:t>皆さんからのご指摘、ご意見等、大歓迎です、</a:t>
            </a:r>
            <a:endParaRPr lang="en-US" altLang="ja-JP" sz="2800" b="1" dirty="0">
              <a:latin typeface="メイリオ" panose="020B0604030504040204" pitchFamily="50" charset="-128"/>
              <a:ea typeface="メイリオ" panose="020B0604030504040204" pitchFamily="50" charset="-128"/>
            </a:endParaRPr>
          </a:p>
          <a:p>
            <a:pPr>
              <a:spcBef>
                <a:spcPts val="600"/>
              </a:spcBef>
            </a:pPr>
            <a:r>
              <a:rPr lang="ja-JP" altLang="en-US" sz="2800" b="1" dirty="0">
                <a:latin typeface="メイリオ" panose="020B0604030504040204" pitchFamily="50" charset="-128"/>
                <a:ea typeface="メイリオ" panose="020B0604030504040204" pitchFamily="50" charset="-128"/>
              </a:rPr>
              <a:t>どうぞ、ご活用ください。</a:t>
            </a:r>
            <a:endParaRPr lang="en-US" altLang="ja-JP" sz="2800" b="1" dirty="0">
              <a:latin typeface="メイリオ" panose="020B0604030504040204" pitchFamily="50" charset="-128"/>
              <a:ea typeface="メイリオ" panose="020B0604030504040204" pitchFamily="50" charset="-128"/>
            </a:endParaRPr>
          </a:p>
          <a:p>
            <a:pPr>
              <a:spcBef>
                <a:spcPts val="600"/>
              </a:spcBef>
            </a:pPr>
            <a:endParaRPr lang="en-US" altLang="ja-JP" sz="2800" b="1" dirty="0">
              <a:latin typeface="メイリオ" panose="020B0604030504040204" pitchFamily="50" charset="-128"/>
              <a:ea typeface="メイリオ" panose="020B0604030504040204" pitchFamily="50" charset="-128"/>
            </a:endParaRPr>
          </a:p>
          <a:p>
            <a:pPr>
              <a:spcBef>
                <a:spcPts val="600"/>
              </a:spcBef>
            </a:pPr>
            <a:br>
              <a:rPr lang="en-US" altLang="ja-JP" sz="1200" b="1" dirty="0">
                <a:latin typeface="メイリオ" panose="020B0604030504040204" pitchFamily="50" charset="-128"/>
                <a:ea typeface="メイリオ" panose="020B0604030504040204" pitchFamily="50" charset="-128"/>
              </a:rPr>
            </a:br>
            <a:br>
              <a:rPr lang="en-US" altLang="ja-JP" sz="1200" b="1" dirty="0">
                <a:latin typeface="メイリオ" panose="020B0604030504040204" pitchFamily="50" charset="-128"/>
                <a:ea typeface="メイリオ" panose="020B0604030504040204" pitchFamily="50" charset="-128"/>
              </a:rPr>
            </a:br>
            <a:r>
              <a:rPr lang="ja-JP" altLang="en-US" sz="2800" b="1" dirty="0">
                <a:latin typeface="メイリオ" panose="020B0604030504040204" pitchFamily="50" charset="-128"/>
                <a:ea typeface="メイリオ" panose="020B0604030504040204" pitchFamily="50" charset="-128"/>
              </a:rPr>
              <a:t>活用している各社のコメント</a:t>
            </a:r>
            <a:endParaRPr lang="en-US" altLang="ja-JP" sz="2800" b="1" dirty="0">
              <a:latin typeface="メイリオ" panose="020B0604030504040204" pitchFamily="50" charset="-128"/>
              <a:ea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社：ライセンス基礎を社内教育に活用。コメントのフィーバック中。</a:t>
            </a:r>
            <a:endParaRPr lang="en-US" altLang="ja-JP" sz="2400" dirty="0">
              <a:latin typeface="メイリオ" panose="020B0604030504040204" pitchFamily="50" charset="-128"/>
              <a:ea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rPr>
              <a:t>　　　　英語版を作成。別途レビュー予定。</a:t>
            </a:r>
            <a:endParaRPr lang="en-US" altLang="ja-JP" sz="2400" dirty="0">
              <a:latin typeface="メイリオ" panose="020B0604030504040204" pitchFamily="50" charset="-128"/>
              <a:ea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社：合弁会社の教育用に紹介。</a:t>
            </a:r>
            <a:endParaRPr lang="en-US" altLang="ja-JP" sz="2400" dirty="0">
              <a:latin typeface="メイリオ" panose="020B0604030504040204" pitchFamily="50" charset="-128"/>
              <a:ea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C</a:t>
            </a:r>
            <a:r>
              <a:rPr lang="ja-JP" altLang="en-US" sz="2400" dirty="0">
                <a:latin typeface="メイリオ" panose="020B0604030504040204" pitchFamily="50" charset="-128"/>
                <a:ea typeface="メイリオ" panose="020B0604030504040204" pitchFamily="50" charset="-128"/>
              </a:rPr>
              <a:t>社：開発委託先向けの教育に活用中。</a:t>
            </a:r>
            <a:endParaRPr lang="en-US" altLang="ja-JP" sz="2400" dirty="0">
              <a:latin typeface="メイリオ" panose="020B0604030504040204" pitchFamily="50" charset="-128"/>
              <a:ea typeface="メイリオ" panose="020B0604030504040204" pitchFamily="50" charset="-128"/>
            </a:endParaRPr>
          </a:p>
        </p:txBody>
      </p:sp>
      <p:sp>
        <p:nvSpPr>
          <p:cNvPr id="3" name="Shape 60">
            <a:extLst>
              <a:ext uri="{FF2B5EF4-FFF2-40B4-BE49-F238E27FC236}">
                <a16:creationId xmlns:a16="http://schemas.microsoft.com/office/drawing/2014/main" id="{5E91F873-E01D-C3ED-6239-4E44A2A2D674}"/>
              </a:ext>
            </a:extLst>
          </p:cNvPr>
          <p:cNvSpPr txBox="1">
            <a:spLocks/>
          </p:cNvSpPr>
          <p:nvPr/>
        </p:nvSpPr>
        <p:spPr>
          <a:xfrm>
            <a:off x="737550" y="282400"/>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1.4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ライセンス基礎の概要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5767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14</a:t>
            </a:fld>
            <a:endParaRPr lang="en-US" sz="1200" kern="0">
              <a:solidFill>
                <a:srgbClr val="292934"/>
              </a:solidFill>
              <a:latin typeface="Roboto"/>
              <a:ea typeface="Roboto"/>
              <a:cs typeface="Roboto"/>
              <a:sym typeface="Roboto"/>
            </a:endParaRPr>
          </a:p>
        </p:txBody>
      </p:sp>
      <p:sp>
        <p:nvSpPr>
          <p:cNvPr id="5" name="テキスト ボックス 4">
            <a:extLst>
              <a:ext uri="{FF2B5EF4-FFF2-40B4-BE49-F238E27FC236}">
                <a16:creationId xmlns:a16="http://schemas.microsoft.com/office/drawing/2014/main" id="{C83316DD-3A53-2D1A-03B8-8A5F2CF05420}"/>
              </a:ext>
            </a:extLst>
          </p:cNvPr>
          <p:cNvSpPr txBox="1"/>
          <p:nvPr/>
        </p:nvSpPr>
        <p:spPr>
          <a:xfrm>
            <a:off x="737550" y="1890013"/>
            <a:ext cx="10972800" cy="2800767"/>
          </a:xfrm>
          <a:prstGeom prst="rect">
            <a:avLst/>
          </a:prstGeom>
          <a:noFill/>
        </p:spPr>
        <p:txBody>
          <a:bodyPr wrap="square" rtlCol="0">
            <a:spAutoFit/>
          </a:bodyPr>
          <a:lstStyle/>
          <a:p>
            <a:pPr algn="l"/>
            <a:r>
              <a:rPr lang="ja-JP" altLang="en-US" sz="3600" dirty="0">
                <a:latin typeface="メイリオ" panose="020B0604030504040204" pitchFamily="50" charset="-128"/>
                <a:ea typeface="メイリオ" panose="020B0604030504040204" pitchFamily="50" charset="-128"/>
              </a:rPr>
              <a:t> </a:t>
            </a:r>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教育資料</a:t>
            </a:r>
            <a:b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サプライチェーンリスクマネジメント･バージョン</a:t>
            </a:r>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p>
          <a:p>
            <a:pPr algn="l"/>
            <a:endParaRPr lang="en-US" altLang="ja-JP" sz="44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lang="ja-JP" altLang="en-US" sz="4400" b="1" dirty="0">
                <a:latin typeface="メイリオ" panose="020B0604030504040204" pitchFamily="50" charset="-128"/>
                <a:ea typeface="メイリオ" panose="020B0604030504040204" pitchFamily="50" charset="-128"/>
                <a:cs typeface="メイリオ" panose="020B0604030504040204" pitchFamily="50" charset="-128"/>
              </a:rPr>
              <a:t>ライセンス応用（仮称）の紹介</a:t>
            </a:r>
            <a:endParaRPr lang="ja-JP" altLang="en-US" sz="3600" b="1"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B0CA034-6967-694D-8A89-914DB654A168}"/>
              </a:ext>
            </a:extLst>
          </p:cNvPr>
          <p:cNvSpPr txBox="1"/>
          <p:nvPr/>
        </p:nvSpPr>
        <p:spPr>
          <a:xfrm>
            <a:off x="865500" y="5771370"/>
            <a:ext cx="10716899" cy="907941"/>
          </a:xfrm>
          <a:prstGeom prst="rect">
            <a:avLst/>
          </a:prstGeom>
          <a:noFill/>
        </p:spPr>
        <p:txBody>
          <a:bodyPr wrap="square">
            <a:spAutoFit/>
          </a:bodyPr>
          <a:lstStyle/>
          <a:p>
            <a:pPr>
              <a:spcBef>
                <a:spcPts val="600"/>
              </a:spcBef>
            </a:pPr>
            <a:r>
              <a:rPr lang="ja-JP" altLang="en-US" sz="2400" dirty="0">
                <a:latin typeface="メイリオ" panose="020B0604030504040204" pitchFamily="50" charset="-128"/>
                <a:ea typeface="メイリオ" panose="020B0604030504040204" pitchFamily="50" charset="-128"/>
              </a:rPr>
              <a:t>現在、教育</a:t>
            </a:r>
            <a:r>
              <a:rPr lang="en-US" altLang="ja-JP" sz="2400" dirty="0">
                <a:latin typeface="メイリオ" panose="020B0604030504040204" pitchFamily="50" charset="-128"/>
                <a:ea typeface="メイリオ" panose="020B0604030504040204" pitchFamily="50" charset="-128"/>
              </a:rPr>
              <a:t>SG</a:t>
            </a:r>
            <a:r>
              <a:rPr lang="ja-JP" altLang="en-US" sz="2400" dirty="0">
                <a:latin typeface="メイリオ" panose="020B0604030504040204" pitchFamily="50" charset="-128"/>
                <a:ea typeface="メイリオ" panose="020B0604030504040204" pitchFamily="50" charset="-128"/>
              </a:rPr>
              <a:t>で作成・レビュー中</a:t>
            </a:r>
            <a:endParaRPr lang="en-US" altLang="ja-JP" sz="2400" dirty="0">
              <a:latin typeface="メイリオ" panose="020B0604030504040204" pitchFamily="50" charset="-128"/>
              <a:ea typeface="メイリオ" panose="020B0604030504040204" pitchFamily="50" charset="-128"/>
            </a:endParaRPr>
          </a:p>
          <a:p>
            <a:pPr>
              <a:spcBef>
                <a:spcPts val="600"/>
              </a:spcBef>
            </a:pPr>
            <a:r>
              <a:rPr lang="en-US" altLang="ja-JP" sz="2400" dirty="0" err="1">
                <a:latin typeface="メイリオ" panose="020B0604030504040204" pitchFamily="50" charset="-128"/>
                <a:ea typeface="メイリオ" panose="020B0604030504040204" pitchFamily="50" charset="-128"/>
              </a:rPr>
              <a:t>OpenChain</a:t>
            </a:r>
            <a:r>
              <a:rPr lang="en-US" altLang="ja-JP" sz="2400" dirty="0">
                <a:latin typeface="メイリオ" panose="020B0604030504040204" pitchFamily="50" charset="-128"/>
                <a:ea typeface="メイリオ" panose="020B0604030504040204" pitchFamily="50" charset="-128"/>
              </a:rPr>
              <a:t> Japan WG </a:t>
            </a:r>
            <a:r>
              <a:rPr lang="ja-JP" altLang="en-US" sz="2400" dirty="0">
                <a:latin typeface="メイリオ" panose="020B0604030504040204" pitchFamily="50" charset="-128"/>
                <a:ea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rPr>
              <a:t>GitHub</a:t>
            </a:r>
            <a:r>
              <a:rPr lang="ja-JP" altLang="en-US" sz="2400" dirty="0">
                <a:latin typeface="メイリオ" panose="020B0604030504040204" pitchFamily="50" charset="-128"/>
                <a:ea typeface="メイリオ" panose="020B0604030504040204" pitchFamily="50" charset="-128"/>
              </a:rPr>
              <a:t>で公開予定　</a:t>
            </a:r>
            <a:r>
              <a:rPr lang="en-US" altLang="ja-JP" sz="2400" dirty="0">
                <a:latin typeface="メイリオ" panose="020B0604030504040204" pitchFamily="50" charset="-128"/>
                <a:ea typeface="メイリオ" panose="020B0604030504040204" pitchFamily="50" charset="-128"/>
              </a:rPr>
              <a:t>Coming Soon!</a:t>
            </a:r>
          </a:p>
        </p:txBody>
      </p:sp>
      <p:sp>
        <p:nvSpPr>
          <p:cNvPr id="6" name="Shape 60">
            <a:extLst>
              <a:ext uri="{FF2B5EF4-FFF2-40B4-BE49-F238E27FC236}">
                <a16:creationId xmlns:a16="http://schemas.microsoft.com/office/drawing/2014/main" id="{D7FBE8A5-D4BC-CE3C-B078-ABD730AE84F4}"/>
              </a:ext>
            </a:extLst>
          </p:cNvPr>
          <p:cNvSpPr txBox="1">
            <a:spLocks/>
          </p:cNvSpPr>
          <p:nvPr/>
        </p:nvSpPr>
        <p:spPr>
          <a:xfrm>
            <a:off x="752938" y="294948"/>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1.5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仮称</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3344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15</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752938" y="294948"/>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1.5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仮称</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AB5C98AD-1046-D20C-7E09-239ACE86AEDF}"/>
              </a:ext>
            </a:extLst>
          </p:cNvPr>
          <p:cNvSpPr txBox="1"/>
          <p:nvPr/>
        </p:nvSpPr>
        <p:spPr>
          <a:xfrm>
            <a:off x="2304896" y="2788801"/>
            <a:ext cx="9069392" cy="2623795"/>
          </a:xfrm>
          <a:prstGeom prst="rect">
            <a:avLst/>
          </a:prstGeom>
          <a:noFill/>
        </p:spPr>
        <p:txBody>
          <a:bodyPr wrap="square" rtlCol="0">
            <a:spAutoFit/>
          </a:bodyPr>
          <a:lstStyle/>
          <a:p>
            <a:pPr marL="514350" indent="-514350" algn="l">
              <a:lnSpc>
                <a:spcPct val="150000"/>
              </a:lnSpc>
              <a:buFont typeface="+mj-lt"/>
              <a:buAutoNum type="arabicPeriod"/>
            </a:pPr>
            <a:r>
              <a:rPr lang="en-US" altLang="ja-JP" sz="2800" dirty="0">
                <a:latin typeface="メイリオ" panose="020B0604030504040204" pitchFamily="50" charset="-128"/>
                <a:ea typeface="メイリオ" panose="020B0604030504040204" pitchFamily="50" charset="-128"/>
              </a:rPr>
              <a:t>OSS</a:t>
            </a:r>
            <a:r>
              <a:rPr lang="ja-JP" altLang="en-US" sz="2800" dirty="0">
                <a:latin typeface="メイリオ" panose="020B0604030504040204" pitchFamily="50" charset="-128"/>
                <a:ea typeface="メイリオ" panose="020B0604030504040204" pitchFamily="50" charset="-128"/>
              </a:rPr>
              <a:t>ライセンスの調査</a:t>
            </a:r>
            <a:endParaRPr lang="en-US" altLang="ja-JP" sz="2800" dirty="0">
              <a:latin typeface="メイリオ" panose="020B0604030504040204" pitchFamily="50" charset="-128"/>
              <a:ea typeface="メイリオ" panose="020B0604030504040204" pitchFamily="50" charset="-128"/>
            </a:endParaRPr>
          </a:p>
          <a:p>
            <a:pPr marL="514350" indent="-514350" algn="l">
              <a:lnSpc>
                <a:spcPct val="150000"/>
              </a:lnSpc>
              <a:buFont typeface="+mj-lt"/>
              <a:buAutoNum type="arabicPeriod"/>
            </a:pPr>
            <a:r>
              <a:rPr lang="ja-JP" altLang="en-US" sz="2800" kern="1600" dirty="0">
                <a:latin typeface="メイリオ" panose="020B0604030504040204" pitchFamily="50" charset="-128"/>
                <a:ea typeface="メイリオ" panose="020B0604030504040204" pitchFamily="50" charset="-128"/>
              </a:rPr>
              <a:t>ライセンス義務の履行</a:t>
            </a:r>
            <a:endParaRPr lang="en-US" altLang="ja-JP" sz="2800" kern="1600" dirty="0">
              <a:latin typeface="メイリオ" panose="020B0604030504040204" pitchFamily="50" charset="-128"/>
              <a:ea typeface="メイリオ" panose="020B0604030504040204" pitchFamily="50" charset="-128"/>
            </a:endParaRPr>
          </a:p>
          <a:p>
            <a:pPr marL="514350" indent="-514350" algn="l" fontAlgn="base">
              <a:lnSpc>
                <a:spcPct val="150000"/>
              </a:lnSpc>
              <a:buFont typeface="+mj-lt"/>
              <a:buAutoNum type="arabicPeriod"/>
              <a:tabLst>
                <a:tab pos="3676650" algn="l"/>
              </a:tabLst>
            </a:pPr>
            <a:r>
              <a:rPr lang="en-US" altLang="ja-JP" sz="2800" dirty="0">
                <a:latin typeface="メイリオ" panose="020B0604030504040204" pitchFamily="50" charset="-128"/>
                <a:ea typeface="メイリオ" panose="020B0604030504040204" pitchFamily="50" charset="-128"/>
              </a:rPr>
              <a:t>SBOM</a:t>
            </a:r>
          </a:p>
          <a:p>
            <a:pPr marL="514350" indent="-514350" algn="l" fontAlgn="base">
              <a:lnSpc>
                <a:spcPct val="150000"/>
              </a:lnSpc>
              <a:buFont typeface="+mj-lt"/>
              <a:buAutoNum type="arabicPeriod"/>
              <a:tabLst>
                <a:tab pos="3676650" algn="l"/>
              </a:tabLst>
            </a:pPr>
            <a:r>
              <a:rPr lang="en-US" altLang="ja-JP" sz="2800" dirty="0">
                <a:latin typeface="メイリオ" panose="020B0604030504040204" pitchFamily="50" charset="-128"/>
                <a:ea typeface="メイリオ" panose="020B0604030504040204" pitchFamily="50" charset="-128"/>
              </a:rPr>
              <a:t>OSS</a:t>
            </a:r>
            <a:r>
              <a:rPr lang="ja-JP" altLang="en-US" sz="2800" dirty="0">
                <a:latin typeface="メイリオ" panose="020B0604030504040204" pitchFamily="50" charset="-128"/>
                <a:ea typeface="メイリオ" panose="020B0604030504040204" pitchFamily="50" charset="-128"/>
              </a:rPr>
              <a:t>のセキュリティリスクへの対応</a:t>
            </a:r>
            <a:endParaRPr lang="en-US" altLang="ja-JP" sz="2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777D856-9919-C58C-653F-9D4D01290A6C}"/>
              </a:ext>
            </a:extLst>
          </p:cNvPr>
          <p:cNvSpPr txBox="1"/>
          <p:nvPr/>
        </p:nvSpPr>
        <p:spPr>
          <a:xfrm>
            <a:off x="2163098" y="2265581"/>
            <a:ext cx="8172400" cy="523220"/>
          </a:xfrm>
          <a:prstGeom prst="rect">
            <a:avLst/>
          </a:prstGeom>
          <a:noFill/>
        </p:spPr>
        <p:txBody>
          <a:bodyPr wrap="square" rtlCol="0">
            <a:spAutoFit/>
          </a:bodyPr>
          <a:lstStyle/>
          <a:p>
            <a:pPr algn="l"/>
            <a:r>
              <a:rPr lang="ja-JP" altLang="en-US" sz="2800" b="1" dirty="0">
                <a:latin typeface="メイリオ" panose="020B0604030504040204" pitchFamily="50" charset="-128"/>
                <a:ea typeface="メイリオ" panose="020B0604030504040204" pitchFamily="50" charset="-128"/>
              </a:rPr>
              <a:t> 章立</a:t>
            </a:r>
          </a:p>
        </p:txBody>
      </p:sp>
    </p:spTree>
    <p:extLst>
      <p:ext uri="{BB962C8B-B14F-4D97-AF65-F5344CB8AC3E}">
        <p14:creationId xmlns:p14="http://schemas.microsoft.com/office/powerpoint/2010/main" val="133186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16</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752938" y="294948"/>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1.5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仮称</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AB5C98AD-1046-D20C-7E09-239ACE86AEDF}"/>
              </a:ext>
            </a:extLst>
          </p:cNvPr>
          <p:cNvSpPr txBox="1"/>
          <p:nvPr/>
        </p:nvSpPr>
        <p:spPr>
          <a:xfrm>
            <a:off x="670744" y="959821"/>
            <a:ext cx="10824570" cy="3931846"/>
          </a:xfrm>
          <a:prstGeom prst="rect">
            <a:avLst/>
          </a:prstGeom>
          <a:noFill/>
        </p:spPr>
        <p:txBody>
          <a:bodyPr wrap="square" rtlCol="0">
            <a:spAutoFit/>
          </a:bodyPr>
          <a:lstStyle/>
          <a:p>
            <a:pPr algn="l">
              <a:lnSpc>
                <a:spcPct val="150000"/>
              </a:lnSpc>
            </a:pPr>
            <a:r>
              <a:rPr lang="en-US" altLang="ja-JP" sz="2800" dirty="0">
                <a:latin typeface="メイリオ" panose="020B0604030504040204" pitchFamily="50" charset="-128"/>
                <a:ea typeface="メイリオ" panose="020B0604030504040204" pitchFamily="50" charset="-128"/>
              </a:rPr>
              <a:t>1. OSS</a:t>
            </a:r>
            <a:r>
              <a:rPr lang="ja-JP" altLang="en-US" sz="2800" dirty="0">
                <a:latin typeface="メイリオ" panose="020B0604030504040204" pitchFamily="50" charset="-128"/>
                <a:ea typeface="メイリオ" panose="020B0604030504040204" pitchFamily="50" charset="-128"/>
              </a:rPr>
              <a:t>ライセンスの調査</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1.1 </a:t>
            </a:r>
            <a:r>
              <a:rPr lang="ja-JP" altLang="en-US" sz="2000" dirty="0">
                <a:latin typeface="メイリオ" panose="020B0604030504040204" pitchFamily="50" charset="-128"/>
                <a:ea typeface="メイリオ" panose="020B0604030504040204" pitchFamily="50" charset="-128"/>
              </a:rPr>
              <a:t>導入</a:t>
            </a:r>
            <a:r>
              <a:rPr lang="en-US" altLang="ja-JP" sz="2000" dirty="0">
                <a:latin typeface="メイリオ" panose="020B0604030504040204" pitchFamily="50" charset="-128"/>
                <a:ea typeface="メイリオ" panose="020B0604030504040204" pitchFamily="50" charset="-128"/>
              </a:rPr>
              <a:t>Q&amp;A</a:t>
            </a:r>
          </a:p>
          <a:p>
            <a:pPr algn="l">
              <a:lnSpc>
                <a:spcPct val="150000"/>
              </a:lnSpc>
            </a:pPr>
            <a:r>
              <a:rPr lang="en-US" altLang="ja-JP" sz="2000" dirty="0">
                <a:latin typeface="メイリオ" panose="020B0604030504040204" pitchFamily="50" charset="-128"/>
                <a:ea typeface="メイリオ" panose="020B0604030504040204" pitchFamily="50" charset="-128"/>
              </a:rPr>
              <a:t> 1.2 </a:t>
            </a:r>
            <a:r>
              <a:rPr lang="ja-JP" altLang="en-US" sz="2000" dirty="0">
                <a:latin typeface="メイリオ" panose="020B0604030504040204" pitchFamily="50" charset="-128"/>
                <a:ea typeface="メイリオ" panose="020B0604030504040204" pitchFamily="50" charset="-128"/>
              </a:rPr>
              <a:t>ライセンスの調査</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1.3 </a:t>
            </a:r>
            <a:r>
              <a:rPr lang="ja-JP" altLang="en-US" sz="2000" dirty="0">
                <a:latin typeface="メイリオ" panose="020B0604030504040204" pitchFamily="50" charset="-128"/>
                <a:ea typeface="メイリオ" panose="020B0604030504040204" pitchFamily="50" charset="-128"/>
              </a:rPr>
              <a:t>ライブラリ等のライセンスも確認　</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1.4 </a:t>
            </a:r>
            <a:r>
              <a:rPr lang="ja-JP" altLang="en-US" sz="2000" dirty="0">
                <a:latin typeface="メイリオ" panose="020B0604030504040204" pitchFamily="50" charset="-128"/>
                <a:ea typeface="メイリオ" panose="020B0604030504040204" pitchFamily="50" charset="-128"/>
              </a:rPr>
              <a:t>ライセンスの記載例</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1.5 </a:t>
            </a:r>
            <a:r>
              <a:rPr lang="ja-JP" altLang="en-US" sz="2000" dirty="0">
                <a:latin typeface="メイリオ" panose="020B0604030504040204" pitchFamily="50" charset="-128"/>
                <a:ea typeface="メイリオ" panose="020B0604030504040204" pitchFamily="50" charset="-128"/>
              </a:rPr>
              <a:t>複数のライセンスが記載されているケース</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1.6 Web</a:t>
            </a:r>
            <a:r>
              <a:rPr lang="ja-JP" altLang="en-US" sz="2000" dirty="0">
                <a:latin typeface="メイリオ" panose="020B0604030504040204" pitchFamily="50" charset="-128"/>
                <a:ea typeface="メイリオ" panose="020B0604030504040204" pitchFamily="50" charset="-128"/>
              </a:rPr>
              <a:t>掲載のライセンスで誤認</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バージョン</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1.7 OSS</a:t>
            </a:r>
            <a:r>
              <a:rPr lang="ja-JP" altLang="en-US" sz="2000" dirty="0">
                <a:latin typeface="メイリオ" panose="020B0604030504040204" pitchFamily="50" charset="-128"/>
                <a:ea typeface="メイリオ" panose="020B0604030504040204" pitchFamily="50" charset="-128"/>
              </a:rPr>
              <a:t>、ライセンスのリスト化 </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8973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17</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752938" y="294948"/>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1.5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仮称</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AB5C98AD-1046-D20C-7E09-239ACE86AEDF}"/>
              </a:ext>
            </a:extLst>
          </p:cNvPr>
          <p:cNvSpPr txBox="1"/>
          <p:nvPr/>
        </p:nvSpPr>
        <p:spPr>
          <a:xfrm>
            <a:off x="670744" y="959821"/>
            <a:ext cx="10795542" cy="5778505"/>
          </a:xfrm>
          <a:prstGeom prst="rect">
            <a:avLst/>
          </a:prstGeom>
          <a:noFill/>
        </p:spPr>
        <p:txBody>
          <a:bodyPr wrap="square" rtlCol="0">
            <a:spAutoFit/>
          </a:bodyPr>
          <a:lstStyle/>
          <a:p>
            <a:pPr algn="l">
              <a:lnSpc>
                <a:spcPct val="150000"/>
              </a:lnSpc>
            </a:pPr>
            <a:r>
              <a:rPr lang="en-US" altLang="ja-JP" sz="2800" dirty="0">
                <a:latin typeface="メイリオ" panose="020B0604030504040204" pitchFamily="50" charset="-128"/>
                <a:ea typeface="メイリオ" panose="020B0604030504040204" pitchFamily="50" charset="-128"/>
              </a:rPr>
              <a:t>2. </a:t>
            </a:r>
            <a:r>
              <a:rPr lang="ja-JP" altLang="en-US" sz="2800" dirty="0">
                <a:latin typeface="メイリオ" panose="020B0604030504040204" pitchFamily="50" charset="-128"/>
                <a:ea typeface="メイリオ" panose="020B0604030504040204" pitchFamily="50" charset="-128"/>
              </a:rPr>
              <a:t>ライセンス義務の履行</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2.1 </a:t>
            </a:r>
            <a:r>
              <a:rPr lang="ja-JP" altLang="en-US" sz="2000" dirty="0">
                <a:latin typeface="メイリオ" panose="020B0604030504040204" pitchFamily="50" charset="-128"/>
                <a:ea typeface="メイリオ" panose="020B0604030504040204" pitchFamily="50" charset="-128"/>
              </a:rPr>
              <a:t>導入</a:t>
            </a:r>
            <a:r>
              <a:rPr lang="en-US" altLang="ja-JP" sz="2000" dirty="0">
                <a:latin typeface="メイリオ" panose="020B0604030504040204" pitchFamily="50" charset="-128"/>
                <a:ea typeface="メイリオ" panose="020B0604030504040204" pitchFamily="50" charset="-128"/>
              </a:rPr>
              <a:t>Q&amp;A</a:t>
            </a:r>
          </a:p>
          <a:p>
            <a:pPr algn="l">
              <a:lnSpc>
                <a:spcPct val="150000"/>
              </a:lnSpc>
            </a:pPr>
            <a:r>
              <a:rPr lang="en-US" altLang="ja-JP" sz="2000" dirty="0">
                <a:latin typeface="メイリオ" panose="020B0604030504040204" pitchFamily="50" charset="-128"/>
                <a:ea typeface="メイリオ" panose="020B0604030504040204" pitchFamily="50" charset="-128"/>
              </a:rPr>
              <a:t> 2.2 </a:t>
            </a:r>
            <a:r>
              <a:rPr lang="ja-JP" altLang="en-US" sz="2000" dirty="0">
                <a:latin typeface="メイリオ" panose="020B0604030504040204" pitchFamily="50" charset="-128"/>
                <a:ea typeface="メイリオ" panose="020B0604030504040204" pitchFamily="50" charset="-128"/>
              </a:rPr>
              <a:t>ライセンス遵守作業の概要</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2.3 </a:t>
            </a:r>
            <a:r>
              <a:rPr lang="ja-JP" altLang="en-US" sz="2000" dirty="0">
                <a:latin typeface="メイリオ" panose="020B0604030504040204" pitchFamily="50" charset="-128"/>
                <a:ea typeface="メイリオ" panose="020B0604030504040204" pitchFamily="50" charset="-128"/>
              </a:rPr>
              <a:t>ソースコード提供</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2.4 </a:t>
            </a:r>
            <a:r>
              <a:rPr lang="ja-JP" altLang="en-US" sz="2000" dirty="0">
                <a:latin typeface="メイリオ" panose="020B0604030504040204" pitchFamily="50" charset="-128"/>
                <a:ea typeface="メイリオ" panose="020B0604030504040204" pitchFamily="50" charset="-128"/>
              </a:rPr>
              <a:t>提供するソースコードの準備</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2.5 </a:t>
            </a:r>
            <a:r>
              <a:rPr lang="ja-JP" altLang="en-US" sz="2000" dirty="0">
                <a:latin typeface="メイリオ" panose="020B0604030504040204" pitchFamily="50" charset="-128"/>
                <a:ea typeface="メイリオ" panose="020B0604030504040204" pitchFamily="50" charset="-128"/>
              </a:rPr>
              <a:t>提供方法の選択</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2.6 </a:t>
            </a:r>
            <a:r>
              <a:rPr lang="ja-JP" altLang="en-US" sz="2000" dirty="0">
                <a:latin typeface="メイリオ" panose="020B0604030504040204" pitchFamily="50" charset="-128"/>
                <a:ea typeface="メイリオ" panose="020B0604030504040204" pitchFamily="50" charset="-128"/>
              </a:rPr>
              <a:t>提供の実施</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2.7 </a:t>
            </a:r>
            <a:r>
              <a:rPr lang="ja-JP" altLang="en-US" sz="2000" dirty="0">
                <a:latin typeface="メイリオ" panose="020B0604030504040204" pitchFamily="50" charset="-128"/>
                <a:ea typeface="メイリオ" panose="020B0604030504040204" pitchFamily="50" charset="-128"/>
              </a:rPr>
              <a:t>リバースエンジニアリングの許可</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2.8 </a:t>
            </a:r>
            <a:r>
              <a:rPr lang="ja-JP" altLang="en-US" sz="2000" dirty="0">
                <a:latin typeface="メイリオ" panose="020B0604030504040204" pitchFamily="50" charset="-128"/>
                <a:ea typeface="メイリオ" panose="020B0604030504040204" pitchFamily="50" charset="-128"/>
              </a:rPr>
              <a:t>必須文言（著作権表示他）を製品のドキュメントに掲載する</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2.9 </a:t>
            </a:r>
            <a:r>
              <a:rPr lang="ja-JP" altLang="en-US" sz="2000" dirty="0">
                <a:latin typeface="メイリオ" panose="020B0604030504040204" pitchFamily="50" charset="-128"/>
                <a:ea typeface="メイリオ" panose="020B0604030504040204" pitchFamily="50" charset="-128"/>
              </a:rPr>
              <a:t>製品のドキュメントにライセンス条文を掲載する</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2.10 </a:t>
            </a:r>
            <a:r>
              <a:rPr lang="ja-JP" altLang="en-US" sz="2000" dirty="0">
                <a:latin typeface="メイリオ" panose="020B0604030504040204" pitchFamily="50" charset="-128"/>
                <a:ea typeface="メイリオ" panose="020B0604030504040204" pitchFamily="50" charset="-128"/>
              </a:rPr>
              <a:t>謝辞を掲載する</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2.11 </a:t>
            </a:r>
            <a:r>
              <a:rPr lang="ja-JP" altLang="en-US" sz="2000" dirty="0">
                <a:latin typeface="メイリオ" panose="020B0604030504040204" pitchFamily="50" charset="-128"/>
                <a:ea typeface="メイリオ" panose="020B0604030504040204" pitchFamily="50" charset="-128"/>
              </a:rPr>
              <a:t>謝辞を広告媒体に掲載する</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526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18</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752938" y="281300"/>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1.5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仮称</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AB5C98AD-1046-D20C-7E09-239ACE86AEDF}"/>
              </a:ext>
            </a:extLst>
          </p:cNvPr>
          <p:cNvSpPr txBox="1"/>
          <p:nvPr/>
        </p:nvSpPr>
        <p:spPr>
          <a:xfrm>
            <a:off x="670744" y="959821"/>
            <a:ext cx="10795542" cy="3905813"/>
          </a:xfrm>
          <a:prstGeom prst="rect">
            <a:avLst/>
          </a:prstGeom>
          <a:noFill/>
        </p:spPr>
        <p:txBody>
          <a:bodyPr wrap="square" rtlCol="0">
            <a:spAutoFit/>
          </a:bodyPr>
          <a:lstStyle/>
          <a:p>
            <a:pPr algn="l">
              <a:lnSpc>
                <a:spcPct val="150000"/>
              </a:lnSpc>
            </a:pPr>
            <a:r>
              <a:rPr lang="en-US" altLang="ja-JP" sz="2800" dirty="0">
                <a:latin typeface="Meiryo UI" panose="020B0604030504040204" pitchFamily="50" charset="-128"/>
                <a:ea typeface="Meiryo UI" panose="020B0604030504040204" pitchFamily="50" charset="-128"/>
              </a:rPr>
              <a:t>3. SBOM</a:t>
            </a:r>
          </a:p>
          <a:p>
            <a:pPr algn="l">
              <a:lnSpc>
                <a:spcPct val="150000"/>
              </a:lnSpc>
            </a:pPr>
            <a:r>
              <a:rPr lang="en-US" altLang="ja-JP" sz="2000" dirty="0">
                <a:latin typeface="Meiryo UI" panose="020B0604030504040204" pitchFamily="50" charset="-128"/>
                <a:ea typeface="Meiryo UI" panose="020B0604030504040204" pitchFamily="50" charset="-128"/>
              </a:rPr>
              <a:t> 3.1 </a:t>
            </a:r>
            <a:r>
              <a:rPr lang="ja-JP" altLang="en-US" sz="2000" dirty="0">
                <a:latin typeface="Meiryo UI" panose="020B0604030504040204" pitchFamily="50" charset="-128"/>
                <a:ea typeface="Meiryo UI" panose="020B0604030504040204" pitchFamily="50" charset="-128"/>
              </a:rPr>
              <a:t>ソフトウェアの構成を知る</a:t>
            </a:r>
          </a:p>
          <a:p>
            <a:pPr algn="l">
              <a:lnSpc>
                <a:spcPct val="150000"/>
              </a:lnSpc>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3.2 </a:t>
            </a:r>
            <a:r>
              <a:rPr lang="en-US" altLang="ja-JP" sz="2000" dirty="0">
                <a:latin typeface="メイリオ" panose="020B0604030504040204" pitchFamily="50" charset="-128"/>
                <a:ea typeface="メイリオ" panose="020B0604030504040204" pitchFamily="50" charset="-128"/>
              </a:rPr>
              <a:t>SBOM</a:t>
            </a:r>
            <a:r>
              <a:rPr lang="ja-JP" altLang="en-US" sz="2000" dirty="0">
                <a:latin typeface="Meiryo UI" panose="020B0604030504040204" pitchFamily="50" charset="-128"/>
                <a:ea typeface="Meiryo UI" panose="020B0604030504040204" pitchFamily="50" charset="-128"/>
              </a:rPr>
              <a:t>を取得する方法</a:t>
            </a:r>
          </a:p>
          <a:p>
            <a:pPr algn="l">
              <a:lnSpc>
                <a:spcPct val="150000"/>
              </a:lnSpc>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3.3 SBOM</a:t>
            </a:r>
            <a:r>
              <a:rPr lang="ja-JP" altLang="en-US" sz="2000" dirty="0">
                <a:latin typeface="Meiryo UI" panose="020B0604030504040204" pitchFamily="50" charset="-128"/>
                <a:ea typeface="Meiryo UI" panose="020B0604030504040204" pitchFamily="50" charset="-128"/>
              </a:rPr>
              <a:t>で扱う管理項目</a:t>
            </a:r>
          </a:p>
          <a:p>
            <a:pPr algn="l">
              <a:lnSpc>
                <a:spcPct val="150000"/>
              </a:lnSpc>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 SBOM</a:t>
            </a:r>
            <a:r>
              <a:rPr lang="ja-JP" altLang="en-US" sz="2000" dirty="0">
                <a:latin typeface="Meiryo UI" panose="020B0604030504040204" pitchFamily="50" charset="-128"/>
                <a:ea typeface="Meiryo UI" panose="020B0604030504040204" pitchFamily="50" charset="-128"/>
              </a:rPr>
              <a:t>のフォーマット</a:t>
            </a:r>
          </a:p>
          <a:p>
            <a:pPr algn="l">
              <a:lnSpc>
                <a:spcPct val="150000"/>
              </a:lnSpc>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3.5 SBOM</a:t>
            </a:r>
            <a:r>
              <a:rPr lang="ja-JP" altLang="en-US" sz="2000" dirty="0">
                <a:latin typeface="Meiryo UI" panose="020B0604030504040204" pitchFamily="50" charset="-128"/>
                <a:ea typeface="Meiryo UI" panose="020B0604030504040204" pitchFamily="50" charset="-128"/>
              </a:rPr>
              <a:t>を管理するためのベストプラクティス</a:t>
            </a:r>
          </a:p>
          <a:p>
            <a:pPr algn="l">
              <a:lnSpc>
                <a:spcPct val="150000"/>
              </a:lnSpc>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3.6 </a:t>
            </a:r>
            <a:r>
              <a:rPr lang="ja-JP" altLang="en-US" sz="2000" dirty="0">
                <a:latin typeface="Meiryo UI" panose="020B0604030504040204" pitchFamily="50" charset="-128"/>
                <a:ea typeface="Meiryo UI" panose="020B0604030504040204" pitchFamily="50" charset="-128"/>
              </a:rPr>
              <a:t>ケーススタディ、事例</a:t>
            </a:r>
          </a:p>
          <a:p>
            <a:pPr algn="l">
              <a:lnSpc>
                <a:spcPct val="150000"/>
              </a:lnSpc>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3.7 </a:t>
            </a:r>
            <a:r>
              <a:rPr lang="ja-JP" altLang="en-US" sz="2000" dirty="0">
                <a:latin typeface="Meiryo UI" panose="020B0604030504040204" pitchFamily="50" charset="-128"/>
                <a:ea typeface="Meiryo UI" panose="020B0604030504040204" pitchFamily="50" charset="-128"/>
              </a:rPr>
              <a:t>発展的な話題</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760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19</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752938" y="281300"/>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1.5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仮称</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の概要</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a:extLst>
              <a:ext uri="{FF2B5EF4-FFF2-40B4-BE49-F238E27FC236}">
                <a16:creationId xmlns:a16="http://schemas.microsoft.com/office/drawing/2014/main" id="{AB5C98AD-1046-D20C-7E09-239ACE86AEDF}"/>
              </a:ext>
            </a:extLst>
          </p:cNvPr>
          <p:cNvSpPr txBox="1"/>
          <p:nvPr/>
        </p:nvSpPr>
        <p:spPr>
          <a:xfrm>
            <a:off x="670743" y="959821"/>
            <a:ext cx="11260701" cy="5316840"/>
          </a:xfrm>
          <a:prstGeom prst="rect">
            <a:avLst/>
          </a:prstGeom>
          <a:noFill/>
        </p:spPr>
        <p:txBody>
          <a:bodyPr wrap="square" rtlCol="0">
            <a:spAutoFit/>
          </a:bodyPr>
          <a:lstStyle/>
          <a:p>
            <a:pPr algn="l">
              <a:lnSpc>
                <a:spcPct val="150000"/>
              </a:lnSpc>
            </a:pPr>
            <a:r>
              <a:rPr lang="en-US" altLang="ja-JP" sz="2800" dirty="0">
                <a:latin typeface="メイリオ" panose="020B0604030504040204" pitchFamily="50" charset="-128"/>
                <a:ea typeface="メイリオ" panose="020B0604030504040204" pitchFamily="50" charset="-128"/>
              </a:rPr>
              <a:t>4. OSS</a:t>
            </a:r>
            <a:r>
              <a:rPr lang="ja-JP" altLang="en-US" sz="2800" dirty="0">
                <a:latin typeface="メイリオ" panose="020B0604030504040204" pitchFamily="50" charset="-128"/>
                <a:ea typeface="メイリオ" panose="020B0604030504040204" pitchFamily="50" charset="-128"/>
              </a:rPr>
              <a:t>のセキュリティリスクへの対応</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4.1 </a:t>
            </a:r>
            <a:r>
              <a:rPr lang="ja-JP" altLang="en-US" sz="2000" dirty="0">
                <a:latin typeface="メイリオ" panose="020B0604030504040204" pitchFamily="50" charset="-128"/>
                <a:ea typeface="メイリオ" panose="020B0604030504040204" pitchFamily="50" charset="-128"/>
              </a:rPr>
              <a:t>はじめに</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4.2 OSS</a:t>
            </a:r>
            <a:r>
              <a:rPr lang="ja-JP" altLang="en-US" sz="2000" dirty="0">
                <a:latin typeface="メイリオ" panose="020B0604030504040204" pitchFamily="50" charset="-128"/>
                <a:ea typeface="メイリオ" panose="020B0604030504040204" pitchFamily="50" charset="-128"/>
              </a:rPr>
              <a:t>のセキュリティリスクの種類</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4.3 OSS</a:t>
            </a:r>
            <a:r>
              <a:rPr lang="ja-JP" altLang="en-US" sz="2000" dirty="0">
                <a:latin typeface="メイリオ" panose="020B0604030504040204" pitchFamily="50" charset="-128"/>
                <a:ea typeface="メイリオ" panose="020B0604030504040204" pitchFamily="50" charset="-128"/>
              </a:rPr>
              <a:t>のセキュリティリスクを発見する方法</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4.4 OSS</a:t>
            </a:r>
            <a:r>
              <a:rPr lang="ja-JP" altLang="en-US" sz="2000" dirty="0">
                <a:latin typeface="メイリオ" panose="020B0604030504040204" pitchFamily="50" charset="-128"/>
                <a:ea typeface="メイリオ" panose="020B0604030504040204" pitchFamily="50" charset="-128"/>
              </a:rPr>
              <a:t>のセキュリティリスク対応</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4.5 OSS</a:t>
            </a:r>
            <a:r>
              <a:rPr lang="ja-JP" altLang="en-US" sz="2000" dirty="0">
                <a:latin typeface="メイリオ" panose="020B0604030504040204" pitchFamily="50" charset="-128"/>
                <a:ea typeface="メイリオ" panose="020B0604030504040204" pitchFamily="50" charset="-128"/>
              </a:rPr>
              <a:t>のセキュリティリスク対策・予防</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4.6 OSS</a:t>
            </a:r>
            <a:r>
              <a:rPr lang="ja-JP" altLang="en-US" sz="2000" dirty="0">
                <a:latin typeface="メイリオ" panose="020B0604030504040204" pitchFamily="50" charset="-128"/>
                <a:ea typeface="メイリオ" panose="020B0604030504040204" pitchFamily="50" charset="-128"/>
              </a:rPr>
              <a:t>のセキュリティリスクを管理するためのベストプラクティス</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4.7 </a:t>
            </a:r>
            <a:r>
              <a:rPr lang="ja-JP" altLang="en-US" sz="2000" dirty="0">
                <a:latin typeface="メイリオ" panose="020B0604030504040204" pitchFamily="50" charset="-128"/>
                <a:ea typeface="メイリオ" panose="020B0604030504040204" pitchFamily="50" charset="-128"/>
              </a:rPr>
              <a:t>動向、レポート、ケーススタディ</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4.8 OSS</a:t>
            </a:r>
            <a:r>
              <a:rPr lang="ja-JP" altLang="en-US" sz="2000" dirty="0">
                <a:latin typeface="メイリオ" panose="020B0604030504040204" pitchFamily="50" charset="-128"/>
                <a:ea typeface="メイリオ" panose="020B0604030504040204" pitchFamily="50" charset="-128"/>
              </a:rPr>
              <a:t>セキュリティに役立てられるリソース（オンラインコミュニティ、トレーニングなど）</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4.9 </a:t>
            </a:r>
            <a:r>
              <a:rPr lang="ja-JP" altLang="en-US" sz="2000" dirty="0">
                <a:latin typeface="メイリオ" panose="020B0604030504040204" pitchFamily="50" charset="-128"/>
                <a:ea typeface="メイリオ" panose="020B0604030504040204" pitchFamily="50" charset="-128"/>
              </a:rPr>
              <a:t>ソースソフトウェアのセキュリティに関連する実践的なヒント、</a:t>
            </a:r>
            <a:r>
              <a:rPr lang="en-US" altLang="ja-JP" sz="2000" dirty="0">
                <a:latin typeface="メイリオ" panose="020B0604030504040204" pitchFamily="50" charset="-128"/>
                <a:ea typeface="メイリオ" panose="020B0604030504040204" pitchFamily="50" charset="-128"/>
              </a:rPr>
              <a:t>Tips</a:t>
            </a:r>
            <a:r>
              <a:rPr lang="ja-JP" altLang="en-US" sz="2000" dirty="0">
                <a:latin typeface="メイリオ" panose="020B0604030504040204" pitchFamily="50" charset="-128"/>
                <a:ea typeface="メイリオ" panose="020B0604030504040204" pitchFamily="50" charset="-128"/>
              </a:rPr>
              <a:t>、法律、慣例など</a:t>
            </a:r>
          </a:p>
          <a:p>
            <a:pPr algn="l">
              <a:lnSpc>
                <a:spcPct val="15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4.10 </a:t>
            </a:r>
            <a:r>
              <a:rPr lang="ja-JP" altLang="en-US" sz="2000" dirty="0">
                <a:latin typeface="メイリオ" panose="020B0604030504040204" pitchFamily="50" charset="-128"/>
                <a:ea typeface="メイリオ" panose="020B0604030504040204" pitchFamily="50" charset="-128"/>
              </a:rPr>
              <a:t>その他</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03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737543" y="301386"/>
            <a:ext cx="8915399" cy="990599"/>
          </a:xfrm>
          <a:prstGeom prst="rect">
            <a:avLst/>
          </a:prstGeom>
          <a:noFill/>
          <a:ln>
            <a:noFill/>
          </a:ln>
        </p:spPr>
        <p:txBody>
          <a:bodyPr lIns="91425" tIns="45700" rIns="91425" bIns="45700" anchor="ctr" anchorCtr="0">
            <a:noAutofit/>
          </a:bodyPr>
          <a:lstStyle/>
          <a:p>
            <a:pPr>
              <a:buSzPct val="25000"/>
            </a:pPr>
            <a:r>
              <a:rPr lang="en-US" dirty="0">
                <a:latin typeface="メイリオ" panose="020B0604030504040204" pitchFamily="50" charset="-128"/>
                <a:ea typeface="メイリオ" panose="020B0604030504040204" pitchFamily="50" charset="-128"/>
                <a:cs typeface="メイリオ" panose="020B0604030504040204" pitchFamily="50" charset="-128"/>
              </a:rPr>
              <a:t>Agenda</a:t>
            </a:r>
          </a:p>
        </p:txBody>
      </p:sp>
      <p:sp>
        <p:nvSpPr>
          <p:cNvPr id="61" name="Shape 61"/>
          <p:cNvSpPr txBox="1">
            <a:spLocks noGrp="1"/>
          </p:cNvSpPr>
          <p:nvPr>
            <p:ph type="body" idx="1"/>
          </p:nvPr>
        </p:nvSpPr>
        <p:spPr>
          <a:xfrm>
            <a:off x="803100" y="1594467"/>
            <a:ext cx="10715610" cy="4481866"/>
          </a:xfrm>
          <a:prstGeom prst="rect">
            <a:avLst/>
          </a:prstGeom>
          <a:noFill/>
          <a:ln>
            <a:noFill/>
          </a:ln>
        </p:spPr>
        <p:txBody>
          <a:bodyPr lIns="91425" tIns="45700" rIns="91425" bIns="45700" anchor="t" anchorCtr="0">
            <a:noAutofit/>
          </a:bodyPr>
          <a:lstStyle/>
          <a:p>
            <a:pPr marL="514363" indent="-514363">
              <a:spcBef>
                <a:spcPts val="0"/>
              </a:spcBef>
              <a:buFont typeface="+mj-lt"/>
              <a:buAutoNum type="arabicPeriod"/>
            </a:pP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新教育教材の紹介</a:t>
            </a:r>
            <a:b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　活動概要</a:t>
            </a:r>
            <a:b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 OSS</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教育資料作成の提案</a:t>
            </a:r>
            <a:b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1.3</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　作成プロセス</a:t>
            </a:r>
            <a:b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ライセンス基礎の概要</a:t>
            </a:r>
            <a:b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1.5</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ライセンス応用</a:t>
            </a:r>
            <a:r>
              <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仮称</a:t>
            </a:r>
            <a:r>
              <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の概要</a:t>
            </a:r>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pPr marL="514363" indent="-514363">
              <a:spcBef>
                <a:spcPts val="0"/>
              </a:spcBef>
              <a:buFont typeface="+mj-lt"/>
              <a:buAutoNum type="arabicPeriod"/>
            </a:pP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今後の活動テーマの検討</a:t>
            </a:r>
            <a:endParaRPr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pPr marL="514363" indent="-514363">
              <a:spcBef>
                <a:spcPts val="0"/>
              </a:spcBef>
              <a:buFont typeface="+mj-lt"/>
              <a:buAutoNum type="arabicPeriod"/>
            </a:pP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最後に</a:t>
            </a:r>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2</a:t>
            </a:fld>
            <a:endParaRPr lang="en-US" sz="1200" kern="0" dirty="0">
              <a:solidFill>
                <a:srgbClr val="292934"/>
              </a:solidFill>
              <a:latin typeface="Roboto"/>
              <a:ea typeface="Roboto"/>
              <a:cs typeface="Roboto"/>
              <a:sym typeface="Roboto"/>
            </a:endParaRPr>
          </a:p>
        </p:txBody>
      </p:sp>
    </p:spTree>
    <p:extLst>
      <p:ext uri="{BB962C8B-B14F-4D97-AF65-F5344CB8AC3E}">
        <p14:creationId xmlns:p14="http://schemas.microsoft.com/office/powerpoint/2010/main" val="3333583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710819" y="2348550"/>
            <a:ext cx="8760535" cy="1609301"/>
          </a:xfrm>
          <a:prstGeom prst="rect">
            <a:avLst/>
          </a:prstGeom>
          <a:noFill/>
          <a:ln>
            <a:noFill/>
          </a:ln>
        </p:spPr>
        <p:txBody>
          <a:bodyPr lIns="91425" tIns="45700" rIns="91425" bIns="45700" anchor="ctr" anchorCtr="0">
            <a:noAutofit/>
          </a:bodyPr>
          <a:lstStyle/>
          <a:p>
            <a:pPr>
              <a:buSzPct val="25000"/>
            </a:pPr>
            <a:r>
              <a:rPr lang="en-US" altLang="ja-JP" sz="5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5400" dirty="0">
                <a:latin typeface="メイリオ" panose="020B0604030504040204" pitchFamily="50" charset="-128"/>
                <a:ea typeface="メイリオ" panose="020B0604030504040204" pitchFamily="50" charset="-128"/>
                <a:cs typeface="メイリオ" panose="020B0604030504040204" pitchFamily="50" charset="-128"/>
              </a:rPr>
              <a:t>今後の活動テーマの検討</a:t>
            </a:r>
            <a:endParaRPr lang="en-US" sz="5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20</a:t>
            </a:fld>
            <a:endParaRPr lang="en-US" sz="1200" kern="0">
              <a:solidFill>
                <a:srgbClr val="292934"/>
              </a:solidFill>
              <a:latin typeface="Roboto"/>
              <a:ea typeface="Roboto"/>
              <a:cs typeface="Roboto"/>
              <a:sym typeface="Roboto"/>
            </a:endParaRPr>
          </a:p>
        </p:txBody>
      </p:sp>
    </p:spTree>
    <p:extLst>
      <p:ext uri="{BB962C8B-B14F-4D97-AF65-F5344CB8AC3E}">
        <p14:creationId xmlns:p14="http://schemas.microsoft.com/office/powerpoint/2010/main" val="346453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21</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710252" y="267652"/>
            <a:ext cx="10822106"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600" kern="0" dirty="0">
                <a:latin typeface="メイリオ" panose="020B0604030504040204" pitchFamily="50" charset="-128"/>
                <a:ea typeface="メイリオ" panose="020B0604030504040204" pitchFamily="50" charset="-128"/>
                <a:cs typeface="メイリオ" panose="020B0604030504040204" pitchFamily="50" charset="-128"/>
              </a:rPr>
              <a:t>今後の活動テーマの検討</a:t>
            </a:r>
            <a:endParaRPr lang="en-US" sz="36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矢印: 右 2">
            <a:extLst>
              <a:ext uri="{FF2B5EF4-FFF2-40B4-BE49-F238E27FC236}">
                <a16:creationId xmlns:a16="http://schemas.microsoft.com/office/drawing/2014/main" id="{B2332A20-D203-0DB0-2977-2BA37A44D01F}"/>
              </a:ext>
            </a:extLst>
          </p:cNvPr>
          <p:cNvSpPr/>
          <p:nvPr/>
        </p:nvSpPr>
        <p:spPr>
          <a:xfrm>
            <a:off x="10181230" y="2674962"/>
            <a:ext cx="614149" cy="36848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4" name="Shape 60">
            <a:extLst>
              <a:ext uri="{FF2B5EF4-FFF2-40B4-BE49-F238E27FC236}">
                <a16:creationId xmlns:a16="http://schemas.microsoft.com/office/drawing/2014/main" id="{8B4429FE-2594-5632-0FD0-EA4675C169D2}"/>
              </a:ext>
            </a:extLst>
          </p:cNvPr>
          <p:cNvSpPr txBox="1">
            <a:spLocks/>
          </p:cNvSpPr>
          <p:nvPr/>
        </p:nvSpPr>
        <p:spPr>
          <a:xfrm>
            <a:off x="10855084" y="2464941"/>
            <a:ext cx="107305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ja-JP" altLang="en-US" sz="2800" kern="0" dirty="0">
                <a:latin typeface="メイリオ" panose="020B0604030504040204" pitchFamily="50" charset="-128"/>
                <a:ea typeface="メイリオ" panose="020B0604030504040204" pitchFamily="50" charset="-128"/>
                <a:cs typeface="メイリオ" panose="020B0604030504040204" pitchFamily="50" charset="-128"/>
              </a:rPr>
              <a:t>事例</a:t>
            </a:r>
            <a:br>
              <a:rPr lang="en-US" altLang="ja-JP" sz="2800" kern="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800" kern="0" dirty="0">
                <a:latin typeface="メイリオ" panose="020B0604030504040204" pitchFamily="50" charset="-128"/>
                <a:ea typeface="メイリオ" panose="020B0604030504040204" pitchFamily="50" charset="-128"/>
                <a:cs typeface="メイリオ" panose="020B0604030504040204" pitchFamily="50" charset="-128"/>
              </a:rPr>
              <a:t>纏め</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矢印: 右 4">
            <a:extLst>
              <a:ext uri="{FF2B5EF4-FFF2-40B4-BE49-F238E27FC236}">
                <a16:creationId xmlns:a16="http://schemas.microsoft.com/office/drawing/2014/main" id="{F998030E-BFBC-47FD-6953-27CCAEBB28E8}"/>
              </a:ext>
            </a:extLst>
          </p:cNvPr>
          <p:cNvSpPr/>
          <p:nvPr/>
        </p:nvSpPr>
        <p:spPr>
          <a:xfrm rot="5400000">
            <a:off x="11030315" y="3553076"/>
            <a:ext cx="614149" cy="36848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1" lang="ja-JP" altLang="en-US"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endParaRPr>
          </a:p>
        </p:txBody>
      </p:sp>
      <p:sp>
        <p:nvSpPr>
          <p:cNvPr id="6" name="Shape 60">
            <a:extLst>
              <a:ext uri="{FF2B5EF4-FFF2-40B4-BE49-F238E27FC236}">
                <a16:creationId xmlns:a16="http://schemas.microsoft.com/office/drawing/2014/main" id="{894B69CE-55D7-C766-F216-F63F189E6172}"/>
              </a:ext>
            </a:extLst>
          </p:cNvPr>
          <p:cNvSpPr txBox="1">
            <a:spLocks/>
          </p:cNvSpPr>
          <p:nvPr/>
        </p:nvSpPr>
        <p:spPr>
          <a:xfrm>
            <a:off x="9955165" y="4184884"/>
            <a:ext cx="2020528"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ja-JP" altLang="en-US" sz="2800" kern="0" dirty="0">
                <a:latin typeface="メイリオ" panose="020B0604030504040204" pitchFamily="50" charset="-128"/>
                <a:ea typeface="メイリオ" panose="020B0604030504040204" pitchFamily="50" charset="-128"/>
                <a:cs typeface="メイリオ" panose="020B0604030504040204" pitchFamily="50" charset="-128"/>
              </a:rPr>
              <a:t>今回の会合後半で議論</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図 7">
            <a:extLst>
              <a:ext uri="{FF2B5EF4-FFF2-40B4-BE49-F238E27FC236}">
                <a16:creationId xmlns:a16="http://schemas.microsoft.com/office/drawing/2014/main" id="{646E0449-AF4E-5365-E924-0C4B04A06E52}"/>
              </a:ext>
            </a:extLst>
          </p:cNvPr>
          <p:cNvPicPr>
            <a:picLocks noChangeAspect="1"/>
          </p:cNvPicPr>
          <p:nvPr/>
        </p:nvPicPr>
        <p:blipFill>
          <a:blip r:embed="rId3"/>
          <a:stretch>
            <a:fillRect/>
          </a:stretch>
        </p:blipFill>
        <p:spPr>
          <a:xfrm>
            <a:off x="544768" y="1883179"/>
            <a:ext cx="9425141" cy="4771923"/>
          </a:xfrm>
          <a:prstGeom prst="rect">
            <a:avLst/>
          </a:prstGeom>
        </p:spPr>
      </p:pic>
      <p:sp>
        <p:nvSpPr>
          <p:cNvPr id="9" name="テキスト ボックス 8">
            <a:extLst>
              <a:ext uri="{FF2B5EF4-FFF2-40B4-BE49-F238E27FC236}">
                <a16:creationId xmlns:a16="http://schemas.microsoft.com/office/drawing/2014/main" id="{D7179AFA-0AE1-47B1-9FF8-56CBC23CA788}"/>
              </a:ext>
            </a:extLst>
          </p:cNvPr>
          <p:cNvSpPr txBox="1"/>
          <p:nvPr/>
        </p:nvSpPr>
        <p:spPr>
          <a:xfrm>
            <a:off x="825175" y="1048535"/>
            <a:ext cx="10663819"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各社の</a:t>
            </a:r>
            <a:r>
              <a:rPr lang="en-US" altLang="ja-JP" sz="2400" dirty="0">
                <a:latin typeface="メイリオ" panose="020B0604030504040204" pitchFamily="50" charset="-128"/>
                <a:ea typeface="メイリオ" panose="020B0604030504040204" pitchFamily="50" charset="-128"/>
              </a:rPr>
              <a:t>OSS</a:t>
            </a:r>
            <a:r>
              <a:rPr lang="ja-JP" altLang="en-US" sz="2400" dirty="0">
                <a:latin typeface="メイリオ" panose="020B0604030504040204" pitchFamily="50" charset="-128"/>
                <a:ea typeface="メイリオ" panose="020B0604030504040204" pitchFamily="50" charset="-128"/>
              </a:rPr>
              <a:t>教育の課題・対応の事例を検討する事により、</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今後の教育</a:t>
            </a:r>
            <a:r>
              <a:rPr lang="en-US" altLang="ja-JP" sz="2400" dirty="0">
                <a:latin typeface="メイリオ" panose="020B0604030504040204" pitchFamily="50" charset="-128"/>
                <a:ea typeface="メイリオ" panose="020B0604030504040204" pitchFamily="50" charset="-128"/>
              </a:rPr>
              <a:t>SG</a:t>
            </a:r>
            <a:r>
              <a:rPr lang="ja-JP" altLang="en-US" sz="2400" dirty="0">
                <a:latin typeface="メイリオ" panose="020B0604030504040204" pitchFamily="50" charset="-128"/>
                <a:ea typeface="メイリオ" panose="020B0604030504040204" pitchFamily="50" charset="-128"/>
              </a:rPr>
              <a:t>の活動テーマの検討に繋げていく予定。</a:t>
            </a:r>
          </a:p>
        </p:txBody>
      </p:sp>
    </p:spTree>
    <p:extLst>
      <p:ext uri="{BB962C8B-B14F-4D97-AF65-F5344CB8AC3E}">
        <p14:creationId xmlns:p14="http://schemas.microsoft.com/office/powerpoint/2010/main" val="37685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32400" y="2363298"/>
            <a:ext cx="4111945" cy="1609301"/>
          </a:xfrm>
          <a:prstGeom prst="rect">
            <a:avLst/>
          </a:prstGeom>
          <a:noFill/>
          <a:ln>
            <a:noFill/>
          </a:ln>
        </p:spPr>
        <p:txBody>
          <a:bodyPr lIns="91425" tIns="45700" rIns="91425" bIns="45700" anchor="ctr" anchorCtr="0">
            <a:noAutofit/>
          </a:bodyPr>
          <a:lstStyle/>
          <a:p>
            <a:pPr>
              <a:buSzPct val="25000"/>
            </a:pPr>
            <a:r>
              <a:rPr lang="en-US" altLang="ja-JP" sz="5400" dirty="0">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5400" dirty="0">
                <a:latin typeface="メイリオ" panose="020B0604030504040204" pitchFamily="50" charset="-128"/>
                <a:ea typeface="メイリオ" panose="020B0604030504040204" pitchFamily="50" charset="-128"/>
                <a:cs typeface="メイリオ" panose="020B0604030504040204" pitchFamily="50" charset="-128"/>
              </a:rPr>
              <a:t>最後に</a:t>
            </a:r>
            <a:endParaRPr lang="en-US" sz="5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22</a:t>
            </a:fld>
            <a:endParaRPr lang="en-US" sz="1200" kern="0">
              <a:solidFill>
                <a:srgbClr val="292934"/>
              </a:solidFill>
              <a:latin typeface="Roboto"/>
              <a:ea typeface="Roboto"/>
              <a:cs typeface="Roboto"/>
              <a:sym typeface="Roboto"/>
            </a:endParaRPr>
          </a:p>
        </p:txBody>
      </p:sp>
    </p:spTree>
    <p:extLst>
      <p:ext uri="{BB962C8B-B14F-4D97-AF65-F5344CB8AC3E}">
        <p14:creationId xmlns:p14="http://schemas.microsoft.com/office/powerpoint/2010/main" val="86338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23</a:t>
            </a:fld>
            <a:endParaRPr lang="en-US" sz="1200" kern="0">
              <a:solidFill>
                <a:srgbClr val="292934"/>
              </a:solidFill>
              <a:latin typeface="Roboto"/>
              <a:ea typeface="Roboto"/>
              <a:cs typeface="Roboto"/>
              <a:sym typeface="Roboto"/>
            </a:endParaRPr>
          </a:p>
        </p:txBody>
      </p:sp>
      <p:sp>
        <p:nvSpPr>
          <p:cNvPr id="7" name="Shape 60"/>
          <p:cNvSpPr txBox="1">
            <a:spLocks/>
          </p:cNvSpPr>
          <p:nvPr/>
        </p:nvSpPr>
        <p:spPr>
          <a:xfrm>
            <a:off x="694874" y="286497"/>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3. </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最後に</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a:extLst>
              <a:ext uri="{FF2B5EF4-FFF2-40B4-BE49-F238E27FC236}">
                <a16:creationId xmlns:a16="http://schemas.microsoft.com/office/drawing/2014/main" id="{0FA87BE7-E3ED-080D-A803-FDAE63FF5214}"/>
              </a:ext>
            </a:extLst>
          </p:cNvPr>
          <p:cNvSpPr txBox="1"/>
          <p:nvPr/>
        </p:nvSpPr>
        <p:spPr>
          <a:xfrm>
            <a:off x="818683" y="1106692"/>
            <a:ext cx="11156652" cy="5632311"/>
          </a:xfrm>
          <a:prstGeom prst="rect">
            <a:avLst/>
          </a:prstGeom>
          <a:noFill/>
        </p:spPr>
        <p:txBody>
          <a:bodyPr wrap="square">
            <a:spAutoFit/>
          </a:bodyPr>
          <a:lstStyle/>
          <a:p>
            <a:pPr>
              <a:spcBef>
                <a:spcPts val="600"/>
              </a:spcBef>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教育</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SG</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は、</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Slack </a:t>
            </a:r>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JapanWG</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 10_education-sg</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の案内を</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しています。</a:t>
            </a:r>
            <a:b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ふるってご参加下さい。</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１回／月の会合予定</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最後に、教育</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SG</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のリーダー変更のお知らせです。</a:t>
            </a:r>
          </a:p>
          <a:p>
            <a:pPr>
              <a:spcBef>
                <a:spcPts val="600"/>
              </a:spcBef>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日立：岩田　⇒　</a:t>
            </a:r>
            <a:r>
              <a:rPr lang="ja-JP" altLang="en-US" sz="3200" b="1" dirty="0">
                <a:latin typeface="メイリオ" panose="020B0604030504040204" pitchFamily="50" charset="-128"/>
                <a:ea typeface="メイリオ" panose="020B0604030504040204" pitchFamily="50" charset="-128"/>
                <a:cs typeface="メイリオ" panose="020B0604030504040204" pitchFamily="50" charset="-128"/>
              </a:rPr>
              <a:t>オリンパス：小泉さん</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に交代します。</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引き続き宜しくお願いいたします。</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ご清聴ありがとうございました。</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9035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642816" y="2348550"/>
            <a:ext cx="6928880" cy="1609301"/>
          </a:xfrm>
          <a:prstGeom prst="rect">
            <a:avLst/>
          </a:prstGeom>
          <a:noFill/>
          <a:ln>
            <a:noFill/>
          </a:ln>
        </p:spPr>
        <p:txBody>
          <a:bodyPr lIns="91425" tIns="45700" rIns="91425" bIns="45700" anchor="ctr" anchorCtr="0">
            <a:noAutofit/>
          </a:bodyPr>
          <a:lstStyle/>
          <a:p>
            <a:pPr>
              <a:buSzPct val="25000"/>
            </a:pPr>
            <a:r>
              <a:rPr lang="en-US" altLang="ja-JP" sz="5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5400" dirty="0">
                <a:latin typeface="メイリオ" panose="020B0604030504040204" pitchFamily="50" charset="-128"/>
                <a:ea typeface="メイリオ" panose="020B0604030504040204" pitchFamily="50" charset="-128"/>
                <a:cs typeface="メイリオ" panose="020B0604030504040204" pitchFamily="50" charset="-128"/>
              </a:rPr>
              <a:t>新教育教材の紹介</a:t>
            </a:r>
            <a:endParaRPr lang="en-US" sz="5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3</a:t>
            </a:fld>
            <a:endParaRPr lang="en-US" sz="1200" kern="0" dirty="0">
              <a:solidFill>
                <a:srgbClr val="292934"/>
              </a:solidFill>
              <a:latin typeface="Roboto"/>
              <a:ea typeface="Roboto"/>
              <a:cs typeface="Roboto"/>
              <a:sym typeface="Roboto"/>
            </a:endParaRPr>
          </a:p>
        </p:txBody>
      </p:sp>
    </p:spTree>
    <p:extLst>
      <p:ext uri="{BB962C8B-B14F-4D97-AF65-F5344CB8AC3E}">
        <p14:creationId xmlns:p14="http://schemas.microsoft.com/office/powerpoint/2010/main" val="305217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723895" y="287738"/>
            <a:ext cx="8915399" cy="990599"/>
          </a:xfrm>
          <a:prstGeom prst="rect">
            <a:avLst/>
          </a:prstGeom>
          <a:noFill/>
          <a:ln>
            <a:noFill/>
          </a:ln>
        </p:spPr>
        <p:txBody>
          <a:bodyPr lIns="91425" tIns="45700" rIns="91425" bIns="45700" anchor="ctr" anchorCtr="0">
            <a:noAutofit/>
          </a:bodyPr>
          <a:lstStyle/>
          <a:p>
            <a:pPr>
              <a:buSzPct val="25000"/>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1.1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活動概要</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プレースホルダー 1"/>
          <p:cNvSpPr>
            <a:spLocks noGrp="1"/>
          </p:cNvSpPr>
          <p:nvPr>
            <p:ph type="body" idx="1"/>
          </p:nvPr>
        </p:nvSpPr>
        <p:spPr>
          <a:xfrm>
            <a:off x="764846" y="1203601"/>
            <a:ext cx="11004367" cy="5108709"/>
          </a:xfrm>
        </p:spPr>
        <p:txBody>
          <a:bodyPr/>
          <a:lstStyle/>
          <a:p>
            <a:pPr marL="457212" indent="-457212">
              <a:buFont typeface="+mj-lt"/>
              <a:buAutoNum type="alphaLcPeriod"/>
            </a:pPr>
            <a:r>
              <a:rPr kumimoji="1" lang="ja-JP" altLang="en-US" sz="2800" b="1" dirty="0">
                <a:latin typeface="メイリオ" panose="020B0604030504040204" pitchFamily="50" charset="-128"/>
                <a:ea typeface="メイリオ" panose="020B0604030504040204" pitchFamily="50" charset="-128"/>
                <a:cs typeface="メイリオ" panose="020B0604030504040204" pitchFamily="50" charset="-128"/>
              </a:rPr>
              <a:t>メンバ</a:t>
            </a:r>
            <a:b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ソニー、オリンパス、富士通、</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NEC</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、東芝、パナソニック、日立</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marL="457212" indent="-457212">
              <a:buFont typeface="+mj-lt"/>
              <a:buAutoNum type="alphaLcPeriod"/>
            </a:pPr>
            <a:r>
              <a:rPr kumimoji="1" lang="ja-JP" altLang="en-US" sz="2800" b="1" dirty="0">
                <a:latin typeface="メイリオ" panose="020B0604030504040204" pitchFamily="50" charset="-128"/>
                <a:ea typeface="メイリオ" panose="020B0604030504040204" pitchFamily="50" charset="-128"/>
                <a:cs typeface="メイリオ" panose="020B0604030504040204" pitchFamily="50" charset="-128"/>
              </a:rPr>
              <a:t>活動状況</a:t>
            </a:r>
            <a:b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オンライン会合</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回</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月</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での検討、作業</a:t>
            </a:r>
            <a:b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2021/5</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marL="457212" indent="-457212">
              <a:buFont typeface="+mj-lt"/>
              <a:buAutoNum type="alphaLcPeriod"/>
            </a:pPr>
            <a:r>
              <a:rPr kumimoji="1" lang="ja-JP" altLang="en-US" sz="2800" b="1" dirty="0">
                <a:latin typeface="メイリオ" panose="020B0604030504040204" pitchFamily="50" charset="-128"/>
                <a:ea typeface="メイリオ" panose="020B0604030504040204" pitchFamily="50" charset="-128"/>
                <a:cs typeface="メイリオ" panose="020B0604030504040204" pitchFamily="50" charset="-128"/>
              </a:rPr>
              <a:t>アウトプット</a:t>
            </a:r>
            <a:b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１</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教育教材の公開</a:t>
            </a:r>
            <a:b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（サプライチェーンリスクマネージメント･バージョン</a:t>
            </a: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ライセンス基礎</a:t>
            </a:r>
            <a:endParaRPr kumimoji="1" lang="en-US" altLang="ja-JP" sz="2800" strike="dblStrik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・ライセンス応用</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仮称</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２</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教育の</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各社課題</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事例の情報共有</a:t>
            </a:r>
            <a:b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b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marL="129544" indent="0">
              <a:buNone/>
            </a:pP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4</a:t>
            </a:fld>
            <a:endParaRPr lang="en-US" sz="1200" kern="0" dirty="0">
              <a:solidFill>
                <a:srgbClr val="292934"/>
              </a:solidFill>
              <a:latin typeface="Roboto"/>
              <a:ea typeface="Roboto"/>
              <a:cs typeface="Roboto"/>
              <a:sym typeface="Roboto"/>
            </a:endParaRPr>
          </a:p>
        </p:txBody>
      </p:sp>
    </p:spTree>
    <p:extLst>
      <p:ext uri="{BB962C8B-B14F-4D97-AF65-F5344CB8AC3E}">
        <p14:creationId xmlns:p14="http://schemas.microsoft.com/office/powerpoint/2010/main" val="193309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5</a:t>
            </a:fld>
            <a:endParaRPr lang="en-US" sz="1200" kern="0" dirty="0">
              <a:solidFill>
                <a:srgbClr val="292934"/>
              </a:solidFill>
              <a:latin typeface="Roboto"/>
              <a:ea typeface="Roboto"/>
              <a:cs typeface="Roboto"/>
              <a:sym typeface="Roboto"/>
            </a:endParaRPr>
          </a:p>
        </p:txBody>
      </p:sp>
      <p:sp>
        <p:nvSpPr>
          <p:cNvPr id="7" name="Shape 60"/>
          <p:cNvSpPr txBox="1">
            <a:spLocks/>
          </p:cNvSpPr>
          <p:nvPr/>
        </p:nvSpPr>
        <p:spPr>
          <a:xfrm>
            <a:off x="737550" y="282400"/>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1.2 OSS</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教育資料作成の提案</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a:extLst>
              <a:ext uri="{FF2B5EF4-FFF2-40B4-BE49-F238E27FC236}">
                <a16:creationId xmlns:a16="http://schemas.microsoft.com/office/drawing/2014/main" id="{EEE93C93-1FF4-75F5-7896-5A83155F26A1}"/>
              </a:ext>
            </a:extLst>
          </p:cNvPr>
          <p:cNvSpPr txBox="1"/>
          <p:nvPr/>
        </p:nvSpPr>
        <p:spPr>
          <a:xfrm>
            <a:off x="584172" y="1184535"/>
            <a:ext cx="11585793" cy="5732338"/>
          </a:xfrm>
          <a:prstGeom prst="rect">
            <a:avLst/>
          </a:prstGeom>
          <a:noFill/>
        </p:spPr>
        <p:txBody>
          <a:bodyPr wrap="square">
            <a:spAutoFit/>
          </a:bodyPr>
          <a:lstStyle/>
          <a:p>
            <a:pPr marL="0" lvl="1">
              <a:spcBef>
                <a:spcPts val="600"/>
              </a:spcBef>
            </a:pPr>
            <a:r>
              <a:rPr lang="ja-JP" altLang="en-US" sz="2800" b="1" u="sng" dirty="0">
                <a:latin typeface="メイリオ" panose="020B0604030504040204" pitchFamily="50" charset="-128"/>
                <a:ea typeface="メイリオ" panose="020B0604030504040204" pitchFamily="50" charset="-128"/>
              </a:rPr>
              <a:t>■教育</a:t>
            </a:r>
            <a:r>
              <a:rPr lang="en-US" altLang="ja-JP" sz="2800" b="1" u="sng" dirty="0">
                <a:latin typeface="メイリオ" panose="020B0604030504040204" pitchFamily="50" charset="-128"/>
                <a:ea typeface="メイリオ" panose="020B0604030504040204" pitchFamily="50" charset="-128"/>
              </a:rPr>
              <a:t>SG</a:t>
            </a:r>
            <a:r>
              <a:rPr lang="ja-JP" altLang="en-US" sz="2800" b="1" u="sng" dirty="0">
                <a:latin typeface="メイリオ" panose="020B0604030504040204" pitchFamily="50" charset="-128"/>
                <a:ea typeface="メイリオ" panose="020B0604030504040204" pitchFamily="50" charset="-128"/>
              </a:rPr>
              <a:t>の現状</a:t>
            </a:r>
            <a:endParaRPr lang="en-US" altLang="ja-JP" sz="2800" b="1" u="sng" dirty="0">
              <a:latin typeface="メイリオ" panose="020B0604030504040204" pitchFamily="50" charset="-128"/>
              <a:ea typeface="メイリオ" panose="020B0604030504040204" pitchFamily="50" charset="-128"/>
            </a:endParaRPr>
          </a:p>
          <a:p>
            <a:pPr marL="0" lvl="1">
              <a:spcBef>
                <a:spcPts val="600"/>
              </a:spcBef>
            </a:pPr>
            <a:endParaRPr lang="en-US" altLang="ja-JP" sz="1050" b="1" u="sng" dirty="0">
              <a:latin typeface="メイリオ" panose="020B0604030504040204" pitchFamily="50" charset="-128"/>
              <a:ea typeface="メイリオ" panose="020B0604030504040204" pitchFamily="50" charset="-128"/>
            </a:endParaRPr>
          </a:p>
          <a:p>
            <a:pPr lvl="1">
              <a:spcBef>
                <a:spcPts val="600"/>
              </a:spcBef>
            </a:pPr>
            <a:r>
              <a:rPr lang="en-US" altLang="ja-JP" sz="2400" dirty="0" err="1">
                <a:latin typeface="メイリオ" panose="020B0604030504040204" pitchFamily="50" charset="-128"/>
                <a:ea typeface="メイリオ" panose="020B0604030504040204" pitchFamily="50" charset="-128"/>
              </a:rPr>
              <a:t>OpenChain</a:t>
            </a:r>
            <a:r>
              <a:rPr lang="ja-JP" altLang="en-US" sz="2400" dirty="0">
                <a:latin typeface="メイリオ" panose="020B0604030504040204" pitchFamily="50" charset="-128"/>
                <a:ea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rPr>
              <a:t> OSS</a:t>
            </a:r>
            <a:r>
              <a:rPr lang="ja-JP" altLang="en-US" sz="2400" dirty="0">
                <a:latin typeface="メイリオ" panose="020B0604030504040204" pitchFamily="50" charset="-128"/>
                <a:ea typeface="メイリオ" panose="020B0604030504040204" pitchFamily="50" charset="-128"/>
              </a:rPr>
              <a:t>のコンプライアンスプログラムを組織が構築する</a:t>
            </a:r>
            <a:endParaRPr lang="en-US" altLang="ja-JP" sz="2400" dirty="0">
              <a:latin typeface="メイリオ" panose="020B0604030504040204" pitchFamily="50" charset="-128"/>
              <a:ea typeface="メイリオ" panose="020B0604030504040204" pitchFamily="50" charset="-128"/>
            </a:endParaRPr>
          </a:p>
          <a:p>
            <a:pPr lvl="1">
              <a:spcBef>
                <a:spcPts val="600"/>
              </a:spcBef>
            </a:pPr>
            <a:r>
              <a:rPr lang="ja-JP" altLang="en-US" sz="2400" dirty="0">
                <a:latin typeface="メイリオ" panose="020B0604030504040204" pitchFamily="50" charset="-128"/>
                <a:ea typeface="メイリオ" panose="020B0604030504040204" pitchFamily="50" charset="-128"/>
              </a:rPr>
              <a:t>ための指針を整備しているプロジェクトである。</a:t>
            </a:r>
            <a:endParaRPr lang="en-US" altLang="ja-JP" sz="2400" dirty="0">
              <a:latin typeface="メイリオ" panose="020B0604030504040204" pitchFamily="50" charset="-128"/>
              <a:ea typeface="メイリオ" panose="020B0604030504040204" pitchFamily="50" charset="-128"/>
            </a:endParaRPr>
          </a:p>
          <a:p>
            <a:pPr lvl="1">
              <a:spcBef>
                <a:spcPts val="600"/>
              </a:spcBef>
            </a:pPr>
            <a:r>
              <a:rPr lang="ja-JP" altLang="en-US" sz="2400" dirty="0">
                <a:latin typeface="メイリオ" panose="020B0604030504040204" pitchFamily="50" charset="-128"/>
                <a:ea typeface="メイリオ" panose="020B0604030504040204" pitchFamily="50" charset="-128"/>
              </a:rPr>
              <a:t>ソフトウェアのサプライチェーンの中で活動する人々が各組織内に確立すべきコンプライアンスプログラムの要件を</a:t>
            </a:r>
            <a:r>
              <a:rPr lang="en-US" altLang="ja-JP" sz="2400" dirty="0" err="1">
                <a:latin typeface="メイリオ" panose="020B0604030504040204" pitchFamily="50" charset="-128"/>
                <a:ea typeface="メイリオ" panose="020B0604030504040204" pitchFamily="50" charset="-128"/>
              </a:rPr>
              <a:t>OpenChain</a:t>
            </a:r>
            <a:r>
              <a:rPr lang="ja-JP" altLang="en-US" sz="2400" dirty="0">
                <a:latin typeface="メイリオ" panose="020B0604030504040204" pitchFamily="50" charset="-128"/>
                <a:ea typeface="メイリオ" panose="020B0604030504040204" pitchFamily="50" charset="-128"/>
              </a:rPr>
              <a:t>仕様として定義し、各組織がそれらを確立するための支援している。</a:t>
            </a:r>
            <a:endParaRPr lang="en-US" altLang="ja-JP" sz="2400" dirty="0">
              <a:latin typeface="メイリオ" panose="020B0604030504040204" pitchFamily="50" charset="-128"/>
              <a:ea typeface="メイリオ" panose="020B0604030504040204" pitchFamily="50" charset="-128"/>
            </a:endParaRPr>
          </a:p>
          <a:p>
            <a:pPr lvl="1">
              <a:spcBef>
                <a:spcPts val="600"/>
              </a:spcBef>
            </a:pPr>
            <a:endParaRPr lang="en-US" altLang="ja-JP" sz="800" dirty="0">
              <a:latin typeface="メイリオ" panose="020B0604030504040204" pitchFamily="50" charset="-128"/>
              <a:ea typeface="メイリオ" panose="020B0604030504040204" pitchFamily="50" charset="-128"/>
            </a:endParaRPr>
          </a:p>
          <a:p>
            <a:pPr lvl="1">
              <a:spcBef>
                <a:spcPts val="600"/>
              </a:spcBef>
            </a:pPr>
            <a:r>
              <a:rPr lang="ja-JP" altLang="en-US" sz="2400" b="1" dirty="0">
                <a:latin typeface="メイリオ" panose="020B0604030504040204" pitchFamily="50" charset="-128"/>
                <a:ea typeface="メイリオ" panose="020B0604030504040204" pitchFamily="50" charset="-128"/>
              </a:rPr>
              <a:t>教育</a:t>
            </a:r>
            <a:r>
              <a:rPr lang="en-US" altLang="ja-JP" sz="2400" b="1" dirty="0">
                <a:latin typeface="メイリオ" panose="020B0604030504040204" pitchFamily="50" charset="-128"/>
                <a:ea typeface="メイリオ" panose="020B0604030504040204" pitchFamily="50" charset="-128"/>
              </a:rPr>
              <a:t>SG</a:t>
            </a:r>
            <a:r>
              <a:rPr lang="ja-JP" altLang="en-US" sz="2400" b="1" dirty="0">
                <a:latin typeface="メイリオ" panose="020B0604030504040204" pitchFamily="50" charset="-128"/>
                <a:ea typeface="メイリオ" panose="020B0604030504040204" pitchFamily="50" charset="-128"/>
              </a:rPr>
              <a:t>では、それぞれの企業において、</a:t>
            </a:r>
            <a:r>
              <a:rPr lang="en-US" altLang="ja-JP" sz="2400" b="1" dirty="0" err="1">
                <a:latin typeface="メイリオ" panose="020B0604030504040204" pitchFamily="50" charset="-128"/>
                <a:ea typeface="メイリオ" panose="020B0604030504040204" pitchFamily="50" charset="-128"/>
              </a:rPr>
              <a:t>OpenChain</a:t>
            </a:r>
            <a:r>
              <a:rPr lang="ja-JP" altLang="en-US" sz="2400" b="1" dirty="0">
                <a:latin typeface="メイリオ" panose="020B0604030504040204" pitchFamily="50" charset="-128"/>
                <a:ea typeface="メイリオ" panose="020B0604030504040204" pitchFamily="50" charset="-128"/>
              </a:rPr>
              <a:t>仕様に準じた教育コンテンツを作成する場合の一助として、</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を公開している（</a:t>
            </a:r>
            <a:r>
              <a:rPr lang="en-US" altLang="ja-JP" sz="2400" b="1" dirty="0">
                <a:latin typeface="メイリオ" panose="020B0604030504040204" pitchFamily="50" charset="-128"/>
                <a:ea typeface="メイリオ" panose="020B0604030504040204" pitchFamily="50" charset="-128"/>
              </a:rPr>
              <a:t>2020/5</a:t>
            </a:r>
            <a:r>
              <a:rPr lang="ja-JP" altLang="en-US" sz="2400" b="1" dirty="0">
                <a:latin typeface="メイリオ" panose="020B0604030504040204" pitchFamily="50" charset="-128"/>
                <a:ea typeface="メイリオ" panose="020B0604030504040204" pitchFamily="50" charset="-128"/>
              </a:rPr>
              <a:t>）。</a:t>
            </a:r>
            <a:endParaRPr lang="en-US" altLang="ja-JP" sz="2400" b="1" u="sng" dirty="0">
              <a:latin typeface="メイリオ" panose="020B0604030504040204" pitchFamily="50" charset="-128"/>
              <a:ea typeface="メイリオ" panose="020B0604030504040204" pitchFamily="50" charset="-128"/>
            </a:endParaRPr>
          </a:p>
          <a:p>
            <a:pPr marL="0" indent="0">
              <a:spcBef>
                <a:spcPts val="0"/>
              </a:spcBef>
              <a:buNone/>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日本語、マークダウン版</a:t>
            </a:r>
            <a:br>
              <a:rPr lang="en-US" altLang="ja-JP" sz="3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https://github.com/OpenChain-Project/OpenChain-JWG/tree/master/Education_Material/Training/chapters</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0"/>
              </a:spcBef>
              <a:buNone/>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・日本語、パワーポイント版</a:t>
            </a:r>
            <a:endPar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0"/>
              </a:spcBef>
              <a:buNone/>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4"/>
              </a:rPr>
              <a:t>https://github.com/OpenChain-Project/OpenChain-JWG/blob/master/Education_Material/Training/Training-OSS-compl-process-jp-42.pptx</a:t>
            </a:r>
            <a:endPar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1221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6</a:t>
            </a:fld>
            <a:endParaRPr lang="en-US" sz="1200" kern="0">
              <a:solidFill>
                <a:srgbClr val="292934"/>
              </a:solidFill>
              <a:latin typeface="Roboto"/>
              <a:ea typeface="Roboto"/>
              <a:cs typeface="Roboto"/>
              <a:sym typeface="Roboto"/>
            </a:endParaRPr>
          </a:p>
        </p:txBody>
      </p:sp>
      <p:sp>
        <p:nvSpPr>
          <p:cNvPr id="3" name="テキスト ボックス 2">
            <a:extLst>
              <a:ext uri="{FF2B5EF4-FFF2-40B4-BE49-F238E27FC236}">
                <a16:creationId xmlns:a16="http://schemas.microsoft.com/office/drawing/2014/main" id="{4D16C7D0-9F3A-D55F-02FD-72DD6E4B45DA}"/>
              </a:ext>
            </a:extLst>
          </p:cNvPr>
          <p:cNvSpPr txBox="1"/>
          <p:nvPr/>
        </p:nvSpPr>
        <p:spPr>
          <a:xfrm>
            <a:off x="693345" y="1136573"/>
            <a:ext cx="10816483" cy="5109091"/>
          </a:xfrm>
          <a:prstGeom prst="rect">
            <a:avLst/>
          </a:prstGeom>
          <a:noFill/>
        </p:spPr>
        <p:txBody>
          <a:bodyPr wrap="square">
            <a:spAutoFit/>
          </a:bodyPr>
          <a:lstStyle/>
          <a:p>
            <a:pPr>
              <a:spcBef>
                <a:spcPts val="600"/>
              </a:spcBef>
              <a:buFont typeface="Wingdings" panose="05000000000000000000" pitchFamily="2" charset="2"/>
              <a:buChar char="n"/>
            </a:pPr>
            <a:r>
              <a:rPr lang="ja-JP" altLang="en-US" sz="2800" b="1" u="sng" dirty="0">
                <a:latin typeface="メイリオ" panose="020B0604030504040204" pitchFamily="50" charset="-128"/>
                <a:ea typeface="メイリオ" panose="020B0604030504040204" pitchFamily="50" charset="-128"/>
              </a:rPr>
              <a:t>教育</a:t>
            </a:r>
            <a:r>
              <a:rPr lang="en-US" altLang="ja-JP" sz="2800" b="1" u="sng" dirty="0">
                <a:latin typeface="メイリオ" panose="020B0604030504040204" pitchFamily="50" charset="-128"/>
                <a:ea typeface="メイリオ" panose="020B0604030504040204" pitchFamily="50" charset="-128"/>
              </a:rPr>
              <a:t>SG</a:t>
            </a:r>
            <a:r>
              <a:rPr lang="ja-JP" altLang="en-US" sz="2800" b="1" u="sng" dirty="0">
                <a:latin typeface="メイリオ" panose="020B0604030504040204" pitchFamily="50" charset="-128"/>
                <a:ea typeface="メイリオ" panose="020B0604030504040204" pitchFamily="50" charset="-128"/>
              </a:rPr>
              <a:t>における課題</a:t>
            </a:r>
            <a:endParaRPr lang="en-US" altLang="ja-JP" sz="2800" b="1" u="sng" dirty="0">
              <a:latin typeface="メイリオ" panose="020B0604030504040204" pitchFamily="50" charset="-128"/>
              <a:ea typeface="メイリオ" panose="020B0604030504040204" pitchFamily="50" charset="-128"/>
            </a:endParaRPr>
          </a:p>
          <a:p>
            <a:pPr>
              <a:spcBef>
                <a:spcPts val="600"/>
              </a:spcBef>
            </a:pPr>
            <a:endParaRPr lang="en-US" altLang="ja-JP" sz="2400" b="1" u="sng" dirty="0">
              <a:latin typeface="メイリオ" panose="020B0604030504040204" pitchFamily="50" charset="-128"/>
              <a:ea typeface="メイリオ" panose="020B0604030504040204" pitchFamily="50" charset="-128"/>
            </a:endParaRPr>
          </a:p>
          <a:p>
            <a:pPr marL="800120" lvl="1" indent="-342908">
              <a:spcBef>
                <a:spcPts val="600"/>
              </a:spcBef>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既公開の</a:t>
            </a:r>
            <a:r>
              <a:rPr lang="en-US" altLang="ja-JP" sz="2400" dirty="0">
                <a:latin typeface="メイリオ" panose="020B0604030504040204" pitchFamily="50" charset="-128"/>
                <a:ea typeface="メイリオ" panose="020B0604030504040204" pitchFamily="50" charset="-128"/>
              </a:rPr>
              <a:t>OSS</a:t>
            </a:r>
            <a:r>
              <a:rPr lang="ja-JP" altLang="en-US" sz="2400" dirty="0">
                <a:latin typeface="メイリオ" panose="020B0604030504040204" pitchFamily="50" charset="-128"/>
                <a:ea typeface="メイリオ" panose="020B0604030504040204" pitchFamily="50" charset="-128"/>
              </a:rPr>
              <a:t>教育資料</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コンプライアンスプログラム･バージョン</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は、</a:t>
            </a:r>
            <a:r>
              <a:rPr lang="en-US" altLang="ja-JP" sz="2400" dirty="0" err="1">
                <a:latin typeface="メイリオ" panose="020B0604030504040204" pitchFamily="50" charset="-128"/>
                <a:ea typeface="メイリオ" panose="020B0604030504040204" pitchFamily="50" charset="-128"/>
                <a:cs typeface="Times New Roman" panose="02020603050405020304" pitchFamily="18" charset="0"/>
              </a:rPr>
              <a:t>OpenChain</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に準じた形で、コンプライアンス関連</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ポリシー、プロセス</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に特化している。</a:t>
            </a:r>
            <a:endParaRPr lang="en-US" altLang="ja-JP" sz="2400" dirty="0">
              <a:latin typeface="メイリオ" panose="020B0604030504040204" pitchFamily="50" charset="-128"/>
              <a:ea typeface="メイリオ" panose="020B0604030504040204" pitchFamily="50" charset="-128"/>
              <a:cs typeface="Times New Roman" panose="02020603050405020304" pitchFamily="18" charset="0"/>
            </a:endParaRPr>
          </a:p>
          <a:p>
            <a:pPr marL="457212" lvl="1">
              <a:spcBef>
                <a:spcPts val="600"/>
              </a:spcBef>
            </a:pPr>
            <a:b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br>
            <a:r>
              <a:rPr lang="ja-JP" altLang="en-US" sz="2800" b="1"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b="1"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800" b="1" dirty="0">
                <a:latin typeface="メイリオ" panose="020B0604030504040204" pitchFamily="50" charset="-128"/>
                <a:ea typeface="メイリオ" panose="020B0604030504040204" pitchFamily="50" charset="-128"/>
                <a:cs typeface="Times New Roman" panose="02020603050405020304" pitchFamily="18" charset="0"/>
              </a:rPr>
              <a:t>拡充が必要では？</a:t>
            </a:r>
            <a:r>
              <a:rPr lang="en-US" altLang="ja-JP" sz="2800" b="1" dirty="0">
                <a:latin typeface="メイリオ" panose="020B0604030504040204" pitchFamily="50" charset="-128"/>
                <a:ea typeface="メイリオ" panose="020B0604030504040204" pitchFamily="50" charset="-128"/>
                <a:cs typeface="Times New Roman" panose="02020603050405020304" pitchFamily="18" charset="0"/>
              </a:rPr>
              <a:t>】</a:t>
            </a:r>
          </a:p>
          <a:p>
            <a:pPr lvl="2">
              <a:spcBef>
                <a:spcPts val="600"/>
              </a:spcBef>
            </a:pP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例えば、各社の教育資料にするには、</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”OSS</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とは</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”OSS</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の必要性</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sz="2400" dirty="0">
              <a:latin typeface="メイリオ" panose="020B0604030504040204" pitchFamily="50" charset="-128"/>
              <a:ea typeface="メイリオ" panose="020B0604030504040204" pitchFamily="50" charset="-128"/>
              <a:cs typeface="Times New Roman" panose="02020603050405020304" pitchFamily="18" charset="0"/>
            </a:endParaRPr>
          </a:p>
          <a:p>
            <a:pPr lvl="2">
              <a:spcBef>
                <a:spcPts val="600"/>
              </a:spcBef>
            </a:pP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”EOL ”</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 ”</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脆弱性</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知的財産</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第三者特許の無保証、自社特許の無償実施許諾</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等の項目が必要！</a:t>
            </a:r>
            <a:endParaRPr lang="en-US" altLang="ja-JP" sz="2400" dirty="0">
              <a:latin typeface="メイリオ" panose="020B0604030504040204" pitchFamily="50" charset="-128"/>
              <a:ea typeface="メイリオ" panose="020B0604030504040204" pitchFamily="50" charset="-128"/>
              <a:cs typeface="Times New Roman" panose="02020603050405020304" pitchFamily="18" charset="0"/>
            </a:endParaRPr>
          </a:p>
          <a:p>
            <a:pPr lvl="2">
              <a:spcBef>
                <a:spcPts val="600"/>
              </a:spcBef>
            </a:pPr>
            <a:br>
              <a:rPr lang="en-US" altLang="ja-JP" sz="2400" dirty="0">
                <a:solidFill>
                  <a:srgbClr val="FF0000"/>
                </a:solidFill>
                <a:latin typeface="メイリオ" panose="020B0604030504040204" pitchFamily="50" charset="-128"/>
                <a:ea typeface="メイリオ" panose="020B0604030504040204" pitchFamily="50" charset="-128"/>
                <a:cs typeface="Times New Roman" panose="02020603050405020304" pitchFamily="18" charset="0"/>
              </a:rPr>
            </a:b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※Planning-SG</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からも、</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”EOL ”</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 ”</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脆弱性</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他追加の要望あり。</a:t>
            </a:r>
            <a:endParaRPr lang="en-US" altLang="ja-JP" sz="2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 name="Shape 60">
            <a:extLst>
              <a:ext uri="{FF2B5EF4-FFF2-40B4-BE49-F238E27FC236}">
                <a16:creationId xmlns:a16="http://schemas.microsoft.com/office/drawing/2014/main" id="{3FDA4460-F1F9-8645-EE31-222D34D2FEAF}"/>
              </a:ext>
            </a:extLst>
          </p:cNvPr>
          <p:cNvSpPr txBox="1">
            <a:spLocks/>
          </p:cNvSpPr>
          <p:nvPr/>
        </p:nvSpPr>
        <p:spPr>
          <a:xfrm>
            <a:off x="737550" y="267652"/>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1.2 OSS</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教育資料作成の提案</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702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7</a:t>
            </a:fld>
            <a:endParaRPr lang="en-US" sz="1200" kern="0" dirty="0">
              <a:solidFill>
                <a:srgbClr val="292934"/>
              </a:solidFill>
              <a:latin typeface="Roboto"/>
              <a:ea typeface="Roboto"/>
              <a:cs typeface="Roboto"/>
              <a:sym typeface="Roboto"/>
            </a:endParaRPr>
          </a:p>
        </p:txBody>
      </p:sp>
      <p:sp>
        <p:nvSpPr>
          <p:cNvPr id="4" name="テキスト ボックス 3">
            <a:extLst>
              <a:ext uri="{FF2B5EF4-FFF2-40B4-BE49-F238E27FC236}">
                <a16:creationId xmlns:a16="http://schemas.microsoft.com/office/drawing/2014/main" id="{0FA87BE7-E3ED-080D-A803-FDAE63FF5214}"/>
              </a:ext>
            </a:extLst>
          </p:cNvPr>
          <p:cNvSpPr txBox="1"/>
          <p:nvPr/>
        </p:nvSpPr>
        <p:spPr>
          <a:xfrm>
            <a:off x="743023" y="1215770"/>
            <a:ext cx="10854825" cy="2662267"/>
          </a:xfrm>
          <a:prstGeom prst="rect">
            <a:avLst/>
          </a:prstGeom>
          <a:noFill/>
        </p:spPr>
        <p:txBody>
          <a:bodyPr wrap="square">
            <a:spAutoFit/>
          </a:bodyPr>
          <a:lstStyle/>
          <a:p>
            <a:pPr marL="342908" indent="-342908">
              <a:spcBef>
                <a:spcPts val="600"/>
              </a:spcBef>
              <a:buFont typeface="Wingdings" panose="05000000000000000000" pitchFamily="2" charset="2"/>
              <a:buChar char="n"/>
            </a:pPr>
            <a:r>
              <a:rPr lang="en-US" altLang="ja-JP" sz="2800" b="1" u="sng" dirty="0">
                <a:latin typeface="メイリオ" panose="020B0604030504040204" pitchFamily="50" charset="-128"/>
                <a:ea typeface="メイリオ" panose="020B0604030504040204" pitchFamily="50" charset="-128"/>
              </a:rPr>
              <a:t>OSS</a:t>
            </a:r>
            <a:r>
              <a:rPr lang="ja-JP" altLang="en-US" sz="2800" b="1" u="sng" dirty="0">
                <a:latin typeface="メイリオ" panose="020B0604030504040204" pitchFamily="50" charset="-128"/>
                <a:ea typeface="メイリオ" panose="020B0604030504040204" pitchFamily="50" charset="-128"/>
              </a:rPr>
              <a:t>教育コンテンツに関する各社現状と課題</a:t>
            </a:r>
            <a:endParaRPr lang="en-US" altLang="ja-JP" sz="2800" b="1" u="sng" dirty="0">
              <a:latin typeface="メイリオ" panose="020B0604030504040204" pitchFamily="50" charset="-128"/>
              <a:ea typeface="メイリオ" panose="020B0604030504040204" pitchFamily="50" charset="-128"/>
            </a:endParaRPr>
          </a:p>
          <a:p>
            <a:pPr>
              <a:spcBef>
                <a:spcPts val="600"/>
              </a:spcBef>
            </a:pPr>
            <a:endParaRPr lang="en-US" altLang="ja-JP" sz="2800" dirty="0">
              <a:latin typeface="メイリオ" panose="020B0604030504040204" pitchFamily="50" charset="-128"/>
              <a:ea typeface="メイリオ" panose="020B0604030504040204" pitchFamily="50" charset="-128"/>
            </a:endParaRPr>
          </a:p>
          <a:p>
            <a:pPr marL="800120" lvl="1" indent="-342908">
              <a:spcBef>
                <a:spcPts val="600"/>
              </a:spcBef>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新規にコンテンツを作成する場合、多大な工数がかかる。</a:t>
            </a:r>
            <a:endParaRPr lang="en-US" altLang="ja-JP" sz="2400" dirty="0">
              <a:latin typeface="メイリオ" panose="020B0604030504040204" pitchFamily="50" charset="-128"/>
              <a:ea typeface="メイリオ" panose="020B0604030504040204" pitchFamily="50" charset="-128"/>
            </a:endParaRPr>
          </a:p>
          <a:p>
            <a:pPr marL="800120" lvl="1" indent="-342908">
              <a:spcBef>
                <a:spcPts val="600"/>
              </a:spcBef>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サプライチェーンには、大企業、中小企業、</a:t>
            </a:r>
            <a:r>
              <a:rPr lang="en-US" altLang="ja-JP" sz="2400" dirty="0">
                <a:latin typeface="メイリオ" panose="020B0604030504040204" pitchFamily="50" charset="-128"/>
                <a:ea typeface="メイリオ" panose="020B0604030504040204" pitchFamily="50" charset="-128"/>
              </a:rPr>
              <a:t>SI</a:t>
            </a:r>
            <a:r>
              <a:rPr lang="ja-JP" altLang="en-US" sz="2400" dirty="0">
                <a:latin typeface="メイリオ" panose="020B0604030504040204" pitchFamily="50" charset="-128"/>
                <a:ea typeface="メイリオ" panose="020B0604030504040204" pitchFamily="50" charset="-128"/>
              </a:rPr>
              <a:t>ビジネス企業、製品製造ビジネス企業などバラエティに富んでおり、</a:t>
            </a:r>
            <a:r>
              <a:rPr lang="en-US" altLang="ja-JP" sz="2400" dirty="0">
                <a:latin typeface="メイリオ" panose="020B0604030504040204" pitchFamily="50" charset="-128"/>
                <a:ea typeface="メイリオ" panose="020B0604030504040204" pitchFamily="50" charset="-128"/>
              </a:rPr>
              <a:t>OSS</a:t>
            </a:r>
            <a:r>
              <a:rPr lang="ja-JP" altLang="en-US" sz="2400" dirty="0">
                <a:latin typeface="メイリオ" panose="020B0604030504040204" pitchFamily="50" charset="-128"/>
                <a:ea typeface="メイリオ" panose="020B0604030504040204" pitchFamily="50" charset="-128"/>
              </a:rPr>
              <a:t>の利活用レベル</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教育レベルも様々。</a:t>
            </a:r>
            <a:endParaRPr lang="en-US" altLang="ja-JP" sz="2400" dirty="0">
              <a:latin typeface="メイリオ" panose="020B0604030504040204" pitchFamily="50" charset="-128"/>
              <a:ea typeface="メイリオ" panose="020B0604030504040204" pitchFamily="50" charset="-128"/>
            </a:endParaRPr>
          </a:p>
        </p:txBody>
      </p:sp>
      <p:sp>
        <p:nvSpPr>
          <p:cNvPr id="3" name="Shape 60">
            <a:extLst>
              <a:ext uri="{FF2B5EF4-FFF2-40B4-BE49-F238E27FC236}">
                <a16:creationId xmlns:a16="http://schemas.microsoft.com/office/drawing/2014/main" id="{097EFD90-172E-34DA-8496-7252552BE435}"/>
              </a:ext>
            </a:extLst>
          </p:cNvPr>
          <p:cNvSpPr txBox="1">
            <a:spLocks/>
          </p:cNvSpPr>
          <p:nvPr/>
        </p:nvSpPr>
        <p:spPr>
          <a:xfrm>
            <a:off x="737550" y="267652"/>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1.2 OSS</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教育資料作成の提案</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7503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8</a:t>
            </a:fld>
            <a:endParaRPr lang="en-US" sz="1200" kern="0" dirty="0">
              <a:solidFill>
                <a:srgbClr val="292934"/>
              </a:solidFill>
              <a:latin typeface="Roboto"/>
              <a:ea typeface="Roboto"/>
              <a:cs typeface="Roboto"/>
              <a:sym typeface="Roboto"/>
            </a:endParaRPr>
          </a:p>
        </p:txBody>
      </p:sp>
      <p:sp>
        <p:nvSpPr>
          <p:cNvPr id="4" name="テキスト ボックス 3">
            <a:extLst>
              <a:ext uri="{FF2B5EF4-FFF2-40B4-BE49-F238E27FC236}">
                <a16:creationId xmlns:a16="http://schemas.microsoft.com/office/drawing/2014/main" id="{0FA87BE7-E3ED-080D-A803-FDAE63FF5214}"/>
              </a:ext>
            </a:extLst>
          </p:cNvPr>
          <p:cNvSpPr txBox="1"/>
          <p:nvPr/>
        </p:nvSpPr>
        <p:spPr>
          <a:xfrm>
            <a:off x="684031" y="1142022"/>
            <a:ext cx="11011440" cy="3477875"/>
          </a:xfrm>
          <a:prstGeom prst="rect">
            <a:avLst/>
          </a:prstGeom>
          <a:noFill/>
        </p:spPr>
        <p:txBody>
          <a:bodyPr wrap="square">
            <a:spAutoFit/>
          </a:bodyPr>
          <a:lstStyle/>
          <a:p>
            <a:pPr marL="342908" indent="-342908">
              <a:spcBef>
                <a:spcPts val="600"/>
              </a:spcBef>
              <a:buFont typeface="Wingdings" panose="05000000000000000000" pitchFamily="2" charset="2"/>
              <a:buChar char="n"/>
            </a:pPr>
            <a:r>
              <a:rPr lang="ja-JP" altLang="en-US" sz="2800" b="1" u="sng" dirty="0">
                <a:latin typeface="メイリオ" panose="020B0604030504040204" pitchFamily="50" charset="-128"/>
                <a:ea typeface="メイリオ" panose="020B0604030504040204" pitchFamily="50" charset="-128"/>
              </a:rPr>
              <a:t>方針</a:t>
            </a:r>
            <a:br>
              <a:rPr lang="en-US" altLang="ja-JP" sz="2800" dirty="0">
                <a:latin typeface="メイリオ" panose="020B0604030504040204" pitchFamily="50" charset="-128"/>
                <a:ea typeface="メイリオ" panose="020B0604030504040204" pitchFamily="50" charset="-128"/>
              </a:rPr>
            </a:br>
            <a:endParaRPr lang="en-US" altLang="ja-JP" sz="2800" dirty="0">
              <a:latin typeface="メイリオ" panose="020B0604030504040204" pitchFamily="50" charset="-128"/>
              <a:ea typeface="メイリオ" panose="020B0604030504040204" pitchFamily="50" charset="-128"/>
            </a:endParaRPr>
          </a:p>
          <a:p>
            <a:pPr marL="0" lvl="1">
              <a:spcBef>
                <a:spcPts val="600"/>
              </a:spcBef>
            </a:pPr>
            <a:r>
              <a:rPr lang="ja-JP" altLang="en-US" sz="2400" dirty="0">
                <a:latin typeface="メイリオ" panose="020B0604030504040204" pitchFamily="50" charset="-128"/>
                <a:ea typeface="メイリオ" panose="020B0604030504040204" pitchFamily="50" charset="-128"/>
              </a:rPr>
              <a:t>前記課題解決に向け、教育コンテンツをオープンなコミュニティで開発する。各社連携して開発することで、コミュニティの力を活かし、ビジネスにリアルに役立つ教育コンテンツが提供できる。</a:t>
            </a:r>
            <a:endParaRPr lang="en-US" altLang="ja-JP" sz="2400" dirty="0">
              <a:latin typeface="メイリオ" panose="020B0604030504040204" pitchFamily="50" charset="-128"/>
              <a:ea typeface="メイリオ" panose="020B0604030504040204" pitchFamily="50" charset="-128"/>
            </a:endParaRPr>
          </a:p>
          <a:p>
            <a:pPr marL="0" lvl="1">
              <a:spcBef>
                <a:spcPts val="600"/>
              </a:spcBef>
            </a:pPr>
            <a:endParaRPr lang="ja-JP" altLang="en-US" sz="2400" dirty="0">
              <a:latin typeface="メイリオ" panose="020B0604030504040204" pitchFamily="50" charset="-128"/>
              <a:ea typeface="メイリオ" panose="020B0604030504040204" pitchFamily="50" charset="-128"/>
            </a:endParaRPr>
          </a:p>
          <a:p>
            <a:pPr marL="342900" lvl="1" indent="20638">
              <a:spcBef>
                <a:spcPts val="600"/>
              </a:spcBef>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 </a:t>
            </a:r>
            <a:r>
              <a:rPr lang="ja-JP" altLang="en-US" sz="2400" b="1" dirty="0">
                <a:latin typeface="メイリオ" panose="020B0604030504040204" pitchFamily="50" charset="-128"/>
                <a:ea typeface="メイリオ" panose="020B0604030504040204" pitchFamily="50" charset="-128"/>
              </a:rPr>
              <a:t>コミュニティの中で各社の賛同を得て、各社の教育コンテンツのうち</a:t>
            </a:r>
            <a:endParaRPr lang="en-US" altLang="ja-JP" sz="2400" b="1" dirty="0">
              <a:latin typeface="メイリオ" panose="020B0604030504040204" pitchFamily="50" charset="-128"/>
              <a:ea typeface="メイリオ" panose="020B0604030504040204" pitchFamily="50" charset="-128"/>
            </a:endParaRPr>
          </a:p>
          <a:p>
            <a:pPr marL="342900" lvl="1">
              <a:spcBef>
                <a:spcPts val="600"/>
              </a:spcBef>
            </a:pPr>
            <a:r>
              <a:rPr lang="ja-JP" altLang="en-US" sz="2400" b="1" dirty="0">
                <a:latin typeface="メイリオ" panose="020B0604030504040204" pitchFamily="50" charset="-128"/>
                <a:ea typeface="メイリオ" panose="020B0604030504040204" pitchFamily="50" charset="-128"/>
              </a:rPr>
              <a:t>　オープンにできる箇所を持ち寄り、コンテンツ開発を行う。</a:t>
            </a:r>
            <a:endParaRPr lang="en-US" altLang="ja-JP" sz="2400" b="1" dirty="0">
              <a:latin typeface="メイリオ" panose="020B0604030504040204" pitchFamily="50" charset="-128"/>
              <a:ea typeface="メイリオ" panose="020B0604030504040204" pitchFamily="50" charset="-128"/>
            </a:endParaRPr>
          </a:p>
        </p:txBody>
      </p:sp>
      <p:sp>
        <p:nvSpPr>
          <p:cNvPr id="3" name="Shape 60">
            <a:extLst>
              <a:ext uri="{FF2B5EF4-FFF2-40B4-BE49-F238E27FC236}">
                <a16:creationId xmlns:a16="http://schemas.microsoft.com/office/drawing/2014/main" id="{097EFD90-172E-34DA-8496-7252552BE435}"/>
              </a:ext>
            </a:extLst>
          </p:cNvPr>
          <p:cNvSpPr txBox="1">
            <a:spLocks/>
          </p:cNvSpPr>
          <p:nvPr/>
        </p:nvSpPr>
        <p:spPr>
          <a:xfrm>
            <a:off x="737550" y="267652"/>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1.2 OSS</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教育資料作成の提案</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03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defTabSz="914423">
              <a:buSzPct val="25000"/>
              <a:defRPr/>
            </a:pPr>
            <a:fld id="{00000000-1234-1234-1234-123412341234}" type="slidenum">
              <a:rPr lang="en-US" sz="1200" kern="0">
                <a:solidFill>
                  <a:srgbClr val="292934"/>
                </a:solidFill>
                <a:latin typeface="Roboto"/>
                <a:ea typeface="Roboto"/>
                <a:cs typeface="Roboto"/>
                <a:sym typeface="Roboto"/>
              </a:rPr>
              <a:pPr defTabSz="914423">
                <a:buSzPct val="25000"/>
                <a:defRPr/>
              </a:pPr>
              <a:t>9</a:t>
            </a:fld>
            <a:endParaRPr lang="en-US" sz="1200" kern="0" dirty="0">
              <a:solidFill>
                <a:srgbClr val="292934"/>
              </a:solidFill>
              <a:latin typeface="Roboto"/>
              <a:ea typeface="Roboto"/>
              <a:cs typeface="Roboto"/>
              <a:sym typeface="Roboto"/>
            </a:endParaRPr>
          </a:p>
        </p:txBody>
      </p:sp>
      <p:sp>
        <p:nvSpPr>
          <p:cNvPr id="4" name="テキスト ボックス 3">
            <a:extLst>
              <a:ext uri="{FF2B5EF4-FFF2-40B4-BE49-F238E27FC236}">
                <a16:creationId xmlns:a16="http://schemas.microsoft.com/office/drawing/2014/main" id="{0FA87BE7-E3ED-080D-A803-FDAE63FF5214}"/>
              </a:ext>
            </a:extLst>
          </p:cNvPr>
          <p:cNvSpPr txBox="1"/>
          <p:nvPr/>
        </p:nvSpPr>
        <p:spPr>
          <a:xfrm>
            <a:off x="698546" y="1251401"/>
            <a:ext cx="10767740" cy="5201424"/>
          </a:xfrm>
          <a:prstGeom prst="rect">
            <a:avLst/>
          </a:prstGeom>
          <a:noFill/>
        </p:spPr>
        <p:txBody>
          <a:bodyPr wrap="square">
            <a:spAutoFit/>
          </a:bodyPr>
          <a:lstStyle/>
          <a:p>
            <a:pPr marL="342908" indent="-342908">
              <a:spcBef>
                <a:spcPts val="600"/>
              </a:spcBef>
              <a:buFont typeface="Wingdings" panose="05000000000000000000" pitchFamily="2" charset="2"/>
              <a:buChar char="n"/>
            </a:pPr>
            <a:r>
              <a:rPr lang="ja-JP" altLang="en-US" sz="2800" dirty="0">
                <a:latin typeface="メイリオ" panose="020B0604030504040204" pitchFamily="50" charset="-128"/>
                <a:ea typeface="メイリオ" panose="020B0604030504040204" pitchFamily="50" charset="-128"/>
              </a:rPr>
              <a:t>合意のもと、どのような教育コンテンツを作るか？を議論。</a:t>
            </a:r>
            <a:endParaRPr lang="en-US" altLang="ja-JP" sz="2800" dirty="0">
              <a:latin typeface="メイリオ" panose="020B0604030504040204" pitchFamily="50" charset="-128"/>
              <a:ea typeface="メイリオ" panose="020B0604030504040204" pitchFamily="50" charset="-128"/>
            </a:endParaRPr>
          </a:p>
          <a:p>
            <a:pPr marL="342908" indent="-342908">
              <a:spcBef>
                <a:spcPts val="600"/>
              </a:spcBef>
              <a:buFont typeface="Wingdings" panose="05000000000000000000" pitchFamily="2" charset="2"/>
              <a:buChar char="n"/>
            </a:pPr>
            <a:endParaRPr lang="ja-JP" altLang="en-US" sz="2400" dirty="0">
              <a:latin typeface="メイリオ" panose="020B0604030504040204" pitchFamily="50" charset="-128"/>
              <a:ea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rPr>
              <a:t>　下記候補について検討し、</a:t>
            </a:r>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が共通の必要性や多くの賛同が得られたので、</a:t>
            </a:r>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について目次、概要の纏めをスタート！</a:t>
            </a:r>
          </a:p>
          <a:p>
            <a:pPr>
              <a:spcBef>
                <a:spcPts val="600"/>
              </a:spcBef>
            </a:pPr>
            <a:endParaRPr lang="ja-JP" altLang="en-US" sz="2400" dirty="0">
              <a:latin typeface="メイリオ" panose="020B0604030504040204" pitchFamily="50" charset="-128"/>
              <a:ea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コミュニィ活動向け教育資料</a:t>
            </a:r>
          </a:p>
          <a:p>
            <a:pPr>
              <a:spcBef>
                <a:spcPts val="600"/>
              </a:spcBef>
            </a:pPr>
            <a:r>
              <a:rPr lang="ja-JP" altLang="en-US" sz="2400" dirty="0">
                <a:latin typeface="メイリオ" panose="020B0604030504040204" pitchFamily="50" charset="-128"/>
                <a:ea typeface="メイリオ" panose="020B0604030504040204" pitchFamily="50" charset="-128"/>
              </a:rPr>
              <a:t>　</a:t>
            </a:r>
            <a:r>
              <a:rPr lang="ja-JP" altLang="en-US" sz="2400" b="1" dirty="0">
                <a:latin typeface="メイリオ" panose="020B0604030504040204" pitchFamily="50" charset="-128"/>
                <a:ea typeface="メイリオ" panose="020B0604030504040204" pitchFamily="50" charset="-128"/>
              </a:rPr>
              <a:t>　</a:t>
            </a:r>
            <a:r>
              <a:rPr lang="en-US" altLang="ja-JP" sz="2400" b="1" dirty="0">
                <a:latin typeface="メイリオ" panose="020B0604030504040204" pitchFamily="50" charset="-128"/>
                <a:ea typeface="メイリオ" panose="020B0604030504040204" pitchFamily="50" charset="-128"/>
              </a:rPr>
              <a:t>(b)</a:t>
            </a:r>
            <a:r>
              <a:rPr lang="ja-JP" altLang="en-US" sz="2400" b="1" dirty="0">
                <a:latin typeface="メイリオ" panose="020B0604030504040204" pitchFamily="50" charset="-128"/>
                <a:ea typeface="メイリオ" panose="020B0604030504040204" pitchFamily="50" charset="-128"/>
              </a:rPr>
              <a:t>ソフトウェア開発委託先向け教育資料</a:t>
            </a:r>
            <a:endParaRPr lang="en-US" altLang="ja-JP" sz="2400" b="1" dirty="0">
              <a:latin typeface="メイリオ" panose="020B0604030504040204" pitchFamily="50" charset="-128"/>
              <a:ea typeface="メイリオ" panose="020B0604030504040204" pitchFamily="50" charset="-128"/>
            </a:endParaRPr>
          </a:p>
          <a:p>
            <a:pPr>
              <a:spcBef>
                <a:spcPts val="600"/>
              </a:spcBef>
            </a:pPr>
            <a:r>
              <a:rPr lang="ja-JP" altLang="en-US" sz="2400" b="1" dirty="0">
                <a:latin typeface="メイリオ" panose="020B0604030504040204" pitchFamily="50" charset="-128"/>
                <a:ea typeface="メイリオ" panose="020B0604030504040204" pitchFamily="50" charset="-128"/>
              </a:rPr>
              <a:t>　　　　</a:t>
            </a:r>
            <a:r>
              <a:rPr lang="en-US" altLang="ja-JP"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開発委託先の教育に社外秘の教育資料を使えない</a:t>
            </a:r>
          </a:p>
          <a:p>
            <a:pPr>
              <a:spcBef>
                <a:spcPts val="600"/>
              </a:spcBef>
            </a:pP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(c)</a:t>
            </a:r>
            <a:r>
              <a:rPr lang="ja-JP" altLang="en-US" sz="2400" dirty="0">
                <a:latin typeface="メイリオ" panose="020B0604030504040204" pitchFamily="50" charset="-128"/>
                <a:ea typeface="メイリオ" panose="020B0604030504040204" pitchFamily="50" charset="-128"/>
              </a:rPr>
              <a:t>インナーソース向け教育資料</a:t>
            </a:r>
            <a:br>
              <a:rPr lang="en-US" altLang="ja-JP" sz="2400" dirty="0">
                <a:latin typeface="メイリオ" panose="020B0604030504040204" pitchFamily="50" charset="-128"/>
                <a:ea typeface="メイリオ" panose="020B0604030504040204" pitchFamily="50" charset="-128"/>
              </a:rPr>
            </a:br>
            <a:endParaRPr lang="ja-JP" altLang="en-US" sz="2400" dirty="0">
              <a:latin typeface="メイリオ" panose="020B0604030504040204" pitchFamily="50" charset="-128"/>
              <a:ea typeface="メイリオ" panose="020B0604030504040204" pitchFamily="50" charset="-128"/>
            </a:endParaRPr>
          </a:p>
          <a:p>
            <a:pPr>
              <a:spcBef>
                <a:spcPts val="600"/>
              </a:spcBef>
            </a:pPr>
            <a:r>
              <a:rPr lang="en-US" altLang="ja-JP" sz="2400" dirty="0" err="1">
                <a:latin typeface="メイリオ" panose="020B0604030504040204" pitchFamily="50" charset="-128"/>
                <a:ea typeface="メイリオ" panose="020B0604030504040204" pitchFamily="50" charset="-128"/>
              </a:rPr>
              <a:t>OpenChain</a:t>
            </a:r>
            <a:r>
              <a:rPr lang="ja-JP" altLang="en-US" sz="2400" dirty="0">
                <a:latin typeface="メイリオ" panose="020B0604030504040204" pitchFamily="50" charset="-128"/>
                <a:ea typeface="メイリオ" panose="020B0604030504040204" pitchFamily="50" charset="-128"/>
              </a:rPr>
              <a:t>のカリキュラムやリーフレットを参考に、メンバーの意見を取り入れて目次、概要を纏めた。</a:t>
            </a:r>
          </a:p>
        </p:txBody>
      </p:sp>
      <p:sp>
        <p:nvSpPr>
          <p:cNvPr id="3" name="Shape 60">
            <a:extLst>
              <a:ext uri="{FF2B5EF4-FFF2-40B4-BE49-F238E27FC236}">
                <a16:creationId xmlns:a16="http://schemas.microsoft.com/office/drawing/2014/main" id="{D5309E07-A96E-E625-9A25-AF29CB454B8E}"/>
              </a:ext>
            </a:extLst>
          </p:cNvPr>
          <p:cNvSpPr txBox="1">
            <a:spLocks/>
          </p:cNvSpPr>
          <p:nvPr/>
        </p:nvSpPr>
        <p:spPr>
          <a:xfrm>
            <a:off x="737550" y="267652"/>
            <a:ext cx="8915399" cy="9437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defTabSz="914423">
              <a:buSzPct val="25000"/>
            </a:pP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1.2 OSS</a:t>
            </a:r>
            <a:r>
              <a:rPr lang="ja-JP" altLang="en-US" kern="0" dirty="0">
                <a:latin typeface="メイリオ" panose="020B0604030504040204" pitchFamily="50" charset="-128"/>
                <a:ea typeface="メイリオ" panose="020B0604030504040204" pitchFamily="50" charset="-128"/>
                <a:cs typeface="メイリオ" panose="020B0604030504040204" pitchFamily="50" charset="-128"/>
              </a:rPr>
              <a:t>教育資料作成の提案</a:t>
            </a:r>
            <a:r>
              <a:rPr lang="en-US" altLang="ja-JP" kern="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0016177"/>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spPr>
      <a:bodyPr rtlCol="0" anchor="ctr"/>
      <a:lstStyle>
        <a:defPPr marL="0" marR="0" indent="0" algn="ctr" defTabSz="914400" rtl="0" eaLnBrk="1" fontAlgn="auto" latinLnBrk="0" hangingPunct="1">
          <a:lnSpc>
            <a:spcPct val="100000"/>
          </a:lnSpc>
          <a:spcBef>
            <a:spcPts val="0"/>
          </a:spcBef>
          <a:spcAft>
            <a:spcPts val="0"/>
          </a:spcAft>
          <a:buClrTx/>
          <a:buSzTx/>
          <a:buFontTx/>
          <a:buNone/>
          <a:tabLst/>
          <a:defRPr kumimoji="1" sz="1400" b="0" i="0" u="none" strike="noStrike" kern="0" cap="none" spc="0" normalizeH="0" baseline="0" noProof="0">
            <a:ln>
              <a:noFill/>
            </a:ln>
            <a:solidFill>
              <a:srgbClr val="FFFFFF"/>
            </a:solidFill>
            <a:effectLst/>
            <a:uLnTx/>
            <a:uFillTx/>
            <a:latin typeface="Arial"/>
            <a:ea typeface="ＭＳ Ｐゴシック" panose="020B0600070205080204" pitchFamily="50" charset="-128"/>
            <a:cs typeface="+mn-cs"/>
            <a:sym typeface="Aria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1371</TotalTime>
  <Words>1470</Words>
  <Application>Microsoft Office PowerPoint</Application>
  <PresentationFormat>ワイド画面</PresentationFormat>
  <Paragraphs>201</Paragraphs>
  <Slides>23</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Meiryo UI</vt:lpstr>
      <vt:lpstr>メイリオ</vt:lpstr>
      <vt:lpstr>游ゴシック</vt:lpstr>
      <vt:lpstr>Arial</vt:lpstr>
      <vt:lpstr>Roboto</vt:lpstr>
      <vt:lpstr>Roboto Condensed</vt:lpstr>
      <vt:lpstr>Wingdings</vt:lpstr>
      <vt:lpstr>Clarity</vt:lpstr>
      <vt:lpstr>Japan WG　教育サブグループ(教育SG) 　　　新教育教材について</vt:lpstr>
      <vt:lpstr>Agenda</vt:lpstr>
      <vt:lpstr>1. 新教育教材の紹介</vt:lpstr>
      <vt:lpstr>1.1 活動概要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今後の活動テーマの検討</vt:lpstr>
      <vt:lpstr>PowerPoint プレゼンテーション</vt:lpstr>
      <vt:lpstr>3. 最後に</vt:lpstr>
      <vt:lpstr>PowerPoint プレゼンテーション</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“Education for each role” SWG</dc:title>
  <dc:creator>原田博昭 / HARADA，HIROAKI</dc:creator>
  <cp:lastModifiedBy>岩田吉隆 / IWATA，YOSHITAKA</cp:lastModifiedBy>
  <cp:revision>101</cp:revision>
  <cp:lastPrinted>2019-04-03T03:56:46Z</cp:lastPrinted>
  <dcterms:created xsi:type="dcterms:W3CDTF">2019-02-22T01:20:24Z</dcterms:created>
  <dcterms:modified xsi:type="dcterms:W3CDTF">2023-07-07T01:27:08Z</dcterms:modified>
</cp:coreProperties>
</file>