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handoutMasterIdLst>
    <p:handoutMasterId r:id="rId48"/>
  </p:handoutMasterIdLst>
  <p:sldIdLst>
    <p:sldId id="694" r:id="rId2"/>
    <p:sldId id="769" r:id="rId3"/>
    <p:sldId id="780" r:id="rId4"/>
    <p:sldId id="821" r:id="rId5"/>
    <p:sldId id="822" r:id="rId6"/>
    <p:sldId id="695" r:id="rId7"/>
    <p:sldId id="823" r:id="rId8"/>
    <p:sldId id="824" r:id="rId9"/>
    <p:sldId id="807" r:id="rId10"/>
    <p:sldId id="698" r:id="rId11"/>
    <p:sldId id="699" r:id="rId12"/>
    <p:sldId id="700" r:id="rId13"/>
    <p:sldId id="808" r:id="rId14"/>
    <p:sldId id="702" r:id="rId15"/>
    <p:sldId id="705" r:id="rId16"/>
    <p:sldId id="706" r:id="rId17"/>
    <p:sldId id="707" r:id="rId18"/>
    <p:sldId id="725" r:id="rId19"/>
    <p:sldId id="815" r:id="rId20"/>
    <p:sldId id="696" r:id="rId21"/>
    <p:sldId id="818" r:id="rId22"/>
    <p:sldId id="825" r:id="rId23"/>
    <p:sldId id="726" r:id="rId24"/>
    <p:sldId id="791" r:id="rId25"/>
    <p:sldId id="792" r:id="rId26"/>
    <p:sldId id="793" r:id="rId27"/>
    <p:sldId id="794" r:id="rId28"/>
    <p:sldId id="795" r:id="rId29"/>
    <p:sldId id="796" r:id="rId30"/>
    <p:sldId id="715" r:id="rId31"/>
    <p:sldId id="820" r:id="rId32"/>
    <p:sldId id="804" r:id="rId33"/>
    <p:sldId id="814" r:id="rId34"/>
    <p:sldId id="735" r:id="rId35"/>
    <p:sldId id="737" r:id="rId36"/>
    <p:sldId id="786" r:id="rId37"/>
    <p:sldId id="704" r:id="rId38"/>
    <p:sldId id="790" r:id="rId39"/>
    <p:sldId id="806" r:id="rId40"/>
    <p:sldId id="805" r:id="rId41"/>
    <p:sldId id="809" r:id="rId42"/>
    <p:sldId id="817" r:id="rId43"/>
    <p:sldId id="810" r:id="rId44"/>
    <p:sldId id="811" r:id="rId45"/>
    <p:sldId id="819" r:id="rId4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F19"/>
    <a:srgbClr val="FF2873"/>
    <a:srgbClr val="BF0714"/>
    <a:srgbClr val="BF0733"/>
    <a:srgbClr val="BE089B"/>
    <a:srgbClr val="BF077D"/>
    <a:srgbClr val="BD095A"/>
    <a:srgbClr val="BDBABD"/>
    <a:srgbClr val="00CC9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434" autoAdjust="0"/>
  </p:normalViewPr>
  <p:slideViewPr>
    <p:cSldViewPr snapToGrid="0">
      <p:cViewPr varScale="1">
        <p:scale>
          <a:sx n="67" d="100"/>
          <a:sy n="67" d="100"/>
        </p:scale>
        <p:origin x="768" y="60"/>
      </p:cViewPr>
      <p:guideLst>
        <p:guide orient="horz" pos="2160"/>
        <p:guide pos="3840"/>
      </p:guideLst>
    </p:cSldViewPr>
  </p:slideViewPr>
  <p:outlineViewPr>
    <p:cViewPr>
      <p:scale>
        <a:sx n="33" d="100"/>
        <a:sy n="33" d="100"/>
      </p:scale>
      <p:origin x="0" y="-9558"/>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35" d="100"/>
          <a:sy n="35" d="100"/>
        </p:scale>
        <p:origin x="28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11/26/2020</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11/26/2020</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10</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12</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908135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ja-JP" dirty="0" smtClean="0"/>
              <a:t>【</a:t>
            </a:r>
            <a:r>
              <a:rPr lang="ja-JP" altLang="en-US" dirty="0" smtClean="0"/>
              <a:t>コメント</a:t>
            </a:r>
            <a:r>
              <a:rPr lang="en-US" altLang="ja-JP" dirty="0" smtClean="0"/>
              <a:t>】</a:t>
            </a:r>
          </a:p>
          <a:p>
            <a:r>
              <a:rPr lang="ja-JP" altLang="en-US" dirty="0" smtClean="0"/>
              <a:t>・</a:t>
            </a:r>
            <a:r>
              <a:rPr lang="en-US" altLang="ja-JP" dirty="0" smtClean="0"/>
              <a:t>P19</a:t>
            </a:r>
            <a:r>
              <a:rPr lang="ja-JP" altLang="en-US" dirty="0" smtClean="0"/>
              <a:t>から</a:t>
            </a:r>
            <a:r>
              <a:rPr lang="en-US" altLang="ja-JP" dirty="0" smtClean="0"/>
              <a:t>P21</a:t>
            </a:r>
            <a:r>
              <a:rPr lang="ja-JP" altLang="en-US" dirty="0" smtClean="0"/>
              <a:t>に対応しているようであれば、それが分かるように</a:t>
            </a:r>
          </a:p>
          <a:p>
            <a:r>
              <a:rPr lang="ja-JP" altLang="en-US" dirty="0" smtClean="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33</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6505" indent="-246505">
              <a:buFont typeface="Arial" charset="0"/>
              <a:buChar char="•"/>
            </a:pP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36</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37</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defTabSz="1314724">
              <a:defRPr/>
            </a:pPr>
            <a:r>
              <a:rPr lang="ja-JP" altLang="en-US" dirty="0" smtClean="0"/>
              <a:t>・ノートの内容がスライドの内容と一致していない。</a:t>
            </a:r>
            <a:endParaRPr lang="en-US" altLang="ja-JP" dirty="0" smtClean="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42</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・事後課題の回答と解説が必要。</a:t>
            </a:r>
          </a:p>
          <a:p>
            <a:r>
              <a:rPr lang="ja-JP" altLang="en-US" b="0" dirty="0" smtClean="0">
                <a:latin typeface="Times" charset="0"/>
              </a:rPr>
              <a:t>・</a:t>
            </a:r>
            <a:r>
              <a:rPr lang="en-US" altLang="ja-JP" b="0" dirty="0" smtClean="0">
                <a:latin typeface="Times" charset="0"/>
              </a:rPr>
              <a:t>4</a:t>
            </a:r>
            <a:r>
              <a:rPr lang="ja-JP" altLang="en-US" b="0" dirty="0" smtClean="0">
                <a:latin typeface="Times" charset="0"/>
              </a:rPr>
              <a:t>項はタイミングを聞いているように読める。</a:t>
            </a:r>
          </a:p>
          <a:p>
            <a:r>
              <a:rPr lang="ja-JP" altLang="en-US" b="0" dirty="0" smtClean="0">
                <a:latin typeface="Times" charset="0"/>
              </a:rPr>
              <a:t>・</a:t>
            </a:r>
            <a:r>
              <a:rPr lang="en-US" altLang="ja-JP" b="0" dirty="0" smtClean="0">
                <a:latin typeface="Times" charset="0"/>
              </a:rPr>
              <a:t>5</a:t>
            </a:r>
            <a:r>
              <a:rPr lang="ja-JP" altLang="en-US" b="0" dirty="0" smtClean="0">
                <a:latin typeface="Times" charset="0"/>
              </a:rPr>
              <a:t>項は、</a:t>
            </a:r>
            <a:r>
              <a:rPr lang="en-US" altLang="ja-JP" b="0" dirty="0" smtClean="0">
                <a:latin typeface="Times" charset="0"/>
              </a:rPr>
              <a:t>(1)(2)</a:t>
            </a:r>
            <a:r>
              <a:rPr lang="ja-JP" altLang="en-US" b="0" dirty="0" smtClean="0">
                <a:latin typeface="Times" charset="0"/>
              </a:rPr>
              <a:t>の両方が（</a:t>
            </a:r>
            <a:r>
              <a:rPr lang="en-US" altLang="ja-JP" b="0" dirty="0" smtClean="0">
                <a:latin typeface="Times" charset="0"/>
              </a:rPr>
              <a:t>a)(b)</a:t>
            </a:r>
            <a:r>
              <a:rPr lang="ja-JP" altLang="en-US" b="0" dirty="0" smtClean="0">
                <a:latin typeface="Times" charset="0"/>
              </a:rPr>
              <a:t>から選択することが分かり難い。</a:t>
            </a:r>
          </a:p>
          <a:p>
            <a:r>
              <a:rPr lang="ja-JP" altLang="en-US" b="0" dirty="0" smtClean="0">
                <a:latin typeface="Times" charset="0"/>
              </a:rPr>
              <a:t>・本スライドのテストをクリアすれば、</a:t>
            </a:r>
            <a:r>
              <a:rPr lang="en-US" altLang="ja-JP" b="0" dirty="0" smtClean="0">
                <a:latin typeface="Times" charset="0"/>
              </a:rPr>
              <a:t>spec2.0</a:t>
            </a:r>
            <a:r>
              <a:rPr lang="ja-JP" altLang="en-US" b="0" dirty="0" smtClean="0">
                <a:latin typeface="Times" charset="0"/>
              </a:rPr>
              <a:t>の</a:t>
            </a:r>
            <a:r>
              <a:rPr lang="en-US" altLang="ja-JP" b="0" dirty="0" smtClean="0">
                <a:latin typeface="Times" charset="0"/>
              </a:rPr>
              <a:t>1.2</a:t>
            </a:r>
            <a:r>
              <a:rPr lang="ja-JP" altLang="en-US" b="0" dirty="0" smtClean="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895960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942425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255442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t>
            </a:r>
            <a:r>
              <a:rPr lang="en-US"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advice</a:t>
            </a:r>
            <a:r>
              <a:rPr lang="en-US" altLang="ja-JP"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11/26/2020</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11/26/2020</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11/26/2020</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11/26/2020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uxfoundation.jp/events/2012/04/generic-foss-polic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5"/>
            <a:ext cx="10660993" cy="3050164"/>
          </a:xfrm>
        </p:spPr>
        <p:txBody>
          <a:bodyPr vert="horz" lIns="91440" tIns="45720" rIns="91440" bIns="45720" rtlCol="0" anchor="t">
            <a:noAutofit/>
          </a:bodyPr>
          <a:lstStyle/>
          <a:p>
            <a:r>
              <a:rPr 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の仕様に準じた形で教育コンテンツを構成するための、一助となれば幸いです。</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の仕様書準拠や認定取得を、一切保証するものではありません。</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国外</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3671888"/>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進歩性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産業の発展の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秘密として管理され、非公開であり、産業上、技術上の有用な情報</a:t>
            </a:r>
            <a:endParaRPr lang="en-GB"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文字、図形、記号、立体的形状、色彩、音、またはこれらを組み合わせたもの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製品、サービス</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4514850" y="1600200"/>
            <a:ext cx="1871663"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852863" y="2709863"/>
            <a:ext cx="2233612"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52677" y="3479004"/>
            <a:ext cx="4033835"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352677" y="4261249"/>
            <a:ext cx="5262561"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03632" y="1600200"/>
            <a:ext cx="11146875" cy="4943475"/>
            <a:chOff x="603632" y="1600200"/>
            <a:chExt cx="11146875" cy="4943475"/>
          </a:xfrm>
        </p:grpSpPr>
        <p:sp>
          <p:nvSpPr>
            <p:cNvPr id="9" name="Content Placeholder 2"/>
            <p:cNvSpPr txBox="1">
              <a:spLocks/>
            </p:cNvSpPr>
            <p:nvPr/>
          </p:nvSpPr>
          <p:spPr>
            <a:xfrm>
              <a:off x="603632" y="5024437"/>
              <a:ext cx="11146875" cy="1519238"/>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Font typeface="Arial" pitchFamily="34" charset="0"/>
                <a:buNone/>
              </a:pP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著作権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と</a:t>
              </a: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特許権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28675" y="1600200"/>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23909" y="2695581"/>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59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創作性のある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作品を保護</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は特許権で保護され、</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は著作権で保護される対象になる。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他者の著作物は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例えば、著作者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の許可なく複製した場合、著作権侵害が生じる可能性が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828675" y="2843212"/>
            <a:ext cx="52863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4738687"/>
            <a:ext cx="1600200"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581399" y="2048846"/>
            <a:ext cx="6162676"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399" y="1704280"/>
            <a:ext cx="11293089" cy="4920097"/>
          </a:xfrm>
          <a:ln>
            <a:solidFill>
              <a:schemeClr val="bg1"/>
            </a:solidFill>
          </a:ln>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Distribution</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
        <p:nvSpPr>
          <p:cNvPr id="5" name="正方形/長方形 4"/>
          <p:cNvSpPr/>
          <p:nvPr/>
        </p:nvSpPr>
        <p:spPr>
          <a:xfrm>
            <a:off x="3243263" y="1704280"/>
            <a:ext cx="985837" cy="3388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78106" y="4179561"/>
            <a:ext cx="4108257"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939994" y="2128841"/>
            <a:ext cx="9232706" cy="1071561"/>
            <a:chOff x="939994" y="2071689"/>
            <a:chExt cx="9232706" cy="1071561"/>
          </a:xfrm>
        </p:grpSpPr>
        <p:sp>
          <p:nvSpPr>
            <p:cNvPr id="6" name="正方形/長方形 5"/>
            <p:cNvSpPr/>
            <p:nvPr/>
          </p:nvSpPr>
          <p:spPr>
            <a:xfrm>
              <a:off x="939994" y="2071689"/>
              <a:ext cx="6560944"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9101138" y="2628900"/>
              <a:ext cx="1071562" cy="514350"/>
            </a:xfrm>
            <a:prstGeom prst="wedgeRoundRectCallout">
              <a:avLst>
                <a:gd name="adj1" fmla="val -201254"/>
                <a:gd name="adj2" fmla="val -80000"/>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70C0"/>
                  </a:solidFill>
                  <a:latin typeface="メイリオ" panose="020B0604030504040204" pitchFamily="50" charset="-128"/>
                  <a:ea typeface="メイリオ" panose="020B0604030504040204" pitchFamily="50" charset="-128"/>
                </a:rPr>
                <a:t>改変</a:t>
              </a:r>
            </a:p>
          </p:txBody>
        </p:sp>
      </p:grpSp>
      <p:sp>
        <p:nvSpPr>
          <p:cNvPr id="10" name="正方形/長方形 9"/>
          <p:cNvSpPr/>
          <p:nvPr/>
        </p:nvSpPr>
        <p:spPr>
          <a:xfrm>
            <a:off x="1359095" y="5682628"/>
            <a:ext cx="10542393" cy="7973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そのライセンスを得る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（様々な人による改変、改良が多くの人の間で共有出来るようにする）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ライセンスを供与する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3557588" y="1471613"/>
            <a:ext cx="6543675" cy="385762"/>
          </a:xfrm>
          <a:custGeom>
            <a:avLst/>
            <a:gdLst>
              <a:gd name="connsiteX0" fmla="*/ 0 w 6543675"/>
              <a:gd name="connsiteY0" fmla="*/ 0 h 385762"/>
              <a:gd name="connsiteX1" fmla="*/ 6543675 w 6543675"/>
              <a:gd name="connsiteY1" fmla="*/ 0 h 385762"/>
              <a:gd name="connsiteX2" fmla="*/ 6543675 w 6543675"/>
              <a:gd name="connsiteY2" fmla="*/ 385762 h 385762"/>
              <a:gd name="connsiteX3" fmla="*/ 14287 w 6543675"/>
              <a:gd name="connsiteY3" fmla="*/ 385762 h 385762"/>
              <a:gd name="connsiteX4" fmla="*/ 0 w 6543675"/>
              <a:gd name="connsiteY4" fmla="*/ 0 h 385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675" h="385762">
                <a:moveTo>
                  <a:pt x="0" y="0"/>
                </a:moveTo>
                <a:lnTo>
                  <a:pt x="6543675" y="0"/>
                </a:lnTo>
                <a:lnTo>
                  <a:pt x="6543675" y="385762"/>
                </a:lnTo>
                <a:lnTo>
                  <a:pt x="14287" y="385762"/>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842963" y="4343410"/>
            <a:ext cx="10172700" cy="685800"/>
          </a:xfrm>
          <a:custGeom>
            <a:avLst/>
            <a:gdLst>
              <a:gd name="connsiteX0" fmla="*/ 1885950 w 10172700"/>
              <a:gd name="connsiteY0" fmla="*/ 0 h 685800"/>
              <a:gd name="connsiteX1" fmla="*/ 10172700 w 10172700"/>
              <a:gd name="connsiteY1" fmla="*/ 0 h 685800"/>
              <a:gd name="connsiteX2" fmla="*/ 10172700 w 10172700"/>
              <a:gd name="connsiteY2" fmla="*/ 342900 h 685800"/>
              <a:gd name="connsiteX3" fmla="*/ 7272337 w 10172700"/>
              <a:gd name="connsiteY3" fmla="*/ 342900 h 685800"/>
              <a:gd name="connsiteX4" fmla="*/ 7272337 w 10172700"/>
              <a:gd name="connsiteY4" fmla="*/ 685800 h 685800"/>
              <a:gd name="connsiteX5" fmla="*/ 0 w 10172700"/>
              <a:gd name="connsiteY5" fmla="*/ 685800 h 685800"/>
              <a:gd name="connsiteX6" fmla="*/ 0 w 10172700"/>
              <a:gd name="connsiteY6" fmla="*/ 300038 h 685800"/>
              <a:gd name="connsiteX7" fmla="*/ 1900237 w 10172700"/>
              <a:gd name="connsiteY7" fmla="*/ 300038 h 685800"/>
              <a:gd name="connsiteX8" fmla="*/ 1885950 w 10172700"/>
              <a:gd name="connsiteY8"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2700" h="685800">
                <a:moveTo>
                  <a:pt x="1885950" y="0"/>
                </a:moveTo>
                <a:lnTo>
                  <a:pt x="10172700" y="0"/>
                </a:lnTo>
                <a:lnTo>
                  <a:pt x="10172700" y="342900"/>
                </a:lnTo>
                <a:lnTo>
                  <a:pt x="7272337" y="342900"/>
                </a:lnTo>
                <a:lnTo>
                  <a:pt x="7272337" y="685800"/>
                </a:lnTo>
                <a:lnTo>
                  <a:pt x="0" y="685800"/>
                </a:lnTo>
                <a:lnTo>
                  <a:pt x="0" y="300038"/>
                </a:lnTo>
                <a:lnTo>
                  <a:pt x="1900237" y="300038"/>
                </a:lnTo>
                <a:lnTo>
                  <a:pt x="188595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を許容する条件の下でソースコード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バイナリコードを利用可能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にするものを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a:t>
            </a:r>
            <a:r>
              <a:rPr lang="x-none" dirty="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の提供や</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を入手したい場合に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よりソースコードを提供可能とすること、などに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関する条件を有する場合があ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x-none" dirty="0">
                <a:latin typeface="メイリオ" panose="020B0604030504040204" pitchFamily="50" charset="-128"/>
                <a:ea typeface="メイリオ" panose="020B0604030504040204" pitchFamily="50" charset="-128"/>
                <a:cs typeface="メイリオ" panose="020B0604030504040204" pitchFamily="50" charset="-128"/>
              </a:rPr>
              <a:t>（OSD）に基づ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ライセンスが、ライセンスの代表的なものであ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
        <p:nvSpPr>
          <p:cNvPr id="5" name="フリーフォーム 4"/>
          <p:cNvSpPr/>
          <p:nvPr/>
        </p:nvSpPr>
        <p:spPr>
          <a:xfrm>
            <a:off x="800100" y="1800225"/>
            <a:ext cx="10372725" cy="742950"/>
          </a:xfrm>
          <a:custGeom>
            <a:avLst/>
            <a:gdLst>
              <a:gd name="connsiteX0" fmla="*/ 2728913 w 10372725"/>
              <a:gd name="connsiteY0" fmla="*/ 0 h 742950"/>
              <a:gd name="connsiteX1" fmla="*/ 10372725 w 10372725"/>
              <a:gd name="connsiteY1" fmla="*/ 0 h 742950"/>
              <a:gd name="connsiteX2" fmla="*/ 10372725 w 10372725"/>
              <a:gd name="connsiteY2" fmla="*/ 342900 h 742950"/>
              <a:gd name="connsiteX3" fmla="*/ 3128963 w 10372725"/>
              <a:gd name="connsiteY3" fmla="*/ 342900 h 742950"/>
              <a:gd name="connsiteX4" fmla="*/ 3128963 w 10372725"/>
              <a:gd name="connsiteY4" fmla="*/ 742950 h 742950"/>
              <a:gd name="connsiteX5" fmla="*/ 0 w 10372725"/>
              <a:gd name="connsiteY5" fmla="*/ 742950 h 742950"/>
              <a:gd name="connsiteX6" fmla="*/ 0 w 10372725"/>
              <a:gd name="connsiteY6" fmla="*/ 328613 h 742950"/>
              <a:gd name="connsiteX7" fmla="*/ 2743200 w 10372725"/>
              <a:gd name="connsiteY7" fmla="*/ 328613 h 742950"/>
              <a:gd name="connsiteX8" fmla="*/ 2728913 w 10372725"/>
              <a:gd name="connsiteY8"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2725" h="742950">
                <a:moveTo>
                  <a:pt x="2728913" y="0"/>
                </a:moveTo>
                <a:lnTo>
                  <a:pt x="10372725" y="0"/>
                </a:lnTo>
                <a:lnTo>
                  <a:pt x="10372725" y="342900"/>
                </a:lnTo>
                <a:lnTo>
                  <a:pt x="3128963" y="342900"/>
                </a:lnTo>
                <a:lnTo>
                  <a:pt x="3128963" y="742950"/>
                </a:lnTo>
                <a:lnTo>
                  <a:pt x="0" y="742950"/>
                </a:lnTo>
                <a:lnTo>
                  <a:pt x="0" y="328613"/>
                </a:lnTo>
                <a:lnTo>
                  <a:pt x="2743200" y="328613"/>
                </a:lnTo>
                <a:lnTo>
                  <a:pt x="2728913"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842963" y="2600325"/>
            <a:ext cx="10472737" cy="1085850"/>
          </a:xfrm>
          <a:custGeom>
            <a:avLst/>
            <a:gdLst>
              <a:gd name="connsiteX0" fmla="*/ 3057525 w 10472737"/>
              <a:gd name="connsiteY0" fmla="*/ 0 h 1085850"/>
              <a:gd name="connsiteX1" fmla="*/ 10472737 w 10472737"/>
              <a:gd name="connsiteY1" fmla="*/ 0 h 1085850"/>
              <a:gd name="connsiteX2" fmla="*/ 10472737 w 10472737"/>
              <a:gd name="connsiteY2" fmla="*/ 714375 h 1085850"/>
              <a:gd name="connsiteX3" fmla="*/ 1285875 w 10472737"/>
              <a:gd name="connsiteY3" fmla="*/ 714375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2737" h="1085850">
                <a:moveTo>
                  <a:pt x="3057525" y="0"/>
                </a:moveTo>
                <a:lnTo>
                  <a:pt x="10472737" y="0"/>
                </a:lnTo>
                <a:lnTo>
                  <a:pt x="10472737" y="714375"/>
                </a:lnTo>
                <a:lnTo>
                  <a:pt x="1285875" y="714375"/>
                </a:lnTo>
                <a:lnTo>
                  <a:pt x="1285875" y="1085850"/>
                </a:lnTo>
                <a:lnTo>
                  <a:pt x="0" y="1085850"/>
                </a:lnTo>
                <a:lnTo>
                  <a:pt x="0" y="342900"/>
                </a:lnTo>
                <a:lnTo>
                  <a:pt x="3071812" y="342900"/>
                </a:lnTo>
                <a:lnTo>
                  <a:pt x="3057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少ない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の宣伝</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をするために、</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grpSp>
        <p:nvGrpSpPr>
          <p:cNvPr id="6" name="グループ化 5"/>
          <p:cNvGrpSpPr/>
          <p:nvPr/>
        </p:nvGrpSpPr>
        <p:grpSpPr>
          <a:xfrm>
            <a:off x="3171825" y="2700338"/>
            <a:ext cx="6015038" cy="300037"/>
            <a:chOff x="3171825" y="2700338"/>
            <a:chExt cx="6015038" cy="300037"/>
          </a:xfrm>
        </p:grpSpPr>
        <p:sp>
          <p:nvSpPr>
            <p:cNvPr id="4" name="正方形/長方形 3"/>
            <p:cNvSpPr/>
            <p:nvPr/>
          </p:nvSpPr>
          <p:spPr>
            <a:xfrm>
              <a:off x="3171825" y="2700338"/>
              <a:ext cx="12144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81525" y="2700338"/>
              <a:ext cx="46053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2952749" y="3595690"/>
            <a:ext cx="7920039" cy="290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バウンダリ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ー</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（様々な人による改変、改良が多くの人の間で共有出来るようにする）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かその一部から派生した著作物を頒布あるいは発表する場合には</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その全体をこの契約書の条件に従って第三者へ無償で利用許諾しなければならない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altLang="ja-JP" dirty="0" smtClean="0">
                <a:latin typeface="メイリオ" panose="020B0604030504040204" pitchFamily="50" charset="-128"/>
                <a:ea typeface="メイリオ" panose="020B0604030504040204" pitchFamily="50" charset="-128"/>
                <a:cs typeface="メイリオ" panose="020B0604030504040204" pitchFamily="50" charset="-128"/>
              </a:rPr>
              <a:t>コピーレフト</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互恵性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585913" y="2200275"/>
            <a:ext cx="58578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185981" y="2628902"/>
            <a:ext cx="2257432"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823891" y="2650331"/>
            <a:ext cx="10377509" cy="745336"/>
            <a:chOff x="823891" y="2650331"/>
            <a:chExt cx="10377509" cy="745336"/>
          </a:xfrm>
          <a:noFill/>
        </p:grpSpPr>
        <p:sp>
          <p:nvSpPr>
            <p:cNvPr id="6" name="正方形/長方形 5"/>
            <p:cNvSpPr/>
            <p:nvPr/>
          </p:nvSpPr>
          <p:spPr>
            <a:xfrm>
              <a:off x="4967284" y="2650331"/>
              <a:ext cx="6234116"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3891" y="3038480"/>
              <a:ext cx="4933971"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494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ライセンス義務を果たす</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コントリビュートする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09600" y="1600200"/>
            <a:ext cx="10972800" cy="714375"/>
            <a:chOff x="609600" y="1600200"/>
            <a:chExt cx="10972800" cy="714375"/>
          </a:xfrm>
        </p:grpSpPr>
        <p:sp>
          <p:nvSpPr>
            <p:cNvPr id="2" name="正方形/長方形 1"/>
            <p:cNvSpPr/>
            <p:nvPr/>
          </p:nvSpPr>
          <p:spPr>
            <a:xfrm>
              <a:off x="7472363" y="1600200"/>
              <a:ext cx="4110037"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09600" y="1985964"/>
              <a:ext cx="4248150" cy="3286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5853103" y="1995490"/>
            <a:ext cx="4762510" cy="3190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ただし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、日本語版と翻訳版と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の間で何らかの意味の違いがある場合には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。翻訳版を日本以外で利用する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が企業内のどこに置かれているかを周知するためにご使用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hlinkClick r:id="rId3"/>
              </a:rPr>
              <a:t>https://www.linuxfoundation.jp/events/2012/04/generic-foss-policy/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不参加を明示しておいた方が良い。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823912" y="4152907"/>
            <a:ext cx="10620388" cy="690556"/>
            <a:chOff x="823912" y="4152907"/>
            <a:chExt cx="10620388" cy="690556"/>
          </a:xfrm>
        </p:grpSpPr>
        <p:sp>
          <p:nvSpPr>
            <p:cNvPr id="7" name="正方形/長方形 6"/>
            <p:cNvSpPr/>
            <p:nvPr/>
          </p:nvSpPr>
          <p:spPr>
            <a:xfrm>
              <a:off x="8529637" y="4152907"/>
              <a:ext cx="2914663" cy="3047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3912" y="4512010"/>
              <a:ext cx="6477001" cy="3314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3567112" y="4883485"/>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850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含める（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パッケージ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を使用するよう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OSRB(Open Source Review Board)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要求を提出する。</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充足</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0913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2686050" y="3228975"/>
            <a:ext cx="3957638" cy="3143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08980"/>
            <a:ext cx="10753725" cy="5406156"/>
          </a:xfrm>
        </p:spPr>
        <p:txBody>
          <a:bodyPr vert="horz" lIns="91440" tIns="45720" rIns="91440" bIns="45720" rtlCol="0" anchor="t">
            <a:noAutofit/>
          </a:bodyPr>
          <a:lstStyle/>
          <a:p>
            <a:pPr marL="0" indent="0">
              <a:buNone/>
            </a:pP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ユースケース２：自社に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よる配布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で入手したサードパーティの市販ソフトウェア</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自社が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ライセンスを取得したパッケージソフトウェアとカスタムソフトウェアの契約開発に適用されます。自社にソフトウェアを提供する開発者は、その成果物中に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、以下を含んで開示する必要が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のリスト</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ソースコード（開発者による変更を含む）</a:t>
            </a:r>
          </a:p>
          <a:p>
            <a:pPr marL="185738" indent="-185738">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およびその他の製品コンポーネント間の依存関係、インターフェイス、および相互作用を示す依存関係チャート</a:t>
            </a:r>
          </a:p>
          <a:p>
            <a:pPr marL="0" indent="185738">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使用は、すべて自社によって確認および承認される必要が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含まれる場合、そのような使用は、自社の成果物に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に定義されたプロセスに従ってレビューおよび承認されなければ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使用を確認し、承認する必要が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使用する場合、自社によってホストされているレビューや承認を受ける必要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23424"/>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300289" y="1685923"/>
            <a:ext cx="6757985" cy="3143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300288" y="4810116"/>
            <a:ext cx="3328987" cy="31909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62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grpSp>
        <p:nvGrpSpPr>
          <p:cNvPr id="3" name="グループ化 2"/>
          <p:cNvGrpSpPr/>
          <p:nvPr/>
        </p:nvGrpSpPr>
        <p:grpSpPr>
          <a:xfrm>
            <a:off x="5759082" y="1043389"/>
            <a:ext cx="2256190" cy="1818060"/>
            <a:chOff x="5759082" y="1043389"/>
            <a:chExt cx="2256190" cy="1818060"/>
          </a:xfrm>
        </p:grpSpPr>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 name="グループ化 5"/>
          <p:cNvGrpSpPr/>
          <p:nvPr/>
        </p:nvGrpSpPr>
        <p:grpSpPr>
          <a:xfrm>
            <a:off x="100001" y="4614457"/>
            <a:ext cx="4876056" cy="1755402"/>
            <a:chOff x="100001" y="4614457"/>
            <a:chExt cx="4876056" cy="1755402"/>
          </a:xfrm>
        </p:grpSpPr>
        <p:sp>
          <p:nvSpPr>
            <p:cNvPr id="23" name="正方形/長方形 22"/>
            <p:cNvSpPr/>
            <p:nvPr/>
          </p:nvSpPr>
          <p:spPr>
            <a:xfrm>
              <a:off x="3514480" y="5293457"/>
              <a:ext cx="1461577" cy="625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362088"/>
              <a:ext cx="2973943" cy="1007771"/>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07869" y="4822122"/>
              <a:ext cx="678080" cy="262750"/>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65601"/>
              <a:ext cx="566545"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2" name="グループ化 31"/>
          <p:cNvGrpSpPr/>
          <p:nvPr/>
        </p:nvGrpSpPr>
        <p:grpSpPr>
          <a:xfrm>
            <a:off x="3690201" y="4568856"/>
            <a:ext cx="4276551" cy="2222000"/>
            <a:chOff x="3690201" y="4568856"/>
            <a:chExt cx="4276551" cy="2222000"/>
          </a:xfrm>
        </p:grpSpPr>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grpSp>
      <p:grpSp>
        <p:nvGrpSpPr>
          <p:cNvPr id="5" name="グループ化 4"/>
          <p:cNvGrpSpPr/>
          <p:nvPr/>
        </p:nvGrpSpPr>
        <p:grpSpPr>
          <a:xfrm>
            <a:off x="4611589" y="2283907"/>
            <a:ext cx="7474341" cy="1313207"/>
            <a:chOff x="4611589" y="2283907"/>
            <a:chExt cx="7474341" cy="1313207"/>
          </a:xfrm>
        </p:grpSpPr>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grpSp>
        <p:nvGrpSpPr>
          <p:cNvPr id="2" name="グループ化 1"/>
          <p:cNvGrpSpPr/>
          <p:nvPr/>
        </p:nvGrpSpPr>
        <p:grpSpPr>
          <a:xfrm>
            <a:off x="496466" y="1096837"/>
            <a:ext cx="4983337" cy="1749531"/>
            <a:chOff x="496466" y="1096837"/>
            <a:chExt cx="4983337" cy="1749531"/>
          </a:xfrm>
        </p:grpSpPr>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利用した開発では、開発期間の短縮や開発コストの低減が見込めるが、その反面</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上記</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特徴に留意した取扱いを行う上で必要な工程群を、便宜上</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1" name="ホームベース 30"/>
          <p:cNvSpPr/>
          <p:nvPr/>
        </p:nvSpPr>
        <p:spPr bwMode="auto">
          <a:xfrm>
            <a:off x="1987570"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2" name="ホームベース 31"/>
          <p:cNvSpPr/>
          <p:nvPr/>
        </p:nvSpPr>
        <p:spPr bwMode="auto">
          <a:xfrm>
            <a:off x="4186059"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3" name="ホームベース 32"/>
          <p:cNvSpPr/>
          <p:nvPr/>
        </p:nvSpPr>
        <p:spPr bwMode="auto">
          <a:xfrm>
            <a:off x="6514096"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a:t>
            </a:r>
            <a:r>
              <a:rPr lang="ja-JP" altLang="en-US" sz="1400" b="1" spc="100" dirty="0" smtClean="0">
                <a:solidFill>
                  <a:schemeClr val="tx1">
                    <a:lumMod val="75000"/>
                    <a:lumOff val="25000"/>
                  </a:schemeClr>
                </a:solidFill>
                <a:latin typeface="Arial" pitchFamily="34" charset="0"/>
                <a:ea typeface="メイリオ" pitchFamily="50" charset="-128"/>
              </a:rPr>
              <a:t>する</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取得する場合は、開発プロセスの「検討」工程で、下表の確認を行う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リスト</a:t>
            </a:r>
            <a:r>
              <a:rPr lang="ja-JP" altLang="en-US" sz="1600" b="1" spc="100" dirty="0">
                <a:solidFill>
                  <a:schemeClr val="bg1"/>
                </a:solidFill>
                <a:latin typeface="Arial" pitchFamily="34" charset="0"/>
                <a:ea typeface="メイリオ" pitchFamily="50" charset="-128"/>
              </a:rPr>
              <a:t>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名称（バージョン含む）、原権利者、ライセンス　</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936495941"/>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の</a:t>
                      </a:r>
                      <a:r>
                        <a:rPr kumimoji="1" lang="ja-JP" altLang="en-US" sz="1100" b="1" baseline="0" dirty="0">
                          <a:solidFill>
                            <a:schemeClr val="tx1"/>
                          </a:solidFill>
                          <a:latin typeface="Arial" panose="020B0604020202020204" pitchFamily="34" charset="0"/>
                          <a:ea typeface="メイリオ" panose="020B0604030504040204" pitchFamily="50" charset="-128"/>
                        </a:rPr>
                        <a:t>有無、流用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ライセンス</a:t>
                      </a:r>
                      <a:r>
                        <a:rPr kumimoji="1" lang="ja-JP" altLang="en-US" sz="1100" b="1" baseline="0" dirty="0">
                          <a:solidFill>
                            <a:schemeClr val="tx1"/>
                          </a:solidFill>
                          <a:latin typeface="Arial" panose="020B0604020202020204" pitchFamily="34" charset="0"/>
                          <a:ea typeface="メイリオ" panose="020B0604030504040204" pitchFamily="50" charset="-128"/>
                        </a:rPr>
                        <a:t>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しない</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smtClean="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a:t>
            </a:r>
            <a:r>
              <a:rPr lang="ja-JP" altLang="en-US" sz="1400" b="1" spc="100" dirty="0" smtClean="0">
                <a:solidFill>
                  <a:schemeClr val="tx1">
                    <a:lumMod val="75000"/>
                    <a:lumOff val="25000"/>
                  </a:schemeClr>
                </a:solidFill>
                <a:latin typeface="Arial" pitchFamily="34" charset="0"/>
                <a:ea typeface="メイリオ" pitchFamily="50" charset="-128"/>
              </a:rPr>
              <a:t>した</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製品等へ導入</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の</a:t>
            </a:r>
            <a:r>
              <a:rPr lang="ja-JP" altLang="en-US" sz="1400" b="1" spc="100" dirty="0">
                <a:solidFill>
                  <a:schemeClr val="tx1">
                    <a:lumMod val="75000"/>
                    <a:lumOff val="25000"/>
                  </a:schemeClr>
                </a:solidFill>
                <a:latin typeface="Arial" pitchFamily="34" charset="0"/>
                <a:ea typeface="メイリオ" pitchFamily="50" charset="-128"/>
              </a:rPr>
              <a:t>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レビュー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一覧含む）</a:t>
                      </a: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導入した製品を出荷（配布）する前に、開発プロセスの「検査」工程で、下表の確認を行う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オープンソース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なります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います。</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初歩を広くアピールし</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啓発するための資料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利用を手掛ける会社向けに、単純な役割想定のもと</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、ソフト開発者向けに準備した教育</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資料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しています。ただし、一切保証しているものではありません</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3686175" y="2600325"/>
            <a:ext cx="345757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66983" y="3309942"/>
            <a:ext cx="190500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7928" y="4048138"/>
            <a:ext cx="726758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導入</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56813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smtClean="0">
                          <a:solidFill>
                            <a:schemeClr val="bg1"/>
                          </a:solidFill>
                          <a:latin typeface="Arial" pitchFamily="34" charset="0"/>
                          <a:ea typeface="メイリオ" pitchFamily="50" charset="-128"/>
                          <a:cs typeface="+mn-cs"/>
                        </a:rPr>
                        <a:t>ライセンス</a:t>
                      </a:r>
                      <a:r>
                        <a:rPr kumimoji="1" lang="ja-JP" altLang="en-US" sz="1200" b="1" kern="1200" baseline="0" dirty="0" smtClean="0">
                          <a:solidFill>
                            <a:schemeClr val="bg1"/>
                          </a:solidFill>
                          <a:latin typeface="Arial" pitchFamily="34" charset="0"/>
                          <a:ea typeface="メイリオ" pitchFamily="50" charset="-128"/>
                          <a:cs typeface="+mn-cs"/>
                        </a:rPr>
                        <a:t>の</a:t>
                      </a:r>
                      <a:r>
                        <a:rPr kumimoji="1" lang="ja-JP" altLang="ja-JP" sz="1200" b="1" kern="1200" baseline="0" dirty="0" smtClean="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smtClean="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部分</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のソースコードの</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開示</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が必要となる場合がある。</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a:t>
                      </a:r>
                      <a:r>
                        <a:rPr kumimoji="1" lang="ja-JP" altLang="ja-JP" sz="1200" b="1" kern="1200" baseline="0" dirty="0" smtClean="0">
                          <a:solidFill>
                            <a:srgbClr val="F6167B"/>
                          </a:solidFill>
                          <a:latin typeface="Arial" pitchFamily="34" charset="0"/>
                          <a:ea typeface="メイリオ" pitchFamily="50" charset="-128"/>
                          <a:cs typeface="+mn-cs"/>
                        </a:rPr>
                        <a:t>関する</a:t>
                      </a:r>
                      <a:r>
                        <a:rPr kumimoji="1" lang="ja-JP" altLang="en-US" sz="1200" b="1" kern="1200" baseline="0" dirty="0" smtClean="0">
                          <a:solidFill>
                            <a:srgbClr val="F6167B"/>
                          </a:solidFill>
                          <a:latin typeface="Arial" pitchFamily="34" charset="0"/>
                          <a:ea typeface="メイリオ" pitchFamily="50" charset="-128"/>
                          <a:cs typeface="+mn-cs"/>
                        </a:rPr>
                        <a:t>自社の</a:t>
                      </a:r>
                      <a:r>
                        <a:rPr kumimoji="1" lang="ja-JP" altLang="ja-JP" sz="1200" b="1" kern="1200" baseline="0" dirty="0" smtClean="0">
                          <a:solidFill>
                            <a:srgbClr val="F6167B"/>
                          </a:solidFill>
                          <a:latin typeface="Arial" pitchFamily="34" charset="0"/>
                          <a:ea typeface="メイリオ" pitchFamily="50" charset="-128"/>
                          <a:cs typeface="+mn-cs"/>
                        </a:rPr>
                        <a:t>技術情報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r>
                        <a:rPr kumimoji="1" lang="en-US" altLang="ja-JP" sz="1200" b="1" kern="1200" baseline="0" dirty="0" smtClean="0">
                          <a:solidFill>
                            <a:srgbClr val="F6167B"/>
                          </a:solidFill>
                          <a:latin typeface="Arial" pitchFamily="34" charset="0"/>
                          <a:ea typeface="メイリオ" pitchFamily="50" charset="-128"/>
                          <a:cs typeface="+mn-cs"/>
                        </a:rPr>
                        <a:t/>
                      </a:r>
                      <a:br>
                        <a:rPr kumimoji="1" lang="en-US" altLang="ja-JP" sz="1200" b="1" kern="1200" baseline="0" dirty="0" smtClean="0">
                          <a:solidFill>
                            <a:srgbClr val="F6167B"/>
                          </a:solidFill>
                          <a:latin typeface="Arial" pitchFamily="34" charset="0"/>
                          <a:ea typeface="メイリオ" pitchFamily="50" charset="-128"/>
                          <a:cs typeface="+mn-cs"/>
                        </a:rPr>
                      </a:br>
                      <a:r>
                        <a:rPr kumimoji="1" lang="en-US" altLang="ja-JP" sz="1200" b="1" kern="1200" baseline="0" dirty="0" smtClean="0">
                          <a:solidFill>
                            <a:srgbClr val="F6167B"/>
                          </a:solidFill>
                          <a:latin typeface="Arial" pitchFamily="34" charset="0"/>
                          <a:ea typeface="メイリオ" pitchFamily="50" charset="-128"/>
                          <a:cs typeface="+mn-cs"/>
                        </a:rPr>
                        <a:t>(</a:t>
                      </a:r>
                      <a:r>
                        <a:rPr kumimoji="1" lang="ja-JP" altLang="ja-JP" sz="1200" b="1" kern="1200" baseline="0" dirty="0" smtClean="0">
                          <a:solidFill>
                            <a:srgbClr val="F6167B"/>
                          </a:solidFill>
                          <a:latin typeface="Arial" pitchFamily="34" charset="0"/>
                          <a:ea typeface="メイリオ" pitchFamily="50" charset="-128"/>
                          <a:cs typeface="+mn-cs"/>
                        </a:rPr>
                        <a:t>その</a:t>
                      </a:r>
                      <a:r>
                        <a:rPr kumimoji="1" lang="ja-JP" altLang="ja-JP" sz="1200" b="1" kern="1200" baseline="0" dirty="0">
                          <a:solidFill>
                            <a:srgbClr val="F6167B"/>
                          </a:solidFill>
                          <a:latin typeface="Arial" pitchFamily="34" charset="0"/>
                          <a:ea typeface="メイリオ" pitchFamily="50" charset="-128"/>
                          <a:cs typeface="+mn-cs"/>
                        </a:rPr>
                        <a:t>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ja-JP" altLang="en-US" sz="1200" b="1" kern="1200" baseline="0" dirty="0">
                          <a:solidFill>
                            <a:srgbClr val="F6167B"/>
                          </a:solidFill>
                          <a:latin typeface="Arial" pitchFamily="34" charset="0"/>
                          <a:ea typeface="メイリオ" pitchFamily="50" charset="-128"/>
                          <a:cs typeface="+mn-cs"/>
                        </a:rPr>
                        <a:t>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a:t>
              </a:r>
              <a:r>
                <a:rPr kumimoji="1" lang="ja-JP" altLang="en-US" sz="1200" b="1" spc="100" dirty="0" smtClean="0">
                  <a:solidFill>
                    <a:schemeClr val="tx1">
                      <a:lumMod val="75000"/>
                      <a:lumOff val="25000"/>
                    </a:schemeClr>
                  </a:solidFill>
                  <a:latin typeface="Arial" pitchFamily="34" charset="0"/>
                  <a:ea typeface="メイリオ" pitchFamily="50" charset="-128"/>
                </a:rPr>
                <a:t>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a:t>
              </a:r>
              <a:r>
                <a:rPr kumimoji="1" lang="ja-JP" altLang="en-US" sz="1200" b="1" spc="100" dirty="0" smtClean="0">
                  <a:solidFill>
                    <a:schemeClr val="bg1"/>
                  </a:solidFill>
                  <a:latin typeface="Arial" pitchFamily="34" charset="0"/>
                  <a:ea typeface="メイリオ" pitchFamily="50" charset="-128"/>
                </a:rPr>
                <a:t>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endParaRPr kumimoji="1" lang="ja-JP" altLang="en-US" sz="1200" spc="100" dirty="0">
                <a:solidFill>
                  <a:schemeClr val="tx1"/>
                </a:solidFill>
                <a:latin typeface="Arial" pitchFamily="34" charset="0"/>
                <a:ea typeface="メイリオ" pitchFamily="50" charset="-128"/>
              </a:endParaRP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b="1" spc="100" dirty="0" smtClean="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r>
                <a:rPr kumimoji="1" lang="ja-JP" altLang="en-US" sz="1200" b="1" spc="100" dirty="0" err="1" smtClean="0">
                  <a:solidFill>
                    <a:schemeClr val="bg1"/>
                  </a:solidFill>
                  <a:latin typeface="Arial" pitchFamily="34" charset="0"/>
                  <a:ea typeface="メイリオ" pitchFamily="50" charset="-128"/>
                </a:rPr>
                <a:t>、</a:t>
              </a:r>
              <a:r>
                <a:rPr kumimoji="1" lang="en-US" altLang="ja-JP" sz="1200" b="1" spc="100" dirty="0" smtClean="0">
                  <a:solidFill>
                    <a:schemeClr val="bg1"/>
                  </a:solidFill>
                  <a:latin typeface="Arial" pitchFamily="34" charset="0"/>
                  <a:ea typeface="メイリオ" pitchFamily="50" charset="-128"/>
                </a:rPr>
                <a:t>C</a:t>
              </a:r>
              <a:endParaRPr kumimoji="1" lang="en-US" altLang="ja-JP" sz="1200" b="1" spc="100" dirty="0">
                <a:solidFill>
                  <a:schemeClr val="bg1"/>
                </a:solidFill>
                <a:latin typeface="Arial" pitchFamily="34" charset="0"/>
                <a:ea typeface="メイリオ" pitchFamily="50" charset="-128"/>
              </a:endParaRP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C</a:t>
              </a:r>
              <a:endParaRPr kumimoji="1" lang="en-US" altLang="ja-JP" sz="1200" b="1" spc="100" dirty="0">
                <a:solidFill>
                  <a:schemeClr val="bg1"/>
                </a:solidFill>
                <a:latin typeface="Arial" pitchFamily="34" charset="0"/>
                <a:ea typeface="メイリオ" pitchFamily="50" charset="-128"/>
              </a:endParaRP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9595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a:t>
            </a:r>
            <a:r>
              <a:rPr lang="ja-JP" altLang="en-US" sz="1400" b="1" spc="100" dirty="0" smtClean="0">
                <a:solidFill>
                  <a:schemeClr val="tx1">
                    <a:lumMod val="75000"/>
                    <a:lumOff val="25000"/>
                  </a:schemeClr>
                </a:solidFill>
                <a:latin typeface="Arial" pitchFamily="34" charset="0"/>
                <a:ea typeface="メイリオ" pitchFamily="50" charset="-128"/>
              </a:rPr>
              <a:t>特許と自社の特許の</a:t>
            </a:r>
            <a:r>
              <a:rPr lang="ja-JP" altLang="en-US" sz="1400" b="1" spc="100" dirty="0">
                <a:solidFill>
                  <a:schemeClr val="tx1">
                    <a:lumMod val="75000"/>
                    <a:lumOff val="25000"/>
                  </a:schemeClr>
                </a:solidFill>
                <a:latin typeface="Arial" pitchFamily="34" charset="0"/>
                <a:ea typeface="メイリオ" pitchFamily="50" charset="-128"/>
              </a:rPr>
              <a:t>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a:t>
            </a:r>
            <a:r>
              <a:rPr lang="ja-JP" altLang="en-US" sz="1400" b="1" spc="100" dirty="0" smtClean="0">
                <a:solidFill>
                  <a:schemeClr val="tx1">
                    <a:lumMod val="75000"/>
                    <a:lumOff val="25000"/>
                  </a:schemeClr>
                </a:solidFill>
                <a:latin typeface="Arial" pitchFamily="34" charset="0"/>
                <a:ea typeface="メイリオ" pitchFamily="50" charset="-128"/>
              </a:rPr>
              <a:t>財、法務他に相談すること</a:t>
            </a:r>
            <a:r>
              <a:rPr lang="ja-JP" altLang="en-US" sz="1400" b="1" spc="100" dirty="0">
                <a:solidFill>
                  <a:schemeClr val="tx1">
                    <a:lumMod val="75000"/>
                    <a:lumOff val="25000"/>
                  </a:schemeClr>
                </a:solidFill>
                <a:latin typeface="Arial" pitchFamily="34" charset="0"/>
                <a:ea typeface="メイリオ" pitchFamily="50" charset="-128"/>
              </a:rPr>
              <a:t>。</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の知的財産権</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特許権他</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侵害していないことを保証して</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いない</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の特許調査をしておく必要がある</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を自社が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保有している場合に、</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その特許を無償で実施</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許諾しなければ</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ならない義務</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a:t>
              </a:r>
              <a:r>
                <a:rPr lang="ja-JP" altLang="en-US" sz="1400" b="1" spc="100" dirty="0" smtClean="0">
                  <a:solidFill>
                    <a:schemeClr val="bg1"/>
                  </a:solidFill>
                  <a:latin typeface="Arial" pitchFamily="34" charset="0"/>
                  <a:ea typeface="メイリオ" pitchFamily="50" charset="-128"/>
                </a:rPr>
                <a:t>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a:t>
              </a:r>
              <a:r>
                <a:rPr lang="ja-JP" altLang="en-US" sz="1400" b="1" spc="100" dirty="0" smtClean="0">
                  <a:solidFill>
                    <a:schemeClr val="bg1"/>
                  </a:solidFill>
                  <a:latin typeface="Arial" pitchFamily="34" charset="0"/>
                  <a:ea typeface="メイリオ" pitchFamily="50" charset="-128"/>
                </a:rPr>
                <a:t>特許調査が必要</a:t>
              </a:r>
              <a:endParaRPr lang="ja-JP" altLang="en-US" sz="1400" b="1" spc="100" dirty="0">
                <a:solidFill>
                  <a:schemeClr val="bg1"/>
                </a:solidFill>
                <a:latin typeface="Arial" pitchFamily="34" charset="0"/>
                <a:ea typeface="メイリオ" pitchFamily="50" charset="-128"/>
              </a:endParaRP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a:t>
              </a:r>
              <a:r>
                <a:rPr lang="ja-JP" altLang="en-US" sz="1400" b="1" spc="100" dirty="0" smtClean="0">
                  <a:solidFill>
                    <a:schemeClr val="bg1"/>
                  </a:solidFill>
                  <a:latin typeface="Arial" pitchFamily="34" charset="0"/>
                  <a:ea typeface="メイリオ" pitchFamily="50" charset="-128"/>
                </a:rPr>
                <a:t>第三者の知的財産権の侵害</a:t>
              </a:r>
              <a:r>
                <a:rPr lang="ja-JP" altLang="en-US" sz="1400" b="1" spc="100" dirty="0">
                  <a:solidFill>
                    <a:schemeClr val="bg1"/>
                  </a:solidFill>
                  <a:latin typeface="Arial" pitchFamily="34" charset="0"/>
                  <a:ea typeface="メイリオ" pitchFamily="50" charset="-128"/>
                </a:rPr>
                <a:t>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ソフトウェア開発の開発責任者、および開発者に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の有益性や品質面のレビューを実施しその後、選択されたコンポーネントの使用に付随する権利や義務についての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分析し、権利と義務を理解することが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（次ページに詳細を記載）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071563" y="4357688"/>
            <a:ext cx="1943100"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1563" y="4762499"/>
            <a:ext cx="5815012" cy="6524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7008606" y="4733922"/>
            <a:ext cx="4021349" cy="646331"/>
            <a:chOff x="7008606" y="4733922"/>
            <a:chExt cx="4021349" cy="646331"/>
          </a:xfrm>
        </p:grpSpPr>
        <p:sp>
          <p:nvSpPr>
            <p:cNvPr id="6" name="下矢印 5"/>
            <p:cNvSpPr/>
            <p:nvPr/>
          </p:nvSpPr>
          <p:spPr bwMode="auto">
            <a:xfrm rot="16037113">
              <a:off x="6977771" y="4804304"/>
              <a:ext cx="537659" cy="475989"/>
            </a:xfrm>
            <a:prstGeom prst="downArrow">
              <a:avLst>
                <a:gd name="adj1" fmla="val 50000"/>
                <a:gd name="adj2" fmla="val 68421"/>
              </a:avLst>
            </a:prstGeom>
            <a:solidFill>
              <a:srgbClr val="0070C0"/>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7" name="テキスト ボックス 6"/>
            <p:cNvSpPr txBox="1"/>
            <p:nvPr/>
          </p:nvSpPr>
          <p:spPr>
            <a:xfrm>
              <a:off x="7629530" y="4733922"/>
              <a:ext cx="3400425" cy="646331"/>
            </a:xfrm>
            <a:prstGeom prst="rect">
              <a:avLst/>
            </a:prstGeom>
            <a:noFill/>
          </p:spPr>
          <p:txBody>
            <a:bodyPr wrap="square" rtlCol="0">
              <a:spAutoFit/>
            </a:bodyPr>
            <a:lstStyle/>
            <a:p>
              <a:pPr>
                <a:buSzPct val="89000"/>
              </a:pPr>
              <a:r>
                <a:rPr lang="en-US" altLang="ja-JP" sz="1800" b="1" spc="100" dirty="0" smtClean="0">
                  <a:solidFill>
                    <a:srgbClr val="0070C0"/>
                  </a:solidFill>
                  <a:latin typeface="Arial" pitchFamily="34" charset="0"/>
                  <a:ea typeface="メイリオ" pitchFamily="50" charset="-128"/>
                  <a:cs typeface="Times New Roman" pitchFamily="18" charset="0"/>
                </a:rPr>
                <a:t>OSS</a:t>
              </a:r>
              <a:r>
                <a:rPr lang="ja-JP" altLang="en-US" sz="1800" b="1" spc="100" dirty="0" smtClean="0">
                  <a:solidFill>
                    <a:srgbClr val="0070C0"/>
                  </a:solidFill>
                  <a:latin typeface="Arial" pitchFamily="34" charset="0"/>
                  <a:ea typeface="メイリオ" pitchFamily="50" charset="-128"/>
                  <a:cs typeface="Times New Roman" pitchFamily="18" charset="0"/>
                </a:rPr>
                <a:t>利用推進、法務、知財他</a:t>
              </a:r>
              <a:r>
                <a:rPr lang="en-US" altLang="ja-JP" sz="1800" b="1" spc="100" dirty="0" smtClean="0">
                  <a:solidFill>
                    <a:srgbClr val="0070C0"/>
                  </a:solidFill>
                  <a:latin typeface="Arial" pitchFamily="34" charset="0"/>
                  <a:ea typeface="メイリオ" pitchFamily="50" charset="-128"/>
                  <a:cs typeface="Times New Roman" pitchFamily="18" charset="0"/>
                </a:rPr>
                <a:t/>
              </a:r>
              <a:br>
                <a:rPr lang="en-US" altLang="ja-JP" sz="1800" b="1" spc="100" dirty="0" smtClean="0">
                  <a:solidFill>
                    <a:srgbClr val="0070C0"/>
                  </a:solidFill>
                  <a:latin typeface="Arial" pitchFamily="34" charset="0"/>
                  <a:ea typeface="メイリオ" pitchFamily="50" charset="-128"/>
                  <a:cs typeface="Times New Roman" pitchFamily="18" charset="0"/>
                </a:rPr>
              </a:br>
              <a:r>
                <a:rPr lang="ja-JP" altLang="en-US" sz="1800" b="1" spc="100" dirty="0" smtClean="0">
                  <a:solidFill>
                    <a:srgbClr val="0070C0"/>
                  </a:solidFill>
                  <a:latin typeface="Arial" pitchFamily="34" charset="0"/>
                  <a:ea typeface="メイリオ" pitchFamily="50" charset="-128"/>
                  <a:cs typeface="Times New Roman" pitchFamily="18" charset="0"/>
                </a:rPr>
                <a:t>と相談のこと</a:t>
              </a:r>
              <a:r>
                <a:rPr lang="ja-JP" altLang="en-US" b="1" spc="100" dirty="0" smtClean="0">
                  <a:solidFill>
                    <a:srgbClr val="0070C0"/>
                  </a:solidFill>
                  <a:latin typeface="Arial" pitchFamily="34" charset="0"/>
                  <a:ea typeface="メイリオ" pitchFamily="50" charset="-128"/>
                  <a:cs typeface="Times New Roman" pitchFamily="18" charset="0"/>
                </a:rPr>
                <a:t>。</a:t>
              </a:r>
              <a:endParaRPr lang="ja-JP" altLang="en-US" sz="1800" b="1" spc="100" dirty="0">
                <a:solidFill>
                  <a:srgbClr val="0070C0"/>
                </a:solidFill>
                <a:latin typeface="Arial" pitchFamily="34" charset="0"/>
                <a:ea typeface="メイリオ" pitchFamily="50" charset="-128"/>
              </a:endParaRPr>
            </a:p>
          </p:txBody>
        </p:sp>
      </p:grpSp>
    </p:spTree>
    <p:extLst>
      <p:ext uri="{BB962C8B-B14F-4D97-AF65-F5344CB8AC3E}">
        <p14:creationId xmlns:p14="http://schemas.microsoft.com/office/powerpoint/2010/main" val="5702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いる</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コミュニティのロケーション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別プロジェクト</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対してレビューされた</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実績</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の内容の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確認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a:spcBef>
                <a:spcPts val="0"/>
              </a:spcBef>
              <a:buFont typeface="Arial"/>
              <a:buChar char="•"/>
            </a:pP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レビューを実施する際、</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の種類やライセンスの権利や義務を確認する必要がある。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には、他の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を複数組み合わせて構成しているものが少なくなく、それらの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の確認が必要となる。又、開発したソフトウェアの受け入れ時に、含まれる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を確認する必要が出ている。これらのニーズを答えるために、ソースコードスキャンツールは、ソースコード中に含まれる、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err="1">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ライセンス、関連情報他を確認するのに</a:t>
            </a:r>
            <a:r>
              <a:rPr lang="ja-JP" altLang="en-US" sz="2200" dirty="0" smtClean="0">
                <a:latin typeface="メイリオ" panose="020B0604030504040204" pitchFamily="50" charset="-128"/>
                <a:ea typeface="メイリオ" panose="020B0604030504040204" pitchFamily="50" charset="-128"/>
              </a:rPr>
              <a:t>有効である。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存在する。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a:t>
            </a:r>
            <a:r>
              <a:rPr lang="ja-JP" altLang="en-US" sz="22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いる。</a:t>
            </a:r>
            <a:endParaRPr lang="en-US" altLang="ja-JP"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err="1" smtClean="0">
                <a:latin typeface="メイリオ" panose="020B0604030504040204" pitchFamily="50" charset="-128"/>
                <a:ea typeface="メイリオ" panose="020B0604030504040204" pitchFamily="50" charset="-128"/>
                <a:cs typeface="メイリオ" panose="020B0604030504040204" pitchFamily="50" charset="-128"/>
              </a:rPr>
              <a:t>OSSology</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480"/>
              </a:spcBef>
              <a:spcAft>
                <a:spcPts val="0"/>
              </a:spcAft>
              <a:buClr>
                <a:schemeClr val="accent1"/>
              </a:buClr>
              <a:buSzPct val="85000"/>
              <a:buNone/>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www.OSSology.org</a:t>
            </a:r>
            <a:r>
              <a:rPr lang="en-US" sz="22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endParaRPr lang="en-US" sz="22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4471988" y="1600200"/>
            <a:ext cx="5743575" cy="3286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842963" y="2614613"/>
            <a:ext cx="10458450" cy="1028700"/>
          </a:xfrm>
          <a:custGeom>
            <a:avLst/>
            <a:gdLst>
              <a:gd name="connsiteX0" fmla="*/ 9129712 w 10458450"/>
              <a:gd name="connsiteY0" fmla="*/ 0 h 1028700"/>
              <a:gd name="connsiteX1" fmla="*/ 10458450 w 10458450"/>
              <a:gd name="connsiteY1" fmla="*/ 0 h 1028700"/>
              <a:gd name="connsiteX2" fmla="*/ 10458450 w 10458450"/>
              <a:gd name="connsiteY2" fmla="*/ 671512 h 1028700"/>
              <a:gd name="connsiteX3" fmla="*/ 1485900 w 10458450"/>
              <a:gd name="connsiteY3" fmla="*/ 671512 h 1028700"/>
              <a:gd name="connsiteX4" fmla="*/ 1485900 w 10458450"/>
              <a:gd name="connsiteY4" fmla="*/ 1028700 h 1028700"/>
              <a:gd name="connsiteX5" fmla="*/ 0 w 10458450"/>
              <a:gd name="connsiteY5" fmla="*/ 1028700 h 1028700"/>
              <a:gd name="connsiteX6" fmla="*/ 0 w 10458450"/>
              <a:gd name="connsiteY6" fmla="*/ 328612 h 1028700"/>
              <a:gd name="connsiteX7" fmla="*/ 9144000 w 10458450"/>
              <a:gd name="connsiteY7" fmla="*/ 328612 h 1028700"/>
              <a:gd name="connsiteX8" fmla="*/ 9129712 w 10458450"/>
              <a:gd name="connsiteY8"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450" h="1028700">
                <a:moveTo>
                  <a:pt x="9129712" y="0"/>
                </a:moveTo>
                <a:lnTo>
                  <a:pt x="10458450" y="0"/>
                </a:lnTo>
                <a:lnTo>
                  <a:pt x="10458450" y="671512"/>
                </a:lnTo>
                <a:lnTo>
                  <a:pt x="1485900" y="671512"/>
                </a:lnTo>
                <a:lnTo>
                  <a:pt x="1485900" y="1028700"/>
                </a:lnTo>
                <a:lnTo>
                  <a:pt x="0" y="1028700"/>
                </a:lnTo>
                <a:lnTo>
                  <a:pt x="0" y="328612"/>
                </a:lnTo>
                <a:lnTo>
                  <a:pt x="9144000" y="328612"/>
                </a:lnTo>
                <a:lnTo>
                  <a:pt x="9129712"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組み込んだアプリケーション、サービス、組込型製品を提供するパターン</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91365" y="2863104"/>
            <a:ext cx="9299300" cy="1716137"/>
            <a:chOff x="691365" y="2863104"/>
            <a:chExt cx="9299300" cy="1716137"/>
          </a:xfrm>
        </p:grpSpPr>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共に提供するパターン</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 name="グループ化 3"/>
          <p:cNvGrpSpPr/>
          <p:nvPr/>
        </p:nvGrpSpPr>
        <p:grpSpPr>
          <a:xfrm>
            <a:off x="846666" y="4547965"/>
            <a:ext cx="11345333" cy="1983571"/>
            <a:chOff x="846666" y="4547965"/>
            <a:chExt cx="11345333" cy="1983571"/>
          </a:xfrm>
        </p:grpSpPr>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にコンサルし、</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含む環境構築、アプリケーション開発を行うパターン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gr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配布</a:t>
            </a:r>
            <a:r>
              <a:rPr lang="ja-JP" altLang="en-US" dirty="0"/>
              <a:t>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の配布が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配布につながる例をいくつか挙げておく。いずれの場合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コンプライアンス概論</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オフィス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4786935" y="1293068"/>
            <a:ext cx="4401370" cy="5501601"/>
            <a:chOff x="4786935" y="1293068"/>
            <a:chExt cx="4401370" cy="5501601"/>
          </a:xfrm>
        </p:grpSpPr>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Spec-2.0</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従属して</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化</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49277" y="1546394"/>
            <a:ext cx="4637658" cy="5248275"/>
            <a:chOff x="149277" y="1546394"/>
            <a:chExt cx="4637658" cy="5248275"/>
          </a:xfrm>
        </p:grpSpPr>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1.1</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2.0?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39956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4" name="正方形/長方形 23"/>
          <p:cNvSpPr/>
          <p:nvPr/>
        </p:nvSpPr>
        <p:spPr>
          <a:xfrm>
            <a:off x="9939946" y="196552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8" name="グループ化 27"/>
          <p:cNvGrpSpPr/>
          <p:nvPr/>
        </p:nvGrpSpPr>
        <p:grpSpPr>
          <a:xfrm>
            <a:off x="9009429" y="3526748"/>
            <a:ext cx="2225209" cy="3019945"/>
            <a:chOff x="9009429" y="3526748"/>
            <a:chExt cx="2225209" cy="3019945"/>
          </a:xfrm>
        </p:grpSpPr>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7" name="グループ化 6"/>
          <p:cNvGrpSpPr/>
          <p:nvPr/>
        </p:nvGrpSpPr>
        <p:grpSpPr>
          <a:xfrm>
            <a:off x="9481237" y="789154"/>
            <a:ext cx="2587544" cy="2219102"/>
            <a:chOff x="9481237" y="789154"/>
            <a:chExt cx="2587544" cy="2219102"/>
          </a:xfrm>
        </p:grpSpPr>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74" name="直線矢印コネクタ 73"/>
            <p:cNvCxnSpPr>
              <a:stCxn id="25" idx="2"/>
              <a:endCxn id="22" idx="0"/>
            </p:cNvCxnSpPr>
            <p:nvPr/>
          </p:nvCxnSpPr>
          <p:spPr>
            <a:xfrm flipH="1">
              <a:off x="10950106" y="1605467"/>
              <a:ext cx="690658" cy="140278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grpSp>
      <p:sp>
        <p:nvSpPr>
          <p:cNvPr id="29" name="正方形/長方形 28"/>
          <p:cNvSpPr/>
          <p:nvPr/>
        </p:nvSpPr>
        <p:spPr>
          <a:xfrm>
            <a:off x="414338" y="1750978"/>
            <a:ext cx="2371722" cy="5227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3905" name="グループ化 123904"/>
          <p:cNvGrpSpPr/>
          <p:nvPr/>
        </p:nvGrpSpPr>
        <p:grpSpPr>
          <a:xfrm>
            <a:off x="609600" y="2554759"/>
            <a:ext cx="3790950" cy="550281"/>
            <a:chOff x="609600" y="2554759"/>
            <a:chExt cx="3790950" cy="550281"/>
          </a:xfrm>
        </p:grpSpPr>
        <p:sp>
          <p:nvSpPr>
            <p:cNvPr id="123904" name="正方形/長方形 123903"/>
            <p:cNvSpPr/>
            <p:nvPr/>
          </p:nvSpPr>
          <p:spPr>
            <a:xfrm>
              <a:off x="609600" y="2554759"/>
              <a:ext cx="3076575" cy="2692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76272" y="2850039"/>
              <a:ext cx="3724278" cy="2550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819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3905"/>
                                        </p:tgtEl>
                                        <p:attrNameLst>
                                          <p:attrName>style.visibility</p:attrName>
                                        </p:attrNameLst>
                                      </p:cBhvr>
                                      <p:to>
                                        <p:strVal val="visible"/>
                                      </p:to>
                                    </p:set>
                                    <p:animEffect transition="in" filter="fade">
                                      <p:cBhvr>
                                        <p:cTn id="28" dur="1000"/>
                                        <p:tgtEl>
                                          <p:spTgt spid="123905"/>
                                        </p:tgtEl>
                                      </p:cBhvr>
                                    </p:animEffect>
                                    <p:anim calcmode="lin" valueType="num">
                                      <p:cBhvr>
                                        <p:cTn id="29" dur="1000" fill="hold"/>
                                        <p:tgtEl>
                                          <p:spTgt spid="123905"/>
                                        </p:tgtEl>
                                        <p:attrNameLst>
                                          <p:attrName>ppt_x</p:attrName>
                                        </p:attrNameLst>
                                      </p:cBhvr>
                                      <p:tavLst>
                                        <p:tav tm="0">
                                          <p:val>
                                            <p:strVal val="#ppt_x"/>
                                          </p:val>
                                        </p:tav>
                                        <p:tav tm="100000">
                                          <p:val>
                                            <p:strVal val="#ppt_x"/>
                                          </p:val>
                                        </p:tav>
                                      </p:tavLst>
                                    </p:anim>
                                    <p:anim calcmode="lin" valueType="num">
                                      <p:cBhvr>
                                        <p:cTn id="30" dur="1000" fill="hold"/>
                                        <p:tgtEl>
                                          <p:spTgt spid="1239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導入時の検討、</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レビュー、</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第10章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レビュー</a:t>
            </a:r>
            <a:r>
              <a:rPr lang="en-US" altLang="ja-JP" sz="1300" dirty="0">
                <a:solidFill>
                  <a:prstClr val="black"/>
                </a:solidFill>
                <a:latin typeface="Segoe UI Symbol"/>
                <a:ea typeface="メイリオ"/>
              </a:rPr>
              <a:t/>
            </a:r>
            <a:br>
              <a:rPr lang="en-US" altLang="ja-JP" sz="1300" dirty="0">
                <a:solidFill>
                  <a:prstClr val="black"/>
                </a:solidFill>
                <a:latin typeface="Segoe UI Symbol"/>
                <a:ea typeface="メイリオ"/>
              </a:rPr>
            </a:br>
            <a:r>
              <a:rPr lang="ja-JP" altLang="en-US" sz="1300" dirty="0" smtClean="0">
                <a:solidFill>
                  <a:prstClr val="black"/>
                </a:solidFill>
                <a:latin typeface="Segoe UI Symbol"/>
                <a:ea typeface="メイリオ"/>
              </a:rPr>
              <a:t>レポート</a:t>
            </a:r>
            <a:endParaRPr lang="ja-JP" altLang="en-US" sz="1300" dirty="0">
              <a:solidFill>
                <a:prstClr val="black"/>
              </a:solidFill>
              <a:latin typeface="Segoe UI Symbol"/>
              <a:ea typeface="メイリオ"/>
            </a:endParaRP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solidFill>
                  <a:prstClr val="white"/>
                </a:solidFill>
                <a:latin typeface="メイリオ" panose="020B0604030504040204" pitchFamily="50" charset="-128"/>
                <a:ea typeface="メイリオ" panose="020B0604030504040204" pitchFamily="50" charset="-128"/>
              </a:rPr>
              <a:t>OSS</a:t>
            </a:r>
            <a:r>
              <a:rPr lang="ja-JP" altLang="en-US" sz="1300" b="1" dirty="0" smtClean="0">
                <a:solidFill>
                  <a:prstClr val="white"/>
                </a:solidFill>
                <a:latin typeface="メイリオ" panose="020B0604030504040204" pitchFamily="50" charset="-128"/>
                <a:ea typeface="メイリオ" panose="020B0604030504040204" pitchFamily="50" charset="-128"/>
              </a:rPr>
              <a:t>ポリシー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a:t>
            </a:r>
            <a:r>
              <a:rPr lang="ja-JP" altLang="en-US" sz="1300" b="1" dirty="0" smtClean="0">
                <a:solidFill>
                  <a:prstClr val="white"/>
                </a:solidFill>
                <a:latin typeface="メイリオ" panose="020B0604030504040204" pitchFamily="50" charset="-128"/>
                <a:ea typeface="メイリオ" panose="020B0604030504040204" pitchFamily="50" charset="-128"/>
              </a:rPr>
              <a:t>ー</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責任者</a:t>
            </a:r>
            <a:endParaRPr lang="ja-JP" altLang="en-US" sz="13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リエゾン</a:t>
            </a:r>
            <a:endParaRPr lang="ja-JP" altLang="en-US" sz="1300" b="1"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配布物確認</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7275392" y="2016696"/>
            <a:ext cx="1708953"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 </a:t>
            </a:r>
            <a:r>
              <a:rPr lang="ja-JP" altLang="en-US" sz="1300" b="1" dirty="0">
                <a:solidFill>
                  <a:prstClr val="white"/>
                </a:solidFill>
                <a:latin typeface="メイリオ" panose="020B0604030504040204" pitchFamily="50" charset="-128"/>
                <a:ea typeface="メイリオ" panose="020B0604030504040204" pitchFamily="50" charset="-128"/>
              </a:rPr>
              <a:t>ポリシ</a:t>
            </a:r>
            <a:r>
              <a:rPr lang="ja-JP" altLang="en-US" sz="1300" b="1" dirty="0" smtClean="0">
                <a:solidFill>
                  <a:prstClr val="white"/>
                </a:solidFill>
                <a:latin typeface="メイリオ" panose="020B0604030504040204" pitchFamily="50" charset="-128"/>
                <a:ea typeface="メイリオ" panose="020B0604030504040204" pitchFamily="50" charset="-128"/>
              </a:rPr>
              <a:t>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リスト作成</a:t>
            </a:r>
            <a:r>
              <a:rPr lang="en-US" altLang="ja-JP" sz="1300" b="1" dirty="0">
                <a:solidFill>
                  <a:prstClr val="white"/>
                </a:solidFill>
                <a:latin typeface="メイリオ" panose="020B0604030504040204" pitchFamily="50" charset="-128"/>
                <a:ea typeface="メイリオ" panose="020B0604030504040204" pitchFamily="50" charset="-128"/>
              </a:rPr>
              <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マネージメントプロセス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7370384" y="3803344"/>
            <a:ext cx="172865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ソフトウェア</a:t>
            </a:r>
            <a:endParaRPr lang="ja-JP" altLang="en-US" sz="1300" dirty="0">
              <a:solidFill>
                <a:prstClr val="black"/>
              </a:solidFill>
              <a:latin typeface="Segoe UI Symbol"/>
              <a:ea typeface="メイリオ"/>
            </a:endParaRP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a:t>
            </a:r>
            <a:r>
              <a:rPr lang="ja-JP" altLang="en-US" sz="1300" dirty="0" smtClean="0">
                <a:solidFill>
                  <a:prstClr val="black"/>
                </a:solidFill>
                <a:latin typeface="Segoe UI Symbol"/>
                <a:ea typeface="メイリオ"/>
              </a:rPr>
              <a:t> </a:t>
            </a:r>
            <a:endParaRPr lang="ja-JP" altLang="en-US" sz="1300" dirty="0">
              <a:solidFill>
                <a:prstClr val="black"/>
              </a:solidFill>
              <a:latin typeface="Segoe UI Symbol"/>
              <a:ea typeface="メイリオ"/>
            </a:endParaRP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r>
              <a:rPr lang="ja-JP" altLang="en-US" sz="975" b="1" dirty="0" smtClean="0">
                <a:solidFill>
                  <a:prstClr val="white"/>
                </a:solidFill>
                <a:latin typeface="Segoe UI Symbol"/>
                <a:ea typeface="メイリオ"/>
              </a:rPr>
              <a:t>バージョン</a:t>
            </a:r>
            <a:endParaRPr lang="ja-JP" altLang="en-US" sz="975" b="1" dirty="0">
              <a:solidFill>
                <a:prstClr val="white"/>
              </a:solidFill>
              <a:latin typeface="Segoe UI Symbol"/>
              <a:ea typeface="メイリオ"/>
            </a:endParaRP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smtClean="0">
                <a:solidFill>
                  <a:prstClr val="black"/>
                </a:solidFill>
                <a:latin typeface="Segoe UI Symbol"/>
                <a:ea typeface="メイリオ"/>
              </a:rPr>
              <a:t>OSS</a:t>
            </a:r>
            <a:r>
              <a:rPr lang="ja-JP" altLang="en-US" sz="1463" b="1" dirty="0" smtClean="0">
                <a:solidFill>
                  <a:prstClr val="black"/>
                </a:solidFill>
                <a:latin typeface="Segoe UI Symbol"/>
                <a:ea typeface="メイリオ"/>
              </a:rPr>
              <a:t>コンプライアンスプログラム</a:t>
            </a:r>
            <a:r>
              <a:rPr lang="en-US" altLang="ja-JP" sz="1463" b="1" dirty="0" smtClean="0">
                <a:solidFill>
                  <a:prstClr val="black"/>
                </a:solidFill>
                <a:latin typeface="Segoe UI Symbol"/>
                <a:ea typeface="メイリオ"/>
              </a:rPr>
              <a:t> </a:t>
            </a:r>
            <a:r>
              <a:rPr lang="en-US" altLang="ja-JP" sz="1463" b="1" dirty="0">
                <a:solidFill>
                  <a:prstClr val="black"/>
                </a:solidFill>
                <a:latin typeface="Segoe UI Symbol"/>
                <a:ea typeface="メイリオ"/>
              </a:rPr>
              <a:t>= </a:t>
            </a:r>
          </a:p>
          <a:p>
            <a:pPr defTabSz="742950" fontAlgn="auto">
              <a:spcBef>
                <a:spcPts val="0"/>
              </a:spcBef>
              <a:spcAft>
                <a:spcPts val="0"/>
              </a:spcAft>
              <a:defRPr/>
            </a:pPr>
            <a:r>
              <a:rPr lang="ja-JP" altLang="en-US" sz="1463" b="1" dirty="0" smtClean="0">
                <a:solidFill>
                  <a:prstClr val="black"/>
                </a:solidFill>
                <a:latin typeface="Segoe UI Symbol"/>
                <a:ea typeface="メイリオ"/>
              </a:rPr>
              <a:t>ポリシー</a:t>
            </a:r>
            <a:r>
              <a:rPr lang="ja-JP" altLang="en-US" sz="1463" b="1" dirty="0">
                <a:solidFill>
                  <a:prstClr val="black"/>
                </a:solidFill>
                <a:latin typeface="Segoe UI Symbol"/>
                <a:ea typeface="メイリオ"/>
              </a:rPr>
              <a:t>、</a:t>
            </a:r>
            <a:r>
              <a:rPr lang="ja-JP" altLang="en-US" sz="1463" b="1" dirty="0" smtClean="0">
                <a:solidFill>
                  <a:prstClr val="black"/>
                </a:solidFill>
                <a:latin typeface="Segoe UI Symbol"/>
                <a:ea typeface="メイリオ"/>
              </a:rPr>
              <a:t>組織、プロセス</a:t>
            </a:r>
            <a:endParaRPr lang="ja-JP" altLang="en-US" sz="1463" b="1" dirty="0">
              <a:solidFill>
                <a:prstClr val="black"/>
              </a:solidFill>
              <a:latin typeface="Segoe UI Symbol"/>
              <a:ea typeface="メイリオ"/>
            </a:endParaRP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a:t>
            </a:r>
            <a:r>
              <a:rPr lang="ja-JP" altLang="en-US" sz="1300" b="1" dirty="0" smtClean="0">
                <a:solidFill>
                  <a:prstClr val="black"/>
                </a:solidFill>
                <a:latin typeface="Segoe UI Symbol"/>
                <a:ea typeface="メイリオ"/>
              </a:rPr>
              <a:t>ならソースコードを開示</a:t>
            </a:r>
            <a:endParaRPr lang="en-US" altLang="ja-JP" sz="1300" b="1" dirty="0">
              <a:solidFill>
                <a:prstClr val="black"/>
              </a:solidFill>
              <a:latin typeface="Segoe UI Symbol"/>
              <a:ea typeface="メイリオ"/>
            </a:endParaRP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smtClean="0">
                <a:solidFill>
                  <a:prstClr val="black"/>
                </a:solidFill>
                <a:latin typeface="Segoe UI Symbol"/>
                <a:ea typeface="メイリオ"/>
              </a:rPr>
              <a:t>ソフトウェア･スタッフ</a:t>
            </a:r>
            <a:endParaRPr lang="ja-JP" altLang="en-US" sz="1050" dirty="0">
              <a:solidFill>
                <a:prstClr val="black"/>
              </a:solidFill>
              <a:latin typeface="Segoe UI Symbol"/>
              <a:ea typeface="メイリオ"/>
            </a:endParaRP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smtClean="0">
                <a:solidFill>
                  <a:prstClr val="black"/>
                </a:solidFill>
                <a:latin typeface="メイリオ" panose="020B0604030504040204" pitchFamily="50" charset="-128"/>
                <a:ea typeface="メイリオ" panose="020B0604030504040204" pitchFamily="50" charset="-128"/>
              </a:rPr>
              <a:t>仕様書</a:t>
            </a:r>
            <a:r>
              <a:rPr lang="en-US" altLang="ja-JP" sz="2800" dirty="0" smtClean="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3440832" y="1412913"/>
            <a:ext cx="8194060" cy="4310082"/>
            <a:chOff x="3440832" y="1412913"/>
            <a:chExt cx="8194060" cy="4310082"/>
          </a:xfrm>
        </p:grpSpPr>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3.2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1.5</a:t>
              </a:r>
              <a:br>
                <a:rPr lang="en-US" altLang="ja-JP" sz="1300" dirty="0" smtClean="0">
                  <a:solidFill>
                    <a:prstClr val="black"/>
                  </a:solidFill>
                  <a:latin typeface="Segoe UI Symbol"/>
                  <a:ea typeface="メイリオ"/>
                </a:rPr>
              </a:br>
              <a:r>
                <a:rPr lang="en-US" altLang="ja-JP" sz="1300" dirty="0" smtClean="0">
                  <a:solidFill>
                    <a:prstClr val="black"/>
                  </a:solidFill>
                  <a:latin typeface="Segoe UI Symbol"/>
                  <a:ea typeface="メイリオ"/>
                </a:rPr>
                <a:t>3.2</a:t>
              </a: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：記載有り</a:t>
              </a:r>
              <a:endParaRPr lang="ja-JP" altLang="en-US" sz="1300" dirty="0">
                <a:solidFill>
                  <a:prstClr val="black"/>
                </a:solidFill>
                <a:latin typeface="Segoe UI Symbol"/>
                <a:ea typeface="メイリオ"/>
              </a:endParaRPr>
            </a:p>
          </p:txBody>
        </p:sp>
      </p:grpSp>
      <p:grpSp>
        <p:nvGrpSpPr>
          <p:cNvPr id="4" name="グループ化 3"/>
          <p:cNvGrpSpPr/>
          <p:nvPr/>
        </p:nvGrpSpPr>
        <p:grpSpPr>
          <a:xfrm>
            <a:off x="1274573" y="2382755"/>
            <a:ext cx="10361888" cy="3747164"/>
            <a:chOff x="1274573" y="2382755"/>
            <a:chExt cx="10361888" cy="3747164"/>
          </a:xfrm>
        </p:grpSpPr>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6.1</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：記載無し</a:t>
              </a:r>
              <a:endParaRPr lang="ja-JP" altLang="en-US" sz="1300" dirty="0">
                <a:solidFill>
                  <a:prstClr val="black"/>
                </a:solidFill>
                <a:latin typeface="Segoe UI Symbol"/>
                <a:ea typeface="メイリオ"/>
              </a:endParaRPr>
            </a:p>
          </p:txBody>
        </p:sp>
      </p:grpSp>
    </p:spTree>
    <p:extLst>
      <p:ext uri="{BB962C8B-B14F-4D97-AF65-F5344CB8AC3E}">
        <p14:creationId xmlns:p14="http://schemas.microsoft.com/office/powerpoint/2010/main" val="14095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8861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096"/>
            <a:ext cx="10972800" cy="990600"/>
          </a:xfrm>
        </p:spPr>
        <p:txBody>
          <a:bodyPr>
            <a:norm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242999"/>
            <a:ext cx="11146875" cy="5486413"/>
          </a:xfrm>
        </p:spPr>
        <p:txBody>
          <a:bodyPr vert="horz" lIns="91440" tIns="45720" rIns="91440" bIns="45720" rtlCol="0" anchor="t">
            <a:normAutofit fontScale="92500" lnSpcReduction="20000"/>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そもそも何か？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Open Source Software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の略で、「一定の条件（ライセンス条件）を守ることで、自由</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できるソフトウェア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一般的に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はソースコードが公開されており、商用利用を目的としたソフトウェア製品に組み込むことも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どこで使われている？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は現代社会のさまざまな領域で活用されて</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を利用するメリット</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開発期間の短縮：既にある物を使うので早くできる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開発費用の削減：無償で使えるので安上がり</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機能の追加やカスタマイズが容易：ソースコードを入手して、自分で変更可能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リスク</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利用には多くのメリットが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あるが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リスクも</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伴う</a:t>
            </a:r>
            <a:r>
              <a:rPr lang="ja-JP" altLang="en-US" sz="19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著作権に対する認識不足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意図せぬ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混入</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ライセンス条件の理解</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コンプライアンス意識の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欠如</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を不適切に利用してしまうと、</a:t>
            </a: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自社コードの公開、該当製品の販売差止め、クレーム、訴訟、企業の信頼度低下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、該当</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の利用禁止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損害</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賠償、などにつながるかも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しれない。 </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を利用する場合、「ライセンス条件の遵守」が重要と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1085850" y="1500188"/>
            <a:ext cx="10615613" cy="714375"/>
          </a:xfrm>
          <a:custGeom>
            <a:avLst/>
            <a:gdLst>
              <a:gd name="connsiteX0" fmla="*/ 4200525 w 10615613"/>
              <a:gd name="connsiteY0" fmla="*/ 0 h 714375"/>
              <a:gd name="connsiteX1" fmla="*/ 10615613 w 10615613"/>
              <a:gd name="connsiteY1" fmla="*/ 0 h 714375"/>
              <a:gd name="connsiteX2" fmla="*/ 10615613 w 10615613"/>
              <a:gd name="connsiteY2" fmla="*/ 514350 h 714375"/>
              <a:gd name="connsiteX3" fmla="*/ 3729038 w 10615613"/>
              <a:gd name="connsiteY3" fmla="*/ 514350 h 714375"/>
              <a:gd name="connsiteX4" fmla="*/ 3729038 w 10615613"/>
              <a:gd name="connsiteY4" fmla="*/ 714375 h 714375"/>
              <a:gd name="connsiteX5" fmla="*/ 0 w 10615613"/>
              <a:gd name="connsiteY5" fmla="*/ 714375 h 714375"/>
              <a:gd name="connsiteX6" fmla="*/ 0 w 10615613"/>
              <a:gd name="connsiteY6" fmla="*/ 271462 h 714375"/>
              <a:gd name="connsiteX7" fmla="*/ 4229100 w 10615613"/>
              <a:gd name="connsiteY7" fmla="*/ 271462 h 714375"/>
              <a:gd name="connsiteX8" fmla="*/ 4200525 w 10615613"/>
              <a:gd name="connsiteY8"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15613" h="714375">
                <a:moveTo>
                  <a:pt x="4200525" y="0"/>
                </a:moveTo>
                <a:lnTo>
                  <a:pt x="10615613" y="0"/>
                </a:lnTo>
                <a:lnTo>
                  <a:pt x="10615613" y="514350"/>
                </a:lnTo>
                <a:lnTo>
                  <a:pt x="3729038" y="514350"/>
                </a:lnTo>
                <a:lnTo>
                  <a:pt x="3729038" y="714375"/>
                </a:lnTo>
                <a:lnTo>
                  <a:pt x="0" y="714375"/>
                </a:lnTo>
                <a:lnTo>
                  <a:pt x="0" y="271462"/>
                </a:lnTo>
                <a:lnTo>
                  <a:pt x="4229100" y="271462"/>
                </a:lnTo>
                <a:lnTo>
                  <a:pt x="4200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1128713" y="3114675"/>
            <a:ext cx="3328987" cy="814387"/>
          </a:xfrm>
          <a:custGeom>
            <a:avLst/>
            <a:gdLst>
              <a:gd name="connsiteX0" fmla="*/ 0 w 3328987"/>
              <a:gd name="connsiteY0" fmla="*/ 0 h 814387"/>
              <a:gd name="connsiteX1" fmla="*/ 1600200 w 3328987"/>
              <a:gd name="connsiteY1" fmla="*/ 0 h 814387"/>
              <a:gd name="connsiteX2" fmla="*/ 1600200 w 3328987"/>
              <a:gd name="connsiteY2" fmla="*/ 528637 h 814387"/>
              <a:gd name="connsiteX3" fmla="*/ 3328987 w 3328987"/>
              <a:gd name="connsiteY3" fmla="*/ 528637 h 814387"/>
              <a:gd name="connsiteX4" fmla="*/ 3328987 w 3328987"/>
              <a:gd name="connsiteY4" fmla="*/ 814387 h 814387"/>
              <a:gd name="connsiteX5" fmla="*/ 14287 w 3328987"/>
              <a:gd name="connsiteY5" fmla="*/ 814387 h 814387"/>
              <a:gd name="connsiteX6" fmla="*/ 0 w 3328987"/>
              <a:gd name="connsiteY6" fmla="*/ 0 h 8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8987" h="814387">
                <a:moveTo>
                  <a:pt x="0" y="0"/>
                </a:moveTo>
                <a:lnTo>
                  <a:pt x="1600200" y="0"/>
                </a:lnTo>
                <a:lnTo>
                  <a:pt x="1600200" y="528637"/>
                </a:lnTo>
                <a:lnTo>
                  <a:pt x="3328987" y="528637"/>
                </a:lnTo>
                <a:lnTo>
                  <a:pt x="3328987" y="814387"/>
                </a:lnTo>
                <a:lnTo>
                  <a:pt x="14287" y="814387"/>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29392" y="4572226"/>
            <a:ext cx="2963636" cy="10595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957943" y="5878286"/>
            <a:ext cx="10160000" cy="493485"/>
          </a:xfrm>
          <a:custGeom>
            <a:avLst/>
            <a:gdLst>
              <a:gd name="connsiteX0" fmla="*/ 0 w 10160000"/>
              <a:gd name="connsiteY0" fmla="*/ 0 h 493485"/>
              <a:gd name="connsiteX1" fmla="*/ 10160000 w 10160000"/>
              <a:gd name="connsiteY1" fmla="*/ 0 h 493485"/>
              <a:gd name="connsiteX2" fmla="*/ 10160000 w 10160000"/>
              <a:gd name="connsiteY2" fmla="*/ 275771 h 493485"/>
              <a:gd name="connsiteX3" fmla="*/ 986971 w 10160000"/>
              <a:gd name="connsiteY3" fmla="*/ 275771 h 493485"/>
              <a:gd name="connsiteX4" fmla="*/ 986971 w 10160000"/>
              <a:gd name="connsiteY4" fmla="*/ 493485 h 493485"/>
              <a:gd name="connsiteX5" fmla="*/ 14514 w 10160000"/>
              <a:gd name="connsiteY5" fmla="*/ 493485 h 493485"/>
              <a:gd name="connsiteX6" fmla="*/ 0 w 10160000"/>
              <a:gd name="connsiteY6" fmla="*/ 0 h 49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0" h="493485">
                <a:moveTo>
                  <a:pt x="0" y="0"/>
                </a:moveTo>
                <a:lnTo>
                  <a:pt x="10160000" y="0"/>
                </a:lnTo>
                <a:lnTo>
                  <a:pt x="10160000" y="275771"/>
                </a:lnTo>
                <a:lnTo>
                  <a:pt x="986971" y="275771"/>
                </a:lnTo>
                <a:lnTo>
                  <a:pt x="986971" y="493485"/>
                </a:lnTo>
                <a:lnTo>
                  <a:pt x="14514" y="493485"/>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22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第2章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21294</TotalTime>
  <Words>6508</Words>
  <Application>Microsoft Office PowerPoint</Application>
  <PresentationFormat>ワイド画面</PresentationFormat>
  <Paragraphs>698</Paragraphs>
  <Slides>45</Slides>
  <Notes>45</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45</vt:i4>
      </vt:variant>
    </vt:vector>
  </HeadingPairs>
  <TitlesOfParts>
    <vt:vector size="60" baseType="lpstr">
      <vt:lpstr>맑은 고딕</vt:lpstr>
      <vt:lpstr>ＭＳ Ｐゴシック</vt:lpstr>
      <vt:lpstr>ＭＳ Ｐゴシック</vt:lpstr>
      <vt:lpstr>ＭＳ ゴシック</vt:lpstr>
      <vt:lpstr>Roboto</vt:lpstr>
      <vt:lpstr>Roboto Mono</vt:lpstr>
      <vt:lpstr>メイリオ</vt:lpstr>
      <vt:lpstr>游ゴシック</vt:lpstr>
      <vt:lpstr>Arial</vt:lpstr>
      <vt:lpstr>Calibri</vt:lpstr>
      <vt:lpstr>Segoe UI Symbol</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コンテンツ</vt:lpstr>
      <vt:lpstr>第1章</vt:lpstr>
      <vt:lpstr>OSSとは</vt:lpstr>
      <vt:lpstr>第2章</vt:lpstr>
      <vt:lpstr>"知的財産”とは何か？</vt:lpstr>
      <vt:lpstr>ソフトウェアにおける著作権の概念</vt:lpstr>
      <vt:lpstr>ソフトウェアに最も関係する 著作権における「権利」</vt:lpstr>
      <vt:lpstr>第3章</vt:lpstr>
      <vt:lpstr>ライセンス</vt:lpstr>
      <vt:lpstr>OSSライセンス </vt:lpstr>
      <vt:lpstr>パーミッシブ（寛容）なOSSライセンス</vt:lpstr>
      <vt:lpstr>ライセンスの互恵性とコピーレフトライセンス</vt:lpstr>
      <vt:lpstr>第4章</vt:lpstr>
      <vt:lpstr>OSS コンプライアンスプログラム　　【§1.4】</vt:lpstr>
      <vt:lpstr>OSS ポリシー　　　　　　　　　　  　【§1.1】</vt:lpstr>
      <vt:lpstr>OSS ポリシー(The Liunux FoundationのOpen Compliance Programのポリシー例)</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第5章</vt:lpstr>
      <vt:lpstr>OSS導入時の検討・実施事項</vt:lpstr>
      <vt:lpstr>OSS導入時の検討・実施事項</vt:lpstr>
      <vt:lpstr>第6章</vt:lpstr>
      <vt:lpstr>OSSレビュー                                    【§1.5】</vt:lpstr>
      <vt:lpstr>関連情報の収集</vt:lpstr>
      <vt:lpstr>ソースコード スキャン ツール</vt:lpstr>
      <vt:lpstr>第7章</vt:lpstr>
      <vt:lpstr>OSS配布:ビジネス形態毎の配布の例            【§3.2,4.1】</vt:lpstr>
      <vt:lpstr>OSS配布の例                                               【§3.2】</vt:lpstr>
      <vt:lpstr>ソフトウェアサプライチェーン     【§3.2】</vt:lpstr>
      <vt:lpstr>第8章</vt:lpstr>
      <vt:lpstr>まとめ</vt:lpstr>
      <vt:lpstr>第9章</vt:lpstr>
      <vt:lpstr>第10章</vt:lpstr>
      <vt:lpstr>事後課題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1095</cp:revision>
  <cp:lastPrinted>2017-10-26T22:18:50Z</cp:lastPrinted>
  <dcterms:created xsi:type="dcterms:W3CDTF">2013-07-15T20:26:40Z</dcterms:created>
  <dcterms:modified xsi:type="dcterms:W3CDTF">2020-11-26T01:16:53Z</dcterms:modified>
</cp:coreProperties>
</file>