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0" r:id="rId2"/>
    <p:sldId id="319" r:id="rId3"/>
    <p:sldId id="283" r:id="rId4"/>
    <p:sldId id="308" r:id="rId5"/>
    <p:sldId id="309" r:id="rId6"/>
    <p:sldId id="310" r:id="rId7"/>
    <p:sldId id="311" r:id="rId8"/>
    <p:sldId id="313" r:id="rId9"/>
    <p:sldId id="314" r:id="rId10"/>
    <p:sldId id="315" r:id="rId11"/>
    <p:sldId id="316" r:id="rId12"/>
    <p:sldId id="317" r:id="rId13"/>
    <p:sldId id="318" r:id="rId14"/>
  </p:sldIdLst>
  <p:sldSz cx="9144000" cy="6858000" type="screen4x3"/>
  <p:notesSz cx="6875463" cy="93202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6" userDrawn="1">
          <p15:clr>
            <a:srgbClr val="A4A3A4"/>
          </p15:clr>
        </p15:guide>
        <p15:guide id="2" pos="216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63D"/>
    <a:srgbClr val="5C2C04"/>
    <a:srgbClr val="FF0066"/>
    <a:srgbClr val="FF7C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49681" autoAdjust="0"/>
  </p:normalViewPr>
  <p:slideViewPr>
    <p:cSldViewPr>
      <p:cViewPr varScale="1">
        <p:scale>
          <a:sx n="38" d="100"/>
          <a:sy n="38" d="100"/>
        </p:scale>
        <p:origin x="1522" y="48"/>
      </p:cViewPr>
      <p:guideLst>
        <p:guide orient="horz" pos="2160"/>
        <p:guide pos="2880"/>
      </p:guideLst>
    </p:cSldViewPr>
  </p:slideViewPr>
  <p:notesTextViewPr>
    <p:cViewPr>
      <p:scale>
        <a:sx n="125" d="100"/>
        <a:sy n="125" d="100"/>
      </p:scale>
      <p:origin x="0" y="0"/>
    </p:cViewPr>
  </p:notesTextViewPr>
  <p:sorterViewPr>
    <p:cViewPr>
      <p:scale>
        <a:sx n="125" d="100"/>
        <a:sy n="125" d="100"/>
      </p:scale>
      <p:origin x="0" y="0"/>
    </p:cViewPr>
  </p:sorterViewPr>
  <p:notesViewPr>
    <p:cSldViewPr>
      <p:cViewPr varScale="1">
        <p:scale>
          <a:sx n="64" d="100"/>
          <a:sy n="64" d="100"/>
        </p:scale>
        <p:origin x="3115" y="53"/>
      </p:cViewPr>
      <p:guideLst>
        <p:guide orient="horz" pos="2936"/>
        <p:guide pos="216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79368" cy="466011"/>
          </a:xfrm>
          <a:prstGeom prst="rect">
            <a:avLst/>
          </a:prstGeom>
        </p:spPr>
        <p:txBody>
          <a:bodyPr vert="horz" lIns="92951" tIns="46475" rIns="92951" bIns="4647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4504" y="1"/>
            <a:ext cx="2979368" cy="466011"/>
          </a:xfrm>
          <a:prstGeom prst="rect">
            <a:avLst/>
          </a:prstGeom>
        </p:spPr>
        <p:txBody>
          <a:bodyPr vert="horz" lIns="92951" tIns="46475" rIns="92951" bIns="46475" rtlCol="0"/>
          <a:lstStyle>
            <a:lvl1pPr algn="r">
              <a:defRPr sz="1300"/>
            </a:lvl1pPr>
          </a:lstStyle>
          <a:p>
            <a:fld id="{7C2B3906-C196-4363-B560-B87E73FF408F}" type="datetimeFigureOut">
              <a:rPr kumimoji="1" lang="ja-JP" altLang="en-US" smtClean="0"/>
              <a:t>2021/2/17</a:t>
            </a:fld>
            <a:endParaRPr kumimoji="1" lang="ja-JP" altLang="en-US"/>
          </a:p>
        </p:txBody>
      </p:sp>
      <p:sp>
        <p:nvSpPr>
          <p:cNvPr id="4" name="スライド イメージ プレースホルダー 3"/>
          <p:cNvSpPr>
            <a:spLocks noGrp="1" noRot="1" noChangeAspect="1"/>
          </p:cNvSpPr>
          <p:nvPr>
            <p:ph type="sldImg" idx="2"/>
          </p:nvPr>
        </p:nvSpPr>
        <p:spPr>
          <a:xfrm>
            <a:off x="1106488" y="698500"/>
            <a:ext cx="4662487" cy="3495675"/>
          </a:xfrm>
          <a:prstGeom prst="rect">
            <a:avLst/>
          </a:prstGeom>
          <a:noFill/>
          <a:ln w="12700">
            <a:solidFill>
              <a:prstClr val="black"/>
            </a:solidFill>
          </a:ln>
        </p:spPr>
        <p:txBody>
          <a:bodyPr vert="horz" lIns="92951" tIns="46475" rIns="92951" bIns="46475" rtlCol="0" anchor="ctr"/>
          <a:lstStyle/>
          <a:p>
            <a:endParaRPr lang="ja-JP" altLang="en-US"/>
          </a:p>
        </p:txBody>
      </p:sp>
      <p:sp>
        <p:nvSpPr>
          <p:cNvPr id="5" name="ノート プレースホルダー 4"/>
          <p:cNvSpPr>
            <a:spLocks noGrp="1"/>
          </p:cNvSpPr>
          <p:nvPr>
            <p:ph type="body" sz="quarter" idx="3"/>
          </p:nvPr>
        </p:nvSpPr>
        <p:spPr>
          <a:xfrm>
            <a:off x="687547" y="4427102"/>
            <a:ext cx="5500370" cy="4194096"/>
          </a:xfrm>
          <a:prstGeom prst="rect">
            <a:avLst/>
          </a:prstGeom>
        </p:spPr>
        <p:txBody>
          <a:bodyPr vert="horz" lIns="92951" tIns="46475" rIns="92951" bIns="4647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852586"/>
            <a:ext cx="2979368" cy="466011"/>
          </a:xfrm>
          <a:prstGeom prst="rect">
            <a:avLst/>
          </a:prstGeom>
        </p:spPr>
        <p:txBody>
          <a:bodyPr vert="horz" lIns="92951" tIns="46475" rIns="92951" bIns="4647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4504" y="8852586"/>
            <a:ext cx="2979368" cy="466011"/>
          </a:xfrm>
          <a:prstGeom prst="rect">
            <a:avLst/>
          </a:prstGeom>
        </p:spPr>
        <p:txBody>
          <a:bodyPr vert="horz" lIns="92951" tIns="46475" rIns="92951" bIns="46475" rtlCol="0" anchor="b"/>
          <a:lstStyle>
            <a:lvl1pPr algn="r">
              <a:defRPr sz="1300"/>
            </a:lvl1pPr>
          </a:lstStyle>
          <a:p>
            <a:fld id="{C745C0D3-8E94-4580-B7D4-8120AFCA5CB2}" type="slidenum">
              <a:rPr kumimoji="1" lang="ja-JP" altLang="en-US" smtClean="0"/>
              <a:t>‹#›</a:t>
            </a:fld>
            <a:endParaRPr kumimoji="1" lang="ja-JP" altLang="en-US"/>
          </a:p>
        </p:txBody>
      </p:sp>
    </p:spTree>
    <p:extLst>
      <p:ext uri="{BB962C8B-B14F-4D97-AF65-F5344CB8AC3E}">
        <p14:creationId xmlns:p14="http://schemas.microsoft.com/office/powerpoint/2010/main" val="40501908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本ドキュメントは、</a:t>
            </a:r>
            <a:r>
              <a:rPr kumimoji="1" lang="en-US" altLang="ja-JP" dirty="0"/>
              <a:t>OSS</a:t>
            </a:r>
            <a:r>
              <a:rPr kumimoji="1" lang="ja-JP" altLang="en-US" dirty="0"/>
              <a:t>ライセンス研究所の</a:t>
            </a:r>
            <a:r>
              <a:rPr kumimoji="1" lang="en-US" altLang="ja-JP" dirty="0"/>
              <a:t>OSS</a:t>
            </a:r>
            <a:r>
              <a:rPr kumimoji="1" lang="ja-JP" altLang="en-US" dirty="0"/>
              <a:t>ライセンス深堀り勉強会で使用しているドキュメントです。</a:t>
            </a:r>
            <a:endParaRPr kumimoji="1" lang="en-US" altLang="ja-JP" dirty="0"/>
          </a:p>
          <a:p>
            <a:r>
              <a:rPr kumimoji="1" lang="en-US" altLang="ja-JP" dirty="0"/>
              <a:t>OSS</a:t>
            </a:r>
            <a:r>
              <a:rPr kumimoji="1" lang="ja-JP" altLang="en-US" dirty="0"/>
              <a:t>ライセンスの理解を深めるために、勉強会の出席者に配布しています。</a:t>
            </a:r>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1</a:t>
            </a:fld>
            <a:endParaRPr kumimoji="1" lang="ja-JP" altLang="en-US"/>
          </a:p>
        </p:txBody>
      </p:sp>
    </p:spTree>
    <p:extLst>
      <p:ext uri="{BB962C8B-B14F-4D97-AF65-F5344CB8AC3E}">
        <p14:creationId xmlns:p14="http://schemas.microsoft.com/office/powerpoint/2010/main" val="306152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388017"/>
            <a:ext cx="6468127" cy="4761565"/>
          </a:xfrm>
        </p:spPr>
        <p:txBody>
          <a:bodyPr/>
          <a:lstStyle/>
          <a:p>
            <a:r>
              <a:rPr lang="ja-JP" altLang="en-US" sz="1300" dirty="0"/>
              <a:t>たとえば、あるコントリビューターがプログラムを製品</a:t>
            </a:r>
            <a:r>
              <a:rPr lang="en-US" altLang="ja-JP" sz="1300" dirty="0"/>
              <a:t>X</a:t>
            </a:r>
            <a:r>
              <a:rPr lang="ja-JP" altLang="en-US" sz="1300" dirty="0"/>
              <a:t>という商業製品に含めたとします。 そうすると、そのコントリビューターは商業コントリビューターになります。この商業コントリビューターが製品</a:t>
            </a:r>
            <a:r>
              <a:rPr lang="en-US" altLang="ja-JP" sz="1300" dirty="0"/>
              <a:t>X</a:t>
            </a:r>
            <a:r>
              <a:rPr lang="ja-JP" altLang="en-US" sz="1300" dirty="0"/>
              <a:t>に関してパフォーマンス上の断言を行ったり保証を申し出たりした場合、そうした断言や保証はこの商業コントリビューターの単独の責任になります。この項により、この商業コントリビューターは、こうした断言と保証に関連して他のコントリビューターへの賠償請求に対抗しなければならず、もし法廷が他のコントリビューターに損害賠償の支払いを命じたなら、この商業コントリビューターがそうした損害賠償を支払わなければなりません。</a:t>
            </a:r>
            <a:endParaRPr lang="en-US" altLang="ja-JP" sz="1300" dirty="0"/>
          </a:p>
          <a:p>
            <a:endParaRPr lang="ja-JP" altLang="en-US" sz="1300" dirty="0"/>
          </a:p>
          <a:p>
            <a:r>
              <a:rPr lang="en-US" altLang="ja-JP" sz="1300" b="1" dirty="0"/>
              <a:t>5. </a:t>
            </a:r>
            <a:r>
              <a:rPr lang="ja-JP" altLang="en-US" sz="1300" b="1" dirty="0"/>
              <a:t>無保証</a:t>
            </a:r>
          </a:p>
          <a:p>
            <a:endParaRPr lang="en-US" altLang="ja-JP" sz="1300" dirty="0"/>
          </a:p>
          <a:p>
            <a:r>
              <a:rPr lang="ja-JP" altLang="en-US" sz="1300" dirty="0"/>
              <a:t>本許諾書に明記されているものを除き、プログラムは「現状のまま」提供されるものとし、明示黙示を問わず、タイトル、非侵害性、商業的な使用可能性、および特定の目的に対する適合性に関する保証を含め、いかなる保証もありません。各受領者はプログラムの使用と頒布の適切性を自分で判断する責任を持つと共に、本許諾書により付与される権利を行使することに伴うすべてのリスク（プログラムエラー、適用される法律の準拠、データやプログラムや機器への被害、操作の中断、およびその他のリスク）を負うこと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10</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456039"/>
            <a:ext cx="6468127" cy="4693543"/>
          </a:xfrm>
        </p:spPr>
        <p:txBody>
          <a:bodyPr/>
          <a:lstStyle/>
          <a:p>
            <a:r>
              <a:rPr lang="en-US" altLang="ja-JP" sz="1300" b="1" dirty="0"/>
              <a:t>6. </a:t>
            </a:r>
            <a:r>
              <a:rPr lang="ja-JP" altLang="en-US" sz="1300" b="1" dirty="0"/>
              <a:t>責任の否認</a:t>
            </a:r>
          </a:p>
          <a:p>
            <a:r>
              <a:rPr lang="ja-JP" altLang="en-US" sz="1300" dirty="0"/>
              <a:t>本許諾書に明記されているものを除き、受領者もコントリビューターも、事由の</a:t>
            </a:r>
            <a:r>
              <a:rPr lang="ja-JP" altLang="en-US" sz="1300" dirty="0" err="1"/>
              <a:t>い</a:t>
            </a:r>
            <a:r>
              <a:rPr lang="ja-JP" altLang="en-US" sz="1300" dirty="0"/>
              <a:t>かんを問わず、 損害発生の原因いかんを問わず、かつ責任の根拠が契約であるか厳格責任であるか（過失その他）不法行為であるかを問わず、受領者もコントリビューターも、仮にそのような損害が発生する可能性を知らされていたとしても、プログラムの使用または頒布あるいは本許諾書で付与された権利の行使によって発生した直接損害、間接損害、偶発的な損害、特別損害、懲罰的損害、または結果損害に対して一切責任を負わないものとします。</a:t>
            </a:r>
            <a:endParaRPr lang="en-US" altLang="ja-JP" sz="1300" dirty="0"/>
          </a:p>
          <a:p>
            <a:endParaRPr lang="ja-JP" altLang="en-US" sz="1300" dirty="0"/>
          </a:p>
          <a:p>
            <a:r>
              <a:rPr lang="en-US" altLang="ja-JP" sz="1300" b="1" dirty="0"/>
              <a:t>7. </a:t>
            </a:r>
            <a:r>
              <a:rPr lang="ja-JP" altLang="en-US" sz="1300" b="1" dirty="0"/>
              <a:t>全般</a:t>
            </a:r>
          </a:p>
          <a:p>
            <a:r>
              <a:rPr lang="ja-JP" altLang="en-US" sz="1300" dirty="0"/>
              <a:t>適用される法律の下で本許諾書のいずれかの条項が無効または施行不可能であっても、それによって本許諾書の他の部分の有効性や施行可能性は影響を受けないものとし、この点に関して当事者がそれ以上行動を起こさなければ、その条項は、これを有効で施行可能とする最小限の範囲で改正されるものとします。</a:t>
            </a:r>
          </a:p>
          <a:p>
            <a:endParaRPr lang="en-US" altLang="ja-JP" sz="1300" dirty="0"/>
          </a:p>
          <a:p>
            <a:r>
              <a:rPr lang="ja-JP" altLang="en-US" sz="1300" dirty="0"/>
              <a:t>受領者が、プログラム自体（他のソフトウェアやハードウェアとの組み合わせは除く）が当該受領者の特許を侵害していると申し立てる特許訴訟（交差請求や反訴を含む）を誰かに対して起こした場合、第</a:t>
            </a:r>
            <a:r>
              <a:rPr lang="en-US" altLang="ja-JP" sz="1300" dirty="0"/>
              <a:t>2</a:t>
            </a:r>
            <a:r>
              <a:rPr lang="ja-JP" altLang="en-US" sz="1300" dirty="0"/>
              <a:t>項の</a:t>
            </a:r>
            <a:r>
              <a:rPr lang="en-US" altLang="ja-JP" sz="1300" dirty="0"/>
              <a:t>(b)</a:t>
            </a:r>
            <a:r>
              <a:rPr lang="ja-JP" altLang="en-US" sz="1300" dirty="0"/>
              <a:t>に基づいて付与された当該受領者の権利は、その訴訟が正式に起こされた時点で終了するものとします。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11</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388017"/>
            <a:ext cx="6468127" cy="4761565"/>
          </a:xfrm>
        </p:spPr>
        <p:txBody>
          <a:bodyPr/>
          <a:lstStyle/>
          <a:p>
            <a:r>
              <a:rPr lang="ja-JP" altLang="en-US" sz="1300" dirty="0"/>
              <a:t>受領者が本許諾書の重要な条項のいずれかに従わず、そうした違反に気づいてから相応の期間内に違反を正さなかった場合は、本許諾書に基づく受領者のすべての権利が終了するものとします。本許諾書に基づく受領者のすべての権利が終了した場合、受領者はプログラムの使用と頒布をできるだけ速やかに停止することに同意するものとします。ただし、本許諾書に基づく受領者の義務および受領者によって付与されたライセンスは引き続き効果を持つものとします。</a:t>
            </a:r>
            <a:endParaRPr lang="en-US" altLang="ja-JP" sz="1300" dirty="0"/>
          </a:p>
          <a:p>
            <a:endParaRPr lang="ja-JP" altLang="en-US" sz="1300" dirty="0"/>
          </a:p>
          <a:p>
            <a:r>
              <a:rPr lang="ja-JP" altLang="en-US" sz="1300" dirty="0"/>
              <a:t>誰でも本許諾書をコピーしたりコピーを頒布したりしてかまいませんが、不一致が起きないようにするため、本許諾書は著作権で保護されており、修正は次に述べる方法でのみ行えるものとします。許諾書管理人は本許諾書の新バージョン（改訂も含む）を発行する権利を留保します。許諾書管理人以外の者に本許諾書を修正する権利はありません。</a:t>
            </a:r>
            <a:r>
              <a:rPr lang="en-US" altLang="ja-JP" sz="1300" dirty="0"/>
              <a:t>The Eclipse Foundation</a:t>
            </a:r>
            <a:r>
              <a:rPr lang="ja-JP" altLang="en-US" sz="1300" dirty="0"/>
              <a:t>が初期許諾書管理人です。</a:t>
            </a:r>
            <a:r>
              <a:rPr lang="en-US" altLang="ja-JP" sz="1300" dirty="0"/>
              <a:t>The Eclipse Foundation</a:t>
            </a:r>
            <a:r>
              <a:rPr lang="ja-JP" altLang="en-US" sz="1300" dirty="0"/>
              <a:t>は許諾書管理人の役割を適任者に割り当てることができます。本許諾書の各新バージョンには識別用のバージョン番号が与えられます。プログラム（コントリビューションも含む）の頒布は、必ずそれを受け取ったときの許諾書バージョンに従って行わなければなりません。さらに、本許諾書の新バージョンが発行されたら、コントリビューターはプログラム（コントリビューションも含む）をその新バージョンに従って頒布することも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12</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319995"/>
            <a:ext cx="6468127" cy="4829587"/>
          </a:xfrm>
        </p:spPr>
        <p:txBody>
          <a:bodyPr/>
          <a:lstStyle/>
          <a:p>
            <a:r>
              <a:rPr lang="ja-JP" altLang="en-US" sz="1300" dirty="0"/>
              <a:t>第</a:t>
            </a:r>
            <a:r>
              <a:rPr lang="en-US" altLang="ja-JP" sz="1300" dirty="0"/>
              <a:t>2</a:t>
            </a:r>
            <a:r>
              <a:rPr lang="ja-JP" altLang="en-US" sz="1300" dirty="0"/>
              <a:t>項の</a:t>
            </a:r>
            <a:r>
              <a:rPr lang="en-US" altLang="ja-JP" sz="1300" dirty="0"/>
              <a:t>(a)</a:t>
            </a:r>
            <a:r>
              <a:rPr lang="ja-JP" altLang="en-US" sz="1300" dirty="0"/>
              <a:t>および</a:t>
            </a:r>
            <a:r>
              <a:rPr lang="en-US" altLang="ja-JP" sz="1300" dirty="0"/>
              <a:t>(b)</a:t>
            </a:r>
            <a:r>
              <a:rPr lang="ja-JP" altLang="en-US" sz="1300" dirty="0"/>
              <a:t>に明記されているものを除き、明示、黙示、禁反言などであると</a:t>
            </a:r>
            <a:r>
              <a:rPr lang="ja-JP" altLang="en-US" sz="1300" dirty="0" err="1"/>
              <a:t>を</a:t>
            </a:r>
            <a:r>
              <a:rPr lang="ja-JP" altLang="en-US" sz="1300" dirty="0"/>
              <a:t>問わず、本許諾書に基づいてコントリビューターの知的財産への権利やライセンスが受領者に付与されることはありません。本許諾書で明示的に付与されたものでないプログラムのすべての権利は留保されます。本許諾書のいかなる規定も、コントリビューターもしくは受領者に該当しない当事者に強制力を与えるものではありません。いかなる第三者受益権も、本許諾書に基づいて一切創出されることはありません。</a:t>
            </a:r>
            <a:endParaRPr lang="en-US" altLang="ja-JP" sz="1300" dirty="0"/>
          </a:p>
          <a:p>
            <a:endParaRPr lang="ja-JP" altLang="en-US" sz="1300" dirty="0"/>
          </a:p>
          <a:p>
            <a:r>
              <a:rPr lang="ja-JP" altLang="en-US" sz="1300" b="1" dirty="0"/>
              <a:t>附属書</a:t>
            </a:r>
            <a:r>
              <a:rPr lang="en-US" altLang="ja-JP" sz="1300" b="1" dirty="0"/>
              <a:t>A - </a:t>
            </a:r>
            <a:r>
              <a:rPr lang="ja-JP" altLang="en-US" sz="1300" b="1" dirty="0"/>
              <a:t>二次ライセンス通知の形式</a:t>
            </a:r>
          </a:p>
          <a:p>
            <a:endParaRPr lang="en-US" altLang="ja-JP" sz="1300" dirty="0"/>
          </a:p>
          <a:p>
            <a:r>
              <a:rPr lang="ja-JP" altLang="en-US" sz="1300" dirty="0"/>
              <a:t>「</a:t>
            </a:r>
            <a:r>
              <a:rPr lang="en-US" altLang="ja-JP" sz="1300" dirty="0"/>
              <a:t>Eclipse</a:t>
            </a:r>
            <a:r>
              <a:rPr lang="ja-JP" altLang="en-US" sz="1300" dirty="0"/>
              <a:t>パブリック・ライセンス バージョン</a:t>
            </a:r>
            <a:r>
              <a:rPr lang="en-US" altLang="ja-JP" sz="1300" dirty="0"/>
              <a:t>2.0</a:t>
            </a:r>
            <a:r>
              <a:rPr lang="ja-JP" altLang="en-US" sz="1300" dirty="0"/>
              <a:t>が定める利用可能の条件を満たしている場合、このソースコードは以下の二次ライセンスでも利用可能になることがあります。</a:t>
            </a:r>
            <a:r>
              <a:rPr lang="en-US" altLang="ja-JP" sz="1300" dirty="0"/>
              <a:t>{</a:t>
            </a:r>
            <a:r>
              <a:rPr lang="ja-JP" altLang="en-US" sz="1300" dirty="0"/>
              <a:t>ライセンス名、バージョン、及び例外もしくは追加的な許可</a:t>
            </a:r>
            <a:r>
              <a:rPr lang="en-US" altLang="ja-JP" sz="1300" dirty="0"/>
              <a:t>}</a:t>
            </a:r>
            <a:r>
              <a:rPr lang="ja-JP" altLang="en-US" sz="1300" dirty="0"/>
              <a:t>」</a:t>
            </a:r>
          </a:p>
          <a:p>
            <a:endParaRPr lang="en-US" altLang="ja-JP" dirty="0" smtClean="0"/>
          </a:p>
          <a:p>
            <a:r>
              <a:rPr lang="ja-JP" altLang="en-US" dirty="0" smtClean="0"/>
              <a:t>この附属書</a:t>
            </a:r>
            <a:r>
              <a:rPr lang="en-US" altLang="ja-JP" dirty="0" smtClean="0"/>
              <a:t>A</a:t>
            </a:r>
            <a:r>
              <a:rPr lang="ja-JP" altLang="en-US" dirty="0" smtClean="0"/>
              <a:t>を含む本許諾書のコピーを添付するだけでは、二次ライセンスに基づいたソースコードの使用許可をライセンスするのに十分ではありません。</a:t>
            </a:r>
          </a:p>
          <a:p>
            <a:endParaRPr lang="en-US" altLang="ja-JP" dirty="0" smtClean="0"/>
          </a:p>
          <a:p>
            <a:r>
              <a:rPr lang="ja-JP" altLang="en-US" dirty="0" smtClean="0"/>
              <a:t>その通知を特定のファイルに置くのが不可能もしくは望ましくない場合、受領者がその通知に目を向ける可能性の高い場所（例えば、関連するディレクトリのライセンスファイル）に含めることができます。</a:t>
            </a:r>
          </a:p>
          <a:p>
            <a:endParaRPr lang="en-US" altLang="ja-JP" smtClean="0"/>
          </a:p>
          <a:p>
            <a:r>
              <a:rPr lang="ja-JP" altLang="en-US" smtClean="0"/>
              <a:t>あなた</a:t>
            </a:r>
            <a:r>
              <a:rPr lang="ja-JP" altLang="en-US" dirty="0" smtClean="0"/>
              <a:t>は、著作権の所有に関する正確な通知を追加することができます。</a:t>
            </a:r>
          </a:p>
          <a:p>
            <a:pPr defTabSz="929507">
              <a:defRPr/>
            </a:pPr>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13</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2</a:t>
            </a:fld>
            <a:endParaRPr kumimoji="1" lang="ja-JP" altLang="en-US"/>
          </a:p>
        </p:txBody>
      </p:sp>
    </p:spTree>
    <p:extLst>
      <p:ext uri="{BB962C8B-B14F-4D97-AF65-F5344CB8AC3E}">
        <p14:creationId xmlns:p14="http://schemas.microsoft.com/office/powerpoint/2010/main" val="379758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524061"/>
            <a:ext cx="6468127" cy="4625521"/>
          </a:xfrm>
        </p:spPr>
        <p:txBody>
          <a:bodyPr/>
          <a:lstStyle/>
          <a:p>
            <a:r>
              <a:rPr kumimoji="1" lang="en-US" altLang="ja-JP" dirty="0"/>
              <a:t>Eclipse Public License - v 2.0 </a:t>
            </a:r>
          </a:p>
          <a:p>
            <a:r>
              <a:rPr lang="ja-JP" altLang="en-US" sz="1300" dirty="0"/>
              <a:t>当該プログラムは、この</a:t>
            </a:r>
            <a:r>
              <a:rPr lang="en-US" altLang="ja-JP" sz="1300" dirty="0"/>
              <a:t>Eclipse</a:t>
            </a:r>
            <a:r>
              <a:rPr lang="ja-JP" altLang="en-US" sz="1300" dirty="0"/>
              <a:t>パブリック・ライセンス（「許諾書」）の条項に基づいて提供されます。受領者が当該プログラムを使用、複製、または頒布した場合、本許諾書を受諾したものと見なします。</a:t>
            </a:r>
            <a:endParaRPr lang="en-US" altLang="ja-JP" sz="1300" dirty="0"/>
          </a:p>
          <a:p>
            <a:endParaRPr lang="ja-JP" altLang="en-US" sz="1300" dirty="0"/>
          </a:p>
          <a:p>
            <a:r>
              <a:rPr lang="en-US" altLang="ja-JP" sz="1300" b="1" dirty="0"/>
              <a:t>1. </a:t>
            </a:r>
            <a:r>
              <a:rPr lang="ja-JP" altLang="en-US" sz="1300" b="1" dirty="0"/>
              <a:t>定義</a:t>
            </a:r>
          </a:p>
          <a:p>
            <a:endParaRPr lang="en-US" altLang="ja-JP" sz="1300" dirty="0"/>
          </a:p>
          <a:p>
            <a:r>
              <a:rPr lang="ja-JP" altLang="en-US" sz="1300" dirty="0"/>
              <a:t>「コントリビューション」とは、次のものを指します。</a:t>
            </a:r>
          </a:p>
          <a:p>
            <a:endParaRPr lang="en-US" altLang="ja-JP" sz="1300" dirty="0"/>
          </a:p>
          <a:p>
            <a:r>
              <a:rPr lang="en-US" altLang="ja-JP" sz="1300" dirty="0"/>
              <a:t>a) </a:t>
            </a:r>
            <a:r>
              <a:rPr lang="ja-JP" altLang="en-US" sz="1300" dirty="0"/>
              <a:t>初期のコントリビューターの場合、本許諾書に基づいて頒布された初期のコンテンツ</a:t>
            </a:r>
          </a:p>
          <a:p>
            <a:endParaRPr lang="en-US" altLang="ja-JP" sz="1300" dirty="0"/>
          </a:p>
          <a:p>
            <a:r>
              <a:rPr lang="en-US" altLang="ja-JP" sz="1300" dirty="0"/>
              <a:t>b) </a:t>
            </a:r>
            <a:r>
              <a:rPr lang="ja-JP" altLang="en-US" sz="1300" dirty="0"/>
              <a:t>後続の各コントリビューターの場合、</a:t>
            </a:r>
          </a:p>
          <a:p>
            <a:pPr lvl="1"/>
            <a:r>
              <a:rPr lang="en-US" altLang="ja-JP" sz="1300" dirty="0" err="1"/>
              <a:t>i</a:t>
            </a:r>
            <a:r>
              <a:rPr lang="en-US" altLang="ja-JP" sz="1300" dirty="0"/>
              <a:t>) </a:t>
            </a:r>
            <a:r>
              <a:rPr lang="ja-JP" altLang="en-US" sz="1300" dirty="0"/>
              <a:t>プログラムへの変更</a:t>
            </a:r>
          </a:p>
          <a:p>
            <a:pPr lvl="1"/>
            <a:r>
              <a:rPr lang="en-US" altLang="ja-JP" sz="1300" dirty="0"/>
              <a:t>ii) </a:t>
            </a:r>
            <a:r>
              <a:rPr lang="ja-JP" altLang="en-US" sz="1300" dirty="0"/>
              <a:t>プログラムへの追加</a:t>
            </a:r>
          </a:p>
          <a:p>
            <a:r>
              <a:rPr lang="ja-JP" altLang="en-US" sz="1300" dirty="0"/>
              <a:t>この場合の変更及び</a:t>
            </a:r>
            <a:r>
              <a:rPr lang="en-US" altLang="ja-JP" sz="1300" dirty="0"/>
              <a:t>/</a:t>
            </a:r>
            <a:r>
              <a:rPr lang="ja-JP" altLang="en-US" sz="1300" dirty="0"/>
              <a:t>もしくは追加は、当該</a:t>
            </a:r>
            <a:r>
              <a:rPr lang="ja-JP" altLang="en-US" sz="1300" dirty="0" smtClean="0"/>
              <a:t>コントリビューターによって</a:t>
            </a:r>
            <a:r>
              <a:rPr lang="ja-JP" altLang="en-US" sz="1300" u="sng" dirty="0" smtClean="0">
                <a:solidFill>
                  <a:srgbClr val="FF0000"/>
                </a:solidFill>
              </a:rPr>
              <a:t>由来するものであり</a:t>
            </a:r>
            <a:r>
              <a:rPr lang="ja-JP" altLang="en-US" sz="1300" u="sng" dirty="0" smtClean="0"/>
              <a:t>、かつコントリビューターによって</a:t>
            </a:r>
            <a:r>
              <a:rPr lang="ja-JP" altLang="en-US" sz="1300" dirty="0" smtClean="0"/>
              <a:t>頒布</a:t>
            </a:r>
            <a:r>
              <a:rPr lang="ja-JP" altLang="en-US" sz="1300" dirty="0"/>
              <a:t>されたものを指します</a:t>
            </a:r>
            <a:r>
              <a:rPr lang="ja-JP" altLang="en-US" sz="1300" dirty="0" smtClean="0"/>
              <a:t>。</a:t>
            </a:r>
            <a:r>
              <a:rPr lang="ja-JP" altLang="en-US" sz="1300" u="sng" dirty="0" smtClean="0"/>
              <a:t>コントリビューションが当該コントリビューターに「由来する」</a:t>
            </a:r>
            <a:r>
              <a:rPr lang="ja-JP" altLang="en-US" sz="1300" dirty="0"/>
              <a:t>とは、そのコントリビューションが当該コントリビューター自身または当該コントリビューターのために活動する誰かによって追加</a:t>
            </a:r>
            <a:r>
              <a:rPr lang="ja-JP" altLang="en-US" sz="1300" dirty="0" smtClean="0"/>
              <a:t>された</a:t>
            </a:r>
            <a:r>
              <a:rPr lang="ja-JP" altLang="en-US" sz="1300" u="sng" dirty="0" smtClean="0"/>
              <a:t>場合のこと</a:t>
            </a:r>
            <a:r>
              <a:rPr lang="ja-JP" altLang="en-US" sz="1300" dirty="0" smtClean="0"/>
              <a:t>を</a:t>
            </a:r>
            <a:r>
              <a:rPr lang="ja-JP" altLang="en-US" sz="1300" dirty="0"/>
              <a:t>意味します。</a:t>
            </a:r>
            <a:r>
              <a:rPr lang="ja-JP" altLang="en-US" sz="1300" i="1" dirty="0"/>
              <a:t>この場合のコントリビューションは、「修正された著作物」ではないプログラムへの変更もしくは追加を含みません。</a:t>
            </a:r>
          </a:p>
          <a:p>
            <a:endParaRPr lang="en-US" altLang="ja-JP" sz="1300" dirty="0"/>
          </a:p>
          <a:p>
            <a:r>
              <a:rPr lang="ja-JP" altLang="en-US" sz="1300" dirty="0"/>
              <a:t>「コントリビューター」とは、プログラムを頒布する個人または団体を指します。</a:t>
            </a:r>
          </a:p>
          <a:p>
            <a:endParaRPr lang="en-US" altLang="ja-JP" sz="1300" dirty="0"/>
          </a:p>
          <a:p>
            <a:r>
              <a:rPr lang="ja-JP" altLang="en-US" sz="1300" dirty="0"/>
              <a:t>「ライセンスされる特許」とは、コントリビューターによってライセンス可能な特許申請のうち、当該コントリビューターのコントリビューションを単独またはプログラムと組み合わせて使用または販売することで必然的に侵害されるものを指します。</a:t>
            </a:r>
          </a:p>
          <a:p>
            <a:endParaRPr kumimoji="1" lang="en-US" altLang="ja-JP"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3</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456039"/>
            <a:ext cx="6468127" cy="4693543"/>
          </a:xfrm>
        </p:spPr>
        <p:txBody>
          <a:bodyPr/>
          <a:lstStyle/>
          <a:p>
            <a:r>
              <a:rPr lang="ja-JP" altLang="en-US" sz="1300" dirty="0"/>
              <a:t>「プログラム」とは、本許諾書に従って頒布されるコントリビューションを指します。</a:t>
            </a:r>
            <a:endParaRPr lang="en-US" altLang="ja-JP" sz="1300" dirty="0"/>
          </a:p>
          <a:p>
            <a:endParaRPr lang="ja-JP" altLang="en-US" sz="1300" dirty="0"/>
          </a:p>
          <a:p>
            <a:r>
              <a:rPr lang="ja-JP" altLang="en-US" sz="1300" dirty="0"/>
              <a:t>「受領者」とは、本許諾書もしくは（適用可能な）すべての二次ライセンスに基づいてプログラムを受け取るすべての者を指し、これにはコントリビューターも含まれます。</a:t>
            </a:r>
          </a:p>
          <a:p>
            <a:endParaRPr lang="en-US" altLang="ja-JP" sz="1300" dirty="0"/>
          </a:p>
          <a:p>
            <a:r>
              <a:rPr lang="ja-JP" altLang="en-US" sz="1300" dirty="0"/>
              <a:t>「派生著作物」とは、ソースコードであるか他の形態であるかを問わず、そのプログラムに基づいた（あるいはそのプログラムから派生した）すべての著作物を指します。またそれに加えられた編集上の修正、注釈、推敲、もしくはその他の修正は総じて著作のオリジナル作品を指します</a:t>
            </a:r>
            <a:r>
              <a:rPr lang="ja-JP" altLang="en-US" sz="1300" dirty="0" smtClean="0"/>
              <a:t>。</a:t>
            </a:r>
            <a:endParaRPr lang="en-US" altLang="ja-JP" sz="1300" dirty="0" smtClean="0"/>
          </a:p>
          <a:p>
            <a:r>
              <a:rPr lang="en-US" altLang="ja-JP" sz="1300" dirty="0" smtClean="0"/>
              <a:t>---</a:t>
            </a:r>
          </a:p>
          <a:p>
            <a:r>
              <a:rPr lang="en-US" altLang="ja-JP" sz="1300" dirty="0" smtClean="0"/>
              <a:t>※</a:t>
            </a:r>
            <a:r>
              <a:rPr lang="ja-JP" altLang="en-US" sz="1300" dirty="0" smtClean="0"/>
              <a:t>アメリカ著作権法</a:t>
            </a:r>
            <a:r>
              <a:rPr lang="en-US" altLang="ja-JP" sz="1300" dirty="0" smtClean="0"/>
              <a:t>101</a:t>
            </a:r>
            <a:r>
              <a:rPr lang="ja-JP" altLang="en-US" sz="1300" dirty="0" smtClean="0"/>
              <a:t>条における</a:t>
            </a:r>
            <a:r>
              <a:rPr lang="en-US" altLang="ja-JP" sz="1300" dirty="0" smtClean="0"/>
              <a:t>derivative work</a:t>
            </a:r>
            <a:r>
              <a:rPr lang="ja-JP" altLang="en-US" sz="1300" dirty="0" smtClean="0"/>
              <a:t>の定義規定を載せます。</a:t>
            </a:r>
          </a:p>
          <a:p>
            <a:endParaRPr lang="ja-JP" altLang="en-US" sz="1300" dirty="0" smtClean="0"/>
          </a:p>
          <a:p>
            <a:r>
              <a:rPr lang="ja-JP" altLang="en-US" sz="1300" dirty="0" smtClean="0"/>
              <a:t>「二次的著作物」とは、翻訳、編曲、脚色、小説化、映画化、録音物、美術複製、抄録、要約、またはその他著作物を改作し、変形しもしくは翻案した形式のように、一以上の既存の著作物を基礎とする著作物をいう。全体として創作的な著作物を構成する改訂、注釈、発展またはその他の変更からなる著作物は、「二次的著作物」である。</a:t>
            </a:r>
          </a:p>
          <a:p>
            <a:endParaRPr lang="ja-JP" altLang="en-US" sz="1300" dirty="0" smtClean="0"/>
          </a:p>
          <a:p>
            <a:r>
              <a:rPr lang="en-US" altLang="ja-JP" sz="1300" dirty="0" smtClean="0"/>
              <a:t>A “derivative work” is a work based upon one or more preexisting works, such as a translation, musical arrangement, dramatization, fictionalization, motion picture version, sound recording, art reproduction, abridgment, condensation, or any other form in which a work may be recast, transformed, or adapted. A work consisting of editorial revisions, annotations, elaborations, or other modifications, which, as a whole, represent an original work of authorship, is a “derivative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dirty="0" smtClean="0"/>
              <a:t>---</a:t>
            </a:r>
          </a:p>
          <a:p>
            <a:endParaRPr lang="ja-JP" altLang="en-US" sz="1300" dirty="0"/>
          </a:p>
          <a:p>
            <a:endParaRPr lang="en-US" altLang="ja-JP" sz="1300" dirty="0"/>
          </a:p>
          <a:p>
            <a:r>
              <a:rPr lang="ja-JP" altLang="en-US" sz="1300" dirty="0"/>
              <a:t>「修正された著作物」とは、プログラムのコンテンツの追加、削除、もしくは変更の結果生じたソースコードもしくは他の形式のすべての著作物を指し、プログラムのコンテンツを含むソースコードの形式で提供される新たなファイルすべてが含まれます。「修正された著作物」には、「プログラム」もしくはその「修正された著作物」</a:t>
            </a:r>
            <a:r>
              <a:rPr lang="ja-JP" altLang="en-US" sz="1300" dirty="0" smtClean="0"/>
              <a:t>に</a:t>
            </a:r>
            <a:r>
              <a:rPr lang="ja-JP" altLang="en-US" sz="1300" u="sng" dirty="0" smtClean="0"/>
              <a:t>リンクしたり</a:t>
            </a:r>
            <a:r>
              <a:rPr lang="ja-JP" altLang="en-US" sz="1300" dirty="0"/>
              <a:t>、または名前で結びつけたり</a:t>
            </a:r>
            <a:r>
              <a:rPr lang="ja-JP" altLang="en-US" sz="1300" dirty="0" smtClean="0"/>
              <a:t>、</a:t>
            </a:r>
            <a:r>
              <a:rPr lang="ja-JP" altLang="en-US" sz="1300" u="sng" dirty="0" smtClean="0"/>
              <a:t>サブクラス化</a:t>
            </a:r>
            <a:r>
              <a:rPr lang="ja-JP" altLang="en-US" sz="1300" dirty="0" smtClean="0"/>
              <a:t>する</a:t>
            </a:r>
            <a:r>
              <a:rPr lang="ja-JP" altLang="en-US" sz="1300" dirty="0"/>
              <a:t>目的で、プログラムの宣言、インターフェイス、型、クラス、構造体、またはファイルのみを単独で含む著作物は含まれないものとします。</a:t>
            </a:r>
          </a:p>
          <a:p>
            <a:endParaRPr lang="en-US" altLang="ja-JP" sz="1300" dirty="0"/>
          </a:p>
          <a:p>
            <a:r>
              <a:rPr lang="ja-JP" altLang="en-US" sz="1300" dirty="0"/>
              <a:t>「頒布する」とは、コピーの譲渡を目的とした、</a:t>
            </a:r>
            <a:r>
              <a:rPr lang="en-US" altLang="ja-JP" sz="1300" dirty="0"/>
              <a:t>a)</a:t>
            </a:r>
            <a:r>
              <a:rPr lang="ja-JP" altLang="en-US" sz="1300" dirty="0"/>
              <a:t>頒布もしくは</a:t>
            </a:r>
            <a:r>
              <a:rPr lang="en-US" altLang="ja-JP" sz="1300" dirty="0"/>
              <a:t>b)</a:t>
            </a:r>
            <a:r>
              <a:rPr lang="ja-JP" altLang="en-US" sz="1300" dirty="0"/>
              <a:t>入手可能とするためのあらゆる行為を指します。</a:t>
            </a:r>
          </a:p>
          <a:p>
            <a:endParaRPr lang="en-US" altLang="ja-JP" sz="1300" dirty="0"/>
          </a:p>
          <a:p>
            <a:r>
              <a:rPr lang="ja-JP" altLang="en-US" sz="1300" dirty="0"/>
              <a:t>「ソースコード」とは、修正を加える上で好ましいプログラムの形態を指します。ソフトウェア・ソースコード及び文書、設定ファイルが含まれますが、これに限定されるものではありません。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4</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524061"/>
            <a:ext cx="6468127" cy="4625521"/>
          </a:xfrm>
        </p:spPr>
        <p:txBody>
          <a:bodyPr/>
          <a:lstStyle/>
          <a:p>
            <a:r>
              <a:rPr lang="ja-JP" altLang="en-US" sz="1300" dirty="0"/>
              <a:t>「二次ライセンス」とは、</a:t>
            </a:r>
            <a:r>
              <a:rPr lang="en-US" altLang="ja-JP" sz="1300" dirty="0"/>
              <a:t>GNU </a:t>
            </a:r>
            <a:r>
              <a:rPr lang="ja-JP" altLang="en-US" sz="1300" dirty="0"/>
              <a:t>一般公衆利用許諾書 バージョン </a:t>
            </a:r>
            <a:r>
              <a:rPr lang="en-US" altLang="ja-JP" sz="1300" dirty="0"/>
              <a:t>2.0</a:t>
            </a:r>
            <a:r>
              <a:rPr lang="ja-JP" altLang="en-US" sz="1300" dirty="0"/>
              <a:t>もしくはそれ以降のバージョンのいずれかを指します。初期の「コントリビューター」によって認められた例外または追加の許可が含まれます。</a:t>
            </a:r>
            <a:endParaRPr lang="en-US" altLang="ja-JP" sz="1300" dirty="0"/>
          </a:p>
          <a:p>
            <a:endParaRPr lang="ja-JP" altLang="en-US" sz="1300" dirty="0"/>
          </a:p>
          <a:p>
            <a:r>
              <a:rPr lang="en-US" altLang="ja-JP" sz="1300" b="1" dirty="0"/>
              <a:t>2. </a:t>
            </a:r>
            <a:r>
              <a:rPr lang="ja-JP" altLang="en-US" sz="1300" b="1" dirty="0"/>
              <a:t>権利の付与</a:t>
            </a:r>
          </a:p>
          <a:p>
            <a:endParaRPr lang="en-US" altLang="ja-JP" sz="1300" dirty="0"/>
          </a:p>
          <a:p>
            <a:r>
              <a:rPr lang="en-US" altLang="ja-JP" sz="1300" dirty="0"/>
              <a:t>a) </a:t>
            </a:r>
            <a:r>
              <a:rPr lang="ja-JP" altLang="en-US" sz="1300" dirty="0"/>
              <a:t>本許諾書の条項に従って、各コントリビューターは受領者に対し、当該コントリビューターのコントリビューション（</a:t>
            </a:r>
            <a:r>
              <a:rPr lang="ja-JP" altLang="en-US" sz="1300" dirty="0" smtClean="0"/>
              <a:t>および</a:t>
            </a:r>
            <a:r>
              <a:rPr lang="ja-JP" altLang="en-US" sz="1300" u="sng" dirty="0" smtClean="0"/>
              <a:t>受領者が派生物を作成した場合</a:t>
            </a:r>
            <a:r>
              <a:rPr lang="ja-JP" altLang="en-US" sz="1300" dirty="0" smtClean="0"/>
              <a:t>は</a:t>
            </a:r>
            <a:r>
              <a:rPr lang="ja-JP" altLang="en-US" sz="1300" dirty="0"/>
              <a:t>、その</a:t>
            </a:r>
            <a:r>
              <a:rPr lang="ja-JP" altLang="en-US" sz="1300" dirty="0" smtClean="0"/>
              <a:t>派生</a:t>
            </a:r>
            <a:r>
              <a:rPr lang="ja-JP" altLang="en-US" sz="1300" u="sng" dirty="0" smtClean="0"/>
              <a:t>著作</a:t>
            </a:r>
            <a:r>
              <a:rPr lang="ja-JP" altLang="en-US" sz="1300" dirty="0" smtClean="0"/>
              <a:t>物）</a:t>
            </a:r>
            <a:r>
              <a:rPr lang="ja-JP" altLang="en-US" sz="1300" dirty="0"/>
              <a:t>を複製したり、派生物を作成したり、公に表示したり、公に実行したり、頒布したり、サブライセンスしたりする、非独占的で世界規模で使用料無料の著作権ライセンスを付与します。</a:t>
            </a:r>
          </a:p>
          <a:p>
            <a:endParaRPr lang="en-US" altLang="ja-JP" sz="1300" dirty="0"/>
          </a:p>
          <a:p>
            <a:r>
              <a:rPr lang="en-US" altLang="ja-JP" sz="1300" dirty="0"/>
              <a:t>b) </a:t>
            </a:r>
            <a:r>
              <a:rPr lang="ja-JP" altLang="en-US" sz="1300" dirty="0"/>
              <a:t>本許諾書の条項に従って、各コントリビューターは受領者に対し、ライセンスされる特許に基づいて、ソースコード形式であれオブジェクトコード形式であれ、当該コントリビューターのコントリビューションを作成したり、使用したり、販売したり、</a:t>
            </a:r>
            <a:r>
              <a:rPr lang="ja-JP" altLang="en-US" sz="1300" u="sng" dirty="0" smtClean="0"/>
              <a:t>販売の申し出</a:t>
            </a:r>
            <a:r>
              <a:rPr lang="ja-JP" altLang="en-US" sz="1300" dirty="0" smtClean="0"/>
              <a:t>したり</a:t>
            </a:r>
            <a:r>
              <a:rPr lang="ja-JP" altLang="en-US" sz="1300" dirty="0"/>
              <a:t>、インポートしたり、その他の方法で</a:t>
            </a:r>
            <a:r>
              <a:rPr lang="ja-JP" altLang="en-US" sz="1300" dirty="0" smtClean="0"/>
              <a:t>移転</a:t>
            </a:r>
            <a:r>
              <a:rPr lang="ja-JP" altLang="en-US" sz="1300" u="sng" dirty="0" smtClean="0"/>
              <a:t>（譲渡や貸与など）</a:t>
            </a:r>
            <a:r>
              <a:rPr lang="ja-JP" altLang="en-US" sz="1300" dirty="0" smtClean="0"/>
              <a:t>したり</a:t>
            </a:r>
            <a:r>
              <a:rPr lang="ja-JP" altLang="en-US" sz="1300" dirty="0"/>
              <a:t>する、非独占的で世界規模で使用料無料の特許ライセンスを付与します。コントリビューションがコントリビューターによって追加された時点で、その追加によってコントリビューションとプログラムの組み合わせがライセンスされる特許の対象になる場合は、この特許ライセンスをその組み合わせに適用します。コントリビューションが含まれるものでも、それ以外の組み合わせには、この特許ライセンスを適用しません。ハードウェアはこのライセンスの対象にな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5</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388017"/>
            <a:ext cx="6468127" cy="4761565"/>
          </a:xfrm>
        </p:spPr>
        <p:txBody>
          <a:bodyPr/>
          <a:lstStyle/>
          <a:p>
            <a:r>
              <a:rPr lang="en-US" altLang="ja-JP" sz="1300" dirty="0"/>
              <a:t>c) </a:t>
            </a:r>
            <a:r>
              <a:rPr lang="ja-JP" altLang="en-US" sz="1300" dirty="0"/>
              <a:t>受領者は、各コントリビューターがここでコントリビューションへのライセンスを付与したとしても、プログラムが他者の特許やその他の知的所有権を侵害しないことをコントリビューターが保証していると見なしてはなりません。各コントリビューターは、知的所有権の侵害やその他の侵害に基づいて他者から出される賠償請求について、受領者に対する一切の責任を否認します。これにより、ここで付与される権利とライセンスを行使する条件として、もし他に必要な知的所有権があれば、受領者はそれらを自分で取得する責任を負うことになります。たとえば、受領者がプログラムを頒布する上で第三者の特許ライセンスが必要だとすると、プログラムの頒布前にそのライセンスを取得するのは受領者の責任です。</a:t>
            </a:r>
          </a:p>
          <a:p>
            <a:endParaRPr lang="en-US" altLang="ja-JP" sz="1300" dirty="0"/>
          </a:p>
          <a:p>
            <a:r>
              <a:rPr lang="en-US" altLang="ja-JP" sz="1300" dirty="0"/>
              <a:t>d) </a:t>
            </a:r>
            <a:r>
              <a:rPr lang="ja-JP" altLang="en-US" sz="1300" dirty="0"/>
              <a:t>各コントリビューターは、本許諾書で述べている著作権ライセンスを付与するのに十分な著作権がコントリビューションに</a:t>
            </a:r>
            <a:r>
              <a:rPr lang="ja-JP" altLang="en-US" sz="1300" dirty="0" smtClean="0"/>
              <a:t>ある</a:t>
            </a:r>
            <a:r>
              <a:rPr lang="ja-JP" altLang="en-US" sz="1300" u="sng" dirty="0" smtClean="0"/>
              <a:t>との表明保証</a:t>
            </a:r>
            <a:r>
              <a:rPr lang="ja-JP" altLang="en-US" sz="1300" dirty="0" smtClean="0"/>
              <a:t>します。</a:t>
            </a:r>
            <a:endParaRPr lang="ja-JP" altLang="en-US" sz="1300" dirty="0"/>
          </a:p>
          <a:p>
            <a:endParaRPr lang="en-US" altLang="ja-JP" sz="1300" dirty="0"/>
          </a:p>
          <a:p>
            <a:r>
              <a:rPr lang="en-US" altLang="ja-JP" sz="1300" dirty="0"/>
              <a:t>e) </a:t>
            </a:r>
            <a:r>
              <a:rPr lang="ja-JP" altLang="en-US" sz="1300" dirty="0"/>
              <a:t>二次ライセンスの規約にかかわらず、（第</a:t>
            </a:r>
            <a:r>
              <a:rPr lang="en-US" altLang="ja-JP" sz="1300" dirty="0"/>
              <a:t>3</a:t>
            </a:r>
            <a:r>
              <a:rPr lang="ja-JP" altLang="en-US" sz="1300" dirty="0"/>
              <a:t>節の条項で許諾されている場合）受領者が二次ライセンスに従ってプログラムを受け取った結果、コントリビューターは（本許諾書で明記されている以外の）受領者に対して追加的権利を付与しないものとします。</a:t>
            </a:r>
          </a:p>
          <a:p>
            <a:endParaRPr kumimoji="1" lang="en-US" altLang="ja-JP"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6</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456039"/>
            <a:ext cx="6468127" cy="4693543"/>
          </a:xfrm>
        </p:spPr>
        <p:txBody>
          <a:bodyPr/>
          <a:lstStyle/>
          <a:p>
            <a:r>
              <a:rPr kumimoji="1" lang="ja-JP" altLang="en-US" dirty="0"/>
              <a:t> </a:t>
            </a:r>
            <a:r>
              <a:rPr lang="en-US" altLang="ja-JP" sz="1300" b="1" dirty="0"/>
              <a:t>3. </a:t>
            </a:r>
            <a:r>
              <a:rPr lang="ja-JP" altLang="en-US" sz="1300" b="1" dirty="0" smtClean="0"/>
              <a:t>要件</a:t>
            </a:r>
            <a:endParaRPr lang="ja-JP" altLang="en-US" sz="1300" b="1" dirty="0"/>
          </a:p>
          <a:p>
            <a:r>
              <a:rPr lang="en-US" altLang="ja-JP" sz="1300" dirty="0"/>
              <a:t>3.1 </a:t>
            </a:r>
            <a:r>
              <a:rPr lang="ja-JP" altLang="en-US" sz="1300" dirty="0"/>
              <a:t>コントリビューターが何らかの形式でプログラムを頒布する場合：</a:t>
            </a:r>
          </a:p>
          <a:p>
            <a:r>
              <a:rPr lang="en-US" altLang="ja-JP" sz="1300" dirty="0"/>
              <a:t>a) </a:t>
            </a:r>
            <a:r>
              <a:rPr lang="ja-JP" altLang="en-US" sz="1300" dirty="0"/>
              <a:t>以下</a:t>
            </a:r>
            <a:r>
              <a:rPr lang="en-US" altLang="ja-JP" sz="1300" dirty="0"/>
              <a:t>3.2</a:t>
            </a:r>
            <a:r>
              <a:rPr lang="ja-JP" altLang="en-US" sz="1300" dirty="0"/>
              <a:t>項に従って、そのプログラムのソースコードを利用可能にする必要があり、コントリビューターはそのプログラムに、そのプログラムのソースコードが本許諾書に基づき利用可能であるとする説明を付す必要があります。また、ソフトウェア交換のために慣用的に使用されている媒体を通じてそれを入手する方法を受領者に知らせる必要があります。</a:t>
            </a:r>
            <a:endParaRPr lang="en-US" altLang="ja-JP" sz="1300" dirty="0"/>
          </a:p>
          <a:p>
            <a:endParaRPr lang="ja-JP" altLang="en-US" sz="1300" dirty="0"/>
          </a:p>
          <a:p>
            <a:r>
              <a:rPr lang="en-US" altLang="ja-JP" sz="1300" dirty="0"/>
              <a:t>b) </a:t>
            </a:r>
            <a:r>
              <a:rPr lang="ja-JP" altLang="en-US" sz="1300" dirty="0"/>
              <a:t>そのコントリビューターは、本許諾書以外のライセンスに基づくプログラムを頒布することができます。但し、該当するライセンスは以下の条件を満たさなければなりません。</a:t>
            </a:r>
          </a:p>
          <a:p>
            <a:pPr lvl="1"/>
            <a:endParaRPr lang="en-US" altLang="ja-JP" sz="1300" dirty="0"/>
          </a:p>
          <a:p>
            <a:pPr lvl="1"/>
            <a:r>
              <a:rPr lang="en-US" altLang="ja-JP" sz="1300" dirty="0" err="1"/>
              <a:t>i</a:t>
            </a:r>
            <a:r>
              <a:rPr lang="en-US" altLang="ja-JP" sz="1300" dirty="0"/>
              <a:t>) </a:t>
            </a:r>
            <a:r>
              <a:rPr lang="ja-JP" altLang="en-US" sz="1300" dirty="0"/>
              <a:t>他の全コントリビューターの利益となるよう、明示暗黙を問わず</a:t>
            </a:r>
            <a:r>
              <a:rPr lang="ja-JP" altLang="en-US" sz="1300" dirty="0" smtClean="0"/>
              <a:t>、</a:t>
            </a:r>
            <a:r>
              <a:rPr lang="ja-JP" altLang="en-US" sz="1300" u="sng" dirty="0" smtClean="0"/>
              <a:t>権原</a:t>
            </a:r>
            <a:r>
              <a:rPr lang="ja-JP" altLang="en-US" sz="1300" dirty="0" smtClean="0"/>
              <a:t>と非侵害</a:t>
            </a:r>
            <a:r>
              <a:rPr lang="ja-JP" altLang="en-US" sz="1300" u="sng" dirty="0" smtClean="0"/>
              <a:t>性</a:t>
            </a:r>
            <a:r>
              <a:rPr lang="ja-JP" altLang="en-US" sz="1300" dirty="0" smtClean="0"/>
              <a:t>に</a:t>
            </a:r>
            <a:r>
              <a:rPr lang="ja-JP" altLang="en-US" sz="1300" dirty="0"/>
              <a:t>関する保証や条件、商業的な使用可能性と特定の目的に対する適合性に関する暗黙の保証や条件を含めて、あらゆる保証や条件を効果的に否認しており、</a:t>
            </a:r>
          </a:p>
          <a:p>
            <a:pPr lvl="1"/>
            <a:endParaRPr lang="en-US" altLang="ja-JP" sz="1300" dirty="0"/>
          </a:p>
          <a:p>
            <a:pPr lvl="1"/>
            <a:r>
              <a:rPr lang="en-US" altLang="ja-JP" sz="1300" dirty="0"/>
              <a:t>ii) </a:t>
            </a:r>
            <a:r>
              <a:rPr lang="ja-JP" altLang="en-US" sz="1300" dirty="0"/>
              <a:t>他の全コントリビューターの利益となるよう、利益の損失やその他の、直接損害、間接損害、特別損害、偶発的損害、結果損害を含めて、あらゆる損害に対する責任を効果的に否認しており、</a:t>
            </a:r>
          </a:p>
          <a:p>
            <a:pPr lvl="1"/>
            <a:endParaRPr lang="en-US" altLang="ja-JP" sz="1300" dirty="0"/>
          </a:p>
          <a:p>
            <a:pPr lvl="1"/>
            <a:r>
              <a:rPr lang="en-US" altLang="ja-JP" sz="1300" dirty="0"/>
              <a:t>iii) 3.2</a:t>
            </a:r>
            <a:r>
              <a:rPr lang="ja-JP" altLang="en-US" sz="1300" dirty="0"/>
              <a:t>項が定めるソースコードに関する受領者の権利に制限もしくは変更を加えるものではなく、</a:t>
            </a:r>
          </a:p>
          <a:p>
            <a:pPr lvl="1"/>
            <a:endParaRPr lang="en-US" altLang="ja-JP" sz="1300" dirty="0"/>
          </a:p>
          <a:p>
            <a:pPr lvl="1"/>
            <a:r>
              <a:rPr lang="en-US" altLang="ja-JP" sz="1300" dirty="0"/>
              <a:t>iv) </a:t>
            </a:r>
            <a:r>
              <a:rPr lang="ja-JP" altLang="en-US" sz="1300" dirty="0"/>
              <a:t>いかなる当事者によるプログラムのその後の頒布に対して、この</a:t>
            </a:r>
            <a:r>
              <a:rPr lang="en-US" altLang="ja-JP" sz="1300" dirty="0"/>
              <a:t>3</a:t>
            </a:r>
            <a:r>
              <a:rPr lang="ja-JP" altLang="en-US" sz="1300" dirty="0"/>
              <a:t>節が定める条件を満たすライセンスに従うことを要求します。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7</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388017"/>
            <a:ext cx="6468127" cy="4761565"/>
          </a:xfrm>
        </p:spPr>
        <p:txBody>
          <a:bodyPr/>
          <a:lstStyle/>
          <a:p>
            <a:r>
              <a:rPr lang="en-US" altLang="ja-JP" sz="1300" dirty="0"/>
              <a:t>3.2 </a:t>
            </a:r>
            <a:r>
              <a:rPr lang="ja-JP" altLang="en-US" sz="1300" dirty="0"/>
              <a:t>プログラムがソースコードの形式で頒布される場合：</a:t>
            </a:r>
          </a:p>
          <a:p>
            <a:r>
              <a:rPr lang="en-US" altLang="ja-JP" sz="1300" dirty="0"/>
              <a:t>a) </a:t>
            </a:r>
            <a:r>
              <a:rPr lang="ja-JP" altLang="en-US" sz="1300" dirty="0"/>
              <a:t>それは本許諾書に基づいて利用可能にする必要がある、あるいはそのプログラムが </a:t>
            </a:r>
            <a:r>
              <a:rPr lang="en-US" altLang="ja-JP" sz="1300" dirty="0" err="1"/>
              <a:t>i</a:t>
            </a:r>
            <a:r>
              <a:rPr lang="en-US" altLang="ja-JP" sz="1300" dirty="0"/>
              <a:t>)</a:t>
            </a:r>
            <a:r>
              <a:rPr lang="ja-JP" altLang="en-US" sz="1300" dirty="0"/>
              <a:t>二次ライセンス に基づいて利用できる別の一つのファイルや複数のファイルに他の</a:t>
            </a:r>
            <a:r>
              <a:rPr lang="ja-JP" altLang="en-US" sz="1300" dirty="0" smtClean="0"/>
              <a:t>マテ</a:t>
            </a:r>
            <a:r>
              <a:rPr lang="ja-JP" altLang="en-US" sz="1300" u="sng" dirty="0" smtClean="0"/>
              <a:t>リ</a:t>
            </a:r>
            <a:r>
              <a:rPr lang="ja-JP" altLang="en-US" sz="1300" dirty="0" smtClean="0"/>
              <a:t>アル</a:t>
            </a:r>
            <a:r>
              <a:rPr lang="ja-JP" altLang="en-US" sz="1300" dirty="0"/>
              <a:t>が組み合わせている場合、そして </a:t>
            </a:r>
            <a:r>
              <a:rPr lang="en-US" altLang="ja-JP" sz="1300" dirty="0"/>
              <a:t>ii) </a:t>
            </a:r>
            <a:r>
              <a:rPr lang="ja-JP" altLang="en-US" sz="1300" dirty="0"/>
              <a:t>初期のコントリビューターがそのソースコードに、本許諾書の附属書</a:t>
            </a:r>
            <a:r>
              <a:rPr lang="en-US" altLang="ja-JP" sz="1300" dirty="0"/>
              <a:t>A</a:t>
            </a:r>
            <a:r>
              <a:rPr lang="ja-JP" altLang="en-US" sz="1300" dirty="0"/>
              <a:t>に記載された通知を添付した場合、そのプログラムは当該二次ライセンスの規定に従って利用可能となります。また、</a:t>
            </a:r>
            <a:endParaRPr lang="en-US" altLang="ja-JP" sz="1300" dirty="0"/>
          </a:p>
          <a:p>
            <a:endParaRPr lang="ja-JP" altLang="en-US" sz="1300" dirty="0"/>
          </a:p>
          <a:p>
            <a:r>
              <a:rPr lang="en-US" altLang="ja-JP" sz="1300" dirty="0"/>
              <a:t>b) </a:t>
            </a:r>
            <a:r>
              <a:rPr lang="ja-JP" altLang="en-US" sz="1300" dirty="0"/>
              <a:t>プログラムの各コピーに、本許諾書のコピーを添付しなければなりません。</a:t>
            </a:r>
          </a:p>
          <a:p>
            <a:endParaRPr lang="en-US" altLang="ja-JP" sz="1300" dirty="0"/>
          </a:p>
          <a:p>
            <a:r>
              <a:rPr lang="en-US" altLang="ja-JP" sz="1300" dirty="0"/>
              <a:t>3.3 </a:t>
            </a:r>
            <a:r>
              <a:rPr lang="ja-JP" altLang="en-US" sz="1300" dirty="0"/>
              <a:t>コントリビューターは、頒布するプログラムのコピーから、プログラム内に含まれるいかなる著作権、特許、商標、帰属告知、保証の否認、もしくは責任の制限（通知）も削除もしくは変更してはなりません。但し、コントリビューターが自身で適切な通知を</a:t>
            </a:r>
            <a:r>
              <a:rPr lang="ja-JP" altLang="en-US" sz="1300" dirty="0" smtClean="0"/>
              <a:t>追加</a:t>
            </a:r>
            <a:r>
              <a:rPr lang="ja-JP" altLang="en-US" sz="1300" u="sng" dirty="0" smtClean="0"/>
              <a:t>することはできます</a:t>
            </a:r>
            <a:r>
              <a:rPr lang="ja-JP" altLang="en-US" sz="1300" dirty="0" smtClean="0"/>
              <a:t>。</a:t>
            </a:r>
            <a:endParaRPr lang="ja-JP" altLang="en-US" sz="13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8</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277170" y="4456039"/>
            <a:ext cx="6468127" cy="4693543"/>
          </a:xfrm>
        </p:spPr>
        <p:txBody>
          <a:bodyPr/>
          <a:lstStyle/>
          <a:p>
            <a:r>
              <a:rPr lang="en-US" altLang="ja-JP" sz="1300" b="1" dirty="0"/>
              <a:t>4. </a:t>
            </a:r>
            <a:r>
              <a:rPr lang="ja-JP" altLang="en-US" sz="1300" b="1" dirty="0"/>
              <a:t>商業目的の頒布</a:t>
            </a:r>
          </a:p>
          <a:p>
            <a:r>
              <a:rPr lang="ja-JP" altLang="en-US" sz="1300" dirty="0"/>
              <a:t>ソフトウェアの商業ディストリビューターは、エンドユーザやビジネスパートナーなどに関して一定の責任を負うことがあります。このライセンスはプログラムの商業利用を促進することを意図してはいますが、プログラムを商業製品に含めるコントリビューターは他のコントリビューターに責任が及ばないような措置をとるべきです。したがって、プログラムを商業製品に含めるコントリビューター（「商業コントリビューター」）は、その頒布に関連する当該商業コントリビューターの行為または不作為に起因するものに限り、第三者による賠償請求や訴訟やその他の法的行動によって生じる損失、損害、および費用（「損失」と総称）から他のすべてのコントリビューター（「被補償コントリビューター」）を守り、そうした損失を補償することに同意するものとします。この項で述べている義務は、実際のまたは申し立てられた知的財産侵害に関連する賠償請求や損失には適用されません。被補償コントリビューターは資格を得るため、</a:t>
            </a:r>
            <a:r>
              <a:rPr lang="en-US" altLang="ja-JP" sz="1300" dirty="0"/>
              <a:t>a) </a:t>
            </a:r>
            <a:r>
              <a:rPr lang="ja-JP" altLang="en-US" sz="1300" dirty="0"/>
              <a:t>そうした賠償請求を直ちに書面で商業コントリビューターに通知すると共に、</a:t>
            </a:r>
            <a:r>
              <a:rPr lang="en-US" altLang="ja-JP" sz="1300" dirty="0"/>
              <a:t>b) </a:t>
            </a:r>
            <a:r>
              <a:rPr lang="ja-JP" altLang="en-US" sz="1300" dirty="0"/>
              <a:t>商業コントリビューターに協力して、商業コントリビューターが防御や和解交渉をうまく行えるようにしなければなりません。被補償コントリビューターは、そうした賠償請求に自費で参加することも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745C0D3-8E94-4580-B7D4-8120AFCA5CB2}" type="slidenum">
              <a:rPr kumimoji="1" lang="ja-JP" altLang="en-US" smtClean="0"/>
              <a:t>9</a:t>
            </a:fld>
            <a:endParaRPr kumimoji="1" lang="ja-JP" altLang="en-US"/>
          </a:p>
        </p:txBody>
      </p:sp>
    </p:spTree>
    <p:extLst>
      <p:ext uri="{BB962C8B-B14F-4D97-AF65-F5344CB8AC3E}">
        <p14:creationId xmlns:p14="http://schemas.microsoft.com/office/powerpoint/2010/main" val="151436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A956655-E383-4EEC-BD86-523AC2F44BED}" type="datetime1">
              <a:rPr kumimoji="1" lang="ja-JP" altLang="en-US" smtClean="0"/>
              <a:t>2021/2/17</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r>
              <a:rPr lang="ja-JP" altLang="en-US"/>
              <a:t>社団法人オープンソースライセンス研究所</a:t>
            </a:r>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6AA23E34-A304-4572-822B-69CFBF46477F}" type="slidenum">
              <a:rPr lang="ja-JP" altLang="en-US" smtClean="0"/>
              <a:pPr/>
              <a:t>‹#›</a:t>
            </a:fld>
            <a:endParaRPr lang="ja-JP" altLang="en-US"/>
          </a:p>
        </p:txBody>
      </p:sp>
    </p:spTree>
    <p:extLst>
      <p:ext uri="{BB962C8B-B14F-4D97-AF65-F5344CB8AC3E}">
        <p14:creationId xmlns:p14="http://schemas.microsoft.com/office/powerpoint/2010/main" val="291534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BAB913-426D-43C9-8FD2-AAAE17A496DF}" type="datetime1">
              <a:rPr kumimoji="1" lang="ja-JP" altLang="en-US" smtClean="0"/>
              <a:t>2021/2/17</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社団法人オープンソースライセンス研究所</a:t>
            </a:r>
          </a:p>
        </p:txBody>
      </p:sp>
      <p:sp>
        <p:nvSpPr>
          <p:cNvPr id="6" name="スライド番号プレースホルダー 5"/>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168202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818FF61-C395-4499-ABE9-1EBB591D34C8}" type="datetime1">
              <a:rPr kumimoji="1" lang="ja-JP" altLang="en-US" smtClean="0"/>
              <a:t>2021/2/17</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社団法人オープンソースライセンス研究所</a:t>
            </a:r>
          </a:p>
        </p:txBody>
      </p:sp>
      <p:sp>
        <p:nvSpPr>
          <p:cNvPr id="6" name="スライド番号プレースホルダー 5"/>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312295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473CEC-5485-423E-B6DB-08DC9910BCF1}" type="datetime1">
              <a:rPr kumimoji="1" lang="ja-JP" altLang="en-US" smtClean="0"/>
              <a:t>2021/2/17</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社団法人オープンソースライセンス研究所</a:t>
            </a:r>
          </a:p>
        </p:txBody>
      </p:sp>
      <p:sp>
        <p:nvSpPr>
          <p:cNvPr id="6" name="スライド番号プレースホルダー 5"/>
          <p:cNvSpPr>
            <a:spLocks noGrp="1"/>
          </p:cNvSpPr>
          <p:nvPr>
            <p:ph type="sldNum" sz="quarter" idx="12"/>
          </p:nvPr>
        </p:nvSpPr>
        <p:spPr>
          <a:xfrm>
            <a:off x="6902896" y="6520259"/>
            <a:ext cx="2133600" cy="365125"/>
          </a:xfrm>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323379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B0BBE18-03EB-4A50-A655-A3E100DB8528}" type="datetime1">
              <a:rPr kumimoji="1" lang="ja-JP" altLang="en-US" smtClean="0"/>
              <a:t>2021/2/17</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社団法人オープンソースライセンス研究所</a:t>
            </a:r>
          </a:p>
        </p:txBody>
      </p:sp>
      <p:sp>
        <p:nvSpPr>
          <p:cNvPr id="6" name="スライド番号プレースホルダー 5"/>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218047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37F213B-296C-4E50-812E-5605F4FB2FC3}" type="datetime1">
              <a:rPr kumimoji="1" lang="ja-JP" altLang="en-US" smtClean="0"/>
              <a:t>2021/2/17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社団法人オープンソースライセンス研究所</a:t>
            </a:r>
          </a:p>
        </p:txBody>
      </p:sp>
      <p:sp>
        <p:nvSpPr>
          <p:cNvPr id="7" name="スライド番号プレースホルダー 6"/>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107229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74C728D-A5BE-4427-B8B3-71F4FF6AF6F5}" type="datetime1">
              <a:rPr kumimoji="1" lang="ja-JP" altLang="en-US" smtClean="0"/>
              <a:t>2021/2/17</a:t>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社団法人オープンソースライセンス研究所</a:t>
            </a:r>
          </a:p>
        </p:txBody>
      </p:sp>
      <p:sp>
        <p:nvSpPr>
          <p:cNvPr id="9" name="スライド番号プレースホルダー 8"/>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361821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0552068-5E76-41A4-B211-0994F4458E9A}" type="datetime1">
              <a:rPr kumimoji="1" lang="ja-JP" altLang="en-US" smtClean="0"/>
              <a:t>2021/2/17</a:t>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社団法人オープンソースライセンス研究所</a:t>
            </a:r>
          </a:p>
        </p:txBody>
      </p:sp>
      <p:sp>
        <p:nvSpPr>
          <p:cNvPr id="5" name="スライド番号プレースホルダー 4"/>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287270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41F3BE4-5D88-4BF6-8F87-94104E5F91AD}" type="datetime1">
              <a:rPr kumimoji="1" lang="ja-JP" altLang="en-US" smtClean="0"/>
              <a:t>2021/2/17</a:t>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社団法人オープンソースライセンス研究所</a:t>
            </a:r>
          </a:p>
        </p:txBody>
      </p:sp>
      <p:sp>
        <p:nvSpPr>
          <p:cNvPr id="4" name="スライド番号プレースホルダー 3"/>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427148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D2D354D-6D17-42D6-8B9F-0F42283353BB}" type="datetime1">
              <a:rPr kumimoji="1" lang="ja-JP" altLang="en-US" smtClean="0"/>
              <a:t>2021/2/17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社団法人オープンソースライセンス研究所</a:t>
            </a:r>
          </a:p>
        </p:txBody>
      </p:sp>
      <p:sp>
        <p:nvSpPr>
          <p:cNvPr id="7" name="スライド番号プレースホルダー 6"/>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126084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3C6D631-F79D-44B8-BBA7-19566278DF47}" type="datetime1">
              <a:rPr kumimoji="1" lang="ja-JP" altLang="en-US" smtClean="0"/>
              <a:t>2021/2/17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社団法人オープンソースライセンス研究所</a:t>
            </a:r>
          </a:p>
        </p:txBody>
      </p:sp>
      <p:sp>
        <p:nvSpPr>
          <p:cNvPr id="7" name="スライド番号プレースホルダー 6"/>
          <p:cNvSpPr>
            <a:spLocks noGrp="1"/>
          </p:cNvSpPr>
          <p:nvPr>
            <p:ph type="sldNum" sz="quarter" idx="12"/>
          </p:nvPr>
        </p:nvSpPr>
        <p:spPr/>
        <p:txBody>
          <a:body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264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B4E29-17F9-4177-843D-005AEF2EDED7}" type="datetime1">
              <a:rPr kumimoji="1" lang="ja-JP" altLang="en-US" smtClean="0"/>
              <a:t>2021/2/17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ja-JP" altLang="en-US"/>
              <a:t>社団法人オープンソースライセンス研究所</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23E34-A304-4572-822B-69CFBF46477F}" type="slidenum">
              <a:rPr kumimoji="1" lang="ja-JP" altLang="en-US" smtClean="0"/>
              <a:t>‹#›</a:t>
            </a:fld>
            <a:endParaRPr kumimoji="1" lang="ja-JP" altLang="en-US"/>
          </a:p>
        </p:txBody>
      </p:sp>
    </p:spTree>
    <p:extLst>
      <p:ext uri="{BB962C8B-B14F-4D97-AF65-F5344CB8AC3E}">
        <p14:creationId xmlns:p14="http://schemas.microsoft.com/office/powerpoint/2010/main" val="191233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4.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685800" y="908720"/>
            <a:ext cx="7772400" cy="2592288"/>
          </a:xfrm>
          <a:solidFill>
            <a:schemeClr val="accent5">
              <a:lumMod val="20000"/>
              <a:lumOff val="80000"/>
            </a:schemeClr>
          </a:solidFill>
          <a:ln>
            <a:solidFill>
              <a:schemeClr val="bg1">
                <a:lumMod val="50000"/>
              </a:schemeClr>
            </a:solidFill>
          </a:ln>
        </p:spPr>
        <p:txBody>
          <a:bodyPr/>
          <a:lstStyle/>
          <a:p>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ライセンス</a:t>
            </a:r>
            <a:r>
              <a:rPr kumimoji="1" lang="en-US" altLang="ja-JP" dirty="0">
                <a:latin typeface="Meiryo UI" panose="020B0604030504040204" pitchFamily="50" charset="-128"/>
                <a:ea typeface="Meiryo UI" panose="020B0604030504040204" pitchFamily="50" charset="-128"/>
              </a:rPr>
              <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読み合わせ用）</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rPr>
              <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（その</a:t>
            </a:r>
            <a:r>
              <a:rPr lang="en-US" altLang="ja-JP" sz="2800" dirty="0">
                <a:latin typeface="Meiryo UI" panose="020B0604030504040204" pitchFamily="50" charset="-128"/>
                <a:ea typeface="Meiryo UI" panose="020B0604030504040204" pitchFamily="50" charset="-128"/>
              </a:rPr>
              <a:t>9</a:t>
            </a:r>
            <a:r>
              <a:rPr lang="ja-JP" altLang="en-US" sz="2800" dirty="0">
                <a:latin typeface="Meiryo UI" panose="020B0604030504040204" pitchFamily="50" charset="-128"/>
                <a:ea typeface="Meiryo UI" panose="020B0604030504040204" pitchFamily="50" charset="-128"/>
              </a:rPr>
              <a:t>）ソースコード提供必須ライセンス</a:t>
            </a:r>
            <a:r>
              <a:rPr lang="en-US" altLang="ja-JP" sz="2800" dirty="0">
                <a:latin typeface="Meiryo UI" panose="020B0604030504040204" pitchFamily="50" charset="-128"/>
                <a:ea typeface="Meiryo UI" panose="020B0604030504040204" pitchFamily="50" charset="-128"/>
              </a:rPr>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EPL 2.0</a:t>
            </a:r>
            <a:r>
              <a:rPr lang="ja-JP" altLang="en-US" sz="2800" dirty="0">
                <a:latin typeface="Meiryo UI" panose="020B0604030504040204" pitchFamily="50" charset="-128"/>
                <a:ea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endParaRPr>
          </a:p>
        </p:txBody>
      </p:sp>
      <p:sp>
        <p:nvSpPr>
          <p:cNvPr id="4" name="サブタイトル 3"/>
          <p:cNvSpPr>
            <a:spLocks noGrp="1"/>
          </p:cNvSpPr>
          <p:nvPr>
            <p:ph type="subTitle" idx="1"/>
          </p:nvPr>
        </p:nvSpPr>
        <p:spPr>
          <a:xfrm>
            <a:off x="1371600" y="4966320"/>
            <a:ext cx="6400800" cy="1198984"/>
          </a:xfrm>
        </p:spPr>
        <p:txBody>
          <a:bodyPr/>
          <a:lstStyle/>
          <a:p>
            <a:r>
              <a:rPr kumimoji="1" lang="en-US" altLang="ja-JP">
                <a:solidFill>
                  <a:schemeClr val="tx1"/>
                </a:solidFill>
                <a:latin typeface="Meiryo UI" panose="020B0604030504040204" pitchFamily="50" charset="-128"/>
                <a:ea typeface="Meiryo UI" panose="020B0604030504040204" pitchFamily="50" charset="-128"/>
              </a:rPr>
              <a:t>OSS</a:t>
            </a:r>
            <a:r>
              <a:rPr kumimoji="1" lang="ja-JP" altLang="en-US">
                <a:solidFill>
                  <a:schemeClr val="tx1"/>
                </a:solidFill>
                <a:latin typeface="Meiryo UI" panose="020B0604030504040204" pitchFamily="50" charset="-128"/>
                <a:ea typeface="Meiryo UI" panose="020B0604030504040204" pitchFamily="50" charset="-128"/>
              </a:rPr>
              <a:t>ライセンス研究所</a:t>
            </a:r>
            <a:endParaRPr kumimoji="1" lang="en-US" altLang="ja-JP">
              <a:solidFill>
                <a:schemeClr val="tx1"/>
              </a:solidFill>
              <a:latin typeface="Meiryo UI" panose="020B0604030504040204" pitchFamily="50" charset="-128"/>
              <a:ea typeface="Meiryo UI" panose="020B0604030504040204" pitchFamily="50" charset="-128"/>
            </a:endParaRPr>
          </a:p>
          <a:p>
            <a:r>
              <a:rPr lang="ja-JP" altLang="en-US">
                <a:solidFill>
                  <a:schemeClr val="tx1"/>
                </a:solidFill>
                <a:latin typeface="Meiryo UI" panose="020B0604030504040204" pitchFamily="50" charset="-128"/>
                <a:ea typeface="Meiryo UI" panose="020B0604030504040204" pitchFamily="50" charset="-128"/>
              </a:rPr>
              <a:t>［</a:t>
            </a:r>
            <a:r>
              <a:rPr lang="en-US" altLang="ja-JP">
                <a:solidFill>
                  <a:schemeClr val="tx1"/>
                </a:solidFill>
                <a:latin typeface="Meiryo UI" panose="020B0604030504040204" pitchFamily="50" charset="-128"/>
                <a:ea typeface="Meiryo UI" panose="020B0604030504040204" pitchFamily="50" charset="-128"/>
              </a:rPr>
              <a:t>OSS</a:t>
            </a:r>
            <a:r>
              <a:rPr lang="ja-JP" altLang="en-US">
                <a:solidFill>
                  <a:schemeClr val="tx1"/>
                </a:solidFill>
                <a:latin typeface="Meiryo UI" panose="020B0604030504040204" pitchFamily="50" charset="-128"/>
                <a:ea typeface="Meiryo UI" panose="020B0604030504040204" pitchFamily="50" charset="-128"/>
              </a:rPr>
              <a:t>ライセンス深堀り勉強会］</a:t>
            </a: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2" name="スライド番号プレースホルダー 1"/>
          <p:cNvSpPr>
            <a:spLocks noGrp="1"/>
          </p:cNvSpPr>
          <p:nvPr>
            <p:ph type="sldNum" sz="quarter" idx="12"/>
          </p:nvPr>
        </p:nvSpPr>
        <p:spPr/>
        <p:txBody>
          <a:bodyPr/>
          <a:lstStyle/>
          <a:p>
            <a:fld id="{6AA23E34-A304-4572-822B-69CFBF46477F}" type="slidenum">
              <a:rPr kumimoji="1" lang="ja-JP" altLang="en-US" smtClean="0"/>
              <a:t>1</a:t>
            </a:fld>
            <a:endParaRPr kumimoji="1" lang="ja-JP" altLang="en-US"/>
          </a:p>
        </p:txBody>
      </p:sp>
      <p:sp>
        <p:nvSpPr>
          <p:cNvPr id="5" name="テキスト ボックス 4"/>
          <p:cNvSpPr txBox="1"/>
          <p:nvPr/>
        </p:nvSpPr>
        <p:spPr>
          <a:xfrm>
            <a:off x="899592" y="3861048"/>
            <a:ext cx="7704856" cy="369332"/>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a:t>
            </a:r>
            <a:r>
              <a:rPr kumimoji="1" lang="ja-JP" altLang="en-US" b="1" dirty="0">
                <a:latin typeface="Meiryo UI" panose="020B0604030504040204" pitchFamily="50" charset="-128"/>
                <a:ea typeface="Meiryo UI" panose="020B0604030504040204" pitchFamily="50" charset="-128"/>
              </a:rPr>
              <a:t>勉強会の中で、アクション事項は</a:t>
            </a:r>
            <a:r>
              <a:rPr kumimoji="1" lang="ja-JP" altLang="en-US" b="1" dirty="0">
                <a:solidFill>
                  <a:srgbClr val="FF0000"/>
                </a:solidFill>
                <a:latin typeface="Meiryo UI" panose="020B0604030504040204" pitchFamily="50" charset="-128"/>
                <a:ea typeface="Meiryo UI" panose="020B0604030504040204" pitchFamily="50" charset="-128"/>
              </a:rPr>
              <a:t>赤字</a:t>
            </a:r>
            <a:r>
              <a:rPr kumimoji="1" lang="ja-JP" altLang="en-US" b="1" dirty="0">
                <a:latin typeface="Meiryo UI" panose="020B0604030504040204" pitchFamily="50" charset="-128"/>
                <a:ea typeface="Meiryo UI" panose="020B0604030504040204" pitchFamily="50" charset="-128"/>
              </a:rPr>
              <a:t>、禁止事項は</a:t>
            </a:r>
            <a:r>
              <a:rPr kumimoji="1" lang="ja-JP" altLang="en-US" b="1" dirty="0">
                <a:solidFill>
                  <a:srgbClr val="0000CC"/>
                </a:solidFill>
                <a:latin typeface="Meiryo UI" panose="020B0604030504040204" pitchFamily="50" charset="-128"/>
                <a:ea typeface="Meiryo UI" panose="020B0604030504040204" pitchFamily="50" charset="-128"/>
              </a:rPr>
              <a:t>青字</a:t>
            </a:r>
            <a:r>
              <a:rPr kumimoji="1" lang="ja-JP" altLang="en-US" b="1" dirty="0">
                <a:latin typeface="Meiryo UI" panose="020B0604030504040204" pitchFamily="50" charset="-128"/>
                <a:ea typeface="Meiryo UI" panose="020B0604030504040204" pitchFamily="50" charset="-128"/>
              </a:rPr>
              <a:t>としていきます。</a:t>
            </a:r>
          </a:p>
        </p:txBody>
      </p:sp>
      <p:sp>
        <p:nvSpPr>
          <p:cNvPr id="6" name="フッター プレースホルダー 5"/>
          <p:cNvSpPr>
            <a:spLocks noGrp="1"/>
          </p:cNvSpPr>
          <p:nvPr>
            <p:ph type="ftr" sz="quarter" idx="11"/>
          </p:nvPr>
        </p:nvSpPr>
        <p:spPr/>
        <p:txBody>
          <a:bodyPr/>
          <a:lstStyle/>
          <a:p>
            <a:r>
              <a:rPr lang="ja-JP" altLang="en-US"/>
              <a:t>社団法人オープンソースライセンス研究所</a:t>
            </a:r>
          </a:p>
        </p:txBody>
      </p:sp>
    </p:spTree>
    <p:extLst>
      <p:ext uri="{BB962C8B-B14F-4D97-AF65-F5344CB8AC3E}">
        <p14:creationId xmlns:p14="http://schemas.microsoft.com/office/powerpoint/2010/main" val="271292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endParaRPr lang="en-US" altLang="ja-JP" dirty="0">
              <a:solidFill>
                <a:schemeClr val="tx1"/>
              </a:solidFill>
            </a:endParaRPr>
          </a:p>
          <a:p>
            <a:pPr>
              <a:lnSpc>
                <a:spcPts val="1800"/>
              </a:lnSpc>
            </a:pPr>
            <a:r>
              <a:rPr lang="en-US" altLang="ja-JP" dirty="0">
                <a:solidFill>
                  <a:schemeClr val="tx1"/>
                </a:solidFill>
              </a:rPr>
              <a:t>For example, a Contributor might include the Program in a commercial</a:t>
            </a:r>
          </a:p>
          <a:p>
            <a:pPr>
              <a:lnSpc>
                <a:spcPts val="1800"/>
              </a:lnSpc>
            </a:pPr>
            <a:r>
              <a:rPr lang="en-US" altLang="ja-JP" dirty="0">
                <a:solidFill>
                  <a:schemeClr val="tx1"/>
                </a:solidFill>
              </a:rPr>
              <a:t>product offering, Product X. That Contributor is then a Commercial</a:t>
            </a:r>
          </a:p>
          <a:p>
            <a:pPr>
              <a:lnSpc>
                <a:spcPts val="1800"/>
              </a:lnSpc>
            </a:pPr>
            <a:r>
              <a:rPr lang="en-US" altLang="ja-JP" dirty="0">
                <a:solidFill>
                  <a:schemeClr val="tx1"/>
                </a:solidFill>
              </a:rPr>
              <a:t>Contributor. If that Commercial Contributor then makes performance</a:t>
            </a:r>
          </a:p>
          <a:p>
            <a:pPr>
              <a:lnSpc>
                <a:spcPts val="1800"/>
              </a:lnSpc>
            </a:pPr>
            <a:r>
              <a:rPr lang="en-US" altLang="ja-JP" dirty="0">
                <a:solidFill>
                  <a:schemeClr val="tx1"/>
                </a:solidFill>
              </a:rPr>
              <a:t>claims, or offers warranties related to Product X, those performance</a:t>
            </a:r>
          </a:p>
          <a:p>
            <a:pPr>
              <a:lnSpc>
                <a:spcPts val="1800"/>
              </a:lnSpc>
            </a:pPr>
            <a:r>
              <a:rPr lang="en-US" altLang="ja-JP" dirty="0">
                <a:solidFill>
                  <a:schemeClr val="tx1"/>
                </a:solidFill>
              </a:rPr>
              <a:t>claims and warranties are such Commercial Contributor's responsibility</a:t>
            </a:r>
          </a:p>
          <a:p>
            <a:pPr>
              <a:lnSpc>
                <a:spcPts val="1800"/>
              </a:lnSpc>
            </a:pPr>
            <a:r>
              <a:rPr lang="en-US" altLang="ja-JP" dirty="0">
                <a:solidFill>
                  <a:schemeClr val="tx1"/>
                </a:solidFill>
              </a:rPr>
              <a:t>alone. Under this section, the Commercial Contributor would have to</a:t>
            </a:r>
          </a:p>
          <a:p>
            <a:pPr>
              <a:lnSpc>
                <a:spcPts val="1800"/>
              </a:lnSpc>
            </a:pPr>
            <a:r>
              <a:rPr lang="en-US" altLang="ja-JP" dirty="0">
                <a:solidFill>
                  <a:schemeClr val="tx1"/>
                </a:solidFill>
              </a:rPr>
              <a:t>defend claims against the other Contributors related to those performance</a:t>
            </a:r>
          </a:p>
          <a:p>
            <a:pPr>
              <a:lnSpc>
                <a:spcPts val="1800"/>
              </a:lnSpc>
            </a:pPr>
            <a:r>
              <a:rPr lang="en-US" altLang="ja-JP" dirty="0">
                <a:solidFill>
                  <a:schemeClr val="tx1"/>
                </a:solidFill>
              </a:rPr>
              <a:t>claims and warranties, and if a court requires any other Contributor to</a:t>
            </a:r>
          </a:p>
          <a:p>
            <a:pPr>
              <a:lnSpc>
                <a:spcPts val="1800"/>
              </a:lnSpc>
            </a:pPr>
            <a:r>
              <a:rPr lang="en-US" altLang="ja-JP" dirty="0">
                <a:solidFill>
                  <a:schemeClr val="tx1"/>
                </a:solidFill>
              </a:rPr>
              <a:t>pay any damages as a result, the Commercial Contributor must pay</a:t>
            </a:r>
          </a:p>
          <a:p>
            <a:pPr>
              <a:lnSpc>
                <a:spcPts val="1800"/>
              </a:lnSpc>
            </a:pPr>
            <a:r>
              <a:rPr lang="en-US" altLang="ja-JP" dirty="0">
                <a:solidFill>
                  <a:schemeClr val="tx1"/>
                </a:solidFill>
              </a:rPr>
              <a:t>those damages.</a:t>
            </a:r>
          </a:p>
          <a:p>
            <a:pPr>
              <a:lnSpc>
                <a:spcPts val="1800"/>
              </a:lnSpc>
            </a:pPr>
            <a:endParaRPr lang="en-US" altLang="ja-JP" dirty="0">
              <a:solidFill>
                <a:schemeClr val="tx1"/>
              </a:solidFill>
            </a:endParaRPr>
          </a:p>
          <a:p>
            <a:pPr>
              <a:lnSpc>
                <a:spcPts val="1800"/>
              </a:lnSpc>
            </a:pPr>
            <a:r>
              <a:rPr lang="en-US" altLang="ja-JP" dirty="0">
                <a:solidFill>
                  <a:schemeClr val="tx1"/>
                </a:solidFill>
              </a:rPr>
              <a:t>5. NO WARRANTY</a:t>
            </a:r>
          </a:p>
          <a:p>
            <a:pPr>
              <a:lnSpc>
                <a:spcPts val="1800"/>
              </a:lnSpc>
            </a:pPr>
            <a:endParaRPr lang="en-US" altLang="ja-JP" dirty="0">
              <a:solidFill>
                <a:schemeClr val="tx1"/>
              </a:solidFill>
            </a:endParaRPr>
          </a:p>
          <a:p>
            <a:pPr>
              <a:lnSpc>
                <a:spcPts val="1800"/>
              </a:lnSpc>
            </a:pPr>
            <a:r>
              <a:rPr lang="en-US" altLang="ja-JP" dirty="0">
                <a:solidFill>
                  <a:schemeClr val="tx1"/>
                </a:solidFill>
              </a:rPr>
              <a:t>EXCEPT AS EXPRESSLY SET FORTH IN THIS AGREEMENT, AND TO THE EXTENT</a:t>
            </a:r>
          </a:p>
          <a:p>
            <a:pPr>
              <a:lnSpc>
                <a:spcPts val="1800"/>
              </a:lnSpc>
            </a:pPr>
            <a:r>
              <a:rPr lang="en-US" altLang="ja-JP" dirty="0">
                <a:solidFill>
                  <a:schemeClr val="tx1"/>
                </a:solidFill>
              </a:rPr>
              <a:t>PERMITTED BY APPLICABLE LAW, THE PROGRAM IS PROVIDED ON AN "AS IS"</a:t>
            </a:r>
          </a:p>
          <a:p>
            <a:pPr>
              <a:lnSpc>
                <a:spcPts val="1800"/>
              </a:lnSpc>
            </a:pPr>
            <a:r>
              <a:rPr lang="en-US" altLang="ja-JP" dirty="0">
                <a:solidFill>
                  <a:schemeClr val="tx1"/>
                </a:solidFill>
              </a:rPr>
              <a:t>BASIS, WITHOUT WARRANTIES OR CONDITIONS OF ANY KIND, EITHER EXPRESS OR</a:t>
            </a:r>
          </a:p>
          <a:p>
            <a:pPr>
              <a:lnSpc>
                <a:spcPts val="1800"/>
              </a:lnSpc>
            </a:pPr>
            <a:r>
              <a:rPr lang="en-US" altLang="ja-JP" dirty="0">
                <a:solidFill>
                  <a:schemeClr val="tx1"/>
                </a:solidFill>
              </a:rPr>
              <a:t>IMPLIED INCLUDING, WITHOUT LIMITATION, ANY WARRANTIES OR CONDITIONS OF</a:t>
            </a:r>
          </a:p>
          <a:p>
            <a:pPr>
              <a:lnSpc>
                <a:spcPts val="1800"/>
              </a:lnSpc>
            </a:pPr>
            <a:r>
              <a:rPr lang="en-US" altLang="ja-JP" dirty="0">
                <a:solidFill>
                  <a:schemeClr val="tx1"/>
                </a:solidFill>
              </a:rPr>
              <a:t>TITLE, NON-INFRINGEMENT, MERCHANTABILITY OR FITNESS FOR A PARTICULAR</a:t>
            </a:r>
          </a:p>
          <a:p>
            <a:pPr>
              <a:lnSpc>
                <a:spcPts val="1800"/>
              </a:lnSpc>
            </a:pPr>
            <a:r>
              <a:rPr lang="en-US" altLang="ja-JP" dirty="0">
                <a:solidFill>
                  <a:schemeClr val="tx1"/>
                </a:solidFill>
              </a:rPr>
              <a:t>PURPOSE. Each Recipient is solely responsible for determining the</a:t>
            </a:r>
          </a:p>
          <a:p>
            <a:pPr>
              <a:lnSpc>
                <a:spcPts val="1800"/>
              </a:lnSpc>
            </a:pPr>
            <a:r>
              <a:rPr lang="en-US" altLang="ja-JP" dirty="0">
                <a:solidFill>
                  <a:schemeClr val="tx1"/>
                </a:solidFill>
              </a:rPr>
              <a:t>appropriateness of using and distributing the Program and assumes all</a:t>
            </a:r>
          </a:p>
          <a:p>
            <a:pPr>
              <a:lnSpc>
                <a:spcPts val="1800"/>
              </a:lnSpc>
            </a:pPr>
            <a:r>
              <a:rPr lang="en-US" altLang="ja-JP" dirty="0">
                <a:solidFill>
                  <a:schemeClr val="tx1"/>
                </a:solidFill>
              </a:rPr>
              <a:t>risks associated with its exercise of rights under this Agreement,</a:t>
            </a:r>
          </a:p>
          <a:p>
            <a:pPr>
              <a:lnSpc>
                <a:spcPts val="1800"/>
              </a:lnSpc>
            </a:pPr>
            <a:r>
              <a:rPr lang="en-US" altLang="ja-JP" dirty="0">
                <a:solidFill>
                  <a:schemeClr val="tx1"/>
                </a:solidFill>
              </a:rPr>
              <a:t>including but not limited to the risks and costs of program errors,</a:t>
            </a:r>
          </a:p>
          <a:p>
            <a:pPr>
              <a:lnSpc>
                <a:spcPts val="1800"/>
              </a:lnSpc>
            </a:pPr>
            <a:r>
              <a:rPr lang="en-US" altLang="ja-JP" dirty="0">
                <a:solidFill>
                  <a:schemeClr val="tx1"/>
                </a:solidFill>
              </a:rPr>
              <a:t>compliance with applicable laws, damage to or loss of data, programs</a:t>
            </a:r>
          </a:p>
          <a:p>
            <a:pPr>
              <a:lnSpc>
                <a:spcPts val="1800"/>
              </a:lnSpc>
            </a:pPr>
            <a:r>
              <a:rPr lang="en-US" altLang="ja-JP" dirty="0">
                <a:solidFill>
                  <a:schemeClr val="tx1"/>
                </a:solidFill>
              </a:rPr>
              <a:t>or equipment, and unavailability or interruption of operations.</a:t>
            </a:r>
          </a:p>
          <a:p>
            <a:pPr>
              <a:lnSpc>
                <a:spcPts val="1800"/>
              </a:lnSpc>
            </a:pPr>
            <a:endParaRPr lang="en-US" altLang="ja-JP" dirty="0">
              <a:solidFill>
                <a:schemeClr val="tx1"/>
              </a:solidFill>
            </a:endParaRPr>
          </a:p>
          <a:p>
            <a:pPr>
              <a:lnSpc>
                <a:spcPts val="1800"/>
              </a:lnSpc>
            </a:pPr>
            <a:endParaRPr lang="en-US" altLang="ja-JP" dirty="0">
              <a:solidFill>
                <a:schemeClr val="tx1"/>
              </a:solidFill>
            </a:endParaRP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3369593A-1D23-445E-9FCE-93537ECF49B6}"/>
              </a:ext>
            </a:extLst>
          </p:cNvPr>
          <p:cNvSpPr>
            <a:spLocks noGrp="1"/>
          </p:cNvSpPr>
          <p:nvPr>
            <p:ph type="sldNum" sz="quarter" idx="12"/>
          </p:nvPr>
        </p:nvSpPr>
        <p:spPr/>
        <p:txBody>
          <a:bodyPr/>
          <a:lstStyle/>
          <a:p>
            <a:fld id="{6AA23E34-A304-4572-822B-69CFBF46477F}" type="slidenum">
              <a:rPr kumimoji="1" lang="ja-JP" altLang="en-US" smtClean="0"/>
              <a:t>10</a:t>
            </a:fld>
            <a:endParaRPr kumimoji="1" lang="ja-JP" altLang="en-US"/>
          </a:p>
        </p:txBody>
      </p:sp>
    </p:spTree>
    <p:extLst>
      <p:ext uri="{BB962C8B-B14F-4D97-AF65-F5344CB8AC3E}">
        <p14:creationId xmlns:p14="http://schemas.microsoft.com/office/powerpoint/2010/main" val="424344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6. DISCLAIMER OF LIABILITY</a:t>
            </a:r>
          </a:p>
          <a:p>
            <a:pPr>
              <a:lnSpc>
                <a:spcPts val="1800"/>
              </a:lnSpc>
            </a:pPr>
            <a:endParaRPr lang="en-US" altLang="ja-JP" dirty="0">
              <a:solidFill>
                <a:schemeClr val="tx1"/>
              </a:solidFill>
            </a:endParaRPr>
          </a:p>
          <a:p>
            <a:pPr>
              <a:lnSpc>
                <a:spcPts val="1800"/>
              </a:lnSpc>
            </a:pPr>
            <a:r>
              <a:rPr lang="en-US" altLang="ja-JP" dirty="0">
                <a:solidFill>
                  <a:schemeClr val="tx1"/>
                </a:solidFill>
              </a:rPr>
              <a:t>EXCEPT AS EXPRESSLY SET FORTH IN THIS AGREEMENT, AND TO THE EXTENT</a:t>
            </a:r>
          </a:p>
          <a:p>
            <a:pPr>
              <a:lnSpc>
                <a:spcPts val="1800"/>
              </a:lnSpc>
            </a:pPr>
            <a:r>
              <a:rPr lang="en-US" altLang="ja-JP" dirty="0">
                <a:solidFill>
                  <a:schemeClr val="tx1"/>
                </a:solidFill>
              </a:rPr>
              <a:t>PERMITTED BY APPLICABLE LAW, NEITHER RECIPIENT NOR ANY CONTRIBUTORS</a:t>
            </a:r>
          </a:p>
          <a:p>
            <a:pPr>
              <a:lnSpc>
                <a:spcPts val="1800"/>
              </a:lnSpc>
            </a:pPr>
            <a:r>
              <a:rPr lang="en-US" altLang="ja-JP" dirty="0">
                <a:solidFill>
                  <a:schemeClr val="tx1"/>
                </a:solidFill>
              </a:rPr>
              <a:t>SHALL HAVE ANY LIABILITY FOR ANY DIRECT, INDIRECT, INCIDENTAL, SPECIAL,</a:t>
            </a:r>
          </a:p>
          <a:p>
            <a:pPr>
              <a:lnSpc>
                <a:spcPts val="1800"/>
              </a:lnSpc>
            </a:pPr>
            <a:r>
              <a:rPr lang="en-US" altLang="ja-JP" dirty="0">
                <a:solidFill>
                  <a:schemeClr val="tx1"/>
                </a:solidFill>
              </a:rPr>
              <a:t>EXEMPLARY, OR CONSEQUENTIAL DAMAGES (INCLUDING WITHOUT LIMITATION LOST</a:t>
            </a:r>
          </a:p>
          <a:p>
            <a:pPr>
              <a:lnSpc>
                <a:spcPts val="1800"/>
              </a:lnSpc>
            </a:pPr>
            <a:r>
              <a:rPr lang="en-US" altLang="ja-JP" dirty="0">
                <a:solidFill>
                  <a:schemeClr val="tx1"/>
                </a:solidFill>
              </a:rPr>
              <a:t>PROFITS), HOWEVER CAUSED AND ON ANY THEORY OF LIABILITY, WHETHER IN</a:t>
            </a:r>
          </a:p>
          <a:p>
            <a:pPr>
              <a:lnSpc>
                <a:spcPts val="1800"/>
              </a:lnSpc>
            </a:pPr>
            <a:r>
              <a:rPr lang="en-US" altLang="ja-JP" dirty="0">
                <a:solidFill>
                  <a:schemeClr val="tx1"/>
                </a:solidFill>
              </a:rPr>
              <a:t>CONTRACT, STRICT LIABILITY, OR TORT (INCLUDING NEGLIGENCE OR OTHERWISE)</a:t>
            </a:r>
          </a:p>
          <a:p>
            <a:pPr>
              <a:lnSpc>
                <a:spcPts val="1800"/>
              </a:lnSpc>
            </a:pPr>
            <a:r>
              <a:rPr lang="en-US" altLang="ja-JP" dirty="0">
                <a:solidFill>
                  <a:schemeClr val="tx1"/>
                </a:solidFill>
              </a:rPr>
              <a:t>ARISING IN ANY WAY OUT OF THE USE OR DISTRIBUTION OF THE PROGRAM OR THE</a:t>
            </a:r>
          </a:p>
          <a:p>
            <a:pPr>
              <a:lnSpc>
                <a:spcPts val="1800"/>
              </a:lnSpc>
            </a:pPr>
            <a:r>
              <a:rPr lang="en-US" altLang="ja-JP" dirty="0">
                <a:solidFill>
                  <a:schemeClr val="tx1"/>
                </a:solidFill>
              </a:rPr>
              <a:t>EXERCISE OF ANY RIGHTS GRANTED HEREUNDER, EVEN IF ADVISED OF THE</a:t>
            </a:r>
          </a:p>
          <a:p>
            <a:pPr>
              <a:lnSpc>
                <a:spcPts val="1800"/>
              </a:lnSpc>
            </a:pPr>
            <a:r>
              <a:rPr lang="en-US" altLang="ja-JP" dirty="0">
                <a:solidFill>
                  <a:schemeClr val="tx1"/>
                </a:solidFill>
              </a:rPr>
              <a:t>POSSIBILITY OF SUCH DAMAGES.</a:t>
            </a:r>
          </a:p>
          <a:p>
            <a:pPr>
              <a:lnSpc>
                <a:spcPts val="1800"/>
              </a:lnSpc>
            </a:pPr>
            <a:endParaRPr lang="en-US" altLang="ja-JP" dirty="0">
              <a:solidFill>
                <a:schemeClr val="tx1"/>
              </a:solidFill>
            </a:endParaRPr>
          </a:p>
          <a:p>
            <a:pPr>
              <a:lnSpc>
                <a:spcPts val="1800"/>
              </a:lnSpc>
            </a:pPr>
            <a:r>
              <a:rPr lang="en-US" altLang="ja-JP" dirty="0">
                <a:solidFill>
                  <a:schemeClr val="tx1"/>
                </a:solidFill>
              </a:rPr>
              <a:t>7. GENERAL</a:t>
            </a:r>
          </a:p>
          <a:p>
            <a:pPr>
              <a:lnSpc>
                <a:spcPts val="1800"/>
              </a:lnSpc>
            </a:pPr>
            <a:endParaRPr lang="en-US" altLang="ja-JP" dirty="0">
              <a:solidFill>
                <a:schemeClr val="tx1"/>
              </a:solidFill>
            </a:endParaRPr>
          </a:p>
          <a:p>
            <a:pPr>
              <a:lnSpc>
                <a:spcPts val="1800"/>
              </a:lnSpc>
            </a:pPr>
            <a:r>
              <a:rPr lang="en-US" altLang="ja-JP" dirty="0">
                <a:solidFill>
                  <a:schemeClr val="tx1"/>
                </a:solidFill>
              </a:rPr>
              <a:t>If any provision of this Agreement is invalid or unenforceable under</a:t>
            </a:r>
          </a:p>
          <a:p>
            <a:pPr>
              <a:lnSpc>
                <a:spcPts val="1800"/>
              </a:lnSpc>
            </a:pPr>
            <a:r>
              <a:rPr lang="en-US" altLang="ja-JP" dirty="0">
                <a:solidFill>
                  <a:schemeClr val="tx1"/>
                </a:solidFill>
              </a:rPr>
              <a:t>applicable law, it shall not affect the validity or enforceability of</a:t>
            </a:r>
          </a:p>
          <a:p>
            <a:pPr>
              <a:lnSpc>
                <a:spcPts val="1800"/>
              </a:lnSpc>
            </a:pPr>
            <a:r>
              <a:rPr lang="en-US" altLang="ja-JP" dirty="0">
                <a:solidFill>
                  <a:schemeClr val="tx1"/>
                </a:solidFill>
              </a:rPr>
              <a:t>the remainder of the terms of this Agreement, and without further</a:t>
            </a:r>
          </a:p>
          <a:p>
            <a:pPr>
              <a:lnSpc>
                <a:spcPts val="1800"/>
              </a:lnSpc>
            </a:pPr>
            <a:r>
              <a:rPr lang="en-US" altLang="ja-JP" dirty="0">
                <a:solidFill>
                  <a:schemeClr val="tx1"/>
                </a:solidFill>
              </a:rPr>
              <a:t>action by the parties hereto, such provision shall be reformed to the</a:t>
            </a:r>
          </a:p>
          <a:p>
            <a:pPr>
              <a:lnSpc>
                <a:spcPts val="1800"/>
              </a:lnSpc>
            </a:pPr>
            <a:r>
              <a:rPr lang="en-US" altLang="ja-JP" dirty="0">
                <a:solidFill>
                  <a:schemeClr val="tx1"/>
                </a:solidFill>
              </a:rPr>
              <a:t>minimum extent necessary to make such provision valid and enforceable.</a:t>
            </a:r>
          </a:p>
          <a:p>
            <a:pPr>
              <a:lnSpc>
                <a:spcPts val="1800"/>
              </a:lnSpc>
            </a:pPr>
            <a:endParaRPr lang="en-US" altLang="ja-JP" dirty="0">
              <a:solidFill>
                <a:schemeClr val="tx1"/>
              </a:solidFill>
            </a:endParaRPr>
          </a:p>
          <a:p>
            <a:pPr>
              <a:lnSpc>
                <a:spcPts val="1800"/>
              </a:lnSpc>
            </a:pPr>
            <a:r>
              <a:rPr lang="en-US" altLang="ja-JP" dirty="0">
                <a:solidFill>
                  <a:schemeClr val="tx1"/>
                </a:solidFill>
              </a:rPr>
              <a:t>If Recipient institutes patent litigation against any entity</a:t>
            </a:r>
          </a:p>
          <a:p>
            <a:pPr>
              <a:lnSpc>
                <a:spcPts val="1800"/>
              </a:lnSpc>
            </a:pPr>
            <a:r>
              <a:rPr lang="en-US" altLang="ja-JP" dirty="0">
                <a:solidFill>
                  <a:schemeClr val="tx1"/>
                </a:solidFill>
              </a:rPr>
              <a:t>(including a cross-claim or counterclaim in a lawsuit) alleging that the</a:t>
            </a:r>
          </a:p>
          <a:p>
            <a:pPr>
              <a:lnSpc>
                <a:spcPts val="1800"/>
              </a:lnSpc>
            </a:pPr>
            <a:r>
              <a:rPr lang="en-US" altLang="ja-JP" dirty="0">
                <a:solidFill>
                  <a:schemeClr val="tx1"/>
                </a:solidFill>
              </a:rPr>
              <a:t>Program itself (excluding combinations of the Program with other software</a:t>
            </a:r>
          </a:p>
          <a:p>
            <a:pPr>
              <a:lnSpc>
                <a:spcPts val="1800"/>
              </a:lnSpc>
            </a:pPr>
            <a:r>
              <a:rPr lang="en-US" altLang="ja-JP" dirty="0">
                <a:solidFill>
                  <a:schemeClr val="tx1"/>
                </a:solidFill>
              </a:rPr>
              <a:t>or hardware) infringes such Recipient's patent(s), then such Recipient's</a:t>
            </a:r>
          </a:p>
          <a:p>
            <a:pPr>
              <a:lnSpc>
                <a:spcPts val="1800"/>
              </a:lnSpc>
            </a:pPr>
            <a:r>
              <a:rPr lang="en-US" altLang="ja-JP" dirty="0">
                <a:solidFill>
                  <a:schemeClr val="tx1"/>
                </a:solidFill>
              </a:rPr>
              <a:t>rights granted under Section 2(b) shall terminate as of the date such</a:t>
            </a:r>
          </a:p>
          <a:p>
            <a:pPr>
              <a:lnSpc>
                <a:spcPts val="1800"/>
              </a:lnSpc>
            </a:pPr>
            <a:r>
              <a:rPr lang="en-US" altLang="ja-JP" dirty="0">
                <a:solidFill>
                  <a:schemeClr val="tx1"/>
                </a:solidFill>
              </a:rPr>
              <a:t>litigation is filed.</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B0969088-5385-4021-952F-7D6FC09C5A53}"/>
              </a:ext>
            </a:extLst>
          </p:cNvPr>
          <p:cNvSpPr>
            <a:spLocks noGrp="1"/>
          </p:cNvSpPr>
          <p:nvPr>
            <p:ph type="sldNum" sz="quarter" idx="12"/>
          </p:nvPr>
        </p:nvSpPr>
        <p:spPr/>
        <p:txBody>
          <a:bodyPr/>
          <a:lstStyle/>
          <a:p>
            <a:fld id="{6AA23E34-A304-4572-822B-69CFBF46477F}" type="slidenum">
              <a:rPr kumimoji="1" lang="ja-JP" altLang="en-US" smtClean="0"/>
              <a:t>11</a:t>
            </a:fld>
            <a:endParaRPr kumimoji="1" lang="ja-JP" altLang="en-US"/>
          </a:p>
        </p:txBody>
      </p:sp>
    </p:spTree>
    <p:extLst>
      <p:ext uri="{BB962C8B-B14F-4D97-AF65-F5344CB8AC3E}">
        <p14:creationId xmlns:p14="http://schemas.microsoft.com/office/powerpoint/2010/main" val="263770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endParaRPr lang="en-US" altLang="ja-JP" dirty="0">
              <a:solidFill>
                <a:schemeClr val="tx1"/>
              </a:solidFill>
            </a:endParaRPr>
          </a:p>
          <a:p>
            <a:pPr>
              <a:lnSpc>
                <a:spcPts val="1800"/>
              </a:lnSpc>
            </a:pPr>
            <a:r>
              <a:rPr lang="en-US" altLang="ja-JP" dirty="0">
                <a:solidFill>
                  <a:schemeClr val="tx1"/>
                </a:solidFill>
              </a:rPr>
              <a:t>All Recipient's rights under this Agreement shall terminate if it</a:t>
            </a:r>
          </a:p>
          <a:p>
            <a:pPr>
              <a:lnSpc>
                <a:spcPts val="1800"/>
              </a:lnSpc>
            </a:pPr>
            <a:r>
              <a:rPr lang="en-US" altLang="ja-JP" dirty="0">
                <a:solidFill>
                  <a:schemeClr val="tx1"/>
                </a:solidFill>
              </a:rPr>
              <a:t>fails to comply with any of the material terms or conditions of this</a:t>
            </a:r>
          </a:p>
          <a:p>
            <a:pPr>
              <a:lnSpc>
                <a:spcPts val="1800"/>
              </a:lnSpc>
            </a:pPr>
            <a:r>
              <a:rPr lang="en-US" altLang="ja-JP" dirty="0">
                <a:solidFill>
                  <a:schemeClr val="tx1"/>
                </a:solidFill>
              </a:rPr>
              <a:t>Agreement and does not cure such failure in a reasonable period of</a:t>
            </a:r>
          </a:p>
          <a:p>
            <a:pPr>
              <a:lnSpc>
                <a:spcPts val="1800"/>
              </a:lnSpc>
            </a:pPr>
            <a:r>
              <a:rPr lang="en-US" altLang="ja-JP" dirty="0">
                <a:solidFill>
                  <a:schemeClr val="tx1"/>
                </a:solidFill>
              </a:rPr>
              <a:t>time after becoming aware of such noncompliance. If all Recipient's</a:t>
            </a:r>
          </a:p>
          <a:p>
            <a:pPr>
              <a:lnSpc>
                <a:spcPts val="1800"/>
              </a:lnSpc>
            </a:pPr>
            <a:r>
              <a:rPr lang="en-US" altLang="ja-JP" dirty="0">
                <a:solidFill>
                  <a:schemeClr val="tx1"/>
                </a:solidFill>
              </a:rPr>
              <a:t>rights under this Agreement terminate, Recipient agrees to cease use</a:t>
            </a:r>
          </a:p>
          <a:p>
            <a:pPr>
              <a:lnSpc>
                <a:spcPts val="1800"/>
              </a:lnSpc>
            </a:pPr>
            <a:r>
              <a:rPr lang="en-US" altLang="ja-JP" dirty="0">
                <a:solidFill>
                  <a:schemeClr val="tx1"/>
                </a:solidFill>
              </a:rPr>
              <a:t>and distribution of the Program as soon as reasonably practicable.</a:t>
            </a:r>
          </a:p>
          <a:p>
            <a:pPr>
              <a:lnSpc>
                <a:spcPts val="1800"/>
              </a:lnSpc>
            </a:pPr>
            <a:r>
              <a:rPr lang="en-US" altLang="ja-JP" dirty="0">
                <a:solidFill>
                  <a:schemeClr val="tx1"/>
                </a:solidFill>
              </a:rPr>
              <a:t>However, Recipient's obligations under this Agreement and any licenses</a:t>
            </a:r>
          </a:p>
          <a:p>
            <a:pPr>
              <a:lnSpc>
                <a:spcPts val="1800"/>
              </a:lnSpc>
            </a:pPr>
            <a:r>
              <a:rPr lang="en-US" altLang="ja-JP" dirty="0">
                <a:solidFill>
                  <a:schemeClr val="tx1"/>
                </a:solidFill>
              </a:rPr>
              <a:t>granted by Recipient relating to the Program shall continue and survive.</a:t>
            </a:r>
          </a:p>
          <a:p>
            <a:pPr>
              <a:lnSpc>
                <a:spcPts val="1800"/>
              </a:lnSpc>
            </a:pPr>
            <a:endParaRPr lang="en-US" altLang="ja-JP" dirty="0">
              <a:solidFill>
                <a:schemeClr val="tx1"/>
              </a:solidFill>
            </a:endParaRPr>
          </a:p>
          <a:p>
            <a:pPr>
              <a:lnSpc>
                <a:spcPts val="1800"/>
              </a:lnSpc>
            </a:pPr>
            <a:r>
              <a:rPr lang="en-US" altLang="ja-JP" dirty="0">
                <a:solidFill>
                  <a:schemeClr val="tx1"/>
                </a:solidFill>
              </a:rPr>
              <a:t>Everyone is permitted to copy and distribute copies of this Agreement,</a:t>
            </a:r>
          </a:p>
          <a:p>
            <a:pPr>
              <a:lnSpc>
                <a:spcPts val="1800"/>
              </a:lnSpc>
            </a:pPr>
            <a:r>
              <a:rPr lang="en-US" altLang="ja-JP" dirty="0">
                <a:solidFill>
                  <a:schemeClr val="tx1"/>
                </a:solidFill>
              </a:rPr>
              <a:t>but in order to avoid inconsistency the Agreement is copyrighted and</a:t>
            </a:r>
          </a:p>
          <a:p>
            <a:pPr>
              <a:lnSpc>
                <a:spcPts val="1800"/>
              </a:lnSpc>
            </a:pPr>
            <a:r>
              <a:rPr lang="en-US" altLang="ja-JP" dirty="0">
                <a:solidFill>
                  <a:schemeClr val="tx1"/>
                </a:solidFill>
              </a:rPr>
              <a:t>may only be modified in the following manner. The Agreement Steward</a:t>
            </a:r>
          </a:p>
          <a:p>
            <a:pPr>
              <a:lnSpc>
                <a:spcPts val="1800"/>
              </a:lnSpc>
            </a:pPr>
            <a:r>
              <a:rPr lang="en-US" altLang="ja-JP" dirty="0">
                <a:solidFill>
                  <a:schemeClr val="tx1"/>
                </a:solidFill>
              </a:rPr>
              <a:t>reserves the right to publish new versions (including revisions) of</a:t>
            </a:r>
          </a:p>
          <a:p>
            <a:pPr>
              <a:lnSpc>
                <a:spcPts val="1800"/>
              </a:lnSpc>
            </a:pPr>
            <a:r>
              <a:rPr lang="en-US" altLang="ja-JP" dirty="0">
                <a:solidFill>
                  <a:schemeClr val="tx1"/>
                </a:solidFill>
              </a:rPr>
              <a:t>this Agreement from time to time. No one other than the Agreement</a:t>
            </a:r>
          </a:p>
          <a:p>
            <a:pPr>
              <a:lnSpc>
                <a:spcPts val="1800"/>
              </a:lnSpc>
            </a:pPr>
            <a:r>
              <a:rPr lang="en-US" altLang="ja-JP" dirty="0">
                <a:solidFill>
                  <a:schemeClr val="tx1"/>
                </a:solidFill>
              </a:rPr>
              <a:t>Steward has the right to modify this Agreement. The Eclipse Foundation</a:t>
            </a:r>
          </a:p>
          <a:p>
            <a:pPr>
              <a:lnSpc>
                <a:spcPts val="1800"/>
              </a:lnSpc>
            </a:pPr>
            <a:r>
              <a:rPr lang="en-US" altLang="ja-JP" dirty="0">
                <a:solidFill>
                  <a:schemeClr val="tx1"/>
                </a:solidFill>
              </a:rPr>
              <a:t>is the initial Agreement Steward. The Eclipse Foundation may assign the</a:t>
            </a:r>
          </a:p>
          <a:p>
            <a:pPr>
              <a:lnSpc>
                <a:spcPts val="1800"/>
              </a:lnSpc>
            </a:pPr>
            <a:r>
              <a:rPr lang="en-US" altLang="ja-JP" dirty="0">
                <a:solidFill>
                  <a:schemeClr val="tx1"/>
                </a:solidFill>
              </a:rPr>
              <a:t>responsibility to serve as the Agreement Steward to a suitable separate</a:t>
            </a:r>
          </a:p>
          <a:p>
            <a:pPr>
              <a:lnSpc>
                <a:spcPts val="1800"/>
              </a:lnSpc>
            </a:pPr>
            <a:r>
              <a:rPr lang="en-US" altLang="ja-JP" dirty="0">
                <a:solidFill>
                  <a:schemeClr val="tx1"/>
                </a:solidFill>
              </a:rPr>
              <a:t>entity. Each new version of the Agreement will be given a distinguishing</a:t>
            </a:r>
          </a:p>
          <a:p>
            <a:pPr>
              <a:lnSpc>
                <a:spcPts val="1800"/>
              </a:lnSpc>
            </a:pPr>
            <a:r>
              <a:rPr lang="en-US" altLang="ja-JP" dirty="0">
                <a:solidFill>
                  <a:schemeClr val="tx1"/>
                </a:solidFill>
              </a:rPr>
              <a:t>version number. The Program (including Contributions) may always be</a:t>
            </a:r>
          </a:p>
          <a:p>
            <a:pPr>
              <a:lnSpc>
                <a:spcPts val="1800"/>
              </a:lnSpc>
            </a:pPr>
            <a:r>
              <a:rPr lang="en-US" altLang="ja-JP" dirty="0">
                <a:solidFill>
                  <a:schemeClr val="tx1"/>
                </a:solidFill>
              </a:rPr>
              <a:t>Distributed subject to the version of the Agreement under which it was</a:t>
            </a:r>
          </a:p>
          <a:p>
            <a:pPr>
              <a:lnSpc>
                <a:spcPts val="1800"/>
              </a:lnSpc>
            </a:pPr>
            <a:r>
              <a:rPr lang="en-US" altLang="ja-JP" dirty="0">
                <a:solidFill>
                  <a:schemeClr val="tx1"/>
                </a:solidFill>
              </a:rPr>
              <a:t>received. In addition, after a new version of the Agreement is published,</a:t>
            </a:r>
          </a:p>
          <a:p>
            <a:pPr>
              <a:lnSpc>
                <a:spcPts val="1800"/>
              </a:lnSpc>
            </a:pPr>
            <a:r>
              <a:rPr lang="en-US" altLang="ja-JP" dirty="0">
                <a:solidFill>
                  <a:schemeClr val="tx1"/>
                </a:solidFill>
              </a:rPr>
              <a:t>Contributor may elect to Distribute the Program (including its</a:t>
            </a:r>
          </a:p>
          <a:p>
            <a:pPr>
              <a:lnSpc>
                <a:spcPts val="1800"/>
              </a:lnSpc>
            </a:pPr>
            <a:r>
              <a:rPr lang="en-US" altLang="ja-JP" dirty="0">
                <a:solidFill>
                  <a:schemeClr val="tx1"/>
                </a:solidFill>
              </a:rPr>
              <a:t>Contributions) under the new version.</a:t>
            </a:r>
          </a:p>
          <a:p>
            <a:pPr>
              <a:lnSpc>
                <a:spcPts val="1800"/>
              </a:lnSpc>
            </a:pPr>
            <a:endParaRPr lang="en-US" altLang="ja-JP" dirty="0">
              <a:solidFill>
                <a:schemeClr val="tx1"/>
              </a:solidFill>
            </a:endParaRPr>
          </a:p>
          <a:p>
            <a:pPr>
              <a:lnSpc>
                <a:spcPts val="1800"/>
              </a:lnSpc>
            </a:pPr>
            <a:endParaRPr lang="en-US" altLang="ja-JP" dirty="0">
              <a:solidFill>
                <a:schemeClr val="tx1"/>
              </a:solidFill>
            </a:endParaRP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AC658E2E-C3B7-47F3-B577-DC75AC230868}"/>
              </a:ext>
            </a:extLst>
          </p:cNvPr>
          <p:cNvSpPr>
            <a:spLocks noGrp="1"/>
          </p:cNvSpPr>
          <p:nvPr>
            <p:ph type="sldNum" sz="quarter" idx="12"/>
          </p:nvPr>
        </p:nvSpPr>
        <p:spPr/>
        <p:txBody>
          <a:bodyPr/>
          <a:lstStyle/>
          <a:p>
            <a:fld id="{6AA23E34-A304-4572-822B-69CFBF46477F}" type="slidenum">
              <a:rPr kumimoji="1" lang="ja-JP" altLang="en-US" smtClean="0"/>
              <a:t>12</a:t>
            </a:fld>
            <a:endParaRPr kumimoji="1" lang="ja-JP" altLang="en-US"/>
          </a:p>
        </p:txBody>
      </p:sp>
    </p:spTree>
    <p:extLst>
      <p:ext uri="{BB962C8B-B14F-4D97-AF65-F5344CB8AC3E}">
        <p14:creationId xmlns:p14="http://schemas.microsoft.com/office/powerpoint/2010/main" val="260821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endParaRPr lang="en-US" altLang="ja-JP" dirty="0">
              <a:solidFill>
                <a:schemeClr val="tx1"/>
              </a:solidFill>
            </a:endParaRPr>
          </a:p>
          <a:p>
            <a:pPr>
              <a:lnSpc>
                <a:spcPts val="1800"/>
              </a:lnSpc>
            </a:pPr>
            <a:r>
              <a:rPr lang="en-US" altLang="ja-JP" dirty="0">
                <a:solidFill>
                  <a:schemeClr val="tx1"/>
                </a:solidFill>
              </a:rPr>
              <a:t>Except as expressly stated in Sections 2(a) and 2(b) above, Recipient</a:t>
            </a:r>
          </a:p>
          <a:p>
            <a:pPr>
              <a:lnSpc>
                <a:spcPts val="1800"/>
              </a:lnSpc>
            </a:pPr>
            <a:r>
              <a:rPr lang="en-US" altLang="ja-JP" dirty="0">
                <a:solidFill>
                  <a:schemeClr val="tx1"/>
                </a:solidFill>
              </a:rPr>
              <a:t>receives no rights or licenses to the intellectual property of any</a:t>
            </a:r>
          </a:p>
          <a:p>
            <a:pPr>
              <a:lnSpc>
                <a:spcPts val="1800"/>
              </a:lnSpc>
            </a:pPr>
            <a:r>
              <a:rPr lang="en-US" altLang="ja-JP" dirty="0">
                <a:solidFill>
                  <a:schemeClr val="tx1"/>
                </a:solidFill>
              </a:rPr>
              <a:t>Contributor under this Agreement, whether expressly, by implication,</a:t>
            </a:r>
          </a:p>
          <a:p>
            <a:pPr>
              <a:lnSpc>
                <a:spcPts val="1800"/>
              </a:lnSpc>
            </a:pPr>
            <a:r>
              <a:rPr lang="en-US" altLang="ja-JP" dirty="0">
                <a:solidFill>
                  <a:schemeClr val="tx1"/>
                </a:solidFill>
              </a:rPr>
              <a:t>estoppel or otherwise. All rights in the Program not expressly granted</a:t>
            </a:r>
          </a:p>
          <a:p>
            <a:pPr>
              <a:lnSpc>
                <a:spcPts val="1800"/>
              </a:lnSpc>
            </a:pPr>
            <a:r>
              <a:rPr lang="en-US" altLang="ja-JP" dirty="0">
                <a:solidFill>
                  <a:schemeClr val="tx1"/>
                </a:solidFill>
              </a:rPr>
              <a:t>under this Agreement are reserved. Nothing in this Agreement is intended</a:t>
            </a:r>
          </a:p>
          <a:p>
            <a:pPr>
              <a:lnSpc>
                <a:spcPts val="1800"/>
              </a:lnSpc>
            </a:pPr>
            <a:r>
              <a:rPr lang="en-US" altLang="ja-JP" dirty="0">
                <a:solidFill>
                  <a:schemeClr val="tx1"/>
                </a:solidFill>
              </a:rPr>
              <a:t>to be enforceable by any entity that is not a Contributor or Recipient.</a:t>
            </a:r>
          </a:p>
          <a:p>
            <a:pPr>
              <a:lnSpc>
                <a:spcPts val="1800"/>
              </a:lnSpc>
            </a:pPr>
            <a:r>
              <a:rPr lang="en-US" altLang="ja-JP" dirty="0">
                <a:solidFill>
                  <a:schemeClr val="tx1"/>
                </a:solidFill>
              </a:rPr>
              <a:t>No third-party beneficiary rights are created under this Agreement.</a:t>
            </a:r>
          </a:p>
          <a:p>
            <a:pPr>
              <a:lnSpc>
                <a:spcPts val="1800"/>
              </a:lnSpc>
            </a:pPr>
            <a:endParaRPr lang="en-US" altLang="ja-JP" dirty="0">
              <a:solidFill>
                <a:schemeClr val="tx1"/>
              </a:solidFill>
            </a:endParaRPr>
          </a:p>
          <a:p>
            <a:pPr>
              <a:lnSpc>
                <a:spcPts val="1800"/>
              </a:lnSpc>
            </a:pPr>
            <a:r>
              <a:rPr lang="en-US" altLang="ja-JP" dirty="0">
                <a:solidFill>
                  <a:schemeClr val="tx1"/>
                </a:solidFill>
              </a:rPr>
              <a:t>Exhibit A - Form of Secondary Licenses Notice</a:t>
            </a:r>
          </a:p>
          <a:p>
            <a:pPr>
              <a:lnSpc>
                <a:spcPts val="1800"/>
              </a:lnSpc>
            </a:pPr>
            <a:endParaRPr lang="en-US" altLang="ja-JP" dirty="0">
              <a:solidFill>
                <a:schemeClr val="tx1"/>
              </a:solidFill>
            </a:endParaRPr>
          </a:p>
          <a:p>
            <a:pPr>
              <a:lnSpc>
                <a:spcPts val="1800"/>
              </a:lnSpc>
            </a:pPr>
            <a:r>
              <a:rPr lang="en-US" altLang="ja-JP" dirty="0">
                <a:solidFill>
                  <a:schemeClr val="tx1"/>
                </a:solidFill>
              </a:rPr>
              <a:t>"This Source Code may also be made available under the following </a:t>
            </a:r>
          </a:p>
          <a:p>
            <a:pPr>
              <a:lnSpc>
                <a:spcPts val="1800"/>
              </a:lnSpc>
            </a:pPr>
            <a:r>
              <a:rPr lang="en-US" altLang="ja-JP" dirty="0">
                <a:solidFill>
                  <a:schemeClr val="tx1"/>
                </a:solidFill>
              </a:rPr>
              <a:t>Secondary Licenses when the conditions for such availability set forth </a:t>
            </a:r>
          </a:p>
          <a:p>
            <a:pPr>
              <a:lnSpc>
                <a:spcPts val="1800"/>
              </a:lnSpc>
            </a:pPr>
            <a:r>
              <a:rPr lang="en-US" altLang="ja-JP" dirty="0">
                <a:solidFill>
                  <a:schemeClr val="tx1"/>
                </a:solidFill>
              </a:rPr>
              <a:t>in the Eclipse Public License, v. 2.0 are satisfied: {name license(s),</a:t>
            </a:r>
          </a:p>
          <a:p>
            <a:pPr>
              <a:lnSpc>
                <a:spcPts val="1800"/>
              </a:lnSpc>
            </a:pPr>
            <a:r>
              <a:rPr lang="en-US" altLang="ja-JP" dirty="0">
                <a:solidFill>
                  <a:schemeClr val="tx1"/>
                </a:solidFill>
              </a:rPr>
              <a:t>version(s), and exceptions or additional permissions here}."</a:t>
            </a:r>
          </a:p>
          <a:p>
            <a:pPr>
              <a:lnSpc>
                <a:spcPts val="1800"/>
              </a:lnSpc>
            </a:pPr>
            <a:endParaRPr lang="en-US" altLang="ja-JP" dirty="0">
              <a:solidFill>
                <a:schemeClr val="tx1"/>
              </a:solidFill>
            </a:endParaRPr>
          </a:p>
          <a:p>
            <a:pPr>
              <a:lnSpc>
                <a:spcPts val="1800"/>
              </a:lnSpc>
            </a:pPr>
            <a:r>
              <a:rPr lang="en-US" altLang="ja-JP" dirty="0">
                <a:solidFill>
                  <a:schemeClr val="tx1"/>
                </a:solidFill>
              </a:rPr>
              <a:t>  Simply including a copy of this Agreement, including this Exhibit A</a:t>
            </a:r>
          </a:p>
          <a:p>
            <a:pPr>
              <a:lnSpc>
                <a:spcPts val="1800"/>
              </a:lnSpc>
            </a:pPr>
            <a:r>
              <a:rPr lang="en-US" altLang="ja-JP" dirty="0">
                <a:solidFill>
                  <a:schemeClr val="tx1"/>
                </a:solidFill>
              </a:rPr>
              <a:t>  is not sufficient to license the Source Code under Secondary Licenses.</a:t>
            </a:r>
          </a:p>
          <a:p>
            <a:pPr>
              <a:lnSpc>
                <a:spcPts val="1800"/>
              </a:lnSpc>
            </a:pPr>
            <a:endParaRPr lang="en-US" altLang="ja-JP" dirty="0">
              <a:solidFill>
                <a:schemeClr val="tx1"/>
              </a:solidFill>
            </a:endParaRPr>
          </a:p>
          <a:p>
            <a:pPr>
              <a:lnSpc>
                <a:spcPts val="1800"/>
              </a:lnSpc>
            </a:pPr>
            <a:r>
              <a:rPr lang="en-US" altLang="ja-JP" dirty="0">
                <a:solidFill>
                  <a:schemeClr val="tx1"/>
                </a:solidFill>
              </a:rPr>
              <a:t>  If it is not possible or desirable to put the notice in a particular</a:t>
            </a:r>
          </a:p>
          <a:p>
            <a:pPr>
              <a:lnSpc>
                <a:spcPts val="1800"/>
              </a:lnSpc>
            </a:pPr>
            <a:r>
              <a:rPr lang="en-US" altLang="ja-JP" dirty="0">
                <a:solidFill>
                  <a:schemeClr val="tx1"/>
                </a:solidFill>
              </a:rPr>
              <a:t>  file, then You may include the notice in a location (such as a LICENSE</a:t>
            </a:r>
          </a:p>
          <a:p>
            <a:pPr>
              <a:lnSpc>
                <a:spcPts val="1800"/>
              </a:lnSpc>
            </a:pPr>
            <a:r>
              <a:rPr lang="en-US" altLang="ja-JP" dirty="0">
                <a:solidFill>
                  <a:schemeClr val="tx1"/>
                </a:solidFill>
              </a:rPr>
              <a:t>  file in a relevant directory) where a recipient would be likely to</a:t>
            </a:r>
          </a:p>
          <a:p>
            <a:pPr>
              <a:lnSpc>
                <a:spcPts val="1800"/>
              </a:lnSpc>
            </a:pPr>
            <a:r>
              <a:rPr lang="en-US" altLang="ja-JP" dirty="0">
                <a:solidFill>
                  <a:schemeClr val="tx1"/>
                </a:solidFill>
              </a:rPr>
              <a:t>  look for such a notice.</a:t>
            </a:r>
          </a:p>
          <a:p>
            <a:pPr>
              <a:lnSpc>
                <a:spcPts val="1800"/>
              </a:lnSpc>
            </a:pPr>
            <a:endParaRPr lang="en-US" altLang="ja-JP" dirty="0">
              <a:solidFill>
                <a:schemeClr val="tx1"/>
              </a:solidFill>
            </a:endParaRPr>
          </a:p>
          <a:p>
            <a:pPr>
              <a:lnSpc>
                <a:spcPts val="1800"/>
              </a:lnSpc>
            </a:pPr>
            <a:r>
              <a:rPr lang="en-US" altLang="ja-JP" dirty="0">
                <a:solidFill>
                  <a:schemeClr val="tx1"/>
                </a:solidFill>
              </a:rPr>
              <a:t>  You may add additional accurate notices of copyright ownership.</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694B4F50-1253-4DCF-95C6-5F051411E449}"/>
              </a:ext>
            </a:extLst>
          </p:cNvPr>
          <p:cNvSpPr>
            <a:spLocks noGrp="1"/>
          </p:cNvSpPr>
          <p:nvPr>
            <p:ph type="sldNum" sz="quarter" idx="12"/>
          </p:nvPr>
        </p:nvSpPr>
        <p:spPr/>
        <p:txBody>
          <a:bodyPr/>
          <a:lstStyle/>
          <a:p>
            <a:fld id="{6AA23E34-A304-4572-822B-69CFBF46477F}" type="slidenum">
              <a:rPr kumimoji="1" lang="ja-JP" altLang="en-US" smtClean="0"/>
              <a:t>13</a:t>
            </a:fld>
            <a:endParaRPr kumimoji="1" lang="ja-JP" altLang="en-US"/>
          </a:p>
        </p:txBody>
      </p:sp>
    </p:spTree>
    <p:extLst>
      <p:ext uri="{BB962C8B-B14F-4D97-AF65-F5344CB8AC3E}">
        <p14:creationId xmlns:p14="http://schemas.microsoft.com/office/powerpoint/2010/main" val="177564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本ドキュメントの利用について</a:t>
            </a:r>
            <a:endParaRPr kumimoji="1" lang="ja-JP" altLang="en-US"/>
          </a:p>
        </p:txBody>
      </p:sp>
      <p:sp>
        <p:nvSpPr>
          <p:cNvPr id="3" name="コンテンツ プレースホルダー 2"/>
          <p:cNvSpPr>
            <a:spLocks noGrp="1"/>
          </p:cNvSpPr>
          <p:nvPr>
            <p:ph idx="1"/>
          </p:nvPr>
        </p:nvSpPr>
        <p:spPr>
          <a:xfrm>
            <a:off x="457200" y="1600200"/>
            <a:ext cx="8229600" cy="4756150"/>
          </a:xfrm>
        </p:spPr>
        <p:txBody>
          <a:bodyPr>
            <a:noAutofit/>
          </a:bodyPr>
          <a:lstStyle/>
          <a:p>
            <a:pPr marL="0" indent="0">
              <a:buNone/>
            </a:pPr>
            <a:r>
              <a:rPr kumimoji="1" lang="ja-JP" altLang="en-US" sz="2400" dirty="0">
                <a:latin typeface="Meiryo UI" panose="020B0604030504040204" pitchFamily="50" charset="-128"/>
                <a:ea typeface="Meiryo UI" panose="020B0604030504040204" pitchFamily="50" charset="-128"/>
              </a:rPr>
              <a:t>　本ドキュメントに掲載したライセ</a:t>
            </a:r>
            <a:r>
              <a:rPr lang="ja-JP" altLang="en-US" sz="2400" dirty="0">
                <a:latin typeface="Meiryo UI" panose="020B0604030504040204" pitchFamily="50" charset="-128"/>
                <a:ea typeface="Meiryo UI" panose="020B0604030504040204" pitchFamily="50" charset="-128"/>
              </a:rPr>
              <a:t>ンスのうち、</a:t>
            </a:r>
            <a:r>
              <a:rPr lang="en-US" altLang="ja-JP" sz="2400" dirty="0">
                <a:latin typeface="Meiryo UI" panose="020B0604030504040204" pitchFamily="50" charset="-128"/>
                <a:ea typeface="Meiryo UI" panose="020B0604030504040204" pitchFamily="50" charset="-128"/>
              </a:rPr>
              <a:t>OSI</a:t>
            </a:r>
            <a:r>
              <a:rPr lang="ja-JP" altLang="en-US" sz="2400" dirty="0" err="1">
                <a:latin typeface="Meiryo UI" panose="020B0604030504040204" pitchFamily="50" charset="-128"/>
                <a:ea typeface="Meiryo UI" panose="020B0604030504040204" pitchFamily="50" charset="-128"/>
              </a:rPr>
              <a:t>で承</a:t>
            </a:r>
            <a:r>
              <a:rPr lang="ja-JP" altLang="en-US" sz="2400" dirty="0" smtClean="0">
                <a:latin typeface="Meiryo UI" panose="020B0604030504040204" pitchFamily="50" charset="-128"/>
                <a:ea typeface="Meiryo UI" panose="020B0604030504040204" pitchFamily="50" charset="-128"/>
              </a:rPr>
              <a:t>認されたもの</a:t>
            </a:r>
            <a:r>
              <a:rPr lang="ja-JP" altLang="en-US" sz="2400" dirty="0">
                <a:latin typeface="Meiryo UI" panose="020B0604030504040204" pitchFamily="50" charset="-128"/>
                <a:ea typeface="Meiryo UI" panose="020B0604030504040204" pitchFamily="50" charset="-128"/>
              </a:rPr>
              <a:t>については、</a:t>
            </a:r>
            <a:r>
              <a:rPr lang="en-US" altLang="ja-JP" sz="2400" u="sng" dirty="0">
                <a:solidFill>
                  <a:srgbClr val="0000CC"/>
                </a:solidFill>
                <a:latin typeface="Meiryo UI" panose="020B0604030504040204" pitchFamily="50" charset="-128"/>
                <a:ea typeface="Meiryo UI" panose="020B0604030504040204" pitchFamily="50" charset="-128"/>
              </a:rPr>
              <a:t>Open Source Group Japan</a:t>
            </a:r>
            <a:r>
              <a:rPr lang="ja-JP" altLang="en-US" sz="2400" u="sng" dirty="0">
                <a:solidFill>
                  <a:srgbClr val="0000CC"/>
                </a:solidFill>
                <a:latin typeface="Meiryo UI" panose="020B0604030504040204" pitchFamily="50" charset="-128"/>
                <a:ea typeface="Meiryo UI" panose="020B0604030504040204" pitchFamily="50" charset="-128"/>
              </a:rPr>
              <a:t>（</a:t>
            </a:r>
            <a:r>
              <a:rPr lang="en-US" altLang="ja-JP" sz="2400" u="sng" dirty="0">
                <a:solidFill>
                  <a:srgbClr val="0000CC"/>
                </a:solidFill>
                <a:latin typeface="Meiryo UI" panose="020B0604030504040204" pitchFamily="50" charset="-128"/>
                <a:ea typeface="Meiryo UI" panose="020B0604030504040204" pitchFamily="50" charset="-128"/>
              </a:rPr>
              <a:t>OSG-JP</a:t>
            </a:r>
            <a:r>
              <a:rPr lang="ja-JP" altLang="en-US" sz="2400" u="sng" dirty="0">
                <a:solidFill>
                  <a:srgbClr val="0000CC"/>
                </a:solidFill>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の以下のサイトに掲載されたライセンスと日本語参考訳を利用しています</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また</a:t>
            </a:r>
            <a:r>
              <a:rPr lang="ja-JP" altLang="en-US" sz="2400" dirty="0">
                <a:latin typeface="Meiryo UI" panose="020B0604030504040204" pitchFamily="50" charset="-128"/>
                <a:ea typeface="Meiryo UI" panose="020B0604030504040204" pitchFamily="50" charset="-128"/>
              </a:rPr>
              <a:t>、一部</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rPr>
              <a:t>ライセンス研究所の「ライセンス深堀り勉強会」にて</a:t>
            </a:r>
            <a:r>
              <a:rPr lang="ja-JP" altLang="en-US" sz="2400" dirty="0">
                <a:latin typeface="Meiryo UI" panose="020B0604030504040204" pitchFamily="50" charset="-128"/>
                <a:ea typeface="Meiryo UI" panose="020B0604030504040204" pitchFamily="50" charset="-128"/>
              </a:rPr>
              <a:t>修正しています。</a:t>
            </a:r>
            <a:endParaRPr lang="en-US" altLang="ja-JP" sz="2400" dirty="0">
              <a:latin typeface="Meiryo UI" panose="020B0604030504040204" pitchFamily="50" charset="-128"/>
              <a:ea typeface="Meiryo UI" panose="020B0604030504040204" pitchFamily="50" charset="-128"/>
            </a:endParaRPr>
          </a:p>
          <a:p>
            <a:pPr marL="0" indent="0">
              <a:buNone/>
            </a:pP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Open Source Group Japan</a:t>
            </a:r>
          </a:p>
          <a:p>
            <a:pPr marL="0" indent="0">
              <a:buNone/>
            </a:pPr>
            <a:r>
              <a:rPr lang="ja-JP" altLang="en-US" sz="2400" dirty="0" smtClean="0">
                <a:latin typeface="Meiryo UI" panose="020B0604030504040204" pitchFamily="50" charset="-128"/>
                <a:ea typeface="Meiryo UI" panose="020B0604030504040204" pitchFamily="50" charset="-128"/>
              </a:rPr>
              <a:t>　「オープンソースライセンス</a:t>
            </a:r>
            <a:r>
              <a:rPr lang="ja-JP" altLang="en-US" sz="2400" dirty="0">
                <a:latin typeface="Meiryo UI" panose="020B0604030504040204" pitchFamily="50" charset="-128"/>
                <a:ea typeface="Meiryo UI" panose="020B0604030504040204" pitchFamily="50" charset="-128"/>
              </a:rPr>
              <a:t>の日本語参考</a:t>
            </a:r>
            <a:r>
              <a:rPr lang="ja-JP" altLang="en-US" sz="2400" dirty="0" smtClean="0">
                <a:latin typeface="Meiryo UI" panose="020B0604030504040204" pitchFamily="50" charset="-128"/>
                <a:ea typeface="Meiryo UI" panose="020B0604030504040204" pitchFamily="50" charset="-128"/>
              </a:rPr>
              <a:t>訳」</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hlinkClick r:id="rId3"/>
              </a:rPr>
              <a:t>https</a:t>
            </a:r>
            <a:r>
              <a:rPr lang="en-US" altLang="ja-JP" sz="2400" dirty="0">
                <a:latin typeface="Meiryo UI" panose="020B0604030504040204" pitchFamily="50" charset="-128"/>
                <a:ea typeface="Meiryo UI" panose="020B0604030504040204" pitchFamily="50" charset="-128"/>
                <a:hlinkClick r:id="rId3"/>
              </a:rPr>
              <a:t>://licenses.opensource.jp/</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ライセンス</a:t>
            </a:r>
            <a:r>
              <a:rPr lang="en-US" altLang="ja-JP" sz="2400" dirty="0" smtClean="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クリエイティブ</a:t>
            </a:r>
            <a:r>
              <a:rPr lang="ja-JP" altLang="en-US" sz="2400" dirty="0">
                <a:latin typeface="Meiryo UI" panose="020B0604030504040204" pitchFamily="50" charset="-128"/>
                <a:ea typeface="Meiryo UI" panose="020B0604030504040204" pitchFamily="50" charset="-128"/>
              </a:rPr>
              <a:t>・コモンズ </a:t>
            </a:r>
            <a:r>
              <a:rPr lang="en-US" altLang="ja-JP" sz="2400" dirty="0">
                <a:latin typeface="Meiryo UI" panose="020B0604030504040204" pitchFamily="50" charset="-128"/>
                <a:ea typeface="Meiryo UI" panose="020B0604030504040204" pitchFamily="50" charset="-128"/>
              </a:rPr>
              <a:t>4.0 </a:t>
            </a:r>
            <a:r>
              <a:rPr lang="ja-JP" altLang="en-US" sz="2400" dirty="0" smtClean="0">
                <a:latin typeface="Meiryo UI" panose="020B0604030504040204" pitchFamily="50" charset="-128"/>
                <a:ea typeface="Meiryo UI" panose="020B0604030504040204" pitchFamily="50" charset="-128"/>
              </a:rPr>
              <a:t>表示</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hlinkClick r:id="rId4"/>
              </a:rPr>
              <a:t>https</a:t>
            </a:r>
            <a:r>
              <a:rPr lang="en-US" altLang="ja-JP" sz="2400" dirty="0">
                <a:latin typeface="Meiryo UI" panose="020B0604030504040204" pitchFamily="50" charset="-128"/>
                <a:ea typeface="Meiryo UI" panose="020B0604030504040204" pitchFamily="50" charset="-128"/>
                <a:hlinkClick r:id="rId4"/>
              </a:rPr>
              <a:t>://creativecommons.org/licenses/by/4.0/</a:t>
            </a:r>
            <a:endParaRPr lang="en-US" altLang="ja-JP" sz="2400" dirty="0">
              <a:latin typeface="Meiryo UI" panose="020B0604030504040204" pitchFamily="50" charset="-128"/>
              <a:ea typeface="Meiryo UI" panose="020B0604030504040204" pitchFamily="50" charset="-128"/>
            </a:endParaRPr>
          </a:p>
          <a:p>
            <a:endParaRPr kumimoji="1" lang="ja-JP" altLang="en-US" sz="24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a:t>社団法人オープンソースライセンス研究所</a:t>
            </a:r>
          </a:p>
        </p:txBody>
      </p:sp>
      <p:sp>
        <p:nvSpPr>
          <p:cNvPr id="11" name="スライド番号プレースホルダー 10">
            <a:extLst>
              <a:ext uri="{FF2B5EF4-FFF2-40B4-BE49-F238E27FC236}">
                <a16:creationId xmlns:a16="http://schemas.microsoft.com/office/drawing/2014/main" xmlns="" id="{7F46948B-4BAC-48A0-A9F8-998C7FB08BA8}"/>
              </a:ext>
            </a:extLst>
          </p:cNvPr>
          <p:cNvSpPr>
            <a:spLocks noGrp="1"/>
          </p:cNvSpPr>
          <p:nvPr>
            <p:ph type="sldNum" sz="quarter" idx="12"/>
          </p:nvPr>
        </p:nvSpPr>
        <p:spPr/>
        <p:txBody>
          <a:bodyPr/>
          <a:lstStyle/>
          <a:p>
            <a:fld id="{6AA23E34-A304-4572-822B-69CFBF46477F}" type="slidenum">
              <a:rPr kumimoji="1" lang="ja-JP" altLang="en-US" smtClean="0"/>
              <a:t>2</a:t>
            </a:fld>
            <a:endParaRPr kumimoji="1" lang="ja-JP" altLang="en-US"/>
          </a:p>
        </p:txBody>
      </p:sp>
    </p:spTree>
    <p:extLst>
      <p:ext uri="{BB962C8B-B14F-4D97-AF65-F5344CB8AC3E}">
        <p14:creationId xmlns:p14="http://schemas.microsoft.com/office/powerpoint/2010/main" val="425510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552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b="1" dirty="0">
                <a:solidFill>
                  <a:schemeClr val="tx1"/>
                </a:solidFill>
              </a:rPr>
              <a:t>Eclipse Public License - v 2.0</a:t>
            </a:r>
          </a:p>
          <a:p>
            <a:pPr>
              <a:lnSpc>
                <a:spcPts val="1800"/>
              </a:lnSpc>
            </a:pPr>
            <a:r>
              <a:rPr lang="en-US" altLang="ja-JP" dirty="0">
                <a:solidFill>
                  <a:schemeClr val="tx1"/>
                </a:solidFill>
              </a:rPr>
              <a:t>    THE ACCOMPANYING PROGRAM IS PROVIDED UNDER THE TERMS OF THIS ECLIPSE</a:t>
            </a:r>
          </a:p>
          <a:p>
            <a:pPr>
              <a:lnSpc>
                <a:spcPts val="1800"/>
              </a:lnSpc>
            </a:pPr>
            <a:r>
              <a:rPr lang="en-US" altLang="ja-JP" dirty="0">
                <a:solidFill>
                  <a:schemeClr val="tx1"/>
                </a:solidFill>
              </a:rPr>
              <a:t>    PUBLIC LICENSE ("AGREEMENT"). ANY USE, REPRODUCTION OR DISTRIBUTION</a:t>
            </a:r>
          </a:p>
          <a:p>
            <a:pPr>
              <a:lnSpc>
                <a:spcPts val="1800"/>
              </a:lnSpc>
            </a:pPr>
            <a:r>
              <a:rPr lang="en-US" altLang="ja-JP" dirty="0">
                <a:solidFill>
                  <a:schemeClr val="tx1"/>
                </a:solidFill>
              </a:rPr>
              <a:t>    OF THE PROGRAM CONSTITUTES RECIPIENT'S ACCEPTANCE OF THIS AGREEMENT.</a:t>
            </a:r>
          </a:p>
          <a:p>
            <a:pPr>
              <a:lnSpc>
                <a:spcPts val="1800"/>
              </a:lnSpc>
            </a:pPr>
            <a:endParaRPr lang="en-US" altLang="ja-JP" dirty="0">
              <a:solidFill>
                <a:schemeClr val="tx1"/>
              </a:solidFill>
            </a:endParaRPr>
          </a:p>
          <a:p>
            <a:pPr>
              <a:lnSpc>
                <a:spcPts val="1800"/>
              </a:lnSpc>
            </a:pPr>
            <a:r>
              <a:rPr lang="en-US" altLang="ja-JP" dirty="0">
                <a:solidFill>
                  <a:schemeClr val="tx1"/>
                </a:solidFill>
              </a:rPr>
              <a:t>1. DEFINITIONS</a:t>
            </a:r>
          </a:p>
          <a:p>
            <a:pPr>
              <a:lnSpc>
                <a:spcPts val="1800"/>
              </a:lnSpc>
            </a:pPr>
            <a:endParaRPr lang="en-US" altLang="ja-JP" dirty="0">
              <a:solidFill>
                <a:schemeClr val="tx1"/>
              </a:solidFill>
            </a:endParaRPr>
          </a:p>
          <a:p>
            <a:pPr>
              <a:lnSpc>
                <a:spcPts val="1800"/>
              </a:lnSpc>
            </a:pPr>
            <a:r>
              <a:rPr lang="en-US" altLang="ja-JP" dirty="0">
                <a:solidFill>
                  <a:schemeClr val="tx1"/>
                </a:solidFill>
              </a:rPr>
              <a:t>"Contribution" means:</a:t>
            </a:r>
          </a:p>
          <a:p>
            <a:pPr>
              <a:lnSpc>
                <a:spcPts val="1800"/>
              </a:lnSpc>
            </a:pPr>
            <a:endParaRPr lang="en-US" altLang="ja-JP" dirty="0">
              <a:solidFill>
                <a:schemeClr val="tx1"/>
              </a:solidFill>
            </a:endParaRPr>
          </a:p>
          <a:p>
            <a:pPr>
              <a:lnSpc>
                <a:spcPts val="1800"/>
              </a:lnSpc>
            </a:pPr>
            <a:r>
              <a:rPr lang="en-US" altLang="ja-JP" dirty="0">
                <a:solidFill>
                  <a:schemeClr val="tx1"/>
                </a:solidFill>
              </a:rPr>
              <a:t>  a) in the case of the initial Contributor, the initial content</a:t>
            </a:r>
          </a:p>
          <a:p>
            <a:pPr>
              <a:lnSpc>
                <a:spcPts val="1800"/>
              </a:lnSpc>
            </a:pPr>
            <a:r>
              <a:rPr lang="en-US" altLang="ja-JP" dirty="0">
                <a:solidFill>
                  <a:schemeClr val="tx1"/>
                </a:solidFill>
              </a:rPr>
              <a:t>     Distributed under this Agreement, and</a:t>
            </a:r>
          </a:p>
          <a:p>
            <a:pPr>
              <a:lnSpc>
                <a:spcPts val="1800"/>
              </a:lnSpc>
            </a:pPr>
            <a:endParaRPr lang="en-US" altLang="ja-JP" dirty="0">
              <a:solidFill>
                <a:schemeClr val="tx1"/>
              </a:solidFill>
            </a:endParaRPr>
          </a:p>
          <a:p>
            <a:pPr>
              <a:lnSpc>
                <a:spcPts val="1800"/>
              </a:lnSpc>
            </a:pPr>
            <a:r>
              <a:rPr lang="en-US" altLang="ja-JP" dirty="0">
                <a:solidFill>
                  <a:schemeClr val="tx1"/>
                </a:solidFill>
              </a:rPr>
              <a:t>  b) in the case of each subsequent Contributor:</a:t>
            </a:r>
          </a:p>
          <a:p>
            <a:pPr>
              <a:lnSpc>
                <a:spcPts val="1800"/>
              </a:lnSpc>
            </a:pPr>
            <a:r>
              <a:rPr lang="en-US" altLang="ja-JP" dirty="0">
                <a:solidFill>
                  <a:schemeClr val="tx1"/>
                </a:solidFill>
              </a:rPr>
              <a:t>     </a:t>
            </a:r>
            <a:r>
              <a:rPr lang="en-US" altLang="ja-JP" dirty="0" err="1">
                <a:solidFill>
                  <a:schemeClr val="tx1"/>
                </a:solidFill>
              </a:rPr>
              <a:t>i</a:t>
            </a:r>
            <a:r>
              <a:rPr lang="en-US" altLang="ja-JP" dirty="0">
                <a:solidFill>
                  <a:schemeClr val="tx1"/>
                </a:solidFill>
              </a:rPr>
              <a:t>) changes to the Program, and</a:t>
            </a:r>
          </a:p>
          <a:p>
            <a:pPr>
              <a:lnSpc>
                <a:spcPts val="1800"/>
              </a:lnSpc>
            </a:pPr>
            <a:r>
              <a:rPr lang="en-US" altLang="ja-JP" dirty="0">
                <a:solidFill>
                  <a:schemeClr val="tx1"/>
                </a:solidFill>
              </a:rPr>
              <a:t>     ii) additions to the Program;</a:t>
            </a:r>
          </a:p>
          <a:p>
            <a:pPr>
              <a:lnSpc>
                <a:spcPts val="1800"/>
              </a:lnSpc>
            </a:pPr>
            <a:r>
              <a:rPr lang="en-US" altLang="ja-JP" dirty="0">
                <a:solidFill>
                  <a:schemeClr val="tx1"/>
                </a:solidFill>
              </a:rPr>
              <a:t>  where such changes and/or additions to the Program originate from</a:t>
            </a:r>
          </a:p>
          <a:p>
            <a:pPr>
              <a:lnSpc>
                <a:spcPts val="1800"/>
              </a:lnSpc>
            </a:pPr>
            <a:r>
              <a:rPr lang="en-US" altLang="ja-JP" dirty="0">
                <a:solidFill>
                  <a:schemeClr val="tx1"/>
                </a:solidFill>
              </a:rPr>
              <a:t>  and are Distributed by that particular Contributor. A Contribution</a:t>
            </a:r>
          </a:p>
          <a:p>
            <a:pPr>
              <a:lnSpc>
                <a:spcPts val="1800"/>
              </a:lnSpc>
            </a:pPr>
            <a:r>
              <a:rPr lang="en-US" altLang="ja-JP" dirty="0">
                <a:solidFill>
                  <a:schemeClr val="tx1"/>
                </a:solidFill>
              </a:rPr>
              <a:t>  "originates" from a Contributor if it was added to the Program by</a:t>
            </a:r>
          </a:p>
          <a:p>
            <a:pPr>
              <a:lnSpc>
                <a:spcPts val="1800"/>
              </a:lnSpc>
            </a:pPr>
            <a:r>
              <a:rPr lang="en-US" altLang="ja-JP" dirty="0">
                <a:solidFill>
                  <a:schemeClr val="tx1"/>
                </a:solidFill>
              </a:rPr>
              <a:t>  such Contributor itself or anyone acting on such Contributor's behalf.</a:t>
            </a:r>
          </a:p>
          <a:p>
            <a:pPr>
              <a:lnSpc>
                <a:spcPts val="1800"/>
              </a:lnSpc>
            </a:pPr>
            <a:r>
              <a:rPr lang="en-US" altLang="ja-JP" dirty="0">
                <a:solidFill>
                  <a:schemeClr val="tx1"/>
                </a:solidFill>
              </a:rPr>
              <a:t>  Contributions do not include changes or additions to the Program that</a:t>
            </a:r>
          </a:p>
          <a:p>
            <a:pPr>
              <a:lnSpc>
                <a:spcPts val="1800"/>
              </a:lnSpc>
            </a:pPr>
            <a:r>
              <a:rPr lang="en-US" altLang="ja-JP" dirty="0">
                <a:solidFill>
                  <a:schemeClr val="tx1"/>
                </a:solidFill>
              </a:rPr>
              <a:t>  are not Modified Works.</a:t>
            </a:r>
          </a:p>
          <a:p>
            <a:pPr>
              <a:lnSpc>
                <a:spcPts val="1800"/>
              </a:lnSpc>
            </a:pPr>
            <a:endParaRPr lang="en-US" altLang="ja-JP" dirty="0">
              <a:solidFill>
                <a:schemeClr val="tx1"/>
              </a:solidFill>
            </a:endParaRPr>
          </a:p>
          <a:p>
            <a:pPr>
              <a:lnSpc>
                <a:spcPts val="1800"/>
              </a:lnSpc>
            </a:pPr>
            <a:r>
              <a:rPr lang="en-US" altLang="ja-JP" dirty="0">
                <a:solidFill>
                  <a:schemeClr val="tx1"/>
                </a:solidFill>
              </a:rPr>
              <a:t>"Contributor" means any person or entity that Distributes the Program.</a:t>
            </a:r>
          </a:p>
          <a:p>
            <a:pPr>
              <a:lnSpc>
                <a:spcPts val="1800"/>
              </a:lnSpc>
            </a:pPr>
            <a:endParaRPr lang="en-US" altLang="ja-JP" dirty="0">
              <a:solidFill>
                <a:schemeClr val="tx1"/>
              </a:solidFill>
            </a:endParaRPr>
          </a:p>
          <a:p>
            <a:pPr>
              <a:lnSpc>
                <a:spcPts val="1800"/>
              </a:lnSpc>
            </a:pPr>
            <a:r>
              <a:rPr lang="en-US" altLang="ja-JP" dirty="0">
                <a:solidFill>
                  <a:schemeClr val="tx1"/>
                </a:solidFill>
              </a:rPr>
              <a:t>"Licensed Patents" mean patent claims licensable by a Contributor which</a:t>
            </a:r>
          </a:p>
          <a:p>
            <a:pPr>
              <a:lnSpc>
                <a:spcPts val="1800"/>
              </a:lnSpc>
            </a:pPr>
            <a:r>
              <a:rPr lang="en-US" altLang="ja-JP" dirty="0">
                <a:solidFill>
                  <a:schemeClr val="tx1"/>
                </a:solidFill>
              </a:rPr>
              <a:t>are necessarily infringed by the use or sale of its Contribution alone</a:t>
            </a:r>
          </a:p>
          <a:p>
            <a:pPr>
              <a:lnSpc>
                <a:spcPts val="1800"/>
              </a:lnSpc>
            </a:pPr>
            <a:r>
              <a:rPr lang="en-US" altLang="ja-JP" dirty="0">
                <a:solidFill>
                  <a:schemeClr val="tx1"/>
                </a:solidFill>
              </a:rPr>
              <a:t>or when combined with the Program.</a:t>
            </a:r>
          </a:p>
          <a:p>
            <a:pPr>
              <a:lnSpc>
                <a:spcPts val="1800"/>
              </a:lnSpc>
            </a:pPr>
            <a:endParaRPr lang="en-US" altLang="ja-JP" dirty="0">
              <a:solidFill>
                <a:schemeClr val="tx1"/>
              </a:solidFill>
            </a:endParaRP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AACD8BF2-2242-4BAC-BAFC-DFB48D1024E9}"/>
              </a:ext>
            </a:extLst>
          </p:cNvPr>
          <p:cNvSpPr>
            <a:spLocks noGrp="1"/>
          </p:cNvSpPr>
          <p:nvPr>
            <p:ph type="sldNum" sz="quarter" idx="12"/>
          </p:nvPr>
        </p:nvSpPr>
        <p:spPr/>
        <p:txBody>
          <a:bodyPr/>
          <a:lstStyle/>
          <a:p>
            <a:fld id="{6AA23E34-A304-4572-822B-69CFBF46477F}" type="slidenum">
              <a:rPr kumimoji="1" lang="ja-JP" altLang="en-US" smtClean="0"/>
              <a:t>3</a:t>
            </a:fld>
            <a:endParaRPr kumimoji="1" lang="ja-JP" altLang="en-US"/>
          </a:p>
        </p:txBody>
      </p:sp>
    </p:spTree>
    <p:extLst>
      <p:ext uri="{BB962C8B-B14F-4D97-AF65-F5344CB8AC3E}">
        <p14:creationId xmlns:p14="http://schemas.microsoft.com/office/powerpoint/2010/main" val="308346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"Program" means the Contributions Distributed in accordance with this</a:t>
            </a:r>
          </a:p>
          <a:p>
            <a:pPr>
              <a:lnSpc>
                <a:spcPts val="1800"/>
              </a:lnSpc>
            </a:pPr>
            <a:r>
              <a:rPr lang="en-US" altLang="ja-JP" dirty="0">
                <a:solidFill>
                  <a:schemeClr val="tx1"/>
                </a:solidFill>
              </a:rPr>
              <a:t>Agreement.</a:t>
            </a:r>
          </a:p>
          <a:p>
            <a:pPr>
              <a:lnSpc>
                <a:spcPts val="1800"/>
              </a:lnSpc>
            </a:pPr>
            <a:endParaRPr lang="en-US" altLang="ja-JP" dirty="0">
              <a:solidFill>
                <a:schemeClr val="tx1"/>
              </a:solidFill>
            </a:endParaRPr>
          </a:p>
          <a:p>
            <a:pPr>
              <a:lnSpc>
                <a:spcPts val="1800"/>
              </a:lnSpc>
            </a:pPr>
            <a:r>
              <a:rPr lang="en-US" altLang="ja-JP" dirty="0">
                <a:solidFill>
                  <a:schemeClr val="tx1"/>
                </a:solidFill>
              </a:rPr>
              <a:t>"Recipient" means anyone who receives the Program under this Agreement</a:t>
            </a:r>
          </a:p>
          <a:p>
            <a:pPr>
              <a:lnSpc>
                <a:spcPts val="1800"/>
              </a:lnSpc>
            </a:pPr>
            <a:r>
              <a:rPr lang="en-US" altLang="ja-JP" dirty="0">
                <a:solidFill>
                  <a:schemeClr val="tx1"/>
                </a:solidFill>
              </a:rPr>
              <a:t>or any Secondary License (as applicable), including Contributors.</a:t>
            </a:r>
          </a:p>
          <a:p>
            <a:pPr>
              <a:lnSpc>
                <a:spcPts val="1800"/>
              </a:lnSpc>
            </a:pPr>
            <a:endParaRPr lang="en-US" altLang="ja-JP" dirty="0">
              <a:solidFill>
                <a:schemeClr val="tx1"/>
              </a:solidFill>
            </a:endParaRPr>
          </a:p>
          <a:p>
            <a:pPr>
              <a:lnSpc>
                <a:spcPts val="1800"/>
              </a:lnSpc>
            </a:pPr>
            <a:r>
              <a:rPr lang="en-US" altLang="ja-JP" dirty="0">
                <a:solidFill>
                  <a:schemeClr val="tx1"/>
                </a:solidFill>
              </a:rPr>
              <a:t>"Derivative Works" shall mean any work, whether in Source Code or other</a:t>
            </a:r>
          </a:p>
          <a:p>
            <a:pPr>
              <a:lnSpc>
                <a:spcPts val="1800"/>
              </a:lnSpc>
            </a:pPr>
            <a:r>
              <a:rPr lang="en-US" altLang="ja-JP" dirty="0">
                <a:solidFill>
                  <a:schemeClr val="tx1"/>
                </a:solidFill>
              </a:rPr>
              <a:t>form, that is based on (or derived from) the Program and for which the</a:t>
            </a:r>
          </a:p>
          <a:p>
            <a:pPr>
              <a:lnSpc>
                <a:spcPts val="1800"/>
              </a:lnSpc>
            </a:pPr>
            <a:r>
              <a:rPr lang="en-US" altLang="ja-JP" dirty="0">
                <a:solidFill>
                  <a:schemeClr val="tx1"/>
                </a:solidFill>
              </a:rPr>
              <a:t>editorial revisions, annotations, elaborations, or other modifications</a:t>
            </a:r>
          </a:p>
          <a:p>
            <a:pPr>
              <a:lnSpc>
                <a:spcPts val="1800"/>
              </a:lnSpc>
            </a:pPr>
            <a:r>
              <a:rPr lang="en-US" altLang="ja-JP" dirty="0">
                <a:solidFill>
                  <a:schemeClr val="tx1"/>
                </a:solidFill>
              </a:rPr>
              <a:t>represent, as a whole, an original work of authorship.</a:t>
            </a:r>
          </a:p>
          <a:p>
            <a:pPr>
              <a:lnSpc>
                <a:spcPts val="1800"/>
              </a:lnSpc>
            </a:pPr>
            <a:endParaRPr lang="en-US" altLang="ja-JP" dirty="0">
              <a:solidFill>
                <a:schemeClr val="tx1"/>
              </a:solidFill>
            </a:endParaRPr>
          </a:p>
          <a:p>
            <a:pPr>
              <a:lnSpc>
                <a:spcPts val="1800"/>
              </a:lnSpc>
            </a:pPr>
            <a:r>
              <a:rPr lang="en-US" altLang="ja-JP" dirty="0">
                <a:solidFill>
                  <a:schemeClr val="tx1"/>
                </a:solidFill>
              </a:rPr>
              <a:t>"Modified Works" shall mean any work in Source Code or other form that</a:t>
            </a:r>
          </a:p>
          <a:p>
            <a:pPr>
              <a:lnSpc>
                <a:spcPts val="1800"/>
              </a:lnSpc>
            </a:pPr>
            <a:r>
              <a:rPr lang="en-US" altLang="ja-JP" dirty="0">
                <a:solidFill>
                  <a:schemeClr val="tx1"/>
                </a:solidFill>
              </a:rPr>
              <a:t>results from an addition to, deletion from, or modification of the</a:t>
            </a:r>
          </a:p>
          <a:p>
            <a:pPr>
              <a:lnSpc>
                <a:spcPts val="1800"/>
              </a:lnSpc>
            </a:pPr>
            <a:r>
              <a:rPr lang="en-US" altLang="ja-JP" dirty="0">
                <a:solidFill>
                  <a:schemeClr val="tx1"/>
                </a:solidFill>
              </a:rPr>
              <a:t>contents of the Program, including, for purposes of clarity any new file</a:t>
            </a:r>
          </a:p>
          <a:p>
            <a:pPr>
              <a:lnSpc>
                <a:spcPts val="1800"/>
              </a:lnSpc>
            </a:pPr>
            <a:r>
              <a:rPr lang="en-US" altLang="ja-JP" dirty="0">
                <a:solidFill>
                  <a:schemeClr val="tx1"/>
                </a:solidFill>
              </a:rPr>
              <a:t>in Source Code form that contains any contents of the Program. Modified</a:t>
            </a:r>
          </a:p>
          <a:p>
            <a:pPr>
              <a:lnSpc>
                <a:spcPts val="1800"/>
              </a:lnSpc>
            </a:pPr>
            <a:r>
              <a:rPr lang="en-US" altLang="ja-JP" dirty="0">
                <a:solidFill>
                  <a:schemeClr val="tx1"/>
                </a:solidFill>
              </a:rPr>
              <a:t>Works shall not include works that contain only declarations,</a:t>
            </a:r>
          </a:p>
          <a:p>
            <a:pPr>
              <a:lnSpc>
                <a:spcPts val="1800"/>
              </a:lnSpc>
            </a:pPr>
            <a:r>
              <a:rPr lang="en-US" altLang="ja-JP" dirty="0">
                <a:solidFill>
                  <a:schemeClr val="tx1"/>
                </a:solidFill>
              </a:rPr>
              <a:t>interfaces, types, classes, structures, or files of the Program solely</a:t>
            </a:r>
          </a:p>
          <a:p>
            <a:pPr>
              <a:lnSpc>
                <a:spcPts val="1800"/>
              </a:lnSpc>
            </a:pPr>
            <a:r>
              <a:rPr lang="en-US" altLang="ja-JP" dirty="0">
                <a:solidFill>
                  <a:schemeClr val="tx1"/>
                </a:solidFill>
              </a:rPr>
              <a:t>in each case in order to link to, bind by name, or subclass the Program</a:t>
            </a:r>
          </a:p>
          <a:p>
            <a:pPr>
              <a:lnSpc>
                <a:spcPts val="1800"/>
              </a:lnSpc>
            </a:pPr>
            <a:r>
              <a:rPr lang="en-US" altLang="ja-JP" dirty="0">
                <a:solidFill>
                  <a:schemeClr val="tx1"/>
                </a:solidFill>
              </a:rPr>
              <a:t>or Modified Works thereof.</a:t>
            </a:r>
          </a:p>
          <a:p>
            <a:pPr>
              <a:lnSpc>
                <a:spcPts val="1800"/>
              </a:lnSpc>
            </a:pPr>
            <a:endParaRPr lang="en-US" altLang="ja-JP" dirty="0">
              <a:solidFill>
                <a:schemeClr val="tx1"/>
              </a:solidFill>
            </a:endParaRPr>
          </a:p>
          <a:p>
            <a:pPr>
              <a:lnSpc>
                <a:spcPts val="1800"/>
              </a:lnSpc>
            </a:pPr>
            <a:r>
              <a:rPr lang="en-US" altLang="ja-JP" dirty="0">
                <a:solidFill>
                  <a:schemeClr val="tx1"/>
                </a:solidFill>
              </a:rPr>
              <a:t>"Distribute" means the acts of a) distributing or b) making available</a:t>
            </a:r>
          </a:p>
          <a:p>
            <a:pPr>
              <a:lnSpc>
                <a:spcPts val="1800"/>
              </a:lnSpc>
            </a:pPr>
            <a:r>
              <a:rPr lang="en-US" altLang="ja-JP" dirty="0">
                <a:solidFill>
                  <a:schemeClr val="tx1"/>
                </a:solidFill>
              </a:rPr>
              <a:t>in any manner that enables the transfer of a copy.</a:t>
            </a:r>
          </a:p>
          <a:p>
            <a:pPr>
              <a:lnSpc>
                <a:spcPts val="1800"/>
              </a:lnSpc>
            </a:pPr>
            <a:endParaRPr lang="en-US" altLang="ja-JP" dirty="0">
              <a:solidFill>
                <a:schemeClr val="tx1"/>
              </a:solidFill>
            </a:endParaRPr>
          </a:p>
          <a:p>
            <a:pPr>
              <a:lnSpc>
                <a:spcPts val="1800"/>
              </a:lnSpc>
            </a:pPr>
            <a:r>
              <a:rPr lang="en-US" altLang="ja-JP" dirty="0">
                <a:solidFill>
                  <a:schemeClr val="tx1"/>
                </a:solidFill>
              </a:rPr>
              <a:t>"Source Code" means the form of a Program preferred for making</a:t>
            </a:r>
          </a:p>
          <a:p>
            <a:pPr>
              <a:lnSpc>
                <a:spcPts val="1800"/>
              </a:lnSpc>
            </a:pPr>
            <a:r>
              <a:rPr lang="en-US" altLang="ja-JP" dirty="0">
                <a:solidFill>
                  <a:schemeClr val="tx1"/>
                </a:solidFill>
              </a:rPr>
              <a:t>modifications, including but not limited to software source code,</a:t>
            </a:r>
          </a:p>
          <a:p>
            <a:pPr>
              <a:lnSpc>
                <a:spcPts val="1800"/>
              </a:lnSpc>
            </a:pPr>
            <a:r>
              <a:rPr lang="en-US" altLang="ja-JP" dirty="0">
                <a:solidFill>
                  <a:schemeClr val="tx1"/>
                </a:solidFill>
              </a:rPr>
              <a:t>documentation source, and configuration files.</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4F5E9221-37AB-4185-AD3D-38000AB0565E}"/>
              </a:ext>
            </a:extLst>
          </p:cNvPr>
          <p:cNvSpPr>
            <a:spLocks noGrp="1"/>
          </p:cNvSpPr>
          <p:nvPr>
            <p:ph type="sldNum" sz="quarter" idx="12"/>
          </p:nvPr>
        </p:nvSpPr>
        <p:spPr/>
        <p:txBody>
          <a:bodyPr/>
          <a:lstStyle/>
          <a:p>
            <a:fld id="{6AA23E34-A304-4572-822B-69CFBF46477F}" type="slidenum">
              <a:rPr kumimoji="1" lang="ja-JP" altLang="en-US" smtClean="0"/>
              <a:t>4</a:t>
            </a:fld>
            <a:endParaRPr kumimoji="1" lang="ja-JP" altLang="en-US"/>
          </a:p>
        </p:txBody>
      </p:sp>
    </p:spTree>
    <p:extLst>
      <p:ext uri="{BB962C8B-B14F-4D97-AF65-F5344CB8AC3E}">
        <p14:creationId xmlns:p14="http://schemas.microsoft.com/office/powerpoint/2010/main" val="303300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"Secondary License" means either the GNU General Public License,</a:t>
            </a:r>
          </a:p>
          <a:p>
            <a:pPr>
              <a:lnSpc>
                <a:spcPts val="1800"/>
              </a:lnSpc>
            </a:pPr>
            <a:r>
              <a:rPr lang="en-US" altLang="ja-JP" dirty="0">
                <a:solidFill>
                  <a:schemeClr val="tx1"/>
                </a:solidFill>
              </a:rPr>
              <a:t>Version 2.0, or any later versions of that license, including any</a:t>
            </a:r>
          </a:p>
          <a:p>
            <a:pPr>
              <a:lnSpc>
                <a:spcPts val="1800"/>
              </a:lnSpc>
            </a:pPr>
            <a:r>
              <a:rPr lang="en-US" altLang="ja-JP" dirty="0">
                <a:solidFill>
                  <a:schemeClr val="tx1"/>
                </a:solidFill>
              </a:rPr>
              <a:t>exceptions or additional permissions as identified by the initial</a:t>
            </a:r>
          </a:p>
          <a:p>
            <a:pPr>
              <a:lnSpc>
                <a:spcPts val="1800"/>
              </a:lnSpc>
            </a:pPr>
            <a:r>
              <a:rPr lang="en-US" altLang="ja-JP" dirty="0">
                <a:solidFill>
                  <a:schemeClr val="tx1"/>
                </a:solidFill>
              </a:rPr>
              <a:t>Contributor.</a:t>
            </a:r>
          </a:p>
          <a:p>
            <a:pPr>
              <a:lnSpc>
                <a:spcPts val="1800"/>
              </a:lnSpc>
            </a:pPr>
            <a:endParaRPr lang="en-US" altLang="ja-JP" dirty="0">
              <a:solidFill>
                <a:schemeClr val="tx1"/>
              </a:solidFill>
            </a:endParaRPr>
          </a:p>
          <a:p>
            <a:pPr>
              <a:lnSpc>
                <a:spcPts val="1800"/>
              </a:lnSpc>
            </a:pPr>
            <a:r>
              <a:rPr lang="en-US" altLang="ja-JP" dirty="0">
                <a:solidFill>
                  <a:schemeClr val="tx1"/>
                </a:solidFill>
              </a:rPr>
              <a:t>2. GRANT OF RIGHTS</a:t>
            </a:r>
          </a:p>
          <a:p>
            <a:pPr>
              <a:lnSpc>
                <a:spcPts val="1800"/>
              </a:lnSpc>
            </a:pPr>
            <a:endParaRPr lang="en-US" altLang="ja-JP" dirty="0">
              <a:solidFill>
                <a:schemeClr val="tx1"/>
              </a:solidFill>
            </a:endParaRPr>
          </a:p>
          <a:p>
            <a:pPr>
              <a:lnSpc>
                <a:spcPts val="1800"/>
              </a:lnSpc>
            </a:pPr>
            <a:r>
              <a:rPr lang="en-US" altLang="ja-JP" dirty="0">
                <a:solidFill>
                  <a:schemeClr val="tx1"/>
                </a:solidFill>
              </a:rPr>
              <a:t>  a) Subject to the terms of this Agreement, each Contributor hereby</a:t>
            </a:r>
          </a:p>
          <a:p>
            <a:pPr>
              <a:lnSpc>
                <a:spcPts val="1800"/>
              </a:lnSpc>
            </a:pPr>
            <a:r>
              <a:rPr lang="en-US" altLang="ja-JP" dirty="0">
                <a:solidFill>
                  <a:schemeClr val="tx1"/>
                </a:solidFill>
              </a:rPr>
              <a:t>  grants Recipient a non-exclusive, worldwide, royalty-free copyright</a:t>
            </a:r>
          </a:p>
          <a:p>
            <a:pPr>
              <a:lnSpc>
                <a:spcPts val="1800"/>
              </a:lnSpc>
            </a:pPr>
            <a:r>
              <a:rPr lang="en-US" altLang="ja-JP" dirty="0">
                <a:solidFill>
                  <a:schemeClr val="tx1"/>
                </a:solidFill>
              </a:rPr>
              <a:t>  license to reproduce, prepare Derivative Works of, publicly display,</a:t>
            </a:r>
          </a:p>
          <a:p>
            <a:pPr>
              <a:lnSpc>
                <a:spcPts val="1800"/>
              </a:lnSpc>
            </a:pPr>
            <a:r>
              <a:rPr lang="en-US" altLang="ja-JP" dirty="0">
                <a:solidFill>
                  <a:schemeClr val="tx1"/>
                </a:solidFill>
              </a:rPr>
              <a:t>  publicly perform, Distribute and sublicense the Contribution of such</a:t>
            </a:r>
          </a:p>
          <a:p>
            <a:pPr>
              <a:lnSpc>
                <a:spcPts val="1800"/>
              </a:lnSpc>
            </a:pPr>
            <a:r>
              <a:rPr lang="en-US" altLang="ja-JP" dirty="0">
                <a:solidFill>
                  <a:schemeClr val="tx1"/>
                </a:solidFill>
              </a:rPr>
              <a:t>  Contributor, if any, and such Derivative Works.</a:t>
            </a:r>
          </a:p>
          <a:p>
            <a:pPr>
              <a:lnSpc>
                <a:spcPts val="1800"/>
              </a:lnSpc>
            </a:pPr>
            <a:endParaRPr lang="en-US" altLang="ja-JP" dirty="0">
              <a:solidFill>
                <a:schemeClr val="tx1"/>
              </a:solidFill>
            </a:endParaRPr>
          </a:p>
          <a:p>
            <a:pPr>
              <a:lnSpc>
                <a:spcPts val="1800"/>
              </a:lnSpc>
            </a:pPr>
            <a:r>
              <a:rPr lang="en-US" altLang="ja-JP" dirty="0">
                <a:solidFill>
                  <a:schemeClr val="tx1"/>
                </a:solidFill>
              </a:rPr>
              <a:t>  b) Subject to the terms of this Agreement, each Contributor hereby</a:t>
            </a:r>
          </a:p>
          <a:p>
            <a:pPr>
              <a:lnSpc>
                <a:spcPts val="1800"/>
              </a:lnSpc>
            </a:pPr>
            <a:r>
              <a:rPr lang="en-US" altLang="ja-JP" dirty="0">
                <a:solidFill>
                  <a:schemeClr val="tx1"/>
                </a:solidFill>
              </a:rPr>
              <a:t>  grants Recipient a non-exclusive, worldwide, royalty-free patent</a:t>
            </a:r>
          </a:p>
          <a:p>
            <a:pPr>
              <a:lnSpc>
                <a:spcPts val="1800"/>
              </a:lnSpc>
            </a:pPr>
            <a:r>
              <a:rPr lang="en-US" altLang="ja-JP" dirty="0">
                <a:solidFill>
                  <a:schemeClr val="tx1"/>
                </a:solidFill>
              </a:rPr>
              <a:t>  license under Licensed Patents to make, use, sell, offer to sell,</a:t>
            </a:r>
          </a:p>
          <a:p>
            <a:pPr>
              <a:lnSpc>
                <a:spcPts val="1800"/>
              </a:lnSpc>
            </a:pPr>
            <a:r>
              <a:rPr lang="en-US" altLang="ja-JP" dirty="0">
                <a:solidFill>
                  <a:schemeClr val="tx1"/>
                </a:solidFill>
              </a:rPr>
              <a:t>  import and otherwise transfer the Contribution of such Contributor,</a:t>
            </a:r>
          </a:p>
          <a:p>
            <a:pPr>
              <a:lnSpc>
                <a:spcPts val="1800"/>
              </a:lnSpc>
            </a:pPr>
            <a:r>
              <a:rPr lang="en-US" altLang="ja-JP" dirty="0">
                <a:solidFill>
                  <a:schemeClr val="tx1"/>
                </a:solidFill>
              </a:rPr>
              <a:t>  if any, in Source Code or other form. This patent license shall</a:t>
            </a:r>
          </a:p>
          <a:p>
            <a:pPr>
              <a:lnSpc>
                <a:spcPts val="1800"/>
              </a:lnSpc>
            </a:pPr>
            <a:r>
              <a:rPr lang="en-US" altLang="ja-JP" dirty="0">
                <a:solidFill>
                  <a:schemeClr val="tx1"/>
                </a:solidFill>
              </a:rPr>
              <a:t>  apply to the combination of the Contribution and the Program if, at</a:t>
            </a:r>
          </a:p>
          <a:p>
            <a:pPr>
              <a:lnSpc>
                <a:spcPts val="1800"/>
              </a:lnSpc>
            </a:pPr>
            <a:r>
              <a:rPr lang="en-US" altLang="ja-JP" dirty="0">
                <a:solidFill>
                  <a:schemeClr val="tx1"/>
                </a:solidFill>
              </a:rPr>
              <a:t>  the time the Contribution is added by the Contributor, such addition</a:t>
            </a:r>
          </a:p>
          <a:p>
            <a:pPr>
              <a:lnSpc>
                <a:spcPts val="1800"/>
              </a:lnSpc>
            </a:pPr>
            <a:r>
              <a:rPr lang="en-US" altLang="ja-JP" dirty="0">
                <a:solidFill>
                  <a:schemeClr val="tx1"/>
                </a:solidFill>
              </a:rPr>
              <a:t>  of the Contribution causes such combination to be covered by the</a:t>
            </a:r>
          </a:p>
          <a:p>
            <a:pPr>
              <a:lnSpc>
                <a:spcPts val="1800"/>
              </a:lnSpc>
            </a:pPr>
            <a:r>
              <a:rPr lang="en-US" altLang="ja-JP" dirty="0">
                <a:solidFill>
                  <a:schemeClr val="tx1"/>
                </a:solidFill>
              </a:rPr>
              <a:t>  Licensed Patents. The patent license shall not apply to any other</a:t>
            </a:r>
          </a:p>
          <a:p>
            <a:pPr>
              <a:lnSpc>
                <a:spcPts val="1800"/>
              </a:lnSpc>
            </a:pPr>
            <a:r>
              <a:rPr lang="en-US" altLang="ja-JP" dirty="0">
                <a:solidFill>
                  <a:schemeClr val="tx1"/>
                </a:solidFill>
              </a:rPr>
              <a:t>  combinations which include the Contribution. No hardware per se is</a:t>
            </a:r>
          </a:p>
          <a:p>
            <a:pPr>
              <a:lnSpc>
                <a:spcPts val="1800"/>
              </a:lnSpc>
            </a:pPr>
            <a:r>
              <a:rPr lang="en-US" altLang="ja-JP" dirty="0">
                <a:solidFill>
                  <a:schemeClr val="tx1"/>
                </a:solidFill>
              </a:rPr>
              <a:t>  licensed hereunder.</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BDE39889-FC82-48B5-8A2C-1B15752ECE21}"/>
              </a:ext>
            </a:extLst>
          </p:cNvPr>
          <p:cNvSpPr>
            <a:spLocks noGrp="1"/>
          </p:cNvSpPr>
          <p:nvPr>
            <p:ph type="sldNum" sz="quarter" idx="12"/>
          </p:nvPr>
        </p:nvSpPr>
        <p:spPr/>
        <p:txBody>
          <a:bodyPr/>
          <a:lstStyle/>
          <a:p>
            <a:fld id="{6AA23E34-A304-4572-822B-69CFBF46477F}" type="slidenum">
              <a:rPr kumimoji="1" lang="ja-JP" altLang="en-US" smtClean="0"/>
              <a:t>5</a:t>
            </a:fld>
            <a:endParaRPr kumimoji="1" lang="ja-JP" altLang="en-US"/>
          </a:p>
        </p:txBody>
      </p:sp>
    </p:spTree>
    <p:extLst>
      <p:ext uri="{BB962C8B-B14F-4D97-AF65-F5344CB8AC3E}">
        <p14:creationId xmlns:p14="http://schemas.microsoft.com/office/powerpoint/2010/main" val="357200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 c) Recipient understands that although each Contributor grants the</a:t>
            </a:r>
          </a:p>
          <a:p>
            <a:pPr>
              <a:lnSpc>
                <a:spcPts val="1800"/>
              </a:lnSpc>
            </a:pPr>
            <a:r>
              <a:rPr lang="en-US" altLang="ja-JP" dirty="0">
                <a:solidFill>
                  <a:schemeClr val="tx1"/>
                </a:solidFill>
              </a:rPr>
              <a:t>  licenses to its Contributions set forth herein, no assurances are</a:t>
            </a:r>
          </a:p>
          <a:p>
            <a:pPr>
              <a:lnSpc>
                <a:spcPts val="1800"/>
              </a:lnSpc>
            </a:pPr>
            <a:r>
              <a:rPr lang="en-US" altLang="ja-JP" dirty="0">
                <a:solidFill>
                  <a:schemeClr val="tx1"/>
                </a:solidFill>
              </a:rPr>
              <a:t>  provided by any Contributor that the Program does not infringe the</a:t>
            </a:r>
          </a:p>
          <a:p>
            <a:pPr>
              <a:lnSpc>
                <a:spcPts val="1800"/>
              </a:lnSpc>
            </a:pPr>
            <a:r>
              <a:rPr lang="en-US" altLang="ja-JP" dirty="0">
                <a:solidFill>
                  <a:schemeClr val="tx1"/>
                </a:solidFill>
              </a:rPr>
              <a:t>  patent or other intellectual property rights of any other entity.</a:t>
            </a:r>
          </a:p>
          <a:p>
            <a:pPr>
              <a:lnSpc>
                <a:spcPts val="1800"/>
              </a:lnSpc>
            </a:pPr>
            <a:r>
              <a:rPr lang="en-US" altLang="ja-JP" dirty="0">
                <a:solidFill>
                  <a:schemeClr val="tx1"/>
                </a:solidFill>
              </a:rPr>
              <a:t>  Each Contributor disclaims any liability to Recipient for claims</a:t>
            </a:r>
          </a:p>
          <a:p>
            <a:pPr>
              <a:lnSpc>
                <a:spcPts val="1800"/>
              </a:lnSpc>
            </a:pPr>
            <a:r>
              <a:rPr lang="en-US" altLang="ja-JP" dirty="0">
                <a:solidFill>
                  <a:schemeClr val="tx1"/>
                </a:solidFill>
              </a:rPr>
              <a:t>  brought by any other entity based on infringement of intellectual</a:t>
            </a:r>
          </a:p>
          <a:p>
            <a:pPr>
              <a:lnSpc>
                <a:spcPts val="1800"/>
              </a:lnSpc>
            </a:pPr>
            <a:r>
              <a:rPr lang="en-US" altLang="ja-JP" dirty="0">
                <a:solidFill>
                  <a:schemeClr val="tx1"/>
                </a:solidFill>
              </a:rPr>
              <a:t>  property rights or otherwise. As a condition to exercising the</a:t>
            </a:r>
          </a:p>
          <a:p>
            <a:pPr>
              <a:lnSpc>
                <a:spcPts val="1800"/>
              </a:lnSpc>
            </a:pPr>
            <a:r>
              <a:rPr lang="en-US" altLang="ja-JP" dirty="0">
                <a:solidFill>
                  <a:schemeClr val="tx1"/>
                </a:solidFill>
              </a:rPr>
              <a:t>  rights and licenses granted hereunder, each Recipient hereby</a:t>
            </a:r>
          </a:p>
          <a:p>
            <a:pPr>
              <a:lnSpc>
                <a:spcPts val="1800"/>
              </a:lnSpc>
            </a:pPr>
            <a:r>
              <a:rPr lang="en-US" altLang="ja-JP" dirty="0">
                <a:solidFill>
                  <a:schemeClr val="tx1"/>
                </a:solidFill>
              </a:rPr>
              <a:t>  assumes sole responsibility to secure any other intellectual</a:t>
            </a:r>
          </a:p>
          <a:p>
            <a:pPr>
              <a:lnSpc>
                <a:spcPts val="1800"/>
              </a:lnSpc>
            </a:pPr>
            <a:r>
              <a:rPr lang="en-US" altLang="ja-JP" dirty="0">
                <a:solidFill>
                  <a:schemeClr val="tx1"/>
                </a:solidFill>
              </a:rPr>
              <a:t>  property rights needed, if any. For example, if a third party</a:t>
            </a:r>
          </a:p>
          <a:p>
            <a:pPr>
              <a:lnSpc>
                <a:spcPts val="1800"/>
              </a:lnSpc>
            </a:pPr>
            <a:r>
              <a:rPr lang="en-US" altLang="ja-JP" dirty="0">
                <a:solidFill>
                  <a:schemeClr val="tx1"/>
                </a:solidFill>
              </a:rPr>
              <a:t>  patent license is required to allow Recipient to Distribute the</a:t>
            </a:r>
          </a:p>
          <a:p>
            <a:pPr>
              <a:lnSpc>
                <a:spcPts val="1800"/>
              </a:lnSpc>
            </a:pPr>
            <a:r>
              <a:rPr lang="en-US" altLang="ja-JP" dirty="0">
                <a:solidFill>
                  <a:schemeClr val="tx1"/>
                </a:solidFill>
              </a:rPr>
              <a:t>  Program, it is Recipient's responsibility to acquire that license</a:t>
            </a:r>
          </a:p>
          <a:p>
            <a:pPr>
              <a:lnSpc>
                <a:spcPts val="1800"/>
              </a:lnSpc>
            </a:pPr>
            <a:r>
              <a:rPr lang="en-US" altLang="ja-JP" dirty="0">
                <a:solidFill>
                  <a:schemeClr val="tx1"/>
                </a:solidFill>
              </a:rPr>
              <a:t>  before distributing the Program.</a:t>
            </a:r>
          </a:p>
          <a:p>
            <a:pPr>
              <a:lnSpc>
                <a:spcPts val="1800"/>
              </a:lnSpc>
            </a:pPr>
            <a:endParaRPr lang="en-US" altLang="ja-JP" dirty="0">
              <a:solidFill>
                <a:schemeClr val="tx1"/>
              </a:solidFill>
            </a:endParaRPr>
          </a:p>
          <a:p>
            <a:pPr>
              <a:lnSpc>
                <a:spcPts val="1800"/>
              </a:lnSpc>
            </a:pPr>
            <a:r>
              <a:rPr lang="en-US" altLang="ja-JP" dirty="0">
                <a:solidFill>
                  <a:schemeClr val="tx1"/>
                </a:solidFill>
              </a:rPr>
              <a:t>  d) Each Contributor represents that to its knowledge it has</a:t>
            </a:r>
          </a:p>
          <a:p>
            <a:pPr>
              <a:lnSpc>
                <a:spcPts val="1800"/>
              </a:lnSpc>
            </a:pPr>
            <a:r>
              <a:rPr lang="en-US" altLang="ja-JP" dirty="0">
                <a:solidFill>
                  <a:schemeClr val="tx1"/>
                </a:solidFill>
              </a:rPr>
              <a:t>  sufficient copyright rights in its Contribution, if any, to grant</a:t>
            </a:r>
          </a:p>
          <a:p>
            <a:pPr>
              <a:lnSpc>
                <a:spcPts val="1800"/>
              </a:lnSpc>
            </a:pPr>
            <a:r>
              <a:rPr lang="en-US" altLang="ja-JP" dirty="0">
                <a:solidFill>
                  <a:schemeClr val="tx1"/>
                </a:solidFill>
              </a:rPr>
              <a:t>  the copyright license set forth in this Agreement.</a:t>
            </a:r>
          </a:p>
          <a:p>
            <a:pPr>
              <a:lnSpc>
                <a:spcPts val="1800"/>
              </a:lnSpc>
            </a:pPr>
            <a:endParaRPr lang="en-US" altLang="ja-JP" dirty="0">
              <a:solidFill>
                <a:schemeClr val="tx1"/>
              </a:solidFill>
            </a:endParaRPr>
          </a:p>
          <a:p>
            <a:pPr>
              <a:lnSpc>
                <a:spcPts val="1800"/>
              </a:lnSpc>
            </a:pPr>
            <a:r>
              <a:rPr lang="en-US" altLang="ja-JP" dirty="0">
                <a:solidFill>
                  <a:schemeClr val="tx1"/>
                </a:solidFill>
              </a:rPr>
              <a:t>  e) Notwithstanding the terms of any Secondary License, no</a:t>
            </a:r>
          </a:p>
          <a:p>
            <a:pPr>
              <a:lnSpc>
                <a:spcPts val="1800"/>
              </a:lnSpc>
            </a:pPr>
            <a:r>
              <a:rPr lang="en-US" altLang="ja-JP" dirty="0">
                <a:solidFill>
                  <a:schemeClr val="tx1"/>
                </a:solidFill>
              </a:rPr>
              <a:t>  Contributor makes additional grants to any Recipient (other than</a:t>
            </a:r>
          </a:p>
          <a:p>
            <a:pPr>
              <a:lnSpc>
                <a:spcPts val="1800"/>
              </a:lnSpc>
            </a:pPr>
            <a:r>
              <a:rPr lang="en-US" altLang="ja-JP" dirty="0">
                <a:solidFill>
                  <a:schemeClr val="tx1"/>
                </a:solidFill>
              </a:rPr>
              <a:t>  those set forth in this Agreement) as a result of such Recipient's</a:t>
            </a:r>
          </a:p>
          <a:p>
            <a:pPr>
              <a:lnSpc>
                <a:spcPts val="1800"/>
              </a:lnSpc>
            </a:pPr>
            <a:r>
              <a:rPr lang="en-US" altLang="ja-JP" dirty="0">
                <a:solidFill>
                  <a:schemeClr val="tx1"/>
                </a:solidFill>
              </a:rPr>
              <a:t>  receipt of the Program under the terms of a Secondary License</a:t>
            </a:r>
          </a:p>
          <a:p>
            <a:pPr>
              <a:lnSpc>
                <a:spcPts val="1800"/>
              </a:lnSpc>
            </a:pPr>
            <a:r>
              <a:rPr lang="en-US" altLang="ja-JP" dirty="0">
                <a:solidFill>
                  <a:schemeClr val="tx1"/>
                </a:solidFill>
              </a:rPr>
              <a:t>  (if permitted under the terms of Section 3).</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1B11A8F4-EEA2-46F4-8A25-7CD6FA5EED95}"/>
              </a:ext>
            </a:extLst>
          </p:cNvPr>
          <p:cNvSpPr>
            <a:spLocks noGrp="1"/>
          </p:cNvSpPr>
          <p:nvPr>
            <p:ph type="sldNum" sz="quarter" idx="12"/>
          </p:nvPr>
        </p:nvSpPr>
        <p:spPr/>
        <p:txBody>
          <a:bodyPr/>
          <a:lstStyle/>
          <a:p>
            <a:fld id="{6AA23E34-A304-4572-822B-69CFBF46477F}" type="slidenum">
              <a:rPr kumimoji="1" lang="ja-JP" altLang="en-US" smtClean="0"/>
              <a:t>6</a:t>
            </a:fld>
            <a:endParaRPr kumimoji="1" lang="ja-JP" altLang="en-US"/>
          </a:p>
        </p:txBody>
      </p:sp>
    </p:spTree>
    <p:extLst>
      <p:ext uri="{BB962C8B-B14F-4D97-AF65-F5344CB8AC3E}">
        <p14:creationId xmlns:p14="http://schemas.microsoft.com/office/powerpoint/2010/main" val="230986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 3. REQUIREMENTS</a:t>
            </a:r>
          </a:p>
          <a:p>
            <a:pPr>
              <a:lnSpc>
                <a:spcPts val="1800"/>
              </a:lnSpc>
            </a:pPr>
            <a:r>
              <a:rPr lang="en-US" altLang="ja-JP" dirty="0">
                <a:solidFill>
                  <a:schemeClr val="tx1"/>
                </a:solidFill>
              </a:rPr>
              <a:t>3.1 If a Contributor Distributes the Program in any form, then:</a:t>
            </a:r>
          </a:p>
          <a:p>
            <a:pPr>
              <a:lnSpc>
                <a:spcPts val="1800"/>
              </a:lnSpc>
            </a:pPr>
            <a:r>
              <a:rPr lang="en-US" altLang="ja-JP" dirty="0">
                <a:solidFill>
                  <a:srgbClr val="FF0000"/>
                </a:solidFill>
              </a:rPr>
              <a:t>  a) the Program must also be made available as Source Code, in</a:t>
            </a:r>
          </a:p>
          <a:p>
            <a:pPr>
              <a:lnSpc>
                <a:spcPts val="1800"/>
              </a:lnSpc>
            </a:pPr>
            <a:r>
              <a:rPr lang="en-US" altLang="ja-JP" dirty="0">
                <a:solidFill>
                  <a:srgbClr val="FF0000"/>
                </a:solidFill>
              </a:rPr>
              <a:t>  accordance with section 3.2, and the Contributor must accompany</a:t>
            </a:r>
          </a:p>
          <a:p>
            <a:pPr>
              <a:lnSpc>
                <a:spcPts val="1800"/>
              </a:lnSpc>
            </a:pPr>
            <a:r>
              <a:rPr lang="en-US" altLang="ja-JP" dirty="0">
                <a:solidFill>
                  <a:srgbClr val="FF0000"/>
                </a:solidFill>
              </a:rPr>
              <a:t>  the Program with a statement that the Source Code for the Program</a:t>
            </a:r>
          </a:p>
          <a:p>
            <a:pPr>
              <a:lnSpc>
                <a:spcPts val="1800"/>
              </a:lnSpc>
            </a:pPr>
            <a:r>
              <a:rPr lang="en-US" altLang="ja-JP" dirty="0">
                <a:solidFill>
                  <a:srgbClr val="FF0000"/>
                </a:solidFill>
              </a:rPr>
              <a:t>  is available under this Agreement, and informs Recipients how to</a:t>
            </a:r>
          </a:p>
          <a:p>
            <a:pPr>
              <a:lnSpc>
                <a:spcPts val="1800"/>
              </a:lnSpc>
            </a:pPr>
            <a:r>
              <a:rPr lang="en-US" altLang="ja-JP" dirty="0">
                <a:solidFill>
                  <a:srgbClr val="FF0000"/>
                </a:solidFill>
              </a:rPr>
              <a:t>  obtain it in a reasonable manner on or through a medium customarily</a:t>
            </a:r>
          </a:p>
          <a:p>
            <a:pPr>
              <a:lnSpc>
                <a:spcPts val="1800"/>
              </a:lnSpc>
            </a:pPr>
            <a:r>
              <a:rPr lang="en-US" altLang="ja-JP" dirty="0">
                <a:solidFill>
                  <a:srgbClr val="FF0000"/>
                </a:solidFill>
              </a:rPr>
              <a:t>  used for software exchange; and</a:t>
            </a:r>
          </a:p>
          <a:p>
            <a:pPr>
              <a:lnSpc>
                <a:spcPts val="1800"/>
              </a:lnSpc>
            </a:pPr>
            <a:endParaRPr lang="en-US" altLang="ja-JP" dirty="0">
              <a:solidFill>
                <a:schemeClr val="tx1"/>
              </a:solidFill>
            </a:endParaRPr>
          </a:p>
          <a:p>
            <a:pPr>
              <a:lnSpc>
                <a:spcPts val="1800"/>
              </a:lnSpc>
            </a:pPr>
            <a:r>
              <a:rPr lang="en-US" altLang="ja-JP" dirty="0">
                <a:solidFill>
                  <a:schemeClr val="tx1"/>
                </a:solidFill>
              </a:rPr>
              <a:t>  </a:t>
            </a:r>
            <a:r>
              <a:rPr lang="en-US" altLang="ja-JP" dirty="0">
                <a:solidFill>
                  <a:srgbClr val="FF0000"/>
                </a:solidFill>
              </a:rPr>
              <a:t>b) the Contributor may Distribute the Program under a license</a:t>
            </a:r>
          </a:p>
          <a:p>
            <a:pPr>
              <a:lnSpc>
                <a:spcPts val="1800"/>
              </a:lnSpc>
            </a:pPr>
            <a:r>
              <a:rPr lang="en-US" altLang="ja-JP" dirty="0">
                <a:solidFill>
                  <a:srgbClr val="FF0000"/>
                </a:solidFill>
              </a:rPr>
              <a:t>  different than this Agreement, provided that such license:</a:t>
            </a:r>
          </a:p>
          <a:p>
            <a:pPr>
              <a:lnSpc>
                <a:spcPts val="1800"/>
              </a:lnSpc>
            </a:pPr>
            <a:r>
              <a:rPr lang="en-US" altLang="ja-JP" dirty="0">
                <a:solidFill>
                  <a:srgbClr val="FF0000"/>
                </a:solidFill>
              </a:rPr>
              <a:t>     </a:t>
            </a:r>
            <a:r>
              <a:rPr lang="en-US" altLang="ja-JP" dirty="0" err="1">
                <a:solidFill>
                  <a:srgbClr val="FF0000"/>
                </a:solidFill>
              </a:rPr>
              <a:t>i</a:t>
            </a:r>
            <a:r>
              <a:rPr lang="en-US" altLang="ja-JP" dirty="0">
                <a:solidFill>
                  <a:srgbClr val="FF0000"/>
                </a:solidFill>
              </a:rPr>
              <a:t>) effectively disclaims on behalf of all other Contributors all</a:t>
            </a:r>
          </a:p>
          <a:p>
            <a:pPr>
              <a:lnSpc>
                <a:spcPts val="1800"/>
              </a:lnSpc>
            </a:pPr>
            <a:r>
              <a:rPr lang="en-US" altLang="ja-JP" dirty="0">
                <a:solidFill>
                  <a:srgbClr val="FF0000"/>
                </a:solidFill>
              </a:rPr>
              <a:t>     warranties and conditions, express and implied, including</a:t>
            </a:r>
          </a:p>
          <a:p>
            <a:pPr>
              <a:lnSpc>
                <a:spcPts val="1800"/>
              </a:lnSpc>
            </a:pPr>
            <a:r>
              <a:rPr lang="en-US" altLang="ja-JP" dirty="0">
                <a:solidFill>
                  <a:srgbClr val="FF0000"/>
                </a:solidFill>
              </a:rPr>
              <a:t>     warranties or conditions of title and non-infringement, and</a:t>
            </a:r>
          </a:p>
          <a:p>
            <a:pPr>
              <a:lnSpc>
                <a:spcPts val="1800"/>
              </a:lnSpc>
            </a:pPr>
            <a:r>
              <a:rPr lang="en-US" altLang="ja-JP" dirty="0">
                <a:solidFill>
                  <a:srgbClr val="FF0000"/>
                </a:solidFill>
              </a:rPr>
              <a:t>     implied warranties or conditions of merchantability and fitness</a:t>
            </a:r>
          </a:p>
          <a:p>
            <a:pPr>
              <a:lnSpc>
                <a:spcPts val="1800"/>
              </a:lnSpc>
            </a:pPr>
            <a:r>
              <a:rPr lang="en-US" altLang="ja-JP" dirty="0">
                <a:solidFill>
                  <a:srgbClr val="FF0000"/>
                </a:solidFill>
              </a:rPr>
              <a:t>     for a particular purpose;</a:t>
            </a:r>
          </a:p>
          <a:p>
            <a:pPr>
              <a:lnSpc>
                <a:spcPts val="1800"/>
              </a:lnSpc>
            </a:pPr>
            <a:endParaRPr lang="en-US" altLang="ja-JP" dirty="0">
              <a:solidFill>
                <a:srgbClr val="FF0000"/>
              </a:solidFill>
            </a:endParaRPr>
          </a:p>
          <a:p>
            <a:pPr>
              <a:lnSpc>
                <a:spcPts val="1800"/>
              </a:lnSpc>
            </a:pPr>
            <a:r>
              <a:rPr lang="en-US" altLang="ja-JP" dirty="0">
                <a:solidFill>
                  <a:srgbClr val="FF0000"/>
                </a:solidFill>
              </a:rPr>
              <a:t>     ii) effectively excludes on behalf of all other Contributors all</a:t>
            </a:r>
          </a:p>
          <a:p>
            <a:pPr>
              <a:lnSpc>
                <a:spcPts val="1800"/>
              </a:lnSpc>
            </a:pPr>
            <a:r>
              <a:rPr lang="en-US" altLang="ja-JP" dirty="0">
                <a:solidFill>
                  <a:srgbClr val="FF0000"/>
                </a:solidFill>
              </a:rPr>
              <a:t>     liability for damages, including direct, indirect, special,</a:t>
            </a:r>
          </a:p>
          <a:p>
            <a:pPr>
              <a:lnSpc>
                <a:spcPts val="1800"/>
              </a:lnSpc>
            </a:pPr>
            <a:r>
              <a:rPr lang="en-US" altLang="ja-JP" dirty="0">
                <a:solidFill>
                  <a:srgbClr val="FF0000"/>
                </a:solidFill>
              </a:rPr>
              <a:t>     incidental and consequential damages, such as lost profits;</a:t>
            </a:r>
          </a:p>
          <a:p>
            <a:pPr>
              <a:lnSpc>
                <a:spcPts val="1800"/>
              </a:lnSpc>
            </a:pPr>
            <a:endParaRPr lang="en-US" altLang="ja-JP" dirty="0">
              <a:solidFill>
                <a:srgbClr val="FF0000"/>
              </a:solidFill>
            </a:endParaRPr>
          </a:p>
          <a:p>
            <a:pPr>
              <a:lnSpc>
                <a:spcPts val="1800"/>
              </a:lnSpc>
            </a:pPr>
            <a:r>
              <a:rPr lang="en-US" altLang="ja-JP" dirty="0">
                <a:solidFill>
                  <a:srgbClr val="FF0000"/>
                </a:solidFill>
              </a:rPr>
              <a:t>     iii) does not attempt to limit or alter the recipients' rights</a:t>
            </a:r>
          </a:p>
          <a:p>
            <a:pPr>
              <a:lnSpc>
                <a:spcPts val="1800"/>
              </a:lnSpc>
            </a:pPr>
            <a:r>
              <a:rPr lang="en-US" altLang="ja-JP" dirty="0">
                <a:solidFill>
                  <a:srgbClr val="FF0000"/>
                </a:solidFill>
              </a:rPr>
              <a:t>     in the Source Code under section 3.2; and</a:t>
            </a:r>
          </a:p>
          <a:p>
            <a:pPr>
              <a:lnSpc>
                <a:spcPts val="1800"/>
              </a:lnSpc>
            </a:pPr>
            <a:endParaRPr lang="en-US" altLang="ja-JP" dirty="0">
              <a:solidFill>
                <a:srgbClr val="FF0000"/>
              </a:solidFill>
            </a:endParaRPr>
          </a:p>
          <a:p>
            <a:pPr>
              <a:lnSpc>
                <a:spcPts val="1800"/>
              </a:lnSpc>
            </a:pPr>
            <a:r>
              <a:rPr lang="en-US" altLang="ja-JP" dirty="0">
                <a:solidFill>
                  <a:srgbClr val="FF0000"/>
                </a:solidFill>
              </a:rPr>
              <a:t> </a:t>
            </a:r>
            <a:r>
              <a:rPr lang="ja-JP" altLang="en-US" dirty="0">
                <a:solidFill>
                  <a:srgbClr val="FF0000"/>
                </a:solidFill>
              </a:rPr>
              <a:t>    </a:t>
            </a:r>
            <a:r>
              <a:rPr lang="en-US" altLang="ja-JP" dirty="0">
                <a:solidFill>
                  <a:srgbClr val="FF0000"/>
                </a:solidFill>
              </a:rPr>
              <a:t>iv) requires any subsequent distribution of the Program by any</a:t>
            </a:r>
          </a:p>
          <a:p>
            <a:pPr>
              <a:lnSpc>
                <a:spcPts val="1800"/>
              </a:lnSpc>
            </a:pPr>
            <a:r>
              <a:rPr lang="en-US" altLang="ja-JP" dirty="0">
                <a:solidFill>
                  <a:srgbClr val="FF0000"/>
                </a:solidFill>
              </a:rPr>
              <a:t>     party to be under a license that satisfies the requirements</a:t>
            </a:r>
          </a:p>
          <a:p>
            <a:pPr>
              <a:lnSpc>
                <a:spcPts val="1800"/>
              </a:lnSpc>
            </a:pPr>
            <a:r>
              <a:rPr lang="en-US" altLang="ja-JP" dirty="0">
                <a:solidFill>
                  <a:srgbClr val="FF0000"/>
                </a:solidFill>
              </a:rPr>
              <a:t>     of this section 3.</a:t>
            </a: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177F7585-1891-4B90-8A05-E0FF1CEB3F2E}"/>
              </a:ext>
            </a:extLst>
          </p:cNvPr>
          <p:cNvSpPr>
            <a:spLocks noGrp="1"/>
          </p:cNvSpPr>
          <p:nvPr>
            <p:ph type="sldNum" sz="quarter" idx="12"/>
          </p:nvPr>
        </p:nvSpPr>
        <p:spPr/>
        <p:txBody>
          <a:bodyPr/>
          <a:lstStyle/>
          <a:p>
            <a:fld id="{6AA23E34-A304-4572-822B-69CFBF46477F}" type="slidenum">
              <a:rPr kumimoji="1" lang="ja-JP" altLang="en-US" smtClean="0"/>
              <a:t>7</a:t>
            </a:fld>
            <a:endParaRPr kumimoji="1" lang="ja-JP" altLang="en-US"/>
          </a:p>
        </p:txBody>
      </p:sp>
    </p:spTree>
    <p:extLst>
      <p:ext uri="{BB962C8B-B14F-4D97-AF65-F5344CB8AC3E}">
        <p14:creationId xmlns:p14="http://schemas.microsoft.com/office/powerpoint/2010/main" val="198621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rgbClr val="FF0000"/>
                </a:solidFill>
              </a:rPr>
              <a:t> 3.2 When the Program is Distributed as Source Code:</a:t>
            </a:r>
          </a:p>
          <a:p>
            <a:pPr>
              <a:lnSpc>
                <a:spcPts val="1800"/>
              </a:lnSpc>
            </a:pPr>
            <a:endParaRPr lang="en-US" altLang="ja-JP" dirty="0">
              <a:solidFill>
                <a:srgbClr val="FF0000"/>
              </a:solidFill>
            </a:endParaRPr>
          </a:p>
          <a:p>
            <a:pPr>
              <a:lnSpc>
                <a:spcPts val="1800"/>
              </a:lnSpc>
            </a:pPr>
            <a:r>
              <a:rPr lang="en-US" altLang="ja-JP" dirty="0">
                <a:solidFill>
                  <a:srgbClr val="FF0000"/>
                </a:solidFill>
              </a:rPr>
              <a:t>  a) it must be made available under this Agreement, or if the</a:t>
            </a:r>
          </a:p>
          <a:p>
            <a:pPr>
              <a:lnSpc>
                <a:spcPts val="1800"/>
              </a:lnSpc>
            </a:pPr>
            <a:r>
              <a:rPr lang="en-US" altLang="ja-JP" dirty="0">
                <a:solidFill>
                  <a:srgbClr val="FF0000"/>
                </a:solidFill>
              </a:rPr>
              <a:t>  Program (</a:t>
            </a:r>
            <a:r>
              <a:rPr lang="en-US" altLang="ja-JP" dirty="0" err="1">
                <a:solidFill>
                  <a:srgbClr val="FF0000"/>
                </a:solidFill>
              </a:rPr>
              <a:t>i</a:t>
            </a:r>
            <a:r>
              <a:rPr lang="en-US" altLang="ja-JP" dirty="0">
                <a:solidFill>
                  <a:srgbClr val="FF0000"/>
                </a:solidFill>
              </a:rPr>
              <a:t>) is combined with other material in a separate file or</a:t>
            </a:r>
          </a:p>
          <a:p>
            <a:pPr>
              <a:lnSpc>
                <a:spcPts val="1800"/>
              </a:lnSpc>
            </a:pPr>
            <a:r>
              <a:rPr lang="en-US" altLang="ja-JP" dirty="0">
                <a:solidFill>
                  <a:srgbClr val="FF0000"/>
                </a:solidFill>
              </a:rPr>
              <a:t>  files made available under a Secondary License, and (ii) the initial</a:t>
            </a:r>
          </a:p>
          <a:p>
            <a:pPr>
              <a:lnSpc>
                <a:spcPts val="1800"/>
              </a:lnSpc>
            </a:pPr>
            <a:r>
              <a:rPr lang="en-US" altLang="ja-JP" dirty="0">
                <a:solidFill>
                  <a:srgbClr val="FF0000"/>
                </a:solidFill>
              </a:rPr>
              <a:t>  Contributor attached to the Source Code the notice described in</a:t>
            </a:r>
          </a:p>
          <a:p>
            <a:pPr>
              <a:lnSpc>
                <a:spcPts val="1800"/>
              </a:lnSpc>
            </a:pPr>
            <a:r>
              <a:rPr lang="en-US" altLang="ja-JP" dirty="0">
                <a:solidFill>
                  <a:srgbClr val="FF0000"/>
                </a:solidFill>
              </a:rPr>
              <a:t>  Exhibit A of this Agreement, then the Program may be made available</a:t>
            </a:r>
          </a:p>
          <a:p>
            <a:pPr>
              <a:lnSpc>
                <a:spcPts val="1800"/>
              </a:lnSpc>
            </a:pPr>
            <a:r>
              <a:rPr lang="en-US" altLang="ja-JP" dirty="0">
                <a:solidFill>
                  <a:srgbClr val="FF0000"/>
                </a:solidFill>
              </a:rPr>
              <a:t>  under the terms of such Secondary Licenses, and</a:t>
            </a:r>
          </a:p>
          <a:p>
            <a:pPr>
              <a:lnSpc>
                <a:spcPts val="1800"/>
              </a:lnSpc>
            </a:pPr>
            <a:endParaRPr lang="en-US" altLang="ja-JP" dirty="0">
              <a:solidFill>
                <a:srgbClr val="FF0000"/>
              </a:solidFill>
            </a:endParaRPr>
          </a:p>
          <a:p>
            <a:pPr>
              <a:lnSpc>
                <a:spcPts val="1800"/>
              </a:lnSpc>
            </a:pPr>
            <a:r>
              <a:rPr lang="en-US" altLang="ja-JP" dirty="0">
                <a:solidFill>
                  <a:srgbClr val="FF0000"/>
                </a:solidFill>
              </a:rPr>
              <a:t>  b) a copy of this Agreement must be included with each copy of</a:t>
            </a:r>
          </a:p>
          <a:p>
            <a:pPr>
              <a:lnSpc>
                <a:spcPts val="1800"/>
              </a:lnSpc>
            </a:pPr>
            <a:r>
              <a:rPr lang="en-US" altLang="ja-JP" dirty="0">
                <a:solidFill>
                  <a:srgbClr val="FF0000"/>
                </a:solidFill>
              </a:rPr>
              <a:t>  the Program.</a:t>
            </a:r>
          </a:p>
          <a:p>
            <a:pPr>
              <a:lnSpc>
                <a:spcPts val="1800"/>
              </a:lnSpc>
            </a:pPr>
            <a:endParaRPr lang="en-US" altLang="ja-JP" dirty="0">
              <a:solidFill>
                <a:schemeClr val="tx1"/>
              </a:solidFill>
            </a:endParaRPr>
          </a:p>
          <a:p>
            <a:pPr>
              <a:lnSpc>
                <a:spcPts val="1800"/>
              </a:lnSpc>
            </a:pPr>
            <a:r>
              <a:rPr lang="en-US" altLang="ja-JP" dirty="0">
                <a:solidFill>
                  <a:srgbClr val="0000CC"/>
                </a:solidFill>
              </a:rPr>
              <a:t>3.3 Contributors may not remove or alter any copyright, patent,</a:t>
            </a:r>
          </a:p>
          <a:p>
            <a:pPr>
              <a:lnSpc>
                <a:spcPts val="1800"/>
              </a:lnSpc>
            </a:pPr>
            <a:r>
              <a:rPr lang="en-US" altLang="ja-JP" dirty="0">
                <a:solidFill>
                  <a:srgbClr val="0000CC"/>
                </a:solidFill>
              </a:rPr>
              <a:t>trademark, attribution notices, disclaimers of warranty, or limitations</a:t>
            </a:r>
          </a:p>
          <a:p>
            <a:pPr>
              <a:lnSpc>
                <a:spcPts val="1800"/>
              </a:lnSpc>
            </a:pPr>
            <a:r>
              <a:rPr lang="en-US" altLang="ja-JP" dirty="0">
                <a:solidFill>
                  <a:srgbClr val="0000CC"/>
                </a:solidFill>
              </a:rPr>
              <a:t>of liability ("notices") contained within the Program from any copy of</a:t>
            </a:r>
          </a:p>
          <a:p>
            <a:pPr>
              <a:lnSpc>
                <a:spcPts val="1800"/>
              </a:lnSpc>
            </a:pPr>
            <a:r>
              <a:rPr lang="en-US" altLang="ja-JP" dirty="0">
                <a:solidFill>
                  <a:srgbClr val="0000CC"/>
                </a:solidFill>
              </a:rPr>
              <a:t>the Program which they Distribute, provided that Contributors may add</a:t>
            </a:r>
          </a:p>
          <a:p>
            <a:pPr>
              <a:lnSpc>
                <a:spcPts val="1800"/>
              </a:lnSpc>
            </a:pPr>
            <a:r>
              <a:rPr lang="en-US" altLang="ja-JP" dirty="0">
                <a:solidFill>
                  <a:srgbClr val="0000CC"/>
                </a:solidFill>
              </a:rPr>
              <a:t>their own appropriate notices.</a:t>
            </a:r>
          </a:p>
          <a:p>
            <a:pPr>
              <a:lnSpc>
                <a:spcPts val="1800"/>
              </a:lnSpc>
            </a:pPr>
            <a:endParaRPr lang="en-US" altLang="ja-JP" dirty="0">
              <a:solidFill>
                <a:schemeClr val="tx1"/>
              </a:solidFill>
            </a:endParaRPr>
          </a:p>
          <a:p>
            <a:pPr>
              <a:lnSpc>
                <a:spcPts val="1800"/>
              </a:lnSpc>
            </a:pPr>
            <a:endParaRPr lang="en-US" altLang="ja-JP" dirty="0">
              <a:solidFill>
                <a:schemeClr val="tx1"/>
              </a:solidFill>
            </a:endParaRP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BCB9B4E9-E1C1-44C1-9F2E-78F9ADBA892F}"/>
              </a:ext>
            </a:extLst>
          </p:cNvPr>
          <p:cNvSpPr>
            <a:spLocks noGrp="1"/>
          </p:cNvSpPr>
          <p:nvPr>
            <p:ph type="sldNum" sz="quarter" idx="12"/>
          </p:nvPr>
        </p:nvSpPr>
        <p:spPr/>
        <p:txBody>
          <a:bodyPr/>
          <a:lstStyle/>
          <a:p>
            <a:fld id="{6AA23E34-A304-4572-822B-69CFBF46477F}" type="slidenum">
              <a:rPr kumimoji="1" lang="ja-JP" altLang="en-US" smtClean="0"/>
              <a:t>8</a:t>
            </a:fld>
            <a:endParaRPr kumimoji="1" lang="ja-JP" altLang="en-US"/>
          </a:p>
        </p:txBody>
      </p:sp>
    </p:spTree>
    <p:extLst>
      <p:ext uri="{BB962C8B-B14F-4D97-AF65-F5344CB8AC3E}">
        <p14:creationId xmlns:p14="http://schemas.microsoft.com/office/powerpoint/2010/main" val="303555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51520" y="188640"/>
            <a:ext cx="8784976" cy="640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ja-JP" dirty="0">
                <a:solidFill>
                  <a:schemeClr val="tx1"/>
                </a:solidFill>
              </a:rPr>
              <a:t>4. COMMERCIAL DISTRIBUTION</a:t>
            </a:r>
          </a:p>
          <a:p>
            <a:pPr>
              <a:lnSpc>
                <a:spcPts val="1800"/>
              </a:lnSpc>
            </a:pPr>
            <a:endParaRPr lang="en-US" altLang="ja-JP" dirty="0">
              <a:solidFill>
                <a:schemeClr val="tx1"/>
              </a:solidFill>
            </a:endParaRPr>
          </a:p>
          <a:p>
            <a:pPr>
              <a:lnSpc>
                <a:spcPts val="1800"/>
              </a:lnSpc>
            </a:pPr>
            <a:r>
              <a:rPr lang="en-US" altLang="ja-JP" dirty="0">
                <a:solidFill>
                  <a:schemeClr val="tx1"/>
                </a:solidFill>
              </a:rPr>
              <a:t>Commercial distributors of software may accept certain responsibilities</a:t>
            </a:r>
          </a:p>
          <a:p>
            <a:pPr>
              <a:lnSpc>
                <a:spcPts val="1800"/>
              </a:lnSpc>
            </a:pPr>
            <a:r>
              <a:rPr lang="en-US" altLang="ja-JP" dirty="0">
                <a:solidFill>
                  <a:schemeClr val="tx1"/>
                </a:solidFill>
              </a:rPr>
              <a:t>with respect to end users, business partners and the like. While this</a:t>
            </a:r>
          </a:p>
          <a:p>
            <a:pPr>
              <a:lnSpc>
                <a:spcPts val="1800"/>
              </a:lnSpc>
            </a:pPr>
            <a:r>
              <a:rPr lang="en-US" altLang="ja-JP" dirty="0">
                <a:solidFill>
                  <a:schemeClr val="tx1"/>
                </a:solidFill>
              </a:rPr>
              <a:t>license is intended to facilitate the commercial use of the Program,</a:t>
            </a:r>
          </a:p>
          <a:p>
            <a:pPr>
              <a:lnSpc>
                <a:spcPts val="1800"/>
              </a:lnSpc>
            </a:pPr>
            <a:r>
              <a:rPr lang="en-US" altLang="ja-JP" dirty="0">
                <a:solidFill>
                  <a:schemeClr val="tx1"/>
                </a:solidFill>
              </a:rPr>
              <a:t>the Contributor who includes the Program in a commercial product</a:t>
            </a:r>
          </a:p>
          <a:p>
            <a:pPr>
              <a:lnSpc>
                <a:spcPts val="1800"/>
              </a:lnSpc>
            </a:pPr>
            <a:r>
              <a:rPr lang="en-US" altLang="ja-JP" dirty="0">
                <a:solidFill>
                  <a:schemeClr val="tx1"/>
                </a:solidFill>
              </a:rPr>
              <a:t>offering should do so in a manner which does not create potential</a:t>
            </a:r>
          </a:p>
          <a:p>
            <a:pPr>
              <a:lnSpc>
                <a:spcPts val="1800"/>
              </a:lnSpc>
            </a:pPr>
            <a:r>
              <a:rPr lang="en-US" altLang="ja-JP" dirty="0">
                <a:solidFill>
                  <a:schemeClr val="tx1"/>
                </a:solidFill>
              </a:rPr>
              <a:t>liability for other Contributors. Therefore, if a Contributor includes</a:t>
            </a:r>
          </a:p>
          <a:p>
            <a:pPr>
              <a:lnSpc>
                <a:spcPts val="1800"/>
              </a:lnSpc>
            </a:pPr>
            <a:r>
              <a:rPr lang="en-US" altLang="ja-JP" dirty="0">
                <a:solidFill>
                  <a:schemeClr val="tx1"/>
                </a:solidFill>
              </a:rPr>
              <a:t>the Program in a commercial product offering, such Contributor</a:t>
            </a:r>
          </a:p>
          <a:p>
            <a:pPr>
              <a:lnSpc>
                <a:spcPts val="1800"/>
              </a:lnSpc>
            </a:pPr>
            <a:r>
              <a:rPr lang="en-US" altLang="ja-JP" dirty="0">
                <a:solidFill>
                  <a:schemeClr val="tx1"/>
                </a:solidFill>
              </a:rPr>
              <a:t>("Commercial Contributor") hereby agrees to defend and indemnify every</a:t>
            </a:r>
          </a:p>
          <a:p>
            <a:pPr>
              <a:lnSpc>
                <a:spcPts val="1800"/>
              </a:lnSpc>
            </a:pPr>
            <a:r>
              <a:rPr lang="en-US" altLang="ja-JP" dirty="0">
                <a:solidFill>
                  <a:schemeClr val="tx1"/>
                </a:solidFill>
              </a:rPr>
              <a:t>other Contributor ("Indemnified Contributor") against any losses,</a:t>
            </a:r>
          </a:p>
          <a:p>
            <a:pPr>
              <a:lnSpc>
                <a:spcPts val="1800"/>
              </a:lnSpc>
            </a:pPr>
            <a:r>
              <a:rPr lang="en-US" altLang="ja-JP" dirty="0">
                <a:solidFill>
                  <a:schemeClr val="tx1"/>
                </a:solidFill>
              </a:rPr>
              <a:t>damages and costs (collectively "Losses") arising from claims, lawsuits</a:t>
            </a:r>
          </a:p>
          <a:p>
            <a:pPr>
              <a:lnSpc>
                <a:spcPts val="1800"/>
              </a:lnSpc>
            </a:pPr>
            <a:r>
              <a:rPr lang="en-US" altLang="ja-JP" dirty="0">
                <a:solidFill>
                  <a:schemeClr val="tx1"/>
                </a:solidFill>
              </a:rPr>
              <a:t>and other legal actions brought by a third party against the Indemnified</a:t>
            </a:r>
          </a:p>
          <a:p>
            <a:pPr>
              <a:lnSpc>
                <a:spcPts val="1800"/>
              </a:lnSpc>
            </a:pPr>
            <a:r>
              <a:rPr lang="en-US" altLang="ja-JP" dirty="0">
                <a:solidFill>
                  <a:schemeClr val="tx1"/>
                </a:solidFill>
              </a:rPr>
              <a:t>Contributor to the extent caused by the acts or omissions of such</a:t>
            </a:r>
          </a:p>
          <a:p>
            <a:pPr>
              <a:lnSpc>
                <a:spcPts val="1800"/>
              </a:lnSpc>
            </a:pPr>
            <a:r>
              <a:rPr lang="en-US" altLang="ja-JP" dirty="0">
                <a:solidFill>
                  <a:schemeClr val="tx1"/>
                </a:solidFill>
              </a:rPr>
              <a:t>Commercial Contributor in connection with its distribution of the Program</a:t>
            </a:r>
          </a:p>
          <a:p>
            <a:pPr>
              <a:lnSpc>
                <a:spcPts val="1800"/>
              </a:lnSpc>
            </a:pPr>
            <a:r>
              <a:rPr lang="en-US" altLang="ja-JP" dirty="0">
                <a:solidFill>
                  <a:schemeClr val="tx1"/>
                </a:solidFill>
              </a:rPr>
              <a:t>in a commercial product offering. The obligations in this section do not</a:t>
            </a:r>
          </a:p>
          <a:p>
            <a:pPr>
              <a:lnSpc>
                <a:spcPts val="1800"/>
              </a:lnSpc>
            </a:pPr>
            <a:r>
              <a:rPr lang="en-US" altLang="ja-JP" dirty="0">
                <a:solidFill>
                  <a:schemeClr val="tx1"/>
                </a:solidFill>
              </a:rPr>
              <a:t>apply to any claims or Losses relating to any actual or alleged</a:t>
            </a:r>
          </a:p>
          <a:p>
            <a:pPr>
              <a:lnSpc>
                <a:spcPts val="1800"/>
              </a:lnSpc>
            </a:pPr>
            <a:r>
              <a:rPr lang="en-US" altLang="ja-JP" dirty="0">
                <a:solidFill>
                  <a:schemeClr val="tx1"/>
                </a:solidFill>
              </a:rPr>
              <a:t>intellectual property infringement. In order to qualify, an Indemnified</a:t>
            </a:r>
          </a:p>
          <a:p>
            <a:pPr>
              <a:lnSpc>
                <a:spcPts val="1800"/>
              </a:lnSpc>
            </a:pPr>
            <a:r>
              <a:rPr lang="en-US" altLang="ja-JP" dirty="0">
                <a:solidFill>
                  <a:schemeClr val="tx1"/>
                </a:solidFill>
              </a:rPr>
              <a:t>Contributor must: a) promptly notify the Commercial Contributor in</a:t>
            </a:r>
          </a:p>
          <a:p>
            <a:pPr>
              <a:lnSpc>
                <a:spcPts val="1800"/>
              </a:lnSpc>
            </a:pPr>
            <a:r>
              <a:rPr lang="en-US" altLang="ja-JP" dirty="0">
                <a:solidFill>
                  <a:schemeClr val="tx1"/>
                </a:solidFill>
              </a:rPr>
              <a:t>writing of such claim, and b) allow the Commercial Contributor to control,</a:t>
            </a:r>
          </a:p>
          <a:p>
            <a:pPr>
              <a:lnSpc>
                <a:spcPts val="1800"/>
              </a:lnSpc>
            </a:pPr>
            <a:r>
              <a:rPr lang="en-US" altLang="ja-JP" dirty="0">
                <a:solidFill>
                  <a:schemeClr val="tx1"/>
                </a:solidFill>
              </a:rPr>
              <a:t>and cooperate with the Commercial Contributor in, the defense and any</a:t>
            </a:r>
          </a:p>
          <a:p>
            <a:pPr>
              <a:lnSpc>
                <a:spcPts val="1800"/>
              </a:lnSpc>
            </a:pPr>
            <a:r>
              <a:rPr lang="en-US" altLang="ja-JP" dirty="0">
                <a:solidFill>
                  <a:schemeClr val="tx1"/>
                </a:solidFill>
              </a:rPr>
              <a:t>related settlement negotiations. The Indemnified Contributor may</a:t>
            </a:r>
          </a:p>
          <a:p>
            <a:pPr>
              <a:lnSpc>
                <a:spcPts val="1800"/>
              </a:lnSpc>
            </a:pPr>
            <a:r>
              <a:rPr lang="en-US" altLang="ja-JP" dirty="0">
                <a:solidFill>
                  <a:schemeClr val="tx1"/>
                </a:solidFill>
              </a:rPr>
              <a:t>participate in any such claim at its own expense.</a:t>
            </a:r>
          </a:p>
          <a:p>
            <a:pPr>
              <a:lnSpc>
                <a:spcPts val="1800"/>
              </a:lnSpc>
            </a:pPr>
            <a:endParaRPr lang="en-US" altLang="ja-JP" dirty="0">
              <a:solidFill>
                <a:schemeClr val="tx1"/>
              </a:solidFill>
            </a:endParaRPr>
          </a:p>
        </p:txBody>
      </p:sp>
      <p:sp>
        <p:nvSpPr>
          <p:cNvPr id="2" name="フッター プレースホルダー 1"/>
          <p:cNvSpPr>
            <a:spLocks noGrp="1"/>
          </p:cNvSpPr>
          <p:nvPr>
            <p:ph type="ftr" sz="quarter" idx="11"/>
          </p:nvPr>
        </p:nvSpPr>
        <p:spPr>
          <a:xfrm>
            <a:off x="3124200" y="6520259"/>
            <a:ext cx="2895600" cy="365125"/>
          </a:xfrm>
        </p:spPr>
        <p:txBody>
          <a:bodyPr/>
          <a:lstStyle/>
          <a:p>
            <a:r>
              <a:rPr kumimoji="1" lang="ja-JP" altLang="en-US"/>
              <a:t>社団法人オープンソースライセンス研究所</a:t>
            </a:r>
          </a:p>
        </p:txBody>
      </p:sp>
      <p:sp>
        <p:nvSpPr>
          <p:cNvPr id="5" name="スライド番号プレースホルダー 4">
            <a:extLst>
              <a:ext uri="{FF2B5EF4-FFF2-40B4-BE49-F238E27FC236}">
                <a16:creationId xmlns:a16="http://schemas.microsoft.com/office/drawing/2014/main" xmlns="" id="{70B7CEB2-ECD8-4FA0-A443-2FF0D3942DCE}"/>
              </a:ext>
            </a:extLst>
          </p:cNvPr>
          <p:cNvSpPr>
            <a:spLocks noGrp="1"/>
          </p:cNvSpPr>
          <p:nvPr>
            <p:ph type="sldNum" sz="quarter" idx="12"/>
          </p:nvPr>
        </p:nvSpPr>
        <p:spPr/>
        <p:txBody>
          <a:bodyPr/>
          <a:lstStyle/>
          <a:p>
            <a:fld id="{6AA23E34-A304-4572-822B-69CFBF46477F}" type="slidenum">
              <a:rPr kumimoji="1" lang="ja-JP" altLang="en-US" smtClean="0"/>
              <a:t>9</a:t>
            </a:fld>
            <a:endParaRPr kumimoji="1" lang="ja-JP" altLang="en-US"/>
          </a:p>
        </p:txBody>
      </p:sp>
    </p:spTree>
    <p:extLst>
      <p:ext uri="{BB962C8B-B14F-4D97-AF65-F5344CB8AC3E}">
        <p14:creationId xmlns:p14="http://schemas.microsoft.com/office/powerpoint/2010/main" val="1639636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7681</TotalTime>
  <Words>5721</Words>
  <Application>Microsoft Office PowerPoint</Application>
  <PresentationFormat>画面に合わせる (4:3)</PresentationFormat>
  <Paragraphs>416</Paragraphs>
  <Slides>13</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Meiryo UI</vt:lpstr>
      <vt:lpstr>ＭＳ Ｐゴシック</vt:lpstr>
      <vt:lpstr>Arial</vt:lpstr>
      <vt:lpstr>Calibri</vt:lpstr>
      <vt:lpstr>Office ​​テーマ</vt:lpstr>
      <vt:lpstr>OSSライセンス （読み合わせ用）   （その9）ソースコード提供必須ライセンス ［EPL 2.0］</vt:lpstr>
      <vt:lpstr>本ドキュメントの利用について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ouchi.yoshiko@jp.fujitsu.com</dc:creator>
  <cp:lastModifiedBy>yoshiko</cp:lastModifiedBy>
  <cp:revision>375</cp:revision>
  <cp:lastPrinted>2021-01-19T05:54:10Z</cp:lastPrinted>
  <dcterms:created xsi:type="dcterms:W3CDTF">2016-07-18T09:25:00Z</dcterms:created>
  <dcterms:modified xsi:type="dcterms:W3CDTF">2021-02-17T08:20:30Z</dcterms:modified>
  <cp:category>Publicly Available Information</cp:category>
</cp:coreProperties>
</file>