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9"/>
  </p:notesMasterIdLst>
  <p:handoutMasterIdLst>
    <p:handoutMasterId r:id="rId50"/>
  </p:handoutMasterIdLst>
  <p:sldIdLst>
    <p:sldId id="694" r:id="rId2"/>
    <p:sldId id="769" r:id="rId3"/>
    <p:sldId id="780" r:id="rId4"/>
    <p:sldId id="821" r:id="rId5"/>
    <p:sldId id="822" r:id="rId6"/>
    <p:sldId id="695" r:id="rId7"/>
    <p:sldId id="807" r:id="rId8"/>
    <p:sldId id="698" r:id="rId9"/>
    <p:sldId id="699" r:id="rId10"/>
    <p:sldId id="700" r:id="rId11"/>
    <p:sldId id="808" r:id="rId12"/>
    <p:sldId id="702" r:id="rId13"/>
    <p:sldId id="705" r:id="rId14"/>
    <p:sldId id="706" r:id="rId15"/>
    <p:sldId id="707" r:id="rId16"/>
    <p:sldId id="725" r:id="rId17"/>
    <p:sldId id="815" r:id="rId18"/>
    <p:sldId id="696" r:id="rId19"/>
    <p:sldId id="818" r:id="rId20"/>
    <p:sldId id="726" r:id="rId21"/>
    <p:sldId id="791" r:id="rId22"/>
    <p:sldId id="792" r:id="rId23"/>
    <p:sldId id="793" r:id="rId24"/>
    <p:sldId id="794" r:id="rId25"/>
    <p:sldId id="795" r:id="rId26"/>
    <p:sldId id="796" r:id="rId27"/>
    <p:sldId id="715" r:id="rId28"/>
    <p:sldId id="823" r:id="rId29"/>
    <p:sldId id="824" r:id="rId30"/>
    <p:sldId id="825" r:id="rId31"/>
    <p:sldId id="826" r:id="rId32"/>
    <p:sldId id="820" r:id="rId33"/>
    <p:sldId id="804" r:id="rId34"/>
    <p:sldId id="814" r:id="rId35"/>
    <p:sldId id="735" r:id="rId36"/>
    <p:sldId id="737" r:id="rId37"/>
    <p:sldId id="786" r:id="rId38"/>
    <p:sldId id="704" r:id="rId39"/>
    <p:sldId id="790" r:id="rId40"/>
    <p:sldId id="806" r:id="rId41"/>
    <p:sldId id="805" r:id="rId42"/>
    <p:sldId id="809" r:id="rId43"/>
    <p:sldId id="817" r:id="rId44"/>
    <p:sldId id="810" r:id="rId45"/>
    <p:sldId id="811" r:id="rId46"/>
    <p:sldId id="819" r:id="rId47"/>
    <p:sldId id="734" r:id="rId48"/>
  </p:sldIdLst>
  <p:sldSz cx="12192000" cy="6858000"/>
  <p:notesSz cx="9866313" cy="142954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工内隆" initials="工内隆" lastIdx="21" clrIdx="0">
    <p:extLst/>
  </p:cmAuthor>
  <p:cmAuthor id="2" name="Mieko Sato" initials="MS" lastIdx="18" clrIdx="1">
    <p:extLst/>
  </p:cmAuthor>
  <p:cmAuthor id="3" name="tani" initials="tani" lastIdx="53" clrIdx="2"/>
  <p:cmAuthor id="4" name="tani" initials="AIC" lastIdx="48"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873"/>
    <a:srgbClr val="BF0714"/>
    <a:srgbClr val="BF0733"/>
    <a:srgbClr val="BE089B"/>
    <a:srgbClr val="BF077D"/>
    <a:srgbClr val="BD095A"/>
    <a:srgbClr val="BDBABD"/>
    <a:srgbClr val="00CC99"/>
    <a:srgbClr val="E78F19"/>
    <a:srgbClr val="E56B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59" autoAdjust="0"/>
    <p:restoredTop sz="86355" autoAdjust="0"/>
  </p:normalViewPr>
  <p:slideViewPr>
    <p:cSldViewPr snapToGrid="0">
      <p:cViewPr varScale="1">
        <p:scale>
          <a:sx n="61" d="100"/>
          <a:sy n="61" d="100"/>
        </p:scale>
        <p:origin x="222" y="60"/>
      </p:cViewPr>
      <p:guideLst>
        <p:guide orient="horz" pos="2160"/>
        <p:guide pos="3840"/>
      </p:guideLst>
    </p:cSldViewPr>
  </p:slideViewPr>
  <p:outlineViewPr>
    <p:cViewPr>
      <p:scale>
        <a:sx n="33" d="100"/>
        <a:sy n="33" d="100"/>
      </p:scale>
      <p:origin x="0" y="-23064"/>
    </p:cViewPr>
  </p:outlineViewPr>
  <p:notesTextViewPr>
    <p:cViewPr>
      <p:scale>
        <a:sx n="125" d="100"/>
        <a:sy n="125" d="100"/>
      </p:scale>
      <p:origin x="0" y="0"/>
    </p:cViewPr>
  </p:notesTextViewPr>
  <p:sorterViewPr>
    <p:cViewPr>
      <p:scale>
        <a:sx n="100" d="100"/>
        <a:sy n="100" d="100"/>
      </p:scale>
      <p:origin x="0" y="24320"/>
    </p:cViewPr>
  </p:sorterViewPr>
  <p:notesViewPr>
    <p:cSldViewPr snapToGrid="0">
      <p:cViewPr varScale="1">
        <p:scale>
          <a:sx n="35" d="100"/>
          <a:sy n="35" d="100"/>
        </p:scale>
        <p:origin x="2898"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402" cy="717255"/>
          </a:xfrm>
          <a:prstGeom prst="rect">
            <a:avLst/>
          </a:prstGeom>
        </p:spPr>
        <p:txBody>
          <a:bodyPr vert="horz" lIns="131472" tIns="65736" rIns="131472" bIns="65736" rtlCol="0"/>
          <a:lstStyle>
            <a:lvl1pPr algn="l">
              <a:defRPr sz="1700"/>
            </a:lvl1pPr>
          </a:lstStyle>
          <a:p>
            <a:endParaRPr lang="en-US"/>
          </a:p>
        </p:txBody>
      </p:sp>
      <p:sp>
        <p:nvSpPr>
          <p:cNvPr id="3" name="Date Placeholder 2"/>
          <p:cNvSpPr>
            <a:spLocks noGrp="1"/>
          </p:cNvSpPr>
          <p:nvPr>
            <p:ph type="dt" sz="quarter" idx="1"/>
          </p:nvPr>
        </p:nvSpPr>
        <p:spPr>
          <a:xfrm>
            <a:off x="5588628" y="0"/>
            <a:ext cx="4275402" cy="717255"/>
          </a:xfrm>
          <a:prstGeom prst="rect">
            <a:avLst/>
          </a:prstGeom>
        </p:spPr>
        <p:txBody>
          <a:bodyPr vert="horz" lIns="131472" tIns="65736" rIns="131472" bIns="65736" rtlCol="0"/>
          <a:lstStyle>
            <a:lvl1pPr algn="r">
              <a:defRPr sz="1700"/>
            </a:lvl1pPr>
          </a:lstStyle>
          <a:p>
            <a:fld id="{DC43A975-C83B-F446-B163-5306E95FC19C}" type="datetimeFigureOut">
              <a:rPr lang="en-US" smtClean="0"/>
              <a:t>11/19/2020</a:t>
            </a:fld>
            <a:endParaRPr lang="en-US"/>
          </a:p>
        </p:txBody>
      </p:sp>
      <p:sp>
        <p:nvSpPr>
          <p:cNvPr id="4" name="Footer Placeholder 3"/>
          <p:cNvSpPr>
            <a:spLocks noGrp="1"/>
          </p:cNvSpPr>
          <p:nvPr>
            <p:ph type="ftr" sz="quarter" idx="2"/>
          </p:nvPr>
        </p:nvSpPr>
        <p:spPr>
          <a:xfrm>
            <a:off x="0" y="13578186"/>
            <a:ext cx="4275402" cy="717254"/>
          </a:xfrm>
          <a:prstGeom prst="rect">
            <a:avLst/>
          </a:prstGeom>
        </p:spPr>
        <p:txBody>
          <a:bodyPr vert="horz" lIns="131472" tIns="65736" rIns="131472" bIns="65736" rtlCol="0" anchor="b"/>
          <a:lstStyle>
            <a:lvl1pPr algn="l">
              <a:defRPr sz="1700"/>
            </a:lvl1pPr>
          </a:lstStyle>
          <a:p>
            <a:endParaRPr lang="en-US"/>
          </a:p>
        </p:txBody>
      </p:sp>
      <p:sp>
        <p:nvSpPr>
          <p:cNvPr id="5" name="Slide Number Placeholder 4"/>
          <p:cNvSpPr>
            <a:spLocks noGrp="1"/>
          </p:cNvSpPr>
          <p:nvPr>
            <p:ph type="sldNum" sz="quarter" idx="3"/>
          </p:nvPr>
        </p:nvSpPr>
        <p:spPr>
          <a:xfrm>
            <a:off x="5588628" y="13578186"/>
            <a:ext cx="4275402" cy="717254"/>
          </a:xfrm>
          <a:prstGeom prst="rect">
            <a:avLst/>
          </a:prstGeom>
        </p:spPr>
        <p:txBody>
          <a:bodyPr vert="horz" lIns="131472" tIns="65736" rIns="131472" bIns="65736" rtlCol="0" anchor="b"/>
          <a:lstStyle>
            <a:lvl1pPr algn="r">
              <a:defRPr sz="17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402" cy="717255"/>
          </a:xfrm>
          <a:prstGeom prst="rect">
            <a:avLst/>
          </a:prstGeom>
        </p:spPr>
        <p:txBody>
          <a:bodyPr vert="horz" lIns="131472" tIns="65736" rIns="131472" bIns="65736" rtlCol="0"/>
          <a:lstStyle>
            <a:lvl1pPr algn="l">
              <a:defRPr sz="1700"/>
            </a:lvl1pPr>
          </a:lstStyle>
          <a:p>
            <a:endParaRPr lang="en-US"/>
          </a:p>
        </p:txBody>
      </p:sp>
      <p:sp>
        <p:nvSpPr>
          <p:cNvPr id="3" name="Date Placeholder 2"/>
          <p:cNvSpPr>
            <a:spLocks noGrp="1"/>
          </p:cNvSpPr>
          <p:nvPr>
            <p:ph type="dt" idx="1"/>
          </p:nvPr>
        </p:nvSpPr>
        <p:spPr>
          <a:xfrm>
            <a:off x="5588628" y="0"/>
            <a:ext cx="4275402" cy="717255"/>
          </a:xfrm>
          <a:prstGeom prst="rect">
            <a:avLst/>
          </a:prstGeom>
        </p:spPr>
        <p:txBody>
          <a:bodyPr vert="horz" lIns="131472" tIns="65736" rIns="131472" bIns="65736" rtlCol="0"/>
          <a:lstStyle>
            <a:lvl1pPr algn="r">
              <a:defRPr sz="1700"/>
            </a:lvl1pPr>
          </a:lstStyle>
          <a:p>
            <a:fld id="{6115C3A1-2123-46DB-B930-A516853D6C25}" type="datetimeFigureOut">
              <a:rPr lang="en-US"/>
              <a:t>11/19/2020</a:t>
            </a:fld>
            <a:endParaRPr lang="en-US"/>
          </a:p>
        </p:txBody>
      </p:sp>
      <p:sp>
        <p:nvSpPr>
          <p:cNvPr id="4" name="Slide Image Placeholder 3"/>
          <p:cNvSpPr>
            <a:spLocks noGrp="1" noRot="1" noChangeAspect="1"/>
          </p:cNvSpPr>
          <p:nvPr>
            <p:ph type="sldImg" idx="2"/>
          </p:nvPr>
        </p:nvSpPr>
        <p:spPr>
          <a:xfrm>
            <a:off x="642938" y="1785938"/>
            <a:ext cx="8580437" cy="4826000"/>
          </a:xfrm>
          <a:prstGeom prst="rect">
            <a:avLst/>
          </a:prstGeom>
          <a:noFill/>
          <a:ln w="12700">
            <a:solidFill>
              <a:prstClr val="black"/>
            </a:solidFill>
          </a:ln>
        </p:spPr>
        <p:txBody>
          <a:bodyPr vert="horz" lIns="131472" tIns="65736" rIns="131472" bIns="65736" rtlCol="0" anchor="ctr"/>
          <a:lstStyle/>
          <a:p>
            <a:endParaRPr lang="en-US"/>
          </a:p>
        </p:txBody>
      </p:sp>
      <p:sp>
        <p:nvSpPr>
          <p:cNvPr id="5" name="Notes Placeholder 4"/>
          <p:cNvSpPr>
            <a:spLocks noGrp="1"/>
          </p:cNvSpPr>
          <p:nvPr>
            <p:ph type="body" sz="quarter" idx="3"/>
          </p:nvPr>
        </p:nvSpPr>
        <p:spPr>
          <a:xfrm>
            <a:off x="986632" y="6879680"/>
            <a:ext cx="7893050" cy="5628829"/>
          </a:xfrm>
          <a:prstGeom prst="rect">
            <a:avLst/>
          </a:prstGeom>
        </p:spPr>
        <p:txBody>
          <a:bodyPr vert="horz" lIns="131472" tIns="65736" rIns="131472" bIns="6573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578186"/>
            <a:ext cx="4275402" cy="717254"/>
          </a:xfrm>
          <a:prstGeom prst="rect">
            <a:avLst/>
          </a:prstGeom>
        </p:spPr>
        <p:txBody>
          <a:bodyPr vert="horz" lIns="131472" tIns="65736" rIns="131472" bIns="65736" rtlCol="0" anchor="b"/>
          <a:lstStyle>
            <a:lvl1pPr algn="l">
              <a:defRPr sz="1700"/>
            </a:lvl1pPr>
          </a:lstStyle>
          <a:p>
            <a:endParaRPr lang="en-US"/>
          </a:p>
        </p:txBody>
      </p:sp>
      <p:sp>
        <p:nvSpPr>
          <p:cNvPr id="7" name="Slide Number Placeholder 6"/>
          <p:cNvSpPr>
            <a:spLocks noGrp="1"/>
          </p:cNvSpPr>
          <p:nvPr>
            <p:ph type="sldNum" sz="quarter" idx="5"/>
          </p:nvPr>
        </p:nvSpPr>
        <p:spPr>
          <a:xfrm>
            <a:off x="5588628" y="13578186"/>
            <a:ext cx="4275402" cy="717254"/>
          </a:xfrm>
          <a:prstGeom prst="rect">
            <a:avLst/>
          </a:prstGeom>
        </p:spPr>
        <p:txBody>
          <a:bodyPr vert="horz" lIns="131472" tIns="65736" rIns="131472" bIns="65736" rtlCol="0" anchor="b"/>
          <a:lstStyle>
            <a:lvl1pPr algn="r">
              <a:defRPr sz="17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endParaRPr lang="en-US" strike="noStrike" dirty="0" smtClean="0"/>
          </a:p>
          <a:p>
            <a:pPr defTabSz="1314724">
              <a:defRPr/>
            </a:pPr>
            <a:endParaRPr lang="en-US" strike="noStrike" dirty="0" smtClean="0"/>
          </a:p>
          <a:p>
            <a:pPr defTabSz="1314724">
              <a:defRPr/>
            </a:pPr>
            <a:r>
              <a:rPr lang="en-US" altLang="ja-JP" strike="noStrike" dirty="0" smtClean="0"/>
              <a:t>【</a:t>
            </a:r>
            <a:r>
              <a:rPr lang="ja-JP" altLang="en-US" strike="noStrike" dirty="0" smtClean="0"/>
              <a:t>コメント</a:t>
            </a:r>
            <a:r>
              <a:rPr lang="en-US" altLang="ja-JP" strike="noStrike" dirty="0" smtClean="0"/>
              <a:t>】</a:t>
            </a:r>
          </a:p>
          <a:p>
            <a:pPr defTabSz="1314724">
              <a:defRPr/>
            </a:pPr>
            <a:r>
              <a:rPr lang="ja-JP" altLang="en-US" strike="noStrike" dirty="0" smtClean="0"/>
              <a:t>●表紙</a:t>
            </a:r>
          </a:p>
          <a:p>
            <a:pPr defTabSz="1314724">
              <a:defRPr/>
            </a:pPr>
            <a:r>
              <a:rPr lang="ja-JP" altLang="en-US" strike="noStrike" dirty="0" smtClean="0"/>
              <a:t>・「</a:t>
            </a:r>
            <a:r>
              <a:rPr lang="en-US" altLang="ja-JP" strike="noStrike" dirty="0" err="1" smtClean="0"/>
              <a:t>OpenChain</a:t>
            </a:r>
            <a:r>
              <a:rPr lang="en-US" altLang="ja-JP" strike="noStrike" dirty="0" smtClean="0"/>
              <a:t> </a:t>
            </a:r>
            <a:r>
              <a:rPr lang="ja-JP" altLang="en-US" strike="noStrike" dirty="0" smtClean="0"/>
              <a:t>仕様書 </a:t>
            </a:r>
            <a:r>
              <a:rPr lang="en-US" altLang="ja-JP" strike="noStrike" dirty="0" smtClean="0"/>
              <a:t>2.0</a:t>
            </a:r>
            <a:r>
              <a:rPr lang="ja-JP" altLang="en-US" strike="noStrike" dirty="0" smtClean="0"/>
              <a:t>版対応」と記載していると、これを受講すれば、認証取得できるとの誤解を与えてしまう。</a:t>
            </a:r>
          </a:p>
          <a:p>
            <a:pPr defTabSz="1314724">
              <a:defRPr/>
            </a:pPr>
            <a:r>
              <a:rPr lang="ja-JP" altLang="en-US" strike="noStrike" dirty="0" smtClean="0"/>
              <a:t>・あるいは、本教材は、</a:t>
            </a:r>
            <a:r>
              <a:rPr lang="en-US" altLang="ja-JP" strike="noStrike" dirty="0" smtClean="0"/>
              <a:t>Spec2.0</a:t>
            </a:r>
            <a:r>
              <a:rPr lang="ja-JP" altLang="en-US" strike="noStrike" dirty="0" smtClean="0"/>
              <a:t>を解説したものであるとの誤解を生みそう。</a:t>
            </a:r>
          </a:p>
          <a:p>
            <a:pPr defTabSz="1314724">
              <a:defRPr/>
            </a:pPr>
            <a:r>
              <a:rPr lang="ja-JP" altLang="en-US" strike="noStrike" dirty="0" smtClean="0"/>
              <a:t>・「米国法令に準じています」とのことですが、日本の法律に準じた方がいいのではないでしょうか。</a:t>
            </a:r>
          </a:p>
          <a:p>
            <a:pPr defTabSz="1314724">
              <a:defRPr/>
            </a:pPr>
            <a:endParaRPr lang="ja-JP" altLang="en-US" strike="noStrike" dirty="0" smtClean="0"/>
          </a:p>
          <a:p>
            <a:pPr defTabSz="1314724">
              <a:defRPr/>
            </a:pPr>
            <a:r>
              <a:rPr lang="ja-JP" altLang="en-US" strike="noStrike" dirty="0" smtClean="0"/>
              <a:t>・教材の対象者や利用方法を明確に記載した方がよい。</a:t>
            </a:r>
          </a:p>
          <a:p>
            <a:pPr defTabSz="1314724">
              <a:defRPr/>
            </a:pPr>
            <a:r>
              <a:rPr lang="ja-JP" altLang="en-US" strike="noStrike" dirty="0" smtClean="0"/>
              <a:t>　（</a:t>
            </a:r>
            <a:r>
              <a:rPr lang="en-US" altLang="ja-JP" strike="noStrike" dirty="0" smtClean="0"/>
              <a:t>SPEC2.0</a:t>
            </a:r>
            <a:r>
              <a:rPr lang="ja-JP" altLang="en-US" strike="noStrike" dirty="0" smtClean="0"/>
              <a:t>の認証を取得する部門向けに</a:t>
            </a:r>
            <a:r>
              <a:rPr lang="en-US" altLang="ja-JP" strike="noStrike" dirty="0" smtClean="0"/>
              <a:t>OSS</a:t>
            </a:r>
            <a:r>
              <a:rPr lang="ja-JP" altLang="en-US" strike="noStrike" dirty="0" smtClean="0"/>
              <a:t>の教育を行うのか、あるいは</a:t>
            </a:r>
          </a:p>
          <a:p>
            <a:pPr defTabSz="1314724">
              <a:defRPr/>
            </a:pPr>
            <a:r>
              <a:rPr lang="ja-JP" altLang="en-US" strike="noStrike" dirty="0" smtClean="0"/>
              <a:t>　　</a:t>
            </a:r>
            <a:r>
              <a:rPr lang="en-US" altLang="ja-JP" strike="noStrike" dirty="0" smtClean="0"/>
              <a:t>SPEC2.0</a:t>
            </a:r>
            <a:r>
              <a:rPr lang="ja-JP" altLang="en-US" strike="noStrike" dirty="0" smtClean="0"/>
              <a:t>の仕様の教育を行うのか？）</a:t>
            </a:r>
          </a:p>
          <a:p>
            <a:pPr defTabSz="1314724">
              <a:defRPr/>
            </a:pP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このスライドでは、ソフトウェアに対する著作権法の</a:t>
            </a:r>
            <a:r>
              <a:rPr lang="en-US" i="0" baseline="0" dirty="0" err="1">
                <a:latin typeface="ＭＳ ゴシック" panose="020B0609070205080204" pitchFamily="49" charset="-128"/>
                <a:ea typeface="ＭＳ ゴシック" panose="020B0609070205080204" pitchFamily="49" charset="-128"/>
              </a:rPr>
              <a:t>最重要部分を明確にしています</a:t>
            </a:r>
            <a:r>
              <a:rPr lang="en-US" i="0" baseline="0" dirty="0">
                <a:latin typeface="ＭＳ ゴシック" panose="020B0609070205080204" pitchFamily="49" charset="-128"/>
                <a:ea typeface="ＭＳ ゴシック" panose="020B0609070205080204" pitchFamily="49" charset="-128"/>
              </a:rPr>
              <a:t>。</a:t>
            </a:r>
          </a:p>
          <a:p>
            <a:endParaRPr lang="en-US" i="0" baseline="0" dirty="0">
              <a:latin typeface="+mn-lt"/>
            </a:endParaRPr>
          </a:p>
          <a:p>
            <a:r>
              <a:rPr lang="en-US" i="0" baseline="0" dirty="0">
                <a:latin typeface="+mn-lt"/>
              </a:rPr>
              <a:t>---</a:t>
            </a:r>
          </a:p>
          <a:p>
            <a:pPr defTabSz="1314692">
              <a:defRPr/>
            </a:pPr>
            <a:r>
              <a:rPr lang="en-US" altLang="ja-JP" i="0" dirty="0">
                <a:latin typeface="+mn-lt"/>
                <a:ea typeface="ＭＳ ゴシック" panose="020B0609070205080204" pitchFamily="49" charset="-128"/>
              </a:rPr>
              <a:t>This slide clarifies the most important part</a:t>
            </a:r>
            <a:r>
              <a:rPr lang="en-US" altLang="ja-JP" i="0" baseline="0" dirty="0">
                <a:latin typeface="+mn-lt"/>
                <a:ea typeface="ＭＳ ゴシック" panose="020B0609070205080204" pitchFamily="49" charset="-128"/>
              </a:rPr>
              <a:t>s of copyright law to software.</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10</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203873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a:t>
            </a:r>
            <a:r>
              <a:rPr lang="en-US" baseline="0" dirty="0">
                <a:latin typeface="ＭＳ ゴシック" panose="020B0609070205080204" pitchFamily="49" charset="-128"/>
                <a:ea typeface="ＭＳ ゴシック" panose="020B0609070205080204" pitchFamily="49" charset="-128"/>
              </a:rPr>
              <a:t> スライドは、「</a:t>
            </a:r>
            <a:r>
              <a:rPr lang="en-US" baseline="0" dirty="0" err="1">
                <a:latin typeface="ＭＳ ゴシック" panose="020B0609070205080204" pitchFamily="49" charset="-128"/>
                <a:ea typeface="ＭＳ ゴシック" panose="020B0609070205080204" pitchFamily="49" charset="-128"/>
              </a:rPr>
              <a:t>ライセンス」とは何かを説明しています</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それ</a:t>
            </a:r>
            <a:r>
              <a:rPr lang="en-US" baseline="0" dirty="0" err="1">
                <a:latin typeface="ＭＳ ゴシック" panose="020B0609070205080204" pitchFamily="49" charset="-128"/>
                <a:ea typeface="ＭＳ ゴシック" panose="020B0609070205080204" pitchFamily="49" charset="-128"/>
              </a:rPr>
              <a:t>は米国法令下の</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err="1">
                <a:solidFill>
                  <a:schemeClr val="tx1"/>
                </a:solidFill>
                <a:latin typeface="ＭＳ ゴシック" panose="020B0609070205080204" pitchFamily="49" charset="-128"/>
                <a:ea typeface="ＭＳ ゴシック" panose="020B0609070205080204" pitchFamily="49" charset="-128"/>
              </a:rPr>
              <a:t>契約</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は</a:t>
            </a:r>
            <a:r>
              <a:rPr lang="en-US" baseline="0" dirty="0" err="1">
                <a:latin typeface="ＭＳ ゴシック" panose="020B0609070205080204" pitchFamily="49" charset="-128"/>
                <a:ea typeface="ＭＳ ゴシック" panose="020B0609070205080204" pitchFamily="49" charset="-128"/>
              </a:rPr>
              <a:t>異なっています。ここではライセンスの中にどういったものがあるか、その境界を説明しています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mn-lt"/>
            </a:endParaRPr>
          </a:p>
          <a:p>
            <a:r>
              <a:rPr lang="en-US" baseline="0" dirty="0">
                <a:latin typeface="+mn-lt"/>
              </a:rPr>
              <a:t>---</a:t>
            </a:r>
          </a:p>
          <a:p>
            <a:pPr defTabSz="1314692">
              <a:defRPr/>
            </a:pPr>
            <a:r>
              <a:rPr lang="en-US" altLang="ja-JP" dirty="0">
                <a:latin typeface="+mn-lt"/>
                <a:ea typeface="ＭＳ ゴシック" panose="020B0609070205080204" pitchFamily="49" charset="-128"/>
              </a:rPr>
              <a:t>This</a:t>
            </a:r>
            <a:r>
              <a:rPr lang="en-US" altLang="ja-JP" baseline="0" dirty="0">
                <a:latin typeface="+mn-lt"/>
                <a:ea typeface="ＭＳ ゴシック" panose="020B0609070205080204" pitchFamily="49" charset="-128"/>
              </a:rPr>
              <a:t> slide explains what is a “license.” This is different to a contract under US law. This slides explains the boundaries of what can be in a license</a:t>
            </a:r>
            <a:r>
              <a:rPr lang="en-US" altLang="ja-JP" baseline="0" dirty="0" smtClean="0">
                <a:latin typeface="+mn-lt"/>
                <a:ea typeface="ＭＳ ゴシック" panose="020B0609070205080204" pitchFamily="49" charset="-128"/>
              </a:rPr>
              <a:t>.</a:t>
            </a:r>
          </a:p>
          <a:p>
            <a:pPr defTabSz="1314692">
              <a:defRPr/>
            </a:pPr>
            <a:endParaRPr lang="en-US" baseline="0" dirty="0" smtClean="0">
              <a:latin typeface="+mn-lt"/>
              <a:ea typeface="ＭＳ ゴシック" panose="020B0609070205080204" pitchFamily="49" charset="-128"/>
            </a:endParaRPr>
          </a:p>
          <a:p>
            <a:pPr defTabSz="1314692">
              <a:defRPr/>
            </a:pPr>
            <a:r>
              <a:rPr lang="en-US" altLang="ja-JP" baseline="0" dirty="0" smtClean="0">
                <a:latin typeface="+mn-lt"/>
                <a:ea typeface="ＭＳ ゴシック" panose="020B0609070205080204" pitchFamily="49" charset="-128"/>
              </a:rPr>
              <a:t>【</a:t>
            </a:r>
            <a:r>
              <a:rPr lang="ja-JP" altLang="en-US" baseline="0" dirty="0" smtClean="0">
                <a:latin typeface="+mn-lt"/>
                <a:ea typeface="ＭＳ ゴシック" panose="020B0609070205080204" pitchFamily="49" charset="-128"/>
              </a:rPr>
              <a:t>コメント</a:t>
            </a:r>
            <a:r>
              <a:rPr lang="en-US" altLang="ja-JP" baseline="0" dirty="0" smtClean="0">
                <a:latin typeface="+mn-lt"/>
                <a:ea typeface="ＭＳ ゴシック" panose="020B0609070205080204" pitchFamily="49" charset="-128"/>
              </a:rPr>
              <a:t>】</a:t>
            </a:r>
          </a:p>
          <a:p>
            <a:pPr defTabSz="1314692">
              <a:defRPr/>
            </a:pPr>
            <a:r>
              <a:rPr lang="ja-JP" altLang="en-US" dirty="0" smtClean="0">
                <a:latin typeface="+mn-lt"/>
              </a:rPr>
              <a:t>・「互恵的ライセンス」は説明がないと分からないと思われる。</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38327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692">
              <a:defRPr/>
            </a:pPr>
            <a:r>
              <a:rPr lang="en-US" dirty="0" err="1">
                <a:latin typeface="ＭＳ ゴシック" panose="020B0609070205080204" pitchFamily="49" charset="-128"/>
                <a:ea typeface="ＭＳ ゴシック" panose="020B0609070205080204" pitchFamily="49" charset="-128"/>
              </a:rPr>
              <a:t>このスライドでは</a:t>
            </a:r>
            <a:r>
              <a:rPr lang="en-US" dirty="0" err="1" smtClean="0">
                <a:latin typeface="ＭＳ ゴシック" panose="020B0609070205080204" pitchFamily="49" charset="-128"/>
                <a:ea typeface="ＭＳ ゴシック" panose="020B0609070205080204" pitchFamily="49" charset="-128"/>
              </a:rPr>
              <a:t>、OSSライセンスがどういったことをするかの</a:t>
            </a:r>
            <a:r>
              <a:rPr lang="en-US" baseline="0" dirty="0" smtClean="0">
                <a:latin typeface="ＭＳ ゴシック" panose="020B0609070205080204" pitchFamily="49" charset="-128"/>
                <a:ea typeface="ＭＳ ゴシック" panose="020B0609070205080204" pitchFamily="49" charset="-128"/>
              </a:rPr>
              <a:t> </a:t>
            </a:r>
            <a:r>
              <a:rPr 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全体像」を提供します。またここでは</a:t>
            </a:r>
            <a:r>
              <a:rPr lang="en-US" baseline="0" dirty="0" err="1" smtClean="0">
                <a:latin typeface="ＭＳ ゴシック" panose="020B0609070205080204" pitchFamily="49" charset="-128"/>
                <a:ea typeface="ＭＳ ゴシック" panose="020B0609070205080204" pitchFamily="49" charset="-128"/>
              </a:rPr>
              <a:t>、OSSライセンスについて</a:t>
            </a:r>
            <a:r>
              <a:rPr lang="ja-JP" altLang="en-US" baseline="0" dirty="0">
                <a:latin typeface="ＭＳ ゴシック" panose="020B0609070205080204" pitchFamily="49" charset="-128"/>
                <a:ea typeface="ＭＳ ゴシック" panose="020B0609070205080204" pitchFamily="49" charset="-128"/>
              </a:rPr>
              <a:t>さらに</a:t>
            </a:r>
            <a:r>
              <a:rPr lang="en-US" baseline="0" dirty="0" err="1">
                <a:latin typeface="ＭＳ ゴシック" panose="020B0609070205080204" pitchFamily="49" charset="-128"/>
                <a:ea typeface="ＭＳ ゴシック" panose="020B0609070205080204" pitchFamily="49" charset="-128"/>
              </a:rPr>
              <a:t>多くを調べる</a:t>
            </a:r>
            <a:r>
              <a:rPr lang="ja-JP" altLang="en-US" baseline="0" dirty="0">
                <a:latin typeface="ＭＳ ゴシック" panose="020B0609070205080204" pitchFamily="49" charset="-128"/>
                <a:ea typeface="ＭＳ ゴシック" panose="020B0609070205080204" pitchFamily="49" charset="-128"/>
              </a:rPr>
              <a:t>ための情報源</a:t>
            </a:r>
            <a:r>
              <a:rPr lang="en-US" baseline="0" dirty="0" err="1">
                <a:latin typeface="ＭＳ ゴシック" panose="020B0609070205080204" pitchFamily="49" charset="-128"/>
                <a:ea typeface="ＭＳ ゴシック" panose="020B0609070205080204" pitchFamily="49" charset="-128"/>
              </a:rPr>
              <a:t>についても説明しています</a:t>
            </a:r>
            <a:r>
              <a:rPr lang="en-US" baseline="0" dirty="0">
                <a:latin typeface="Calibri"/>
                <a:ea typeface="MS PGothic" charset="0"/>
              </a:rPr>
              <a:t>。</a:t>
            </a:r>
          </a:p>
          <a:p>
            <a:pPr defTabSz="1314692">
              <a:defRPr/>
            </a:pPr>
            <a:endParaRPr lang="en-US" baseline="0" dirty="0">
              <a:latin typeface="+mn-lt"/>
              <a:ea typeface="MS PGothic" charset="0"/>
            </a:endParaRPr>
          </a:p>
          <a:p>
            <a:pPr defTabSz="1314692">
              <a:defRPr/>
            </a:pPr>
            <a:r>
              <a:rPr lang="en-US" dirty="0">
                <a:latin typeface="+mn-lt"/>
                <a:ea typeface="MS PGothic" charset="0"/>
              </a:rPr>
              <a:t>---</a:t>
            </a:r>
          </a:p>
          <a:p>
            <a:pPr defTabSz="1314692">
              <a:defRPr/>
            </a:pPr>
            <a:r>
              <a:rPr lang="en-US" dirty="0">
                <a:latin typeface="+mn-lt"/>
                <a:ea typeface="MS PGothic" charset="0"/>
              </a:rPr>
              <a:t>This slide provides the “big picture” about what </a:t>
            </a:r>
            <a:r>
              <a:rPr lang="en-US" dirty="0" smtClean="0">
                <a:latin typeface="+mn-lt"/>
                <a:ea typeface="MS PGothic" charset="0"/>
              </a:rPr>
              <a:t>OSS </a:t>
            </a:r>
            <a:r>
              <a:rPr lang="en-US" dirty="0">
                <a:latin typeface="+mn-lt"/>
                <a:ea typeface="MS PGothic" charset="0"/>
              </a:rPr>
              <a:t>licenses do. It also explains a resource where you can find out more about some </a:t>
            </a:r>
            <a:r>
              <a:rPr lang="en-US" dirty="0" smtClean="0">
                <a:latin typeface="+mn-lt"/>
                <a:ea typeface="MS PGothic" charset="0"/>
              </a:rPr>
              <a:t>OSS licenses</a:t>
            </a:r>
          </a:p>
          <a:p>
            <a:pPr defTabSz="1314692">
              <a:defRPr/>
            </a:pPr>
            <a:endParaRPr lang="en-US" dirty="0" smtClean="0">
              <a:latin typeface="+mn-lt"/>
              <a:ea typeface="MS PGothic" charset="0"/>
            </a:endParaRPr>
          </a:p>
          <a:p>
            <a:pPr defTabSz="1314692">
              <a:defRPr/>
            </a:pPr>
            <a:r>
              <a:rPr lang="en-US" altLang="ja-JP" dirty="0" smtClean="0">
                <a:latin typeface="+mn-lt"/>
                <a:ea typeface="MS PGothic" charset="0"/>
              </a:rPr>
              <a:t>【</a:t>
            </a:r>
            <a:r>
              <a:rPr lang="ja-JP" altLang="en-US" dirty="0" smtClean="0">
                <a:latin typeface="+mn-lt"/>
                <a:ea typeface="MS PGothic" charset="0"/>
              </a:rPr>
              <a:t>コメント</a:t>
            </a:r>
            <a:r>
              <a:rPr lang="en-US" altLang="ja-JP" dirty="0" smtClean="0">
                <a:latin typeface="+mn-lt"/>
                <a:ea typeface="MS PGothic" charset="0"/>
              </a:rPr>
              <a:t>】</a:t>
            </a:r>
          </a:p>
          <a:p>
            <a:pPr defTabSz="1314692">
              <a:defRPr/>
            </a:pPr>
            <a:r>
              <a:rPr lang="ja-JP" altLang="en-US" dirty="0" smtClean="0">
                <a:latin typeface="+mn-lt"/>
                <a:ea typeface="MS PGothic" charset="0"/>
              </a:rPr>
              <a:t>・「その定義として」は削除してもいいかも。</a:t>
            </a:r>
          </a:p>
          <a:p>
            <a:pPr defTabSz="1314692">
              <a:defRPr/>
            </a:pPr>
            <a:r>
              <a:rPr lang="ja-JP" altLang="en-US" dirty="0" smtClean="0">
                <a:latin typeface="+mn-lt"/>
                <a:ea typeface="MS PGothic" charset="0"/>
              </a:rPr>
              <a:t>・「入手可能」ではなく、「利用可能」の方が分かりやすい。</a:t>
            </a:r>
          </a:p>
          <a:p>
            <a:pPr defTabSz="1314692">
              <a:defRPr/>
            </a:pPr>
            <a:r>
              <a:rPr lang="ja-JP" altLang="en-US" dirty="0" smtClean="0">
                <a:latin typeface="+mn-lt"/>
                <a:ea typeface="MS PGothic" charset="0"/>
              </a:rPr>
              <a:t>・「ソースコード」に限定していますが、実際は、バイナリをダウンロード可能としているコミュニティが多く存在しています。</a:t>
            </a:r>
          </a:p>
          <a:p>
            <a:pPr defTabSz="1314692">
              <a:defRPr/>
            </a:pPr>
            <a:r>
              <a:rPr lang="ja-JP" altLang="en-US" dirty="0" smtClean="0">
                <a:latin typeface="+mn-lt"/>
                <a:ea typeface="MS PGothic" charset="0"/>
              </a:rPr>
              <a:t>･</a:t>
            </a:r>
            <a:r>
              <a:rPr lang="en-US" altLang="ja-JP" dirty="0" smtClean="0">
                <a:latin typeface="+mn-lt"/>
                <a:ea typeface="MS PGothic" charset="0"/>
              </a:rPr>
              <a:t>｢</a:t>
            </a:r>
            <a:r>
              <a:rPr lang="ja-JP" altLang="en-US" dirty="0" smtClean="0">
                <a:latin typeface="+mn-lt"/>
                <a:ea typeface="MS PGothic" charset="0"/>
              </a:rPr>
              <a:t>著作権宣言文</a:t>
            </a:r>
            <a:r>
              <a:rPr lang="en-US" altLang="ja-JP" dirty="0" smtClean="0">
                <a:latin typeface="+mn-lt"/>
                <a:ea typeface="MS PGothic" charset="0"/>
              </a:rPr>
              <a:t>｣</a:t>
            </a:r>
            <a:r>
              <a:rPr lang="ja-JP" altLang="en-US" dirty="0" smtClean="0">
                <a:latin typeface="+mn-lt"/>
                <a:ea typeface="MS PGothic" charset="0"/>
              </a:rPr>
              <a:t>は、「著作権表示」の方が分かりやすいのでは。</a:t>
            </a:r>
          </a:p>
          <a:p>
            <a:pPr defTabSz="1314692">
              <a:defRPr/>
            </a:pPr>
            <a:r>
              <a:rPr lang="ja-JP" altLang="en-US" dirty="0" smtClean="0">
                <a:latin typeface="+mn-lt"/>
                <a:ea typeface="MS PGothic" charset="0"/>
              </a:rPr>
              <a:t>・「もしくはソースコードの入手を書面で申し出ること </a:t>
            </a:r>
            <a:r>
              <a:rPr lang="en-US" altLang="ja-JP" dirty="0" smtClean="0">
                <a:latin typeface="+mn-lt"/>
                <a:ea typeface="MS PGothic" charset="0"/>
              </a:rPr>
              <a:t>※ </a:t>
            </a:r>
            <a:r>
              <a:rPr lang="ja-JP" altLang="en-US" dirty="0" smtClean="0">
                <a:latin typeface="+mn-lt"/>
                <a:ea typeface="MS PGothic" charset="0"/>
              </a:rPr>
              <a:t>に関する条件」の部分は、</a:t>
            </a:r>
            <a:r>
              <a:rPr lang="en-US" altLang="ja-JP" dirty="0" smtClean="0">
                <a:latin typeface="+mn-lt"/>
                <a:ea typeface="MS PGothic" charset="0"/>
              </a:rPr>
              <a:t>OSS</a:t>
            </a:r>
            <a:r>
              <a:rPr lang="ja-JP" altLang="en-US" dirty="0" smtClean="0">
                <a:latin typeface="+mn-lt"/>
                <a:ea typeface="MS PGothic" charset="0"/>
              </a:rPr>
              <a:t>のライセンスを知らない人は、何のことを言っているのか分からないのでは？」</a:t>
            </a:r>
          </a:p>
          <a:p>
            <a:pPr defTabSz="1314692">
              <a:defRPr/>
            </a:pPr>
            <a:r>
              <a:rPr lang="ja-JP" altLang="en-US" dirty="0" smtClean="0">
                <a:latin typeface="+mn-lt"/>
                <a:ea typeface="MS PGothic" charset="0"/>
              </a:rPr>
              <a:t>･「代表的なライセンスは、～」の文章は、「～～一連のライセンスが代表的なものです」の方が日本語として読み易い。</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13</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本スライドでは</a:t>
            </a:r>
            <a:r>
              <a:rPr lang="en-US" dirty="0" err="1" smtClean="0">
                <a:latin typeface="ＭＳ ゴシック" panose="020B0609070205080204" pitchFamily="49" charset="-128"/>
                <a:ea typeface="ＭＳ ゴシック" panose="020B0609070205080204" pitchFamily="49" charset="-128"/>
              </a:rPr>
              <a:t>、</a:t>
            </a:r>
            <a:r>
              <a:rPr lang="en-US" altLang="ja-JP" dirty="0" err="1" smtClean="0">
                <a:latin typeface="ＭＳ ゴシック" panose="020B0609070205080204" pitchFamily="49" charset="-128"/>
                <a:ea typeface="ＭＳ ゴシック" panose="020B0609070205080204" pitchFamily="49" charset="-128"/>
              </a:rPr>
              <a:t>OSS</a:t>
            </a:r>
            <a:r>
              <a:rPr lang="ja-JP" altLang="en-US" dirty="0" smtClean="0">
                <a:latin typeface="ＭＳ ゴシック" panose="020B0609070205080204" pitchFamily="49" charset="-128"/>
                <a:ea typeface="ＭＳ ゴシック" panose="020B0609070205080204" pitchFamily="49" charset="-128"/>
              </a:rPr>
              <a:t>ライセンス</a:t>
            </a:r>
            <a:r>
              <a:rPr lang="ja-JP" altLang="en-US" dirty="0">
                <a:latin typeface="ＭＳ ゴシック" panose="020B0609070205080204" pitchFamily="49" charset="-128"/>
                <a:ea typeface="ＭＳ ゴシック" panose="020B0609070205080204" pitchFamily="49" charset="-128"/>
              </a:rPr>
              <a:t>の最も基本的なタイプであり、ライセンス上の要求が最も少ない</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パーミッシブ</a:t>
            </a:r>
            <a:r>
              <a:rPr lang="en-US" dirty="0" err="1" smtClean="0">
                <a:latin typeface="ＭＳ ゴシック" panose="020B0609070205080204" pitchFamily="49" charset="-128"/>
                <a:ea typeface="ＭＳ ゴシック" panose="020B0609070205080204" pitchFamily="49" charset="-128"/>
              </a:rPr>
              <a:t>」OSSライセンスについて説明しています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最も</a:t>
            </a:r>
            <a:r>
              <a:rPr lang="en-US" dirty="0" err="1">
                <a:latin typeface="ＭＳ ゴシック" panose="020B0609070205080204" pitchFamily="49" charset="-128"/>
                <a:ea typeface="ＭＳ ゴシック" panose="020B0609070205080204" pitchFamily="49" charset="-128"/>
              </a:rPr>
              <a:t>基本的な要求は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著作</a:t>
            </a:r>
            <a:r>
              <a:rPr lang="ja-JP" altLang="en-US" baseline="0" dirty="0">
                <a:latin typeface="ＭＳ ゴシック" panose="020B0609070205080204" pitchFamily="49" charset="-128"/>
                <a:ea typeface="ＭＳ ゴシック" panose="020B0609070205080204" pitchFamily="49" charset="-128"/>
              </a:rPr>
              <a:t>権</a:t>
            </a:r>
            <a:r>
              <a:rPr lang="en-US" baseline="0" dirty="0" err="1">
                <a:latin typeface="ＭＳ ゴシック" panose="020B0609070205080204" pitchFamily="49" charset="-128"/>
                <a:ea typeface="ＭＳ ゴシック" panose="020B0609070205080204" pitchFamily="49" charset="-128"/>
              </a:rPr>
              <a:t>表示を含めることです</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パーミッシブ ライセンスは下流の受領者に対しソースコードを入手可能にすることを要求しません。コードの保有者はそのソースコード</a:t>
            </a:r>
            <a:r>
              <a:rPr lang="ja-JP" altLang="en-US" baseline="0" dirty="0" smtClean="0">
                <a:latin typeface="ＭＳ ゴシック" panose="020B0609070205080204" pitchFamily="49" charset="-128"/>
                <a:ea typeface="ＭＳ ゴシック" panose="020B0609070205080204" pitchFamily="49" charset="-128"/>
              </a:rPr>
              <a:t>を</a:t>
            </a:r>
            <a:r>
              <a:rPr lang="en-US" altLang="ja-JP" baseline="0" dirty="0" smtClean="0">
                <a:latin typeface="ＭＳ ゴシック" panose="020B0609070205080204" pitchFamily="49" charset="-128"/>
                <a:ea typeface="ＭＳ ゴシック" panose="020B0609070205080204" pitchFamily="49" charset="-128"/>
              </a:rPr>
              <a:t>OSS</a:t>
            </a:r>
            <a:r>
              <a:rPr lang="ja-JP" altLang="en-US" baseline="0" dirty="0" smtClean="0">
                <a:latin typeface="ＭＳ ゴシック" panose="020B0609070205080204" pitchFamily="49" charset="-128"/>
                <a:ea typeface="ＭＳ ゴシック" panose="020B0609070205080204" pitchFamily="49" charset="-128"/>
              </a:rPr>
              <a:t>ライセンス</a:t>
            </a:r>
            <a:r>
              <a:rPr lang="ja-JP" altLang="en-US" baseline="0" dirty="0">
                <a:latin typeface="ＭＳ ゴシック" panose="020B0609070205080204" pitchFamily="49" charset="-128"/>
                <a:ea typeface="ＭＳ ゴシック" panose="020B0609070205080204" pitchFamily="49" charset="-128"/>
              </a:rPr>
              <a:t>の下で提供</a:t>
            </a:r>
            <a:r>
              <a:rPr lang="ja-JP" altLang="en-US" u="none" baseline="0" dirty="0">
                <a:latin typeface="ＭＳ ゴシック" panose="020B0609070205080204" pitchFamily="49" charset="-128"/>
                <a:ea typeface="ＭＳ ゴシック" panose="020B0609070205080204" pitchFamily="49" charset="-128"/>
              </a:rPr>
              <a:t>しますが、あなたがそのソースコードを他者に提供することは要求しません。</a:t>
            </a:r>
            <a:endParaRPr lang="en-US" u="none" baseline="0" dirty="0">
              <a:latin typeface="ＭＳ ゴシック" panose="020B0609070205080204" pitchFamily="49" charset="-128"/>
              <a:ea typeface="ＭＳ ゴシック" panose="020B0609070205080204" pitchFamily="49" charset="-128"/>
            </a:endParaRPr>
          </a:p>
          <a:p>
            <a:endParaRPr lang="en-US" baseline="0" dirty="0"/>
          </a:p>
          <a:p>
            <a:r>
              <a:rPr lang="en-US" baseline="0" dirty="0"/>
              <a:t>---</a:t>
            </a:r>
          </a:p>
          <a:p>
            <a:pPr defTabSz="1314692">
              <a:defRPr/>
            </a:pPr>
            <a:r>
              <a:rPr lang="en-US" altLang="ja-JP" dirty="0">
                <a:ea typeface="ＭＳ ゴシック" panose="020B0609070205080204" pitchFamily="49" charset="-128"/>
              </a:rPr>
              <a:t>This slide explains ”permissive” </a:t>
            </a:r>
            <a:r>
              <a:rPr lang="en-US" altLang="ja-JP" dirty="0" smtClean="0">
                <a:ea typeface="ＭＳ ゴシック" panose="020B0609070205080204" pitchFamily="49" charset="-128"/>
              </a:rPr>
              <a:t>OSS </a:t>
            </a:r>
            <a:r>
              <a:rPr lang="en-US" altLang="ja-JP" dirty="0">
                <a:ea typeface="ＭＳ ゴシック" panose="020B0609070205080204" pitchFamily="49" charset="-128"/>
              </a:rPr>
              <a:t>licenses, the most basic type of </a:t>
            </a:r>
            <a:r>
              <a:rPr lang="en-US" altLang="ja-JP" dirty="0" smtClean="0">
                <a:ea typeface="ＭＳ ゴシック" panose="020B0609070205080204" pitchFamily="49" charset="-128"/>
              </a:rPr>
              <a:t>OSS </a:t>
            </a:r>
            <a:r>
              <a:rPr lang="en-US" altLang="ja-JP" dirty="0">
                <a:ea typeface="ＭＳ ゴシック" panose="020B0609070205080204" pitchFamily="49" charset="-128"/>
              </a:rPr>
              <a:t>license, which usually have minimal requirements. The most basic requirement is to include</a:t>
            </a:r>
            <a:r>
              <a:rPr lang="en-US" altLang="ja-JP" baseline="0" dirty="0">
                <a:ea typeface="ＭＳ ゴシック" panose="020B0609070205080204" pitchFamily="49" charset="-128"/>
              </a:rPr>
              <a:t> a copyright notice.</a:t>
            </a:r>
            <a:r>
              <a:rPr lang="ja-JP" altLang="en-US" baseline="0" dirty="0">
                <a:ea typeface="ＭＳ ゴシック" panose="020B0609070205080204" pitchFamily="49" charset="-128"/>
              </a:rPr>
              <a:t> </a:t>
            </a:r>
            <a:r>
              <a:rPr lang="en-US" altLang="ja-JP" dirty="0">
                <a:ea typeface="ＭＳ ゴシック" panose="020B0609070205080204" pitchFamily="49" charset="-128"/>
              </a:rPr>
              <a:t>Permissive licenses do not require source code to be made available to downstream recipients. The code owner is providing the source code under the </a:t>
            </a:r>
            <a:r>
              <a:rPr lang="en-US" altLang="ja-JP" dirty="0" smtClean="0">
                <a:ea typeface="ＭＳ ゴシック" panose="020B0609070205080204" pitchFamily="49" charset="-128"/>
              </a:rPr>
              <a:t>OSS </a:t>
            </a:r>
            <a:r>
              <a:rPr lang="en-US" altLang="ja-JP" dirty="0">
                <a:ea typeface="ＭＳ ゴシック" panose="020B0609070205080204" pitchFamily="49" charset="-128"/>
              </a:rPr>
              <a:t>license, but is not requiring that you provide the source code to others.  </a:t>
            </a:r>
            <a:endParaRPr lang="en-US" altLang="ja-JP" dirty="0" smtClean="0">
              <a:ea typeface="ＭＳ ゴシック" panose="020B0609070205080204" pitchFamily="49" charset="-128"/>
            </a:endParaRPr>
          </a:p>
          <a:p>
            <a:pPr defTabSz="1314692">
              <a:defRPr/>
            </a:pPr>
            <a:endParaRPr lang="en-US" altLang="ja-JP" dirty="0" smtClean="0">
              <a:ea typeface="ＭＳ ゴシック" panose="020B0609070205080204" pitchFamily="49" charset="-128"/>
            </a:endParaRPr>
          </a:p>
          <a:p>
            <a:pPr defTabSz="1314692">
              <a:defRPr/>
            </a:pPr>
            <a:r>
              <a:rPr lang="en-US" altLang="ja-JP" dirty="0" smtClean="0">
                <a:ea typeface="ＭＳ ゴシック" panose="020B0609070205080204" pitchFamily="49" charset="-128"/>
              </a:rPr>
              <a:t>【</a:t>
            </a:r>
            <a:r>
              <a:rPr lang="ja-JP" altLang="en-US" dirty="0" smtClean="0">
                <a:ea typeface="ＭＳ ゴシック" panose="020B0609070205080204" pitchFamily="49" charset="-128"/>
              </a:rPr>
              <a:t>コメント</a:t>
            </a:r>
            <a:r>
              <a:rPr lang="en-US" altLang="ja-JP" dirty="0" smtClean="0">
                <a:ea typeface="ＭＳ ゴシック" panose="020B0609070205080204" pitchFamily="49" charset="-128"/>
              </a:rPr>
              <a:t>】</a:t>
            </a:r>
          </a:p>
          <a:p>
            <a:pPr defTabSz="1314692">
              <a:defRPr/>
            </a:pPr>
            <a:r>
              <a:rPr lang="ja-JP" altLang="en-US" dirty="0" smtClean="0">
                <a:ea typeface="ＭＳ ゴシック" panose="020B0609070205080204" pitchFamily="49" charset="-128"/>
              </a:rPr>
              <a:t>・「派生製品」の意味が、初心者の人は分かり難いのでは。</a:t>
            </a:r>
          </a:p>
          <a:p>
            <a:pPr defTabSz="1314692">
              <a:defRPr/>
            </a:pPr>
            <a:r>
              <a:rPr lang="ja-JP" altLang="en-US" dirty="0" smtClean="0">
                <a:ea typeface="ＭＳ ゴシック" panose="020B0609070205080204" pitchFamily="49" charset="-128"/>
              </a:rPr>
              <a:t>・「派生製品の宣伝に許可なく」</a:t>
            </a:r>
            <a:r>
              <a:rPr lang="en-US" altLang="ja-JP" dirty="0" smtClean="0">
                <a:ea typeface="ＭＳ ゴシック" panose="020B0609070205080204" pitchFamily="49" charset="-128"/>
              </a:rPr>
              <a:t>-&gt;</a:t>
            </a:r>
            <a:r>
              <a:rPr lang="ja-JP" altLang="en-US" dirty="0" smtClean="0">
                <a:ea typeface="ＭＳ ゴシック" panose="020B0609070205080204" pitchFamily="49" charset="-128"/>
              </a:rPr>
              <a:t>「派生製品を宣伝するために、許可なく」</a:t>
            </a:r>
          </a:p>
          <a:p>
            <a:pPr defTabSz="1314692">
              <a:defRPr/>
            </a:pPr>
            <a:r>
              <a:rPr lang="ja-JP" altLang="en-US" dirty="0" smtClean="0">
                <a:ea typeface="ＭＳ ゴシック" panose="020B0609070205080204" pitchFamily="49" charset="-128"/>
              </a:rPr>
              <a:t>・ノート部分の「下流の」は、どちらが上流か下流かが曖昧なため、削除してもいいのでは。</a:t>
            </a:r>
          </a:p>
          <a:p>
            <a:pPr defTabSz="1314692">
              <a:defRPr/>
            </a:pPr>
            <a:r>
              <a:rPr lang="ja-JP" altLang="en-US" dirty="0" smtClean="0">
                <a:ea typeface="ＭＳ ゴシック" panose="020B0609070205080204" pitchFamily="49" charset="-128"/>
              </a:rPr>
              <a:t>・ノートの後半は、少々、分かり難いです。ソースコードの配布義務がないことを、簡単に説明すればよいのでは。</a:t>
            </a:r>
            <a:endParaRPr lang="en-US" altLang="ja-JP" dirty="0">
              <a:ea typeface="ＭＳ ゴシック" panose="020B0609070205080204" pitchFamily="49" charset="-128"/>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14</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このスライドでは、パーミッシブ</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ライセンス</a:t>
            </a:r>
            <a:r>
              <a:rPr lang="ja-JP" altLang="en-US" dirty="0">
                <a:latin typeface="ＭＳ ゴシック" panose="020B0609070205080204" pitchFamily="49" charset="-128"/>
                <a:ea typeface="ＭＳ ゴシック" panose="020B0609070205080204" pitchFamily="49" charset="-128"/>
              </a:rPr>
              <a:t>よりも強い</a:t>
            </a:r>
            <a:r>
              <a:rPr lang="en-US" dirty="0" err="1">
                <a:latin typeface="ＭＳ ゴシック" panose="020B0609070205080204" pitchFamily="49" charset="-128"/>
                <a:ea typeface="ＭＳ ゴシック" panose="020B0609070205080204" pitchFamily="49" charset="-128"/>
              </a:rPr>
              <a:t>要求事項を</a:t>
            </a:r>
            <a:r>
              <a:rPr lang="ja-JP" altLang="en-US" dirty="0">
                <a:latin typeface="ＭＳ ゴシック" panose="020B0609070205080204" pitchFamily="49" charset="-128"/>
                <a:ea typeface="ＭＳ ゴシック" panose="020B0609070205080204" pitchFamily="49" charset="-128"/>
              </a:rPr>
              <a:t>持つ</a:t>
            </a:r>
            <a:r>
              <a:rPr lang="en-US" dirty="0">
                <a:latin typeface="ＭＳ ゴシック" panose="020B0609070205080204" pitchFamily="49" charset="-128"/>
                <a:ea typeface="ＭＳ ゴシック" panose="020B0609070205080204" pitchFamily="49" charset="-128"/>
              </a:rPr>
              <a:t>、</a:t>
            </a:r>
            <a:r>
              <a:rPr lang="en-US" dirty="0" err="1" smtClean="0">
                <a:latin typeface="ＭＳ ゴシック" panose="020B0609070205080204" pitchFamily="49" charset="-128"/>
                <a:ea typeface="ＭＳ ゴシック" panose="020B0609070205080204" pitchFamily="49" charset="-128"/>
              </a:rPr>
              <a:t>より複雑なタイプのOSSライセンスとして</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互恵性と「コピーレフト</a:t>
            </a:r>
            <a:r>
              <a:rPr lang="en-US"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 </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ついて説明しています。これらは</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原</a:t>
            </a:r>
            <a:r>
              <a:rPr lang="ja-JP" altLang="en-US" u="none" baseline="0" dirty="0">
                <a:latin typeface="ＭＳ ゴシック" panose="020B0609070205080204" pitchFamily="49" charset="-128"/>
                <a:ea typeface="ＭＳ ゴシック" panose="020B0609070205080204" pitchFamily="49" charset="-128"/>
              </a:rPr>
              <a:t>著作物</a:t>
            </a:r>
            <a:r>
              <a:rPr lang="ja-JP" altLang="en-US" baseline="0"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「派生的著作物</a:t>
            </a:r>
            <a:r>
              <a:rPr lang="ja-JP" altLang="en-US" u="sng" baseline="0" dirty="0">
                <a:latin typeface="ＭＳ ゴシック" panose="020B0609070205080204" pitchFamily="49" charset="-128"/>
                <a:ea typeface="ＭＳ ゴシック" panose="020B0609070205080204" pitchFamily="49" charset="-128"/>
              </a:rPr>
              <a:t>」</a:t>
            </a:r>
            <a:r>
              <a:rPr lang="en-US" u="none" baseline="0" dirty="0" err="1">
                <a:latin typeface="ＭＳ ゴシック" panose="020B0609070205080204" pitchFamily="49" charset="-128"/>
                <a:ea typeface="ＭＳ ゴシック" panose="020B0609070205080204" pitchFamily="49" charset="-128"/>
              </a:rPr>
              <a:t>を原</a:t>
            </a:r>
            <a:r>
              <a:rPr lang="ja-JP" altLang="en-US" u="none" baseline="0" dirty="0">
                <a:latin typeface="ＭＳ ゴシック" panose="020B0609070205080204" pitchFamily="49" charset="-128"/>
                <a:ea typeface="ＭＳ ゴシック" panose="020B0609070205080204" pitchFamily="49" charset="-128"/>
              </a:rPr>
              <a:t>著作物</a:t>
            </a:r>
            <a:r>
              <a:rPr lang="en-US" baseline="0" dirty="0" err="1">
                <a:latin typeface="ＭＳ ゴシック" panose="020B0609070205080204" pitchFamily="49" charset="-128"/>
                <a:ea typeface="ＭＳ ゴシック" panose="020B0609070205080204" pitchFamily="49" charset="-128"/>
              </a:rPr>
              <a:t>と同じ条件の下で頒布することを要求します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mn-lt"/>
            </a:endParaRPr>
          </a:p>
          <a:p>
            <a:r>
              <a:rPr lang="en-US" baseline="0" dirty="0">
                <a:latin typeface="+mn-lt"/>
              </a:rPr>
              <a:t>---</a:t>
            </a:r>
          </a:p>
          <a:p>
            <a:pPr defTabSz="1314692">
              <a:defRPr/>
            </a:pPr>
            <a:r>
              <a:rPr lang="en-US" altLang="ja-JP" dirty="0">
                <a:latin typeface="+mn-lt"/>
                <a:ea typeface="ＭＳ ゴシック" panose="020B0609070205080204" pitchFamily="49" charset="-128"/>
              </a:rPr>
              <a:t>This slide explains reciprocity and </a:t>
            </a:r>
            <a:r>
              <a:rPr lang="en-US" altLang="ja-JP" dirty="0" err="1">
                <a:latin typeface="+mn-lt"/>
                <a:ea typeface="ＭＳ ゴシック" panose="020B0609070205080204" pitchFamily="49" charset="-128"/>
              </a:rPr>
              <a:t>Copyleft</a:t>
            </a:r>
            <a:r>
              <a:rPr lang="en-US" altLang="ja-JP" dirty="0">
                <a:latin typeface="+mn-lt"/>
                <a:ea typeface="ＭＳ ゴシック" panose="020B0609070205080204" pitchFamily="49" charset="-128"/>
              </a:rPr>
              <a:t>,</a:t>
            </a:r>
            <a:r>
              <a:rPr lang="en-US" altLang="ja-JP" baseline="0" dirty="0">
                <a:latin typeface="+mn-lt"/>
                <a:ea typeface="ＭＳ ゴシック" panose="020B0609070205080204" pitchFamily="49" charset="-128"/>
              </a:rPr>
              <a:t> a more complex type of </a:t>
            </a:r>
            <a:r>
              <a:rPr lang="en-US" altLang="ja-JP" baseline="0" dirty="0" smtClean="0">
                <a:latin typeface="+mn-lt"/>
                <a:ea typeface="ＭＳ ゴシック" panose="020B0609070205080204" pitchFamily="49" charset="-128"/>
              </a:rPr>
              <a:t>OSS </a:t>
            </a:r>
            <a:r>
              <a:rPr lang="en-US" altLang="ja-JP" baseline="0" dirty="0">
                <a:latin typeface="+mn-lt"/>
                <a:ea typeface="ＭＳ ゴシック" panose="020B0609070205080204" pitchFamily="49" charset="-128"/>
              </a:rPr>
              <a:t>license that have additional requirements above permissive licenses. They require distribution of the original work and derivative works under the same terms as the original work</a:t>
            </a:r>
            <a:r>
              <a:rPr lang="en-US" altLang="ja-JP" baseline="0" dirty="0" smtClean="0">
                <a:latin typeface="+mn-lt"/>
                <a:ea typeface="ＭＳ ゴシック" panose="020B0609070205080204" pitchFamily="49" charset="-128"/>
              </a:rPr>
              <a:t>.</a:t>
            </a:r>
          </a:p>
          <a:p>
            <a:pPr defTabSz="1314692">
              <a:defRPr/>
            </a:pPr>
            <a:endParaRPr lang="en-US" baseline="0" dirty="0" smtClean="0">
              <a:latin typeface="+mn-lt"/>
              <a:ea typeface="ＭＳ ゴシック" panose="020B0609070205080204" pitchFamily="49" charset="-128"/>
            </a:endParaRPr>
          </a:p>
          <a:p>
            <a:pPr defTabSz="1314692">
              <a:defRPr/>
            </a:pPr>
            <a:endParaRPr lang="en-US" baseline="0" dirty="0" smtClean="0">
              <a:latin typeface="+mn-lt"/>
              <a:ea typeface="ＭＳ ゴシック" panose="020B0609070205080204" pitchFamily="49" charset="-128"/>
            </a:endParaRPr>
          </a:p>
          <a:p>
            <a:pPr defTabSz="1314692">
              <a:defRPr/>
            </a:pPr>
            <a:r>
              <a:rPr lang="en-US" altLang="ja-JP" baseline="0" dirty="0" smtClean="0">
                <a:latin typeface="+mn-lt"/>
                <a:ea typeface="ＭＳ ゴシック" panose="020B0609070205080204" pitchFamily="49" charset="-128"/>
              </a:rPr>
              <a:t>【</a:t>
            </a:r>
            <a:r>
              <a:rPr lang="ja-JP" altLang="en-US" baseline="0" dirty="0" smtClean="0">
                <a:latin typeface="+mn-lt"/>
                <a:ea typeface="ＭＳ ゴシック" panose="020B0609070205080204" pitchFamily="49" charset="-128"/>
              </a:rPr>
              <a:t>コメント</a:t>
            </a:r>
            <a:r>
              <a:rPr lang="en-US" altLang="ja-JP" baseline="0" dirty="0" smtClean="0">
                <a:latin typeface="+mn-lt"/>
                <a:ea typeface="ＭＳ ゴシック" panose="020B0609070205080204" pitchFamily="49" charset="-128"/>
              </a:rPr>
              <a:t>】</a:t>
            </a:r>
          </a:p>
          <a:p>
            <a:pPr defTabSz="1314692">
              <a:defRPr/>
            </a:pPr>
            <a:r>
              <a:rPr lang="ja-JP" altLang="en-US" dirty="0" smtClean="0">
                <a:latin typeface="+mn-lt"/>
              </a:rPr>
              <a:t>・「あるいは他のバウンダリにあるソフトウェア」の部分が分かり難いです。削除することはできますか？</a:t>
            </a:r>
          </a:p>
          <a:p>
            <a:pPr defTabSz="1314692">
              <a:defRPr/>
            </a:pPr>
            <a:r>
              <a:rPr lang="ja-JP" altLang="en-US" dirty="0" smtClean="0">
                <a:latin typeface="+mn-lt"/>
              </a:rPr>
              <a:t>・「互恵的」は分かり難いです。「伝播性」、「継承義務」等とは異なりますか？</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16</a:t>
            </a:fld>
            <a:endParaRPr lang="en-US"/>
          </a:p>
        </p:txBody>
      </p:sp>
    </p:spTree>
    <p:extLst>
      <p:ext uri="{BB962C8B-B14F-4D97-AF65-F5344CB8AC3E}">
        <p14:creationId xmlns:p14="http://schemas.microsoft.com/office/powerpoint/2010/main" val="307975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このスライドで、企業が、</a:t>
            </a:r>
            <a:r>
              <a:rPr lang="en-US" dirty="0" err="1" smtClean="0">
                <a:latin typeface="ＭＳ ゴシック" panose="020B0609070205080204" pitchFamily="49" charset="-128"/>
                <a:ea typeface="ＭＳ ゴシック" panose="020B0609070205080204" pitchFamily="49" charset="-128"/>
              </a:rPr>
              <a:t>社内文書として内部OSSポリシーがどこにあるか</a:t>
            </a:r>
            <a:r>
              <a:rPr lang="ja-JP" altLang="en-US" dirty="0">
                <a:latin typeface="ＭＳ ゴシック" panose="020B0609070205080204" pitchFamily="49" charset="-128"/>
                <a:ea typeface="ＭＳ ゴシック" panose="020B0609070205080204" pitchFamily="49" charset="-128"/>
              </a:rPr>
              <a:t>を示すことができる</a:t>
            </a:r>
            <a:r>
              <a:rPr lang="en-US" dirty="0" err="1">
                <a:latin typeface="ＭＳ ゴシック" panose="020B0609070205080204" pitchFamily="49" charset="-128"/>
                <a:ea typeface="ＭＳ ゴシック" panose="020B0609070205080204" pitchFamily="49" charset="-128"/>
              </a:rPr>
              <a:t>ようにし</a:t>
            </a:r>
            <a:r>
              <a:rPr lang="ja-JP" altLang="en-US" dirty="0" err="1">
                <a:latin typeface="ＭＳ ゴシック" panose="020B0609070205080204" pitchFamily="49" charset="-128"/>
                <a:ea typeface="ＭＳ ゴシック" panose="020B0609070205080204" pitchFamily="49" charset="-128"/>
              </a:rPr>
              <a:t>てい</a:t>
            </a:r>
            <a:r>
              <a:rPr lang="en-US" dirty="0" err="1">
                <a:latin typeface="ＭＳ ゴシック" panose="020B0609070205080204" pitchFamily="49" charset="-128"/>
                <a:ea typeface="ＭＳ ゴシック" panose="020B0609070205080204" pitchFamily="49" charset="-128"/>
              </a:rPr>
              <a:t>ます</a:t>
            </a:r>
            <a:r>
              <a:rPr lang="en-US" dirty="0">
                <a:latin typeface="ＭＳ ゴシック" panose="020B0609070205080204" pitchFamily="49" charset="-128"/>
                <a:ea typeface="ＭＳ ゴシック" panose="020B0609070205080204" pitchFamily="49" charset="-128"/>
              </a:rPr>
              <a:t>。</a:t>
            </a:r>
          </a:p>
          <a:p>
            <a:endParaRPr lang="en-US" dirty="0"/>
          </a:p>
          <a:p>
            <a:r>
              <a:rPr lang="en-US" dirty="0"/>
              <a:t>---</a:t>
            </a:r>
          </a:p>
          <a:p>
            <a:pPr defTabSz="1314724">
              <a:defRPr/>
            </a:pPr>
            <a:r>
              <a:rPr lang="en-US" altLang="ja-JP" dirty="0"/>
              <a:t>This slide is intended to help a company identify where their internal </a:t>
            </a:r>
            <a:r>
              <a:rPr lang="en-US" altLang="ja-JP" dirty="0" smtClean="0"/>
              <a:t>OSS </a:t>
            </a:r>
            <a:r>
              <a:rPr lang="en-US" altLang="ja-JP" dirty="0"/>
              <a:t>policy is located in the company documentation</a:t>
            </a:r>
            <a:r>
              <a:rPr lang="en-US" altLang="ja-JP" dirty="0" smtClean="0"/>
              <a:t>.</a:t>
            </a: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667148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このスライドで、企業が、</a:t>
            </a:r>
            <a:r>
              <a:rPr lang="en-US" dirty="0" err="1" smtClean="0">
                <a:latin typeface="ＭＳ ゴシック" panose="020B0609070205080204" pitchFamily="49" charset="-128"/>
                <a:ea typeface="ＭＳ ゴシック" panose="020B0609070205080204" pitchFamily="49" charset="-128"/>
              </a:rPr>
              <a:t>社内文書として内部OSSポリシーがどこにあるか</a:t>
            </a:r>
            <a:r>
              <a:rPr lang="ja-JP" altLang="en-US" dirty="0">
                <a:latin typeface="ＭＳ ゴシック" panose="020B0609070205080204" pitchFamily="49" charset="-128"/>
                <a:ea typeface="ＭＳ ゴシック" panose="020B0609070205080204" pitchFamily="49" charset="-128"/>
              </a:rPr>
              <a:t>を示すことができる</a:t>
            </a:r>
            <a:r>
              <a:rPr lang="en-US" dirty="0" err="1">
                <a:latin typeface="ＭＳ ゴシック" panose="020B0609070205080204" pitchFamily="49" charset="-128"/>
                <a:ea typeface="ＭＳ ゴシック" panose="020B0609070205080204" pitchFamily="49" charset="-128"/>
              </a:rPr>
              <a:t>ようにし</a:t>
            </a:r>
            <a:r>
              <a:rPr lang="ja-JP" altLang="en-US" dirty="0" err="1">
                <a:latin typeface="ＭＳ ゴシック" panose="020B0609070205080204" pitchFamily="49" charset="-128"/>
                <a:ea typeface="ＭＳ ゴシック" panose="020B0609070205080204" pitchFamily="49" charset="-128"/>
              </a:rPr>
              <a:t>てい</a:t>
            </a:r>
            <a:r>
              <a:rPr lang="en-US" dirty="0" err="1">
                <a:latin typeface="ＭＳ ゴシック" panose="020B0609070205080204" pitchFamily="49" charset="-128"/>
                <a:ea typeface="ＭＳ ゴシック" panose="020B0609070205080204" pitchFamily="49" charset="-128"/>
              </a:rPr>
              <a:t>ます</a:t>
            </a:r>
            <a:r>
              <a:rPr lang="en-US" dirty="0">
                <a:latin typeface="ＭＳ ゴシック" panose="020B0609070205080204" pitchFamily="49" charset="-128"/>
                <a:ea typeface="ＭＳ ゴシック" panose="020B0609070205080204" pitchFamily="49" charset="-128"/>
              </a:rPr>
              <a:t>。</a:t>
            </a:r>
          </a:p>
          <a:p>
            <a:endParaRPr lang="en-US" dirty="0"/>
          </a:p>
          <a:p>
            <a:r>
              <a:rPr lang="en-US" dirty="0"/>
              <a:t>---</a:t>
            </a:r>
          </a:p>
          <a:p>
            <a:pPr defTabSz="1314724">
              <a:defRPr/>
            </a:pPr>
            <a:r>
              <a:rPr lang="en-US" altLang="ja-JP" dirty="0"/>
              <a:t>This slide is intended to help a company identify where their internal </a:t>
            </a:r>
            <a:r>
              <a:rPr lang="en-US" altLang="ja-JP" dirty="0" smtClean="0"/>
              <a:t>OSS </a:t>
            </a:r>
            <a:r>
              <a:rPr lang="en-US" altLang="ja-JP" dirty="0"/>
              <a:t>policy is located in the company documentation</a:t>
            </a:r>
            <a:r>
              <a:rPr lang="en-US" altLang="ja-JP" dirty="0" smtClean="0"/>
              <a:t>.</a:t>
            </a:r>
          </a:p>
          <a:p>
            <a:pPr defTabSz="1314724">
              <a:defRPr/>
            </a:pPr>
            <a:endParaRPr lang="en-US" altLang="ja-JP" dirty="0" smtClean="0"/>
          </a:p>
          <a:p>
            <a:pPr defTabSz="1314724">
              <a:defRPr/>
            </a:pPr>
            <a:r>
              <a:rPr lang="en-US" altLang="ja-JP" dirty="0" smtClean="0"/>
              <a:t>【</a:t>
            </a:r>
            <a:r>
              <a:rPr lang="ja-JP" altLang="en-US" dirty="0" smtClean="0"/>
              <a:t>コメント</a:t>
            </a:r>
            <a:r>
              <a:rPr lang="en-US" altLang="ja-JP" dirty="0" smtClean="0"/>
              <a:t>】</a:t>
            </a:r>
          </a:p>
          <a:p>
            <a:pPr marL="0" marR="0" lvl="0" indent="0" algn="l" defTabSz="1314724" rtl="0" eaLnBrk="1" fontAlgn="auto" latinLnBrk="0" hangingPunct="1">
              <a:lnSpc>
                <a:spcPct val="100000"/>
              </a:lnSpc>
              <a:spcBef>
                <a:spcPts val="0"/>
              </a:spcBef>
              <a:spcAft>
                <a:spcPts val="0"/>
              </a:spcAft>
              <a:buClrTx/>
              <a:buSzTx/>
              <a:buFontTx/>
              <a:buNone/>
              <a:tabLst/>
              <a:defRPr/>
            </a:pPr>
            <a:r>
              <a:rPr lang="ja-JP" altLang="en-US" dirty="0" smtClean="0"/>
              <a:t>・ノートの「どこに」は不要では？</a:t>
            </a:r>
          </a:p>
          <a:p>
            <a:pPr defTabSz="1314724">
              <a:defRPr/>
            </a:pPr>
            <a:r>
              <a:rPr lang="ja-JP" altLang="en-US" dirty="0" smtClean="0"/>
              <a:t>・</a:t>
            </a:r>
            <a:r>
              <a:rPr lang="en-US" altLang="ja-JP" dirty="0" smtClean="0"/>
              <a:t>URL</a:t>
            </a:r>
            <a:r>
              <a:rPr lang="ja-JP" altLang="en-US" dirty="0" smtClean="0"/>
              <a:t>がリンク切れしています。</a:t>
            </a:r>
          </a:p>
          <a:p>
            <a:pPr defTabSz="1314724">
              <a:defRPr/>
            </a:pPr>
            <a:r>
              <a:rPr lang="ja-JP" altLang="en-US" dirty="0" smtClean="0"/>
              <a:t>・</a:t>
            </a:r>
            <a:r>
              <a:rPr lang="en-US" altLang="ja-JP" dirty="0" err="1" smtClean="0"/>
              <a:t>OpenChain</a:t>
            </a:r>
            <a:r>
              <a:rPr lang="ja-JP" altLang="en-US" dirty="0" smtClean="0"/>
              <a:t>仕様書</a:t>
            </a:r>
            <a:r>
              <a:rPr lang="en-US" altLang="ja-JP" dirty="0" smtClean="0"/>
              <a:t>2.0</a:t>
            </a:r>
            <a:r>
              <a:rPr lang="ja-JP" altLang="en-US" dirty="0" smtClean="0"/>
              <a:t>の</a:t>
            </a:r>
            <a:r>
              <a:rPr lang="en-US" altLang="ja-JP" dirty="0" smtClean="0"/>
              <a:t>1.1.1</a:t>
            </a:r>
            <a:r>
              <a:rPr lang="ja-JP" altLang="en-US" dirty="0" smtClean="0"/>
              <a:t>項ではなく、</a:t>
            </a:r>
            <a:r>
              <a:rPr lang="en-US" altLang="ja-JP" dirty="0" smtClean="0"/>
              <a:t>1.1.2</a:t>
            </a:r>
            <a:r>
              <a:rPr lang="ja-JP" altLang="en-US" dirty="0" smtClean="0"/>
              <a:t>項では？</a:t>
            </a:r>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a:t>18</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このスライドで、企業が、</a:t>
            </a:r>
            <a:r>
              <a:rPr lang="en-US" dirty="0" err="1" smtClean="0">
                <a:latin typeface="ＭＳ ゴシック" panose="020B0609070205080204" pitchFamily="49" charset="-128"/>
                <a:ea typeface="ＭＳ ゴシック" panose="020B0609070205080204" pitchFamily="49" charset="-128"/>
              </a:rPr>
              <a:t>社内文書として内部OSSポリシーがどこにあるか</a:t>
            </a:r>
            <a:r>
              <a:rPr lang="ja-JP" altLang="en-US" dirty="0">
                <a:latin typeface="ＭＳ ゴシック" panose="020B0609070205080204" pitchFamily="49" charset="-128"/>
                <a:ea typeface="ＭＳ ゴシック" panose="020B0609070205080204" pitchFamily="49" charset="-128"/>
              </a:rPr>
              <a:t>を示すことができる</a:t>
            </a:r>
            <a:r>
              <a:rPr lang="en-US" dirty="0" err="1">
                <a:latin typeface="ＭＳ ゴシック" panose="020B0609070205080204" pitchFamily="49" charset="-128"/>
                <a:ea typeface="ＭＳ ゴシック" panose="020B0609070205080204" pitchFamily="49" charset="-128"/>
              </a:rPr>
              <a:t>ようにし</a:t>
            </a:r>
            <a:r>
              <a:rPr lang="ja-JP" altLang="en-US" dirty="0" err="1">
                <a:latin typeface="ＭＳ ゴシック" panose="020B0609070205080204" pitchFamily="49" charset="-128"/>
                <a:ea typeface="ＭＳ ゴシック" panose="020B0609070205080204" pitchFamily="49" charset="-128"/>
              </a:rPr>
              <a:t>てい</a:t>
            </a:r>
            <a:r>
              <a:rPr lang="en-US" dirty="0" err="1">
                <a:latin typeface="ＭＳ ゴシック" panose="020B0609070205080204" pitchFamily="49" charset="-128"/>
                <a:ea typeface="ＭＳ ゴシック" panose="020B0609070205080204" pitchFamily="49" charset="-128"/>
              </a:rPr>
              <a:t>ます</a:t>
            </a:r>
            <a:r>
              <a:rPr lang="en-US" dirty="0">
                <a:latin typeface="ＭＳ ゴシック" panose="020B0609070205080204" pitchFamily="49" charset="-128"/>
                <a:ea typeface="ＭＳ ゴシック" panose="020B0609070205080204" pitchFamily="49" charset="-128"/>
              </a:rPr>
              <a:t>。</a:t>
            </a:r>
          </a:p>
          <a:p>
            <a:endParaRPr lang="en-US" dirty="0"/>
          </a:p>
          <a:p>
            <a:r>
              <a:rPr lang="en-US" dirty="0"/>
              <a:t>---</a:t>
            </a:r>
          </a:p>
          <a:p>
            <a:pPr defTabSz="1314724">
              <a:defRPr/>
            </a:pPr>
            <a:r>
              <a:rPr lang="en-US" altLang="ja-JP" dirty="0"/>
              <a:t>This slide is intended to help a company identify where their internal </a:t>
            </a:r>
            <a:r>
              <a:rPr lang="en-US" altLang="ja-JP" dirty="0" smtClean="0"/>
              <a:t>OSS </a:t>
            </a:r>
            <a:r>
              <a:rPr lang="en-US" altLang="ja-JP" dirty="0"/>
              <a:t>policy is located in the company documentation.</a:t>
            </a:r>
          </a:p>
        </p:txBody>
      </p:sp>
      <p:sp>
        <p:nvSpPr>
          <p:cNvPr id="4" name="Slide Number Placeholder 3"/>
          <p:cNvSpPr>
            <a:spLocks noGrp="1"/>
          </p:cNvSpPr>
          <p:nvPr>
            <p:ph type="sldNum" sz="quarter" idx="10"/>
          </p:nvPr>
        </p:nvSpPr>
        <p:spPr/>
        <p:txBody>
          <a:bodyPr/>
          <a:lstStyle/>
          <a:p>
            <a:fld id="{6B482BE6-6443-43D0-B2C4-9E7E7E3CDEDD}" type="slidenum">
              <a:rPr lang="en-US"/>
              <a:t>19</a:t>
            </a:fld>
            <a:endParaRPr lang="en-US"/>
          </a:p>
        </p:txBody>
      </p:sp>
    </p:spTree>
    <p:extLst>
      <p:ext uri="{BB962C8B-B14F-4D97-AF65-F5344CB8AC3E}">
        <p14:creationId xmlns:p14="http://schemas.microsoft.com/office/powerpoint/2010/main" val="1327343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endParaRPr kumimoji="1" lang="en-US" altLang="ja-JP" dirty="0" smtClean="0"/>
          </a:p>
          <a:p>
            <a:r>
              <a:rPr kumimoji="1" lang="en-US" altLang="ja-JP" dirty="0" smtClean="0"/>
              <a:t>【</a:t>
            </a:r>
            <a:r>
              <a:rPr kumimoji="1" lang="ja-JP" altLang="en-US" dirty="0" smtClean="0"/>
              <a:t>コメント</a:t>
            </a:r>
            <a:r>
              <a:rPr kumimoji="1" lang="en-US" altLang="ja-JP" dirty="0" smtClean="0"/>
              <a:t>】</a:t>
            </a:r>
          </a:p>
          <a:p>
            <a:r>
              <a:rPr kumimoji="1" lang="ja-JP" altLang="en-US" dirty="0" smtClean="0"/>
              <a:t>・「</a:t>
            </a:r>
            <a:r>
              <a:rPr kumimoji="1" lang="en-US" altLang="ja-JP" dirty="0" err="1" smtClean="0"/>
              <a:t>OpenChain</a:t>
            </a:r>
            <a:r>
              <a:rPr kumimoji="1" lang="en-US" altLang="ja-JP" dirty="0" smtClean="0"/>
              <a:t> Curriculum Release 2</a:t>
            </a:r>
            <a:r>
              <a:rPr kumimoji="1" lang="ja-JP" altLang="en-US" dirty="0" smtClean="0"/>
              <a:t>」の公式翻訳版」の</a:t>
            </a:r>
            <a:r>
              <a:rPr kumimoji="1" lang="en-US" altLang="ja-JP" dirty="0" smtClean="0"/>
              <a:t>"Release 2"</a:t>
            </a:r>
            <a:r>
              <a:rPr kumimoji="1" lang="ja-JP" altLang="en-US" dirty="0" smtClean="0"/>
              <a:t>は正しいですか？</a:t>
            </a:r>
          </a:p>
          <a:p>
            <a:r>
              <a:rPr kumimoji="1" lang="ja-JP" altLang="en-US" dirty="0" smtClean="0"/>
              <a:t>　また、公式翻訳版との記載でいいのでしょうか？</a:t>
            </a:r>
            <a:endParaRPr kumimoji="1" lang="ja-JP" altLang="en-US" dirty="0"/>
          </a:p>
        </p:txBody>
      </p:sp>
      <p:sp>
        <p:nvSpPr>
          <p:cNvPr id="4" name="スライド番号プレースホルダー 3"/>
          <p:cNvSpPr>
            <a:spLocks noGrp="1"/>
          </p:cNvSpPr>
          <p:nvPr>
            <p:ph type="sldNum" sz="quarter" idx="10"/>
          </p:nvPr>
        </p:nvSpPr>
        <p:spPr/>
        <p:txBody>
          <a:bodyPr/>
          <a:lstStyle/>
          <a:p>
            <a:fld id="{6B482BE6-6443-43D0-B2C4-9E7E7E3CDEDD}" type="slidenum">
              <a:rPr lang="en-US" smtClean="0"/>
              <a:t>2</a:t>
            </a:fld>
            <a:endParaRPr lang="en-US"/>
          </a:p>
        </p:txBody>
      </p:sp>
    </p:spTree>
    <p:extLst>
      <p:ext uri="{BB962C8B-B14F-4D97-AF65-F5344CB8AC3E}">
        <p14:creationId xmlns:p14="http://schemas.microsoft.com/office/powerpoint/2010/main" val="590498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smtClean="0">
              <a:latin typeface="Times" charset="0"/>
            </a:endParaRPr>
          </a:p>
          <a:p>
            <a:endParaRPr lang="en-US" b="0" dirty="0" smtClean="0">
              <a:latin typeface="Times" charset="0"/>
            </a:endParaRPr>
          </a:p>
          <a:p>
            <a:r>
              <a:rPr lang="en-US" altLang="ja-JP" b="0" dirty="0" smtClean="0">
                <a:latin typeface="Times" charset="0"/>
              </a:rPr>
              <a:t>【</a:t>
            </a:r>
            <a:r>
              <a:rPr lang="ja-JP" altLang="en-US" b="0" dirty="0" smtClean="0">
                <a:latin typeface="Times" charset="0"/>
              </a:rPr>
              <a:t>コメント</a:t>
            </a:r>
            <a:r>
              <a:rPr lang="en-US" altLang="ja-JP" b="0" dirty="0" smtClean="0">
                <a:latin typeface="Times" charset="0"/>
              </a:rPr>
              <a:t>】</a:t>
            </a:r>
          </a:p>
          <a:p>
            <a:r>
              <a:rPr lang="ja-JP" altLang="en-US" b="0" dirty="0" smtClean="0">
                <a:latin typeface="Times" charset="0"/>
              </a:rPr>
              <a:t>・この図はサンプルであることを明記してください。</a:t>
            </a:r>
          </a:p>
          <a:p>
            <a:r>
              <a:rPr lang="ja-JP" altLang="en-US" b="0" dirty="0" smtClean="0">
                <a:latin typeface="Times" charset="0"/>
              </a:rPr>
              <a:t>・「保守」までの工程はサンプルを記載する必要はありませんか？</a:t>
            </a:r>
          </a:p>
          <a:p>
            <a:r>
              <a:rPr lang="ja-JP" altLang="en-US" b="0" dirty="0" smtClean="0">
                <a:latin typeface="Times" charset="0"/>
              </a:rPr>
              <a:t>　（ライセンス違反が発覚した場合の手順等）</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20</a:t>
            </a:fld>
            <a:endParaRPr lang="en-US"/>
          </a:p>
        </p:txBody>
      </p:sp>
    </p:spTree>
    <p:extLst>
      <p:ext uri="{BB962C8B-B14F-4D97-AF65-F5344CB8AC3E}">
        <p14:creationId xmlns:p14="http://schemas.microsoft.com/office/powerpoint/2010/main" val="2725757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b="0" dirty="0" err="1">
                <a:latin typeface="ＭＳ ゴシック" panose="020B0609070205080204" pitchFamily="49" charset="-128"/>
                <a:ea typeface="ＭＳ ゴシック" panose="020B0609070205080204" pitchFamily="49" charset="-128"/>
              </a:rPr>
              <a:t>このスライドは</a:t>
            </a:r>
            <a:r>
              <a:rPr lang="en-US" b="0" baseline="0" dirty="0">
                <a:latin typeface="ＭＳ ゴシック" panose="020B0609070205080204" pitchFamily="49" charset="-128"/>
                <a:ea typeface="ＭＳ ゴシック" panose="020B0609070205080204" pitchFamily="49" charset="-128"/>
              </a:rPr>
              <a:t> </a:t>
            </a:r>
            <a:r>
              <a:rPr lang="en-US" b="0" baseline="0" dirty="0" smtClean="0">
                <a:latin typeface="ＭＳ ゴシック" panose="020B0609070205080204" pitchFamily="49" charset="-128"/>
                <a:ea typeface="ＭＳ ゴシック" panose="020B0609070205080204" pitchFamily="49" charset="-128"/>
              </a:rPr>
              <a:t>コンプライアンスにおいてOSSコンポーネントの使用でどういったことを考慮すべきかという点について触れています</a:t>
            </a:r>
            <a:r>
              <a:rPr lang="en-US" b="0" baseline="0" dirty="0">
                <a:latin typeface="ＭＳ ゴシック" panose="020B0609070205080204" pitchFamily="49" charset="-128"/>
                <a:ea typeface="ＭＳ ゴシック" panose="020B0609070205080204" pitchFamily="49" charset="-128"/>
              </a:rPr>
              <a:t>。ユースケースが異なれば法的効果も違ってきます。次の数枚のスライドでこれらのコンセプトを具体的に説明していきます。</a:t>
            </a:r>
          </a:p>
          <a:p>
            <a:endParaRPr lang="en-US" b="0" baseline="0" dirty="0">
              <a:latin typeface="+mn-lt"/>
            </a:endParaRPr>
          </a:p>
          <a:p>
            <a:r>
              <a:rPr lang="en-US" b="0" baseline="0" dirty="0">
                <a:latin typeface="+mn-lt"/>
              </a:rPr>
              <a:t>---</a:t>
            </a:r>
          </a:p>
          <a:p>
            <a:pPr defTabSz="1314724">
              <a:defRPr/>
            </a:pPr>
            <a:r>
              <a:rPr lang="en-US" altLang="ja-JP" b="0" dirty="0">
                <a:latin typeface="+mn-lt"/>
              </a:rPr>
              <a:t>This slide</a:t>
            </a:r>
            <a:r>
              <a:rPr lang="en-US" altLang="ja-JP" b="0" baseline="0" dirty="0">
                <a:latin typeface="+mn-lt"/>
              </a:rPr>
              <a:t> is about how the use of </a:t>
            </a:r>
            <a:r>
              <a:rPr lang="en-US" altLang="ja-JP" b="0" baseline="0" dirty="0" smtClean="0">
                <a:latin typeface="+mn-lt"/>
              </a:rPr>
              <a:t>OSS </a:t>
            </a:r>
            <a:r>
              <a:rPr lang="en-US" altLang="ja-JP" b="0" baseline="0" dirty="0">
                <a:latin typeface="+mn-lt"/>
              </a:rPr>
              <a:t>components is a consideration for your compliance. Different use cases will have different legal effects. The next few slides explain these concepts in more detail</a:t>
            </a:r>
            <a:r>
              <a:rPr lang="en-US" altLang="ja-JP" b="0" baseline="0" dirty="0" smtClean="0">
                <a:latin typeface="+mn-lt"/>
              </a:rPr>
              <a:t>.</a:t>
            </a:r>
          </a:p>
          <a:p>
            <a:pPr defTabSz="1314724">
              <a:defRPr/>
            </a:pPr>
            <a:endParaRPr lang="en-US" altLang="ja-JP" b="0" baseline="0" dirty="0" smtClean="0">
              <a:latin typeface="+mn-lt"/>
            </a:endParaRPr>
          </a:p>
          <a:p>
            <a:pPr defTabSz="1314724">
              <a:defRPr/>
            </a:pPr>
            <a:r>
              <a:rPr lang="en-US" altLang="ja-JP" b="0" baseline="0" dirty="0" smtClean="0">
                <a:latin typeface="+mn-lt"/>
              </a:rPr>
              <a:t>【</a:t>
            </a:r>
            <a:r>
              <a:rPr lang="ja-JP" altLang="en-US" b="0" baseline="0" dirty="0" smtClean="0">
                <a:latin typeface="+mn-lt"/>
              </a:rPr>
              <a:t>コメント</a:t>
            </a:r>
            <a:r>
              <a:rPr lang="en-US" altLang="ja-JP" b="0" baseline="0" dirty="0" smtClean="0">
                <a:latin typeface="+mn-lt"/>
              </a:rPr>
              <a:t>】</a:t>
            </a:r>
          </a:p>
          <a:p>
            <a:pPr defTabSz="1314724">
              <a:defRPr/>
            </a:pPr>
            <a:r>
              <a:rPr lang="ja-JP" altLang="en-US" b="0" dirty="0" smtClean="0">
                <a:latin typeface="+mn-lt"/>
              </a:rPr>
              <a:t>・ノートがスライドと合っていない。</a:t>
            </a:r>
          </a:p>
          <a:p>
            <a:pPr defTabSz="1314724">
              <a:defRPr/>
            </a:pPr>
            <a:r>
              <a:rPr lang="ja-JP" altLang="en-US" b="0" dirty="0" smtClean="0">
                <a:latin typeface="+mn-lt"/>
              </a:rPr>
              <a:t>・</a:t>
            </a:r>
            <a:r>
              <a:rPr lang="en-US" altLang="ja-JP" b="0" dirty="0" smtClean="0">
                <a:latin typeface="+mn-lt"/>
              </a:rPr>
              <a:t>P19</a:t>
            </a:r>
            <a:r>
              <a:rPr lang="ja-JP" altLang="en-US" b="0" dirty="0" smtClean="0">
                <a:latin typeface="+mn-lt"/>
              </a:rPr>
              <a:t>の前にこれらのスライドがあると分かりやすい。</a:t>
            </a:r>
          </a:p>
          <a:p>
            <a:pPr defTabSz="1314724">
              <a:defRPr/>
            </a:pPr>
            <a:r>
              <a:rPr lang="ja-JP" altLang="en-US" b="0" dirty="0" smtClean="0">
                <a:latin typeface="+mn-lt"/>
              </a:rPr>
              <a:t>・出荷、保守のフェーズも追記した方がいい。</a:t>
            </a:r>
          </a:p>
          <a:p>
            <a:pPr defTabSz="1314724">
              <a:defRPr/>
            </a:pPr>
            <a:r>
              <a:rPr lang="ja-JP" altLang="en-US" b="0" dirty="0" smtClean="0">
                <a:latin typeface="+mn-lt"/>
              </a:rPr>
              <a:t>・</a:t>
            </a:r>
            <a:r>
              <a:rPr lang="en-US" altLang="ja-JP" b="0" dirty="0" smtClean="0">
                <a:latin typeface="+mn-lt"/>
              </a:rPr>
              <a:t>P43</a:t>
            </a:r>
            <a:r>
              <a:rPr lang="ja-JP" altLang="en-US" b="0" dirty="0" smtClean="0">
                <a:latin typeface="+mn-lt"/>
              </a:rPr>
              <a:t>のスライドの「次ページから説明する。」は合っていない。</a:t>
            </a:r>
            <a:endParaRPr lang="en-US" altLang="ja-JP" b="0" dirty="0">
              <a:latin typeface="+mn-lt"/>
            </a:endParaRPr>
          </a:p>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21</a:t>
            </a:fld>
            <a:endParaRPr lang="en-US"/>
          </a:p>
        </p:txBody>
      </p:sp>
    </p:spTree>
    <p:extLst>
      <p:ext uri="{BB962C8B-B14F-4D97-AF65-F5344CB8AC3E}">
        <p14:creationId xmlns:p14="http://schemas.microsoft.com/office/powerpoint/2010/main" val="26297711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b="0" dirty="0" err="1">
                <a:latin typeface="ＭＳ ゴシック" panose="020B0609070205080204" pitchFamily="49" charset="-128"/>
                <a:ea typeface="ＭＳ ゴシック" panose="020B0609070205080204" pitchFamily="49" charset="-128"/>
              </a:rPr>
              <a:t>このスライドは</a:t>
            </a:r>
            <a:r>
              <a:rPr lang="en-US" b="0" baseline="0" dirty="0">
                <a:latin typeface="ＭＳ ゴシック" panose="020B0609070205080204" pitchFamily="49" charset="-128"/>
                <a:ea typeface="ＭＳ ゴシック" panose="020B0609070205080204" pitchFamily="49" charset="-128"/>
              </a:rPr>
              <a:t> </a:t>
            </a:r>
            <a:r>
              <a:rPr lang="en-US" b="0" baseline="0" dirty="0" smtClean="0">
                <a:latin typeface="ＭＳ ゴシック" panose="020B0609070205080204" pitchFamily="49" charset="-128"/>
                <a:ea typeface="ＭＳ ゴシック" panose="020B0609070205080204" pitchFamily="49" charset="-128"/>
              </a:rPr>
              <a:t>コンプライアンスにおいてOSSコンポーネントの使用でどういったことを考慮すべきかという点について触れています</a:t>
            </a:r>
            <a:r>
              <a:rPr lang="en-US" b="0" baseline="0" dirty="0">
                <a:latin typeface="ＭＳ ゴシック" panose="020B0609070205080204" pitchFamily="49" charset="-128"/>
                <a:ea typeface="ＭＳ ゴシック" panose="020B0609070205080204" pitchFamily="49" charset="-128"/>
              </a:rPr>
              <a:t>。ユースケースが異なれば法的効果も違ってきます。次の数枚のスライドでこれらのコンセプトを具体的に説明していきます。</a:t>
            </a:r>
          </a:p>
          <a:p>
            <a:endParaRPr lang="en-US" b="0" baseline="0" dirty="0">
              <a:latin typeface="+mn-lt"/>
            </a:endParaRPr>
          </a:p>
          <a:p>
            <a:r>
              <a:rPr lang="en-US" b="0" baseline="0" dirty="0">
                <a:latin typeface="+mn-lt"/>
              </a:rPr>
              <a:t>---</a:t>
            </a:r>
          </a:p>
          <a:p>
            <a:pPr defTabSz="1314724">
              <a:defRPr/>
            </a:pPr>
            <a:r>
              <a:rPr lang="en-US" altLang="ja-JP" b="0" dirty="0">
                <a:latin typeface="+mn-lt"/>
              </a:rPr>
              <a:t>This slide</a:t>
            </a:r>
            <a:r>
              <a:rPr lang="en-US" altLang="ja-JP" b="0" baseline="0" dirty="0">
                <a:latin typeface="+mn-lt"/>
              </a:rPr>
              <a:t> is about how the use of </a:t>
            </a:r>
            <a:r>
              <a:rPr lang="en-US" altLang="ja-JP" b="0" baseline="0" dirty="0" smtClean="0">
                <a:latin typeface="+mn-lt"/>
              </a:rPr>
              <a:t>OSS </a:t>
            </a:r>
            <a:r>
              <a:rPr lang="en-US" altLang="ja-JP" b="0" baseline="0" dirty="0">
                <a:latin typeface="+mn-lt"/>
              </a:rPr>
              <a:t>components is a consideration for your compliance. Different use cases will have different legal effects. The next few slides explain these concepts in more detail</a:t>
            </a:r>
            <a:r>
              <a:rPr lang="en-US" altLang="ja-JP" b="0" baseline="0" dirty="0" smtClean="0">
                <a:latin typeface="+mn-lt"/>
              </a:rPr>
              <a:t>.</a:t>
            </a:r>
          </a:p>
          <a:p>
            <a:pPr defTabSz="1314724">
              <a:defRPr/>
            </a:pPr>
            <a:endParaRPr lang="en-US" altLang="ja-JP" b="0" baseline="0" dirty="0" smtClean="0">
              <a:latin typeface="+mn-lt"/>
            </a:endParaRPr>
          </a:p>
          <a:p>
            <a:pPr defTabSz="1314724">
              <a:defRPr/>
            </a:pPr>
            <a:r>
              <a:rPr lang="en-US" altLang="ja-JP" b="0" baseline="0" dirty="0" smtClean="0">
                <a:latin typeface="+mn-lt"/>
              </a:rPr>
              <a:t>【</a:t>
            </a:r>
            <a:r>
              <a:rPr lang="ja-JP" altLang="en-US" b="0" baseline="0" dirty="0" smtClean="0">
                <a:latin typeface="+mn-lt"/>
              </a:rPr>
              <a:t>コメント</a:t>
            </a:r>
            <a:r>
              <a:rPr lang="en-US" altLang="ja-JP" b="0" baseline="0" dirty="0" smtClean="0">
                <a:latin typeface="+mn-lt"/>
              </a:rPr>
              <a:t>】</a:t>
            </a:r>
          </a:p>
          <a:p>
            <a:pPr defTabSz="1314724">
              <a:defRPr/>
            </a:pPr>
            <a:r>
              <a:rPr lang="ja-JP" altLang="en-US" b="0" dirty="0" smtClean="0">
                <a:latin typeface="+mn-lt"/>
              </a:rPr>
              <a:t>・ノートがスライドと合っていない。</a:t>
            </a:r>
          </a:p>
          <a:p>
            <a:pPr defTabSz="1314724">
              <a:defRPr/>
            </a:pPr>
            <a:r>
              <a:rPr lang="ja-JP" altLang="en-US" b="0" dirty="0" smtClean="0">
                <a:latin typeface="+mn-lt"/>
              </a:rPr>
              <a:t>・</a:t>
            </a:r>
            <a:r>
              <a:rPr lang="en-US" altLang="ja-JP" b="0" dirty="0" smtClean="0">
                <a:latin typeface="+mn-lt"/>
              </a:rPr>
              <a:t>P19</a:t>
            </a:r>
            <a:r>
              <a:rPr lang="ja-JP" altLang="en-US" b="0" dirty="0" smtClean="0">
                <a:latin typeface="+mn-lt"/>
              </a:rPr>
              <a:t>の前にこれらのスライドがあると分かりやすい。</a:t>
            </a:r>
          </a:p>
          <a:p>
            <a:pPr defTabSz="1314724">
              <a:defRPr/>
            </a:pPr>
            <a:r>
              <a:rPr lang="ja-JP" altLang="en-US" b="0" dirty="0" smtClean="0">
                <a:latin typeface="+mn-lt"/>
              </a:rPr>
              <a:t>・出荷、保守のフェーズも追記した方がいい。</a:t>
            </a:r>
          </a:p>
          <a:p>
            <a:pPr defTabSz="1314724">
              <a:defRPr/>
            </a:pPr>
            <a:r>
              <a:rPr lang="ja-JP" altLang="en-US" b="0" dirty="0" smtClean="0">
                <a:latin typeface="+mn-lt"/>
              </a:rPr>
              <a:t>・</a:t>
            </a:r>
            <a:r>
              <a:rPr lang="en-US" altLang="ja-JP" b="0" dirty="0" smtClean="0">
                <a:latin typeface="+mn-lt"/>
              </a:rPr>
              <a:t>P43</a:t>
            </a:r>
            <a:r>
              <a:rPr lang="ja-JP" altLang="en-US" b="0" dirty="0" smtClean="0">
                <a:latin typeface="+mn-lt"/>
              </a:rPr>
              <a:t>のスライドの「次ページから説明する。」は合っていない。</a:t>
            </a:r>
            <a:endParaRPr lang="en-US" altLang="ja-JP" b="0" dirty="0" smtClean="0">
              <a:latin typeface="+mn-lt"/>
            </a:endParaRPr>
          </a:p>
          <a:p>
            <a:pPr defTabSz="1314724">
              <a:defRPr/>
            </a:pPr>
            <a:endParaRPr lang="en-US" altLang="ja-JP" b="0" dirty="0">
              <a:latin typeface="+mn-lt"/>
            </a:endParaRPr>
          </a:p>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124935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b="0" dirty="0" err="1">
                <a:latin typeface="ＭＳ ゴシック" panose="020B0609070205080204" pitchFamily="49" charset="-128"/>
                <a:ea typeface="ＭＳ ゴシック" panose="020B0609070205080204" pitchFamily="49" charset="-128"/>
              </a:rPr>
              <a:t>このスライドは</a:t>
            </a:r>
            <a:r>
              <a:rPr lang="en-US" b="0" baseline="0" dirty="0">
                <a:latin typeface="ＭＳ ゴシック" panose="020B0609070205080204" pitchFamily="49" charset="-128"/>
                <a:ea typeface="ＭＳ ゴシック" panose="020B0609070205080204" pitchFamily="49" charset="-128"/>
              </a:rPr>
              <a:t> </a:t>
            </a:r>
            <a:r>
              <a:rPr lang="en-US" b="0" baseline="0" dirty="0" smtClean="0">
                <a:latin typeface="ＭＳ ゴシック" panose="020B0609070205080204" pitchFamily="49" charset="-128"/>
                <a:ea typeface="ＭＳ ゴシック" panose="020B0609070205080204" pitchFamily="49" charset="-128"/>
              </a:rPr>
              <a:t>コンプライアンスにおいてOSSコンポーネントの使用でどういったことを考慮すべきかという点について触れています</a:t>
            </a:r>
            <a:r>
              <a:rPr lang="en-US" b="0" baseline="0" dirty="0">
                <a:latin typeface="ＭＳ ゴシック" panose="020B0609070205080204" pitchFamily="49" charset="-128"/>
                <a:ea typeface="ＭＳ ゴシック" panose="020B0609070205080204" pitchFamily="49" charset="-128"/>
              </a:rPr>
              <a:t>。ユースケースが異なれば法的効果も違ってきます。次の数枚のスライドでこれらのコンセプトを具体的に説明していきます。</a:t>
            </a:r>
          </a:p>
          <a:p>
            <a:endParaRPr lang="en-US" b="0" baseline="0" dirty="0">
              <a:latin typeface="+mn-lt"/>
            </a:endParaRPr>
          </a:p>
          <a:p>
            <a:r>
              <a:rPr lang="en-US" b="0" baseline="0" dirty="0">
                <a:latin typeface="+mn-lt"/>
              </a:rPr>
              <a:t>---</a:t>
            </a:r>
          </a:p>
          <a:p>
            <a:pPr defTabSz="1314724">
              <a:defRPr/>
            </a:pPr>
            <a:r>
              <a:rPr lang="en-US" altLang="ja-JP" b="0" dirty="0">
                <a:latin typeface="+mn-lt"/>
              </a:rPr>
              <a:t>This slide</a:t>
            </a:r>
            <a:r>
              <a:rPr lang="en-US" altLang="ja-JP" b="0" baseline="0" dirty="0">
                <a:latin typeface="+mn-lt"/>
              </a:rPr>
              <a:t> is about how the use of </a:t>
            </a:r>
            <a:r>
              <a:rPr lang="en-US" altLang="ja-JP" b="0" baseline="0" dirty="0" smtClean="0">
                <a:latin typeface="+mn-lt"/>
              </a:rPr>
              <a:t>OSS </a:t>
            </a:r>
            <a:r>
              <a:rPr lang="en-US" altLang="ja-JP" b="0" baseline="0" dirty="0">
                <a:latin typeface="+mn-lt"/>
              </a:rPr>
              <a:t>components is a consideration for your compliance. Different use cases will have different legal effects. The next few slides explain these concepts in more detail</a:t>
            </a:r>
            <a:r>
              <a:rPr lang="en-US" altLang="ja-JP" b="0" baseline="0" dirty="0" smtClean="0">
                <a:latin typeface="+mn-lt"/>
              </a:rPr>
              <a:t>.</a:t>
            </a:r>
          </a:p>
          <a:p>
            <a:pPr defTabSz="1314724">
              <a:defRPr/>
            </a:pPr>
            <a:endParaRPr lang="en-US" altLang="ja-JP" b="0" baseline="0" dirty="0" smtClean="0">
              <a:latin typeface="+mn-lt"/>
            </a:endParaRPr>
          </a:p>
          <a:p>
            <a:pPr defTabSz="1314724">
              <a:defRPr/>
            </a:pPr>
            <a:r>
              <a:rPr lang="en-US" altLang="ja-JP" b="0" baseline="0" dirty="0" smtClean="0">
                <a:latin typeface="+mn-lt"/>
              </a:rPr>
              <a:t>【</a:t>
            </a:r>
            <a:r>
              <a:rPr lang="ja-JP" altLang="en-US" b="0" baseline="0" dirty="0" smtClean="0">
                <a:latin typeface="+mn-lt"/>
              </a:rPr>
              <a:t>コメント</a:t>
            </a:r>
            <a:r>
              <a:rPr lang="en-US" altLang="ja-JP" b="0" baseline="0" dirty="0" smtClean="0">
                <a:latin typeface="+mn-lt"/>
              </a:rPr>
              <a:t>】</a:t>
            </a:r>
          </a:p>
          <a:p>
            <a:pPr defTabSz="1314724">
              <a:defRPr/>
            </a:pPr>
            <a:r>
              <a:rPr lang="ja-JP" altLang="en-US" b="0" dirty="0" smtClean="0">
                <a:latin typeface="+mn-lt"/>
              </a:rPr>
              <a:t>・ノートがスライドと合っていない。</a:t>
            </a:r>
          </a:p>
          <a:p>
            <a:pPr defTabSz="1314724">
              <a:defRPr/>
            </a:pPr>
            <a:r>
              <a:rPr lang="ja-JP" altLang="en-US" b="0" dirty="0" smtClean="0">
                <a:latin typeface="+mn-lt"/>
              </a:rPr>
              <a:t>・</a:t>
            </a:r>
            <a:r>
              <a:rPr lang="en-US" altLang="ja-JP" b="0" dirty="0" smtClean="0">
                <a:latin typeface="+mn-lt"/>
              </a:rPr>
              <a:t>P19</a:t>
            </a:r>
            <a:r>
              <a:rPr lang="ja-JP" altLang="en-US" b="0" dirty="0" smtClean="0">
                <a:latin typeface="+mn-lt"/>
              </a:rPr>
              <a:t>の前にこれらのスライドがあると分かりやすい。</a:t>
            </a:r>
          </a:p>
          <a:p>
            <a:pPr defTabSz="1314724">
              <a:defRPr/>
            </a:pPr>
            <a:r>
              <a:rPr lang="ja-JP" altLang="en-US" b="0" dirty="0" smtClean="0">
                <a:latin typeface="+mn-lt"/>
              </a:rPr>
              <a:t>・出荷、保守のフェーズも追記した方がいい。</a:t>
            </a:r>
          </a:p>
          <a:p>
            <a:pPr defTabSz="1314724">
              <a:defRPr/>
            </a:pPr>
            <a:r>
              <a:rPr lang="ja-JP" altLang="en-US" b="0" dirty="0" smtClean="0">
                <a:latin typeface="+mn-lt"/>
              </a:rPr>
              <a:t>・</a:t>
            </a:r>
            <a:r>
              <a:rPr lang="en-US" altLang="ja-JP" b="0" dirty="0" smtClean="0">
                <a:latin typeface="+mn-lt"/>
              </a:rPr>
              <a:t>P43</a:t>
            </a:r>
            <a:r>
              <a:rPr lang="ja-JP" altLang="en-US" b="0" dirty="0" smtClean="0">
                <a:latin typeface="+mn-lt"/>
              </a:rPr>
              <a:t>のスライドの「次ページから説明する。」は合っていない。</a:t>
            </a:r>
            <a:endParaRPr lang="en-US" altLang="ja-JP" b="0" dirty="0" smtClean="0">
              <a:latin typeface="+mn-lt"/>
            </a:endParaRPr>
          </a:p>
          <a:p>
            <a:pPr defTabSz="1314724">
              <a:defRPr/>
            </a:pPr>
            <a:endParaRPr lang="en-US" altLang="ja-JP" b="0" dirty="0">
              <a:latin typeface="+mn-lt"/>
            </a:endParaRPr>
          </a:p>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9867780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altLang="ja-JP" b="0" dirty="0" smtClean="0">
              <a:latin typeface="Times" charset="0"/>
            </a:endParaRPr>
          </a:p>
          <a:p>
            <a:endParaRPr lang="en-US" altLang="ja-JP" b="0" dirty="0" smtClean="0">
              <a:latin typeface="Times" charset="0"/>
            </a:endParaRPr>
          </a:p>
          <a:p>
            <a:r>
              <a:rPr lang="en-US" altLang="ja-JP" b="0" dirty="0" smtClean="0">
                <a:latin typeface="Times" charset="0"/>
              </a:rPr>
              <a:t>【</a:t>
            </a:r>
            <a:r>
              <a:rPr lang="ja-JP" altLang="en-US" b="0" dirty="0" smtClean="0">
                <a:latin typeface="Times" charset="0"/>
              </a:rPr>
              <a:t>コメント</a:t>
            </a:r>
            <a:r>
              <a:rPr lang="en-US" altLang="ja-JP" b="0" dirty="0" smtClean="0">
                <a:latin typeface="Times" charset="0"/>
              </a:rPr>
              <a:t>】</a:t>
            </a:r>
          </a:p>
          <a:p>
            <a:r>
              <a:rPr lang="ja-JP" altLang="en-US" b="0" dirty="0" smtClean="0">
                <a:latin typeface="Times" charset="0"/>
              </a:rPr>
              <a:t>・この図はサンプルであることを明記してください。</a:t>
            </a:r>
          </a:p>
          <a:p>
            <a:r>
              <a:rPr lang="ja-JP" altLang="en-US" b="0" dirty="0" smtClean="0">
                <a:latin typeface="Times" charset="0"/>
              </a:rPr>
              <a:t>・「保守」までの工程はサンプルを記載する必要はありませんか？</a:t>
            </a:r>
          </a:p>
          <a:p>
            <a:r>
              <a:rPr lang="ja-JP" altLang="en-US" b="0" dirty="0" smtClean="0">
                <a:latin typeface="Times" charset="0"/>
              </a:rPr>
              <a:t>　（ライセンス違反が発覚した場合の手順等）</a:t>
            </a:r>
            <a:endParaRPr lang="en-US" altLang="ja-JP" b="0" dirty="0" smtClean="0">
              <a:latin typeface="Times" charset="0"/>
            </a:endParaRPr>
          </a:p>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11884596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altLang="ja-JP" b="0" dirty="0" smtClean="0">
              <a:latin typeface="Times" charset="0"/>
            </a:endParaRPr>
          </a:p>
          <a:p>
            <a:endParaRPr lang="en-US" altLang="ja-JP" b="0" dirty="0" smtClean="0">
              <a:latin typeface="Times" charset="0"/>
            </a:endParaRPr>
          </a:p>
          <a:p>
            <a:r>
              <a:rPr lang="en-US" altLang="ja-JP" b="0" dirty="0" smtClean="0">
                <a:latin typeface="Times" charset="0"/>
              </a:rPr>
              <a:t>【</a:t>
            </a:r>
            <a:r>
              <a:rPr lang="ja-JP" altLang="en-US" b="0" dirty="0" smtClean="0">
                <a:latin typeface="Times" charset="0"/>
              </a:rPr>
              <a:t>コメント</a:t>
            </a:r>
            <a:r>
              <a:rPr lang="en-US" altLang="ja-JP" b="0" dirty="0" smtClean="0">
                <a:latin typeface="Times" charset="0"/>
              </a:rPr>
              <a:t>】</a:t>
            </a:r>
          </a:p>
          <a:p>
            <a:r>
              <a:rPr lang="ja-JP" altLang="en-US" b="0" dirty="0" smtClean="0">
                <a:latin typeface="Times" charset="0"/>
              </a:rPr>
              <a:t>・この図はサンプルであることを明記してください。</a:t>
            </a:r>
          </a:p>
          <a:p>
            <a:r>
              <a:rPr lang="ja-JP" altLang="en-US" b="0" dirty="0" smtClean="0">
                <a:latin typeface="Times" charset="0"/>
              </a:rPr>
              <a:t>・「保守」までの工程はサンプルを記載する必要はありませんか？</a:t>
            </a:r>
          </a:p>
          <a:p>
            <a:r>
              <a:rPr lang="ja-JP" altLang="en-US" b="0" dirty="0" smtClean="0">
                <a:latin typeface="Times" charset="0"/>
              </a:rPr>
              <a:t>　（ライセンス違反が発覚した場合の手順等）</a:t>
            </a:r>
            <a:endParaRPr lang="en-US" altLang="ja-JP" b="0" dirty="0" smtClean="0">
              <a:latin typeface="Times" charset="0"/>
            </a:endParaRPr>
          </a:p>
          <a:p>
            <a:endParaRPr lang="en-US" altLang="ja-JP"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25</a:t>
            </a:fld>
            <a:endParaRPr lang="en-US"/>
          </a:p>
        </p:txBody>
      </p:sp>
    </p:spTree>
    <p:extLst>
      <p:ext uri="{BB962C8B-B14F-4D97-AF65-F5344CB8AC3E}">
        <p14:creationId xmlns:p14="http://schemas.microsoft.com/office/powerpoint/2010/main" val="4243936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altLang="ja-JP" b="0" dirty="0" smtClean="0">
              <a:latin typeface="Times" charset="0"/>
            </a:endParaRPr>
          </a:p>
          <a:p>
            <a:endParaRPr lang="en-US" altLang="ja-JP" b="0" dirty="0" smtClean="0">
              <a:latin typeface="Times" charset="0"/>
            </a:endParaRPr>
          </a:p>
          <a:p>
            <a:r>
              <a:rPr lang="en-US" altLang="ja-JP" b="0" dirty="0" smtClean="0">
                <a:latin typeface="Times" charset="0"/>
              </a:rPr>
              <a:t>【</a:t>
            </a:r>
            <a:r>
              <a:rPr lang="ja-JP" altLang="en-US" b="0" dirty="0" smtClean="0">
                <a:latin typeface="Times" charset="0"/>
              </a:rPr>
              <a:t>コメント</a:t>
            </a:r>
            <a:r>
              <a:rPr lang="en-US" altLang="ja-JP" b="0" dirty="0" smtClean="0">
                <a:latin typeface="Times" charset="0"/>
              </a:rPr>
              <a:t>】</a:t>
            </a:r>
          </a:p>
          <a:p>
            <a:r>
              <a:rPr lang="ja-JP" altLang="en-US" b="0" dirty="0" smtClean="0">
                <a:latin typeface="Times" charset="0"/>
              </a:rPr>
              <a:t>・この図はサンプルであることを明記してください。</a:t>
            </a:r>
          </a:p>
          <a:p>
            <a:r>
              <a:rPr lang="ja-JP" altLang="en-US" b="0" dirty="0" smtClean="0">
                <a:latin typeface="Times" charset="0"/>
              </a:rPr>
              <a:t>・「保守」までの工程はサンプルを記載する必要はありませんか？</a:t>
            </a:r>
          </a:p>
          <a:p>
            <a:r>
              <a:rPr lang="ja-JP" altLang="en-US" b="0" dirty="0" smtClean="0">
                <a:latin typeface="Times" charset="0"/>
              </a:rPr>
              <a:t>　（ライセンス違反が発覚した場合の手順等）</a:t>
            </a:r>
            <a:endParaRPr lang="en-US" altLang="ja-JP" b="0" dirty="0" smtClean="0">
              <a:latin typeface="Times" charset="0"/>
            </a:endParaRPr>
          </a:p>
          <a:p>
            <a:endParaRPr lang="en-US" altLang="ja-JP"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26</a:t>
            </a:fld>
            <a:endParaRPr lang="en-US"/>
          </a:p>
        </p:txBody>
      </p:sp>
    </p:spTree>
    <p:extLst>
      <p:ext uri="{BB962C8B-B14F-4D97-AF65-F5344CB8AC3E}">
        <p14:creationId xmlns:p14="http://schemas.microsoft.com/office/powerpoint/2010/main" val="31111567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altLang="ja-JP" dirty="0" smtClean="0"/>
              <a:t>【</a:t>
            </a:r>
            <a:r>
              <a:rPr lang="ja-JP" altLang="en-US" dirty="0" smtClean="0"/>
              <a:t>コメント</a:t>
            </a:r>
            <a:r>
              <a:rPr lang="en-US" altLang="ja-JP" dirty="0" smtClean="0"/>
              <a:t>】</a:t>
            </a:r>
          </a:p>
          <a:p>
            <a:r>
              <a:rPr lang="ja-JP" altLang="en-US" dirty="0" smtClean="0"/>
              <a:t>・</a:t>
            </a:r>
            <a:r>
              <a:rPr lang="en-US" altLang="ja-JP" dirty="0" smtClean="0"/>
              <a:t>P19</a:t>
            </a:r>
            <a:r>
              <a:rPr lang="ja-JP" altLang="en-US" dirty="0" smtClean="0"/>
              <a:t>から</a:t>
            </a:r>
            <a:r>
              <a:rPr lang="en-US" altLang="ja-JP" dirty="0" smtClean="0"/>
              <a:t>P21</a:t>
            </a:r>
            <a:r>
              <a:rPr lang="ja-JP" altLang="en-US" dirty="0" smtClean="0"/>
              <a:t>に対応しているようであれば、それが分かるように</a:t>
            </a:r>
          </a:p>
          <a:p>
            <a:r>
              <a:rPr lang="ja-JP" altLang="en-US" dirty="0" smtClean="0"/>
              <a:t>　した方がいい。</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27</a:t>
            </a:fld>
            <a:endParaRPr lang="en-US"/>
          </a:p>
        </p:txBody>
      </p:sp>
    </p:spTree>
    <p:extLst>
      <p:ext uri="{BB962C8B-B14F-4D97-AF65-F5344CB8AC3E}">
        <p14:creationId xmlns:p14="http://schemas.microsoft.com/office/powerpoint/2010/main" val="12141298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smtClean="0">
              <a:latin typeface="Times" charset="0"/>
            </a:endParaRPr>
          </a:p>
          <a:p>
            <a:endParaRPr lang="en-US" b="0" dirty="0" smtClean="0">
              <a:latin typeface="Times" charset="0"/>
            </a:endParaRPr>
          </a:p>
          <a:p>
            <a:endParaRPr lang="en-US" b="0" dirty="0" smtClean="0">
              <a:latin typeface="Times" charset="0"/>
            </a:endParaRPr>
          </a:p>
          <a:p>
            <a:r>
              <a:rPr lang="en-US" altLang="ja-JP" b="0" dirty="0" smtClean="0">
                <a:latin typeface="Times" charset="0"/>
              </a:rPr>
              <a:t>【</a:t>
            </a:r>
            <a:r>
              <a:rPr lang="ja-JP" altLang="en-US" b="0" dirty="0" smtClean="0">
                <a:latin typeface="Times" charset="0"/>
              </a:rPr>
              <a:t>コメント</a:t>
            </a:r>
            <a:r>
              <a:rPr lang="en-US" altLang="ja-JP" b="0" dirty="0" smtClean="0">
                <a:latin typeface="Times" charset="0"/>
              </a:rPr>
              <a:t>】</a:t>
            </a:r>
          </a:p>
          <a:p>
            <a:r>
              <a:rPr lang="ja-JP" altLang="en-US" b="0" dirty="0" smtClean="0">
                <a:latin typeface="Times" charset="0"/>
              </a:rPr>
              <a:t>・コピーレフト型、準コピーレフト型の違いが不明確、</a:t>
            </a:r>
          </a:p>
          <a:p>
            <a:r>
              <a:rPr lang="ja-JP" altLang="en-US" b="0" dirty="0" smtClean="0">
                <a:latin typeface="Times" charset="0"/>
              </a:rPr>
              <a:t>　説明を追加してほしい。</a:t>
            </a:r>
          </a:p>
          <a:p>
            <a:r>
              <a:rPr lang="ja-JP" altLang="en-US" b="0" dirty="0" smtClean="0">
                <a:latin typeface="Times" charset="0"/>
              </a:rPr>
              <a:t>・</a:t>
            </a:r>
            <a:r>
              <a:rPr lang="en-US" altLang="ja-JP" b="0" dirty="0" smtClean="0">
                <a:latin typeface="Times" charset="0"/>
              </a:rPr>
              <a:t>LGPL</a:t>
            </a:r>
            <a:r>
              <a:rPr lang="ja-JP" altLang="en-US" b="0" dirty="0" smtClean="0">
                <a:latin typeface="Times" charset="0"/>
              </a:rPr>
              <a:t>の説明が意味不明。</a:t>
            </a:r>
          </a:p>
          <a:p>
            <a:r>
              <a:rPr lang="ja-JP" altLang="en-US" b="0" dirty="0" smtClean="0">
                <a:latin typeface="Times" charset="0"/>
              </a:rPr>
              <a:t>  </a:t>
            </a:r>
            <a:r>
              <a:rPr lang="en-US" altLang="ja-JP" b="0" dirty="0" smtClean="0">
                <a:latin typeface="Times" charset="0"/>
              </a:rPr>
              <a:t>(LGPL</a:t>
            </a:r>
            <a:r>
              <a:rPr lang="ja-JP" altLang="en-US" b="0" dirty="0" smtClean="0">
                <a:latin typeface="Times" charset="0"/>
              </a:rPr>
              <a:t>の</a:t>
            </a:r>
            <a:r>
              <a:rPr lang="en-US" altLang="ja-JP" b="0" dirty="0" smtClean="0">
                <a:latin typeface="Times" charset="0"/>
              </a:rPr>
              <a:t>OSS</a:t>
            </a:r>
            <a:r>
              <a:rPr lang="ja-JP" altLang="en-US" b="0" dirty="0" smtClean="0">
                <a:latin typeface="Times" charset="0"/>
              </a:rPr>
              <a:t>部分のことなのか、他の部分のことなのかが不明）</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28</a:t>
            </a:fld>
            <a:endParaRPr lang="en-US"/>
          </a:p>
        </p:txBody>
      </p:sp>
    </p:spTree>
    <p:extLst>
      <p:ext uri="{BB962C8B-B14F-4D97-AF65-F5344CB8AC3E}">
        <p14:creationId xmlns:p14="http://schemas.microsoft.com/office/powerpoint/2010/main" val="9065212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smtClean="0">
              <a:latin typeface="Times" charset="0"/>
            </a:endParaRPr>
          </a:p>
          <a:p>
            <a:endParaRPr lang="en-US" b="0" dirty="0" smtClean="0">
              <a:latin typeface="Times" charset="0"/>
            </a:endParaRPr>
          </a:p>
          <a:p>
            <a:endParaRPr lang="en-US" b="0" dirty="0" smtClean="0">
              <a:latin typeface="Times" charset="0"/>
            </a:endParaRPr>
          </a:p>
          <a:p>
            <a:r>
              <a:rPr lang="en-US" altLang="ja-JP" b="0" dirty="0" smtClean="0">
                <a:latin typeface="Times" charset="0"/>
              </a:rPr>
              <a:t>【</a:t>
            </a:r>
            <a:r>
              <a:rPr lang="ja-JP" altLang="en-US" b="0" dirty="0" smtClean="0">
                <a:latin typeface="Times" charset="0"/>
              </a:rPr>
              <a:t>コメント</a:t>
            </a:r>
            <a:r>
              <a:rPr lang="en-US" altLang="ja-JP" b="0" dirty="0" smtClean="0">
                <a:latin typeface="Times" charset="0"/>
              </a:rPr>
              <a:t>】</a:t>
            </a:r>
          </a:p>
          <a:p>
            <a:r>
              <a:rPr lang="ja-JP" altLang="en-US" b="0" dirty="0" smtClean="0">
                <a:latin typeface="Times" charset="0"/>
              </a:rPr>
              <a:t>・「互換性」についての説明であることが分かるように、サブタイトルに入れた方がいい。</a:t>
            </a:r>
          </a:p>
          <a:p>
            <a:r>
              <a:rPr lang="ja-JP" altLang="en-US" b="0" dirty="0" smtClean="0">
                <a:latin typeface="Times" charset="0"/>
              </a:rPr>
              <a:t>・「互換性がある」の説明をもう少し説明してほしい。</a:t>
            </a:r>
          </a:p>
          <a:p>
            <a:r>
              <a:rPr lang="ja-JP" altLang="en-US" b="0" dirty="0" smtClean="0">
                <a:latin typeface="Times" charset="0"/>
              </a:rPr>
              <a:t>・「互換性」ではなく、「両立性」を使った方が誤解がない。</a:t>
            </a:r>
          </a:p>
          <a:p>
            <a:r>
              <a:rPr lang="ja-JP" altLang="en-US" b="0" dirty="0" smtClean="0">
                <a:latin typeface="Times" charset="0"/>
              </a:rPr>
              <a:t>・「互換性のある例」と「互換性のない例」がなぜなのか理由を説明してほしい。</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919439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endParaRPr lang="en-US" sz="1200" dirty="0" smtClean="0">
              <a:solidFill>
                <a:srgbClr val="000000"/>
              </a:solidFill>
              <a:latin typeface="+mn-lt"/>
              <a:ea typeface="Roboto"/>
              <a:cs typeface="Roboto"/>
              <a:sym typeface="Roboto"/>
            </a:endParaRPr>
          </a:p>
          <a:p>
            <a:pPr>
              <a:buSzPct val="25000"/>
            </a:pPr>
            <a:endParaRPr lang="en-US" sz="1200" dirty="0" smtClean="0">
              <a:solidFill>
                <a:srgbClr val="000000"/>
              </a:solidFill>
              <a:latin typeface="+mn-lt"/>
              <a:ea typeface="Roboto"/>
              <a:cs typeface="Roboto"/>
              <a:sym typeface="Roboto"/>
            </a:endParaRPr>
          </a:p>
          <a:p>
            <a:pPr>
              <a:buSzPct val="25000"/>
            </a:pPr>
            <a:endParaRPr lang="en-US" sz="1200" dirty="0" smtClean="0">
              <a:solidFill>
                <a:srgbClr val="000000"/>
              </a:solidFill>
              <a:latin typeface="+mn-lt"/>
              <a:ea typeface="Roboto"/>
              <a:cs typeface="Roboto"/>
              <a:sym typeface="Roboto"/>
            </a:endParaRPr>
          </a:p>
          <a:p>
            <a:pPr>
              <a:buSzPct val="25000"/>
            </a:pPr>
            <a:r>
              <a:rPr lang="en-US" altLang="ja-JP" sz="1200" dirty="0" smtClean="0">
                <a:solidFill>
                  <a:srgbClr val="000000"/>
                </a:solidFill>
                <a:latin typeface="+mn-lt"/>
                <a:ea typeface="Roboto"/>
                <a:cs typeface="Roboto"/>
                <a:sym typeface="Roboto"/>
              </a:rPr>
              <a:t>【</a:t>
            </a:r>
            <a:r>
              <a:rPr lang="ja-JP" altLang="en-US" sz="1200" dirty="0" smtClean="0">
                <a:solidFill>
                  <a:srgbClr val="000000"/>
                </a:solidFill>
                <a:latin typeface="+mn-lt"/>
                <a:ea typeface="Roboto"/>
                <a:cs typeface="Roboto"/>
                <a:sym typeface="Roboto"/>
              </a:rPr>
              <a:t>コメント</a:t>
            </a:r>
            <a:r>
              <a:rPr lang="en-US" altLang="ja-JP" sz="1200" dirty="0" smtClean="0">
                <a:solidFill>
                  <a:srgbClr val="000000"/>
                </a:solidFill>
                <a:latin typeface="+mn-lt"/>
                <a:ea typeface="Roboto"/>
                <a:cs typeface="Roboto"/>
                <a:sym typeface="Roboto"/>
              </a:rPr>
              <a:t>】</a:t>
            </a:r>
          </a:p>
          <a:p>
            <a:pPr>
              <a:buSzPct val="25000"/>
            </a:pPr>
            <a:r>
              <a:rPr lang="ja-JP" altLang="en-US" sz="1200" dirty="0" smtClean="0">
                <a:solidFill>
                  <a:srgbClr val="000000"/>
                </a:solidFill>
                <a:latin typeface="+mn-lt"/>
                <a:ea typeface="Roboto"/>
                <a:cs typeface="Roboto"/>
                <a:sym typeface="Roboto"/>
              </a:rPr>
              <a:t>・英語の直訳っぽい表現になっているようです。</a:t>
            </a:r>
          </a:p>
          <a:p>
            <a:pPr>
              <a:buSzPct val="25000"/>
            </a:pPr>
            <a:r>
              <a:rPr lang="ja-JP" altLang="en-US" sz="1200" dirty="0" smtClean="0">
                <a:solidFill>
                  <a:srgbClr val="000000"/>
                </a:solidFill>
                <a:latin typeface="+mn-lt"/>
                <a:ea typeface="Roboto"/>
                <a:cs typeface="Roboto"/>
                <a:sym typeface="Roboto"/>
              </a:rPr>
              <a:t>・「これらのスライドは、企業が仕様書</a:t>
            </a:r>
            <a:r>
              <a:rPr lang="en-US" altLang="ja-JP" sz="1200" dirty="0" smtClean="0">
                <a:solidFill>
                  <a:srgbClr val="000000"/>
                </a:solidFill>
                <a:latin typeface="+mn-lt"/>
                <a:ea typeface="Roboto"/>
                <a:cs typeface="Roboto"/>
                <a:sym typeface="Roboto"/>
              </a:rPr>
              <a:t>2.0</a:t>
            </a:r>
            <a:r>
              <a:rPr lang="ja-JP" altLang="en-US" sz="1200" dirty="0" smtClean="0">
                <a:solidFill>
                  <a:srgbClr val="000000"/>
                </a:solidFill>
                <a:latin typeface="+mn-lt"/>
                <a:ea typeface="Roboto"/>
                <a:cs typeface="Roboto"/>
                <a:sym typeface="Roboto"/>
              </a:rPr>
              <a:t>記載の全要件を満たすことを促進する。」と言っているが、</a:t>
            </a:r>
          </a:p>
          <a:p>
            <a:pPr>
              <a:buSzPct val="25000"/>
            </a:pPr>
            <a:r>
              <a:rPr lang="ja-JP" altLang="en-US" sz="1200" dirty="0" smtClean="0">
                <a:solidFill>
                  <a:srgbClr val="000000"/>
                </a:solidFill>
                <a:latin typeface="+mn-lt"/>
                <a:ea typeface="Roboto"/>
                <a:cs typeface="Roboto"/>
                <a:sym typeface="Roboto"/>
              </a:rPr>
              <a:t>　大丈夫ですか？（英語版の抜粋になっているようですが</a:t>
            </a:r>
            <a:r>
              <a:rPr lang="en-US" altLang="ja-JP" sz="1200" dirty="0" smtClean="0">
                <a:solidFill>
                  <a:srgbClr val="000000"/>
                </a:solidFill>
                <a:latin typeface="+mn-lt"/>
                <a:ea typeface="Roboto"/>
                <a:cs typeface="Roboto"/>
                <a:sym typeface="Roboto"/>
              </a:rPr>
              <a:t>...)</a:t>
            </a:r>
          </a:p>
          <a:p>
            <a:pPr>
              <a:buSzPct val="25000"/>
            </a:pPr>
            <a:endParaRPr lang="en-US" sz="1200" dirty="0">
              <a:solidFill>
                <a:srgbClr val="000000"/>
              </a:solidFill>
              <a:latin typeface="+mn-lt"/>
              <a:ea typeface="Roboto"/>
              <a:cs typeface="Roboto"/>
              <a:sym typeface="Roboto"/>
            </a:endParaRPr>
          </a:p>
        </p:txBody>
      </p:sp>
      <p:sp>
        <p:nvSpPr>
          <p:cNvPr id="58" name="Shape 58"/>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buSzPct val="25000"/>
            </a:pPr>
            <a:fld id="{00000000-1234-1234-1234-123412341234}" type="slidenum">
              <a:rPr lang="en-US">
                <a:solidFill>
                  <a:schemeClr val="dk1"/>
                </a:solidFill>
                <a:latin typeface="Roboto"/>
                <a:ea typeface="Roboto"/>
                <a:cs typeface="Roboto"/>
                <a:sym typeface="Roboto"/>
              </a:rPr>
              <a:pPr>
                <a:buSzPct val="25000"/>
              </a:pPr>
              <a:t>3</a:t>
            </a:fld>
            <a:endParaRPr lang="en-US">
              <a:solidFill>
                <a:schemeClr val="dk1"/>
              </a:solidFill>
              <a:latin typeface="Roboto"/>
              <a:ea typeface="Roboto"/>
              <a:cs typeface="Roboto"/>
              <a:sym typeface="Roboto"/>
            </a:endParaRPr>
          </a:p>
        </p:txBody>
      </p:sp>
    </p:spTree>
    <p:extLst>
      <p:ext uri="{BB962C8B-B14F-4D97-AF65-F5344CB8AC3E}">
        <p14:creationId xmlns:p14="http://schemas.microsoft.com/office/powerpoint/2010/main" val="12215157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smtClean="0">
              <a:latin typeface="Times" charset="0"/>
            </a:endParaRPr>
          </a:p>
          <a:p>
            <a:endParaRPr lang="en-US" b="0" dirty="0" smtClean="0">
              <a:latin typeface="Times" charset="0"/>
            </a:endParaRPr>
          </a:p>
          <a:p>
            <a:endParaRPr lang="en-US" b="0" dirty="0" smtClean="0">
              <a:latin typeface="Times" charset="0"/>
            </a:endParaRPr>
          </a:p>
          <a:p>
            <a:r>
              <a:rPr lang="en-US" altLang="ja-JP" b="0" dirty="0" smtClean="0">
                <a:latin typeface="Times" charset="0"/>
              </a:rPr>
              <a:t>【</a:t>
            </a:r>
            <a:r>
              <a:rPr lang="ja-JP" altLang="en-US" b="0" dirty="0" smtClean="0">
                <a:latin typeface="Times" charset="0"/>
              </a:rPr>
              <a:t>コメント</a:t>
            </a:r>
            <a:r>
              <a:rPr lang="en-US" altLang="ja-JP" b="0" dirty="0" smtClean="0">
                <a:latin typeface="Times" charset="0"/>
              </a:rPr>
              <a:t>】</a:t>
            </a:r>
          </a:p>
          <a:p>
            <a:r>
              <a:rPr lang="ja-JP" altLang="en-US" b="0" dirty="0" smtClean="0">
                <a:latin typeface="Times" charset="0"/>
              </a:rPr>
              <a:t>・デュアルライセンスの説明であることが分かるようにサブタイトルに入れた方がいい。</a:t>
            </a:r>
          </a:p>
          <a:p>
            <a:r>
              <a:rPr lang="ja-JP" altLang="en-US" b="0" dirty="0" smtClean="0">
                <a:latin typeface="Times" charset="0"/>
              </a:rPr>
              <a:t>・デュアルライセンスで</a:t>
            </a:r>
            <a:r>
              <a:rPr lang="en-US" altLang="ja-JP" b="0" dirty="0" smtClean="0">
                <a:latin typeface="Times" charset="0"/>
              </a:rPr>
              <a:t>AND</a:t>
            </a:r>
            <a:r>
              <a:rPr lang="ja-JP" altLang="en-US" b="0" dirty="0" smtClean="0">
                <a:latin typeface="Times" charset="0"/>
              </a:rPr>
              <a:t>と</a:t>
            </a:r>
            <a:r>
              <a:rPr lang="en-US" altLang="ja-JP" b="0" dirty="0" smtClean="0">
                <a:latin typeface="Times" charset="0"/>
              </a:rPr>
              <a:t>OR</a:t>
            </a:r>
            <a:r>
              <a:rPr lang="ja-JP" altLang="en-US" b="0" dirty="0" smtClean="0">
                <a:latin typeface="Times" charset="0"/>
              </a:rPr>
              <a:t>があり、選択できる範囲が限定されているケースもあるため、追記した方がいい。</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0925740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smtClean="0">
              <a:latin typeface="Times" charset="0"/>
            </a:endParaRPr>
          </a:p>
          <a:p>
            <a:endParaRPr lang="en-US" b="0" dirty="0" smtClean="0">
              <a:latin typeface="Times" charset="0"/>
            </a:endParaRPr>
          </a:p>
          <a:p>
            <a:endParaRPr lang="en-US" b="0" dirty="0" smtClean="0">
              <a:latin typeface="Times" charset="0"/>
            </a:endParaRPr>
          </a:p>
          <a:p>
            <a:r>
              <a:rPr lang="en-US" altLang="ja-JP" b="0" dirty="0" smtClean="0">
                <a:latin typeface="Times" charset="0"/>
              </a:rPr>
              <a:t>【</a:t>
            </a:r>
            <a:r>
              <a:rPr lang="ja-JP" altLang="en-US" b="0" dirty="0" smtClean="0">
                <a:latin typeface="Times" charset="0"/>
              </a:rPr>
              <a:t>コメント</a:t>
            </a:r>
            <a:r>
              <a:rPr lang="en-US" altLang="ja-JP" b="0" dirty="0" smtClean="0">
                <a:latin typeface="Times" charset="0"/>
              </a:rPr>
              <a:t>】</a:t>
            </a:r>
          </a:p>
          <a:p>
            <a:r>
              <a:rPr lang="ja-JP" altLang="en-US" b="0" dirty="0" smtClean="0">
                <a:latin typeface="Times" charset="0"/>
              </a:rPr>
              <a:t>・特許リスクの二つが分かり難い。番号は３まであるため。</a:t>
            </a:r>
          </a:p>
          <a:p>
            <a:r>
              <a:rPr lang="ja-JP" altLang="en-US" b="0" dirty="0" smtClean="0">
                <a:latin typeface="Times" charset="0"/>
              </a:rPr>
              <a:t>・開発時の自らの特許出願（の検討）とリスクのつながりが曖昧。</a:t>
            </a:r>
          </a:p>
          <a:p>
            <a:r>
              <a:rPr lang="ja-JP" altLang="en-US" b="0" dirty="0" smtClean="0">
                <a:latin typeface="Times" charset="0"/>
              </a:rPr>
              <a:t>　（</a:t>
            </a:r>
            <a:r>
              <a:rPr lang="en-US" altLang="ja-JP" b="0" dirty="0" smtClean="0">
                <a:latin typeface="Times" charset="0"/>
              </a:rPr>
              <a:t>OSS</a:t>
            </a:r>
            <a:r>
              <a:rPr lang="ja-JP" altLang="en-US" b="0" dirty="0" smtClean="0">
                <a:latin typeface="Times" charset="0"/>
              </a:rPr>
              <a:t>使用時は既に出願している特許が対象となるため）</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17624912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8763334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23093589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34</a:t>
            </a:fld>
            <a:endParaRPr lang="ko-KR" altLang="en-US"/>
          </a:p>
        </p:txBody>
      </p:sp>
    </p:spTree>
    <p:extLst>
      <p:ext uri="{BB962C8B-B14F-4D97-AF65-F5344CB8AC3E}">
        <p14:creationId xmlns:p14="http://schemas.microsoft.com/office/powerpoint/2010/main" val="10318247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ＭＳ ゴシック" panose="020B0609070205080204" pitchFamily="49" charset="-128"/>
                <a:ea typeface="ＭＳ ゴシック" panose="020B0609070205080204" pitchFamily="49" charset="-128"/>
              </a:rPr>
              <a:t>OSS</a:t>
            </a:r>
            <a:r>
              <a:rPr lang="x-none" dirty="0" smtClean="0">
                <a:latin typeface="ＭＳ ゴシック" panose="020B0609070205080204" pitchFamily="49" charset="-128"/>
                <a:ea typeface="ＭＳ ゴシック" panose="020B0609070205080204" pitchFamily="49" charset="-128"/>
              </a:rPr>
              <a:t>レビューは</a:t>
            </a:r>
            <a:r>
              <a:rPr lang="en-US" dirty="0" smtClean="0">
                <a:latin typeface="ＭＳ ゴシック" panose="020B0609070205080204" pitchFamily="49" charset="-128"/>
                <a:ea typeface="ＭＳ ゴシック" panose="020B0609070205080204" pitchFamily="49" charset="-128"/>
              </a:rPr>
              <a:t>OSS</a:t>
            </a:r>
            <a:r>
              <a:rPr lang="x-none" dirty="0" smtClean="0">
                <a:latin typeface="ＭＳ ゴシック" panose="020B0609070205080204" pitchFamily="49" charset="-128"/>
                <a:ea typeface="ＭＳ ゴシック" panose="020B0609070205080204" pitchFamily="49" charset="-128"/>
              </a:rPr>
              <a:t>コンプライアンス </a:t>
            </a:r>
            <a:r>
              <a:rPr lang="x-none" dirty="0">
                <a:latin typeface="ＭＳ ゴシック" panose="020B0609070205080204" pitchFamily="49" charset="-128"/>
                <a:ea typeface="ＭＳ ゴシック" panose="020B0609070205080204" pitchFamily="49" charset="-128"/>
              </a:rPr>
              <a:t>プログラムの基本的構成要素です。 </a:t>
            </a:r>
          </a:p>
          <a:p>
            <a:endParaRPr lang="x-none" dirty="0">
              <a:latin typeface="ＭＳ ゴシック" panose="020B0609070205080204" pitchFamily="49" charset="-128"/>
              <a:ea typeface="ＭＳ ゴシック" panose="020B0609070205080204" pitchFamily="49" charset="-128"/>
            </a:endParaRPr>
          </a:p>
          <a:p>
            <a:r>
              <a:rPr lang="en-US" dirty="0" smtClean="0">
                <a:latin typeface="ＭＳ ゴシック" panose="020B0609070205080204" pitchFamily="49" charset="-128"/>
                <a:ea typeface="ＭＳ ゴシック" panose="020B0609070205080204" pitchFamily="49" charset="-128"/>
              </a:rPr>
              <a:t>OSS</a:t>
            </a:r>
            <a:r>
              <a:rPr lang="x-none" dirty="0" smtClean="0">
                <a:latin typeface="ＭＳ ゴシック" panose="020B0609070205080204" pitchFamily="49" charset="-128"/>
                <a:ea typeface="ＭＳ ゴシック" panose="020B0609070205080204" pitchFamily="49" charset="-128"/>
              </a:rPr>
              <a:t>レビューはエンジニアリング</a:t>
            </a:r>
            <a:r>
              <a:rPr lang="en-US" dirty="0" smtClean="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、ビジネス</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および法務チームが集まる場となり</a:t>
            </a:r>
            <a:r>
              <a:rPr lang="ja-JP" altLang="en-US" dirty="0">
                <a:latin typeface="ＭＳ ゴシック" panose="020B0609070205080204" pitchFamily="49" charset="-128"/>
                <a:ea typeface="ＭＳ ゴシック" panose="020B0609070205080204" pitchFamily="49" charset="-128"/>
              </a:rPr>
              <a:t>え</a:t>
            </a:r>
            <a:r>
              <a:rPr lang="x-none" dirty="0">
                <a:latin typeface="ＭＳ ゴシック" panose="020B0609070205080204" pitchFamily="49" charset="-128"/>
                <a:ea typeface="ＭＳ ゴシック" panose="020B0609070205080204" pitchFamily="49" charset="-128"/>
              </a:rPr>
              <a:t>ます。</a:t>
            </a:r>
            <a:r>
              <a:rPr lang="ja-JP" altLang="en-US" dirty="0">
                <a:latin typeface="ＭＳ ゴシック" panose="020B0609070205080204" pitchFamily="49" charset="-128"/>
                <a:ea typeface="ＭＳ ゴシック" panose="020B0609070205080204" pitchFamily="49" charset="-128"/>
              </a:rPr>
              <a:t>より</a:t>
            </a:r>
            <a:r>
              <a:rPr lang="x-none" dirty="0">
                <a:latin typeface="ＭＳ ゴシック" panose="020B0609070205080204" pitchFamily="49" charset="-128"/>
                <a:ea typeface="ＭＳ ゴシック" panose="020B0609070205080204" pitchFamily="49" charset="-128"/>
              </a:rPr>
              <a:t>大規模に首尾よく行うために、計画や組織</a:t>
            </a:r>
            <a:r>
              <a:rPr lang="ja-JP" altLang="en-US" dirty="0">
                <a:latin typeface="ＭＳ ゴシック" panose="020B0609070205080204" pitchFamily="49" charset="-128"/>
                <a:ea typeface="ＭＳ ゴシック" panose="020B0609070205080204" pitchFamily="49" charset="-128"/>
              </a:rPr>
              <a:t>化</a:t>
            </a:r>
            <a:r>
              <a:rPr lang="x-none" dirty="0">
                <a:latin typeface="ＭＳ ゴシック" panose="020B0609070205080204" pitchFamily="49" charset="-128"/>
                <a:ea typeface="ＭＳ ゴシック" panose="020B0609070205080204" pitchFamily="49" charset="-128"/>
              </a:rPr>
              <a:t>を必要とする場合があります。</a:t>
            </a:r>
          </a:p>
          <a:p>
            <a:pPr marL="246505" indent="-246505">
              <a:buFont typeface="Arial" charset="0"/>
              <a:buChar char="•"/>
            </a:pPr>
            <a:r>
              <a:rPr lang="x-none" dirty="0">
                <a:latin typeface="ＭＳ ゴシック" panose="020B0609070205080204" pitchFamily="49" charset="-128"/>
                <a:ea typeface="ＭＳ ゴシック" panose="020B0609070205080204" pitchFamily="49" charset="-128"/>
              </a:rPr>
              <a:t>関連情報収集においてエンジニアリング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もしくは開発チームが参加することもあります。</a:t>
            </a:r>
          </a:p>
          <a:p>
            <a:pPr marL="246505" indent="-246505">
              <a:buFont typeface="Arial" charset="0"/>
              <a:buChar char="•"/>
            </a:pPr>
            <a:r>
              <a:rPr lang="x-none" dirty="0">
                <a:latin typeface="ＭＳ ゴシック" panose="020B0609070205080204" pitchFamily="49" charset="-128"/>
                <a:ea typeface="ＭＳ ゴシック" panose="020B0609070205080204" pitchFamily="49" charset="-128"/>
              </a:rPr>
              <a:t>法務チームはライセンスの義務について分析、決定を下し、</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行い</a:t>
            </a:r>
            <a:r>
              <a:rPr lang="x-none" dirty="0">
                <a:latin typeface="ＭＳ ゴシック" panose="020B0609070205080204" pitchFamily="49" charset="-128"/>
                <a:ea typeface="ＭＳ ゴシック" panose="020B0609070205080204" pitchFamily="49" charset="-128"/>
              </a:rPr>
              <a:t>ます。</a:t>
            </a:r>
          </a:p>
          <a:p>
            <a:pPr marL="246505" indent="-246505">
              <a:buFont typeface="Arial" charset="0"/>
              <a:buChar char="•"/>
            </a:pPr>
            <a:r>
              <a:rPr lang="x-none" dirty="0">
                <a:latin typeface="ＭＳ ゴシック" panose="020B0609070205080204" pitchFamily="49" charset="-128"/>
                <a:ea typeface="ＭＳ ゴシック" panose="020B0609070205080204" pitchFamily="49" charset="-128"/>
              </a:rPr>
              <a:t>ビジネスおよびエンジニアリング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を受け</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実装し</a:t>
            </a:r>
            <a:r>
              <a:rPr lang="x-none" dirty="0">
                <a:latin typeface="ＭＳ ゴシック" panose="020B0609070205080204" pitchFamily="49" charset="-128"/>
                <a:ea typeface="ＭＳ ゴシック" panose="020B0609070205080204" pitchFamily="49" charset="-128"/>
              </a:rPr>
              <a:t>ます。</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r>
              <a:rPr lang="x-none" altLang="ja-JP" dirty="0">
                <a:ea typeface="ＭＳ ゴシック" panose="020B0609070205080204" pitchFamily="49" charset="-128"/>
              </a:rPr>
              <a:t>The </a:t>
            </a:r>
            <a:r>
              <a:rPr lang="en-US" altLang="ja-JP" dirty="0" smtClean="0">
                <a:ea typeface="ＭＳ ゴシック" panose="020B0609070205080204" pitchFamily="49" charset="-128"/>
              </a:rPr>
              <a:t>OSS</a:t>
            </a:r>
            <a:r>
              <a:rPr lang="x-none" altLang="ja-JP" dirty="0" smtClean="0">
                <a:ea typeface="ＭＳ ゴシック" panose="020B0609070205080204" pitchFamily="49" charset="-128"/>
              </a:rPr>
              <a:t> </a:t>
            </a:r>
            <a:r>
              <a:rPr lang="x-none" altLang="ja-JP" dirty="0">
                <a:ea typeface="ＭＳ ゴシック" panose="020B0609070205080204" pitchFamily="49" charset="-128"/>
              </a:rPr>
              <a:t>Review is a basic building block of a </a:t>
            </a:r>
            <a:r>
              <a:rPr lang="en-US" altLang="ja-JP" dirty="0" smtClean="0">
                <a:ea typeface="ＭＳ ゴシック" panose="020B0609070205080204" pitchFamily="49" charset="-128"/>
              </a:rPr>
              <a:t>OSS</a:t>
            </a:r>
            <a:r>
              <a:rPr lang="x-none" altLang="ja-JP" dirty="0" smtClean="0">
                <a:ea typeface="ＭＳ ゴシック" panose="020B0609070205080204" pitchFamily="49" charset="-128"/>
              </a:rPr>
              <a:t> </a:t>
            </a:r>
            <a:r>
              <a:rPr lang="x-none" altLang="ja-JP" dirty="0">
                <a:ea typeface="ＭＳ ゴシック" panose="020B0609070205080204" pitchFamily="49" charset="-128"/>
              </a:rPr>
              <a:t>Compliance Program. </a:t>
            </a:r>
          </a:p>
          <a:p>
            <a:endParaRPr lang="x-none" altLang="ja-JP" dirty="0">
              <a:ea typeface="ＭＳ ゴシック" panose="020B0609070205080204" pitchFamily="49" charset="-128"/>
            </a:endParaRPr>
          </a:p>
          <a:p>
            <a:r>
              <a:rPr lang="x-none" altLang="ja-JP" dirty="0">
                <a:ea typeface="ＭＳ ゴシック" panose="020B0609070205080204" pitchFamily="49" charset="-128"/>
              </a:rPr>
              <a:t>A </a:t>
            </a:r>
            <a:r>
              <a:rPr lang="en-US" altLang="ja-JP" dirty="0" smtClean="0">
                <a:ea typeface="ＭＳ ゴシック" panose="020B0609070205080204" pitchFamily="49" charset="-128"/>
              </a:rPr>
              <a:t>OSS</a:t>
            </a:r>
            <a:r>
              <a:rPr lang="x-none" altLang="ja-JP" dirty="0" smtClean="0">
                <a:ea typeface="ＭＳ ゴシック" panose="020B0609070205080204" pitchFamily="49" charset="-128"/>
              </a:rPr>
              <a:t> </a:t>
            </a:r>
            <a:r>
              <a:rPr lang="x-none" altLang="ja-JP" dirty="0">
                <a:ea typeface="ＭＳ ゴシック" panose="020B0609070205080204" pitchFamily="49" charset="-128"/>
              </a:rPr>
              <a:t>Review can be the meeting point for engineering, business and legal teams, and can require planning and organization to successfully conduct on a large scale.</a:t>
            </a:r>
          </a:p>
          <a:p>
            <a:pPr marL="246505" indent="-246505">
              <a:buFont typeface="Arial" charset="0"/>
              <a:buChar char="•"/>
            </a:pPr>
            <a:r>
              <a:rPr lang="x-none" altLang="ja-JP" dirty="0">
                <a:ea typeface="ＭＳ ゴシック" panose="020B0609070205080204" pitchFamily="49" charset="-128"/>
              </a:rPr>
              <a:t>Engineering or developer teams may participate in gathering relevant information</a:t>
            </a:r>
          </a:p>
          <a:p>
            <a:pPr marL="246505" indent="-246505">
              <a:buFont typeface="Arial" charset="0"/>
              <a:buChar char="•"/>
            </a:pPr>
            <a:r>
              <a:rPr lang="x-none" altLang="ja-JP" dirty="0">
                <a:ea typeface="ＭＳ ゴシック" panose="020B0609070205080204" pitchFamily="49" charset="-128"/>
              </a:rPr>
              <a:t>Legal teams analyze and determine license obligations and provide guidance</a:t>
            </a:r>
          </a:p>
          <a:p>
            <a:pPr marL="246505" indent="-246505">
              <a:buFont typeface="Arial" charset="0"/>
              <a:buChar char="•"/>
            </a:pPr>
            <a:r>
              <a:rPr lang="x-none" altLang="ja-JP" dirty="0">
                <a:ea typeface="ＭＳ ゴシック" panose="020B0609070205080204" pitchFamily="49" charset="-128"/>
              </a:rPr>
              <a:t>Business and engineering teams may receive and implement </a:t>
            </a:r>
            <a:r>
              <a:rPr lang="x-none" altLang="ja-JP" dirty="0" smtClean="0">
                <a:ea typeface="ＭＳ ゴシック" panose="020B0609070205080204" pitchFamily="49" charset="-128"/>
              </a:rPr>
              <a:t>guidance</a:t>
            </a:r>
            <a:endParaRPr lang="en-US" altLang="ja-JP" dirty="0" smtClean="0">
              <a:ea typeface="ＭＳ ゴシック" panose="020B0609070205080204" pitchFamily="49" charset="-128"/>
            </a:endParaRPr>
          </a:p>
          <a:p>
            <a:pPr marL="246505" indent="-246505">
              <a:buFont typeface="Arial" charset="0"/>
              <a:buChar char="•"/>
            </a:pPr>
            <a:endParaRPr lang="en-US" altLang="ja-JP" dirty="0" smtClean="0">
              <a:ea typeface="ＭＳ ゴシック" panose="020B0609070205080204" pitchFamily="49" charset="-128"/>
            </a:endParaRPr>
          </a:p>
          <a:p>
            <a:pPr marL="246505" indent="-246505">
              <a:buFont typeface="Arial" charset="0"/>
              <a:buChar char="•"/>
            </a:pPr>
            <a:endParaRPr lang="en-US" altLang="ja-JP" dirty="0" smtClean="0">
              <a:ea typeface="ＭＳ ゴシック" panose="020B0609070205080204" pitchFamily="49" charset="-128"/>
            </a:endParaRPr>
          </a:p>
          <a:p>
            <a:pPr marL="0" indent="0">
              <a:buFont typeface="Arial" charset="0"/>
              <a:buNone/>
            </a:pPr>
            <a:r>
              <a:rPr lang="en-US" altLang="ja-JP" dirty="0" smtClean="0">
                <a:ea typeface="ＭＳ ゴシック" panose="020B0609070205080204" pitchFamily="49" charset="-128"/>
              </a:rPr>
              <a:t>【</a:t>
            </a:r>
            <a:r>
              <a:rPr lang="ja-JP" altLang="en-US" dirty="0" smtClean="0">
                <a:ea typeface="ＭＳ ゴシック" panose="020B0609070205080204" pitchFamily="49" charset="-128"/>
              </a:rPr>
              <a:t>コメント</a:t>
            </a:r>
            <a:r>
              <a:rPr lang="en-US" altLang="ja-JP" dirty="0" smtClean="0">
                <a:ea typeface="ＭＳ ゴシック" panose="020B0609070205080204" pitchFamily="49" charset="-128"/>
              </a:rPr>
              <a:t>】</a:t>
            </a:r>
          </a:p>
          <a:p>
            <a:pPr marL="0" indent="0">
              <a:buFont typeface="Arial" charset="0"/>
              <a:buNone/>
            </a:pPr>
            <a:r>
              <a:rPr lang="ja-JP" altLang="en-US" dirty="0" smtClean="0">
                <a:ea typeface="ＭＳ ゴシック" panose="020B0609070205080204" pitchFamily="49" charset="-128"/>
              </a:rPr>
              <a:t>・スライドとノートの言葉を合わせた方がいい。</a:t>
            </a:r>
          </a:p>
          <a:p>
            <a:pPr marL="0" indent="0">
              <a:buFont typeface="Arial" charset="0"/>
              <a:buNone/>
            </a:pPr>
            <a:r>
              <a:rPr lang="ja-JP" altLang="en-US" dirty="0" smtClean="0">
                <a:ea typeface="ＭＳ ゴシック" panose="020B0609070205080204" pitchFamily="49" charset="-128"/>
              </a:rPr>
              <a:t>　例：エンジニア</a:t>
            </a:r>
            <a:r>
              <a:rPr lang="en-US" altLang="ja-JP" dirty="0" smtClean="0">
                <a:ea typeface="ＭＳ ゴシック" panose="020B0609070205080204" pitchFamily="49" charset="-128"/>
              </a:rPr>
              <a:t>/</a:t>
            </a:r>
            <a:r>
              <a:rPr lang="ja-JP" altLang="en-US" dirty="0" smtClean="0">
                <a:ea typeface="ＭＳ ゴシック" panose="020B0609070205080204" pitchFamily="49" charset="-128"/>
              </a:rPr>
              <a:t>エンジニアチーム</a:t>
            </a:r>
          </a:p>
          <a:p>
            <a:pPr marL="0" indent="0">
              <a:buFont typeface="Arial" charset="0"/>
              <a:buNone/>
            </a:pPr>
            <a:r>
              <a:rPr lang="ja-JP" altLang="en-US" dirty="0" smtClean="0">
                <a:ea typeface="ＭＳ ゴシック" panose="020B0609070205080204" pitchFamily="49" charset="-128"/>
              </a:rPr>
              <a:t>・レビューする必要があるというトーンで記載した方がいい。</a:t>
            </a:r>
          </a:p>
          <a:p>
            <a:pPr marL="0" indent="0">
              <a:buFont typeface="Arial" charset="0"/>
              <a:buNone/>
            </a:pPr>
            <a:r>
              <a:rPr lang="ja-JP" altLang="en-US" dirty="0" smtClean="0">
                <a:ea typeface="ＭＳ ゴシック" panose="020B0609070205080204" pitchFamily="49" charset="-128"/>
              </a:rPr>
              <a:t>　「レビューが開始される」という表現は、単純英訳っぽい。</a:t>
            </a:r>
          </a:p>
          <a:p>
            <a:pPr marL="0" indent="0">
              <a:buFont typeface="Arial" charset="0"/>
              <a:buNone/>
            </a:pPr>
            <a:r>
              <a:rPr lang="ja-JP" altLang="en-US" dirty="0" smtClean="0">
                <a:ea typeface="ＭＳ ゴシック" panose="020B0609070205080204" pitchFamily="49" charset="-128"/>
              </a:rPr>
              <a:t>・「プログラム」は、</a:t>
            </a:r>
            <a:r>
              <a:rPr lang="en-US" altLang="ja-JP" dirty="0" smtClean="0">
                <a:ea typeface="ＭＳ ゴシック" panose="020B0609070205080204" pitchFamily="49" charset="-128"/>
              </a:rPr>
              <a:t>SPEC2.0</a:t>
            </a:r>
            <a:r>
              <a:rPr lang="ja-JP" altLang="en-US" dirty="0" smtClean="0">
                <a:ea typeface="ＭＳ ゴシック" panose="020B0609070205080204" pitchFamily="49" charset="-128"/>
              </a:rPr>
              <a:t>の定義用語なので、説明がないと分かり難い。</a:t>
            </a:r>
          </a:p>
          <a:p>
            <a:pPr marL="0" indent="0">
              <a:buFont typeface="Arial" charset="0"/>
              <a:buNone/>
            </a:pPr>
            <a:r>
              <a:rPr lang="ja-JP" altLang="en-US" dirty="0" smtClean="0">
                <a:ea typeface="ＭＳ ゴシック" panose="020B0609070205080204" pitchFamily="49" charset="-128"/>
              </a:rPr>
              <a:t>・「関連情報の収集」が次ページにあることを追記した方がいい。</a:t>
            </a:r>
            <a:endParaRPr lang="x-none" altLang="ja-JP" dirty="0">
              <a:ea typeface="ＭＳ ゴシック" panose="020B0609070205080204" pitchFamily="49" charset="-128"/>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注目すべきは、この情報のリストが</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非常に多く見えることです。しかし、</a:t>
            </a:r>
            <a:r>
              <a:rPr lang="en-US" baseline="0" dirty="0" err="1" smtClean="0">
                <a:latin typeface="ＭＳ ゴシック" panose="020B0609070205080204" pitchFamily="49" charset="-128"/>
                <a:ea typeface="ＭＳ ゴシック" panose="020B0609070205080204" pitchFamily="49" charset="-128"/>
              </a:rPr>
              <a:t>必要とされる情報量はOSSコードを取り扱おうとする企業の規模</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および</a:t>
            </a:r>
            <a:r>
              <a:rPr lang="ja-JP" altLang="en-US" baseline="0" dirty="0" smtClean="0">
                <a:latin typeface="ＭＳ ゴシック" panose="020B0609070205080204" pitchFamily="49" charset="-128"/>
                <a:ea typeface="ＭＳ ゴシック" panose="020B0609070205080204" pitchFamily="49" charset="-128"/>
              </a:rPr>
              <a:t>、</a:t>
            </a:r>
            <a:r>
              <a:rPr lang="en-US" altLang="ja-JP" baseline="0" dirty="0" smtClean="0">
                <a:latin typeface="ＭＳ ゴシック" panose="020B0609070205080204" pitchFamily="49" charset="-128"/>
                <a:ea typeface="ＭＳ ゴシック" panose="020B0609070205080204" pitchFamily="49" charset="-128"/>
              </a:rPr>
              <a:t>OSS</a:t>
            </a:r>
            <a:r>
              <a:rPr lang="ja-JP" altLang="en-US" baseline="0" dirty="0" smtClean="0">
                <a:latin typeface="ＭＳ ゴシック" panose="020B0609070205080204" pitchFamily="49" charset="-128"/>
                <a:ea typeface="ＭＳ ゴシック" panose="020B0609070205080204" pitchFamily="49" charset="-128"/>
              </a:rPr>
              <a:t>を</a:t>
            </a:r>
            <a:r>
              <a:rPr lang="ja-JP" altLang="en-US" baseline="0" dirty="0">
                <a:latin typeface="ＭＳ ゴシック" panose="020B0609070205080204" pitchFamily="49" charset="-128"/>
                <a:ea typeface="ＭＳ ゴシック" panose="020B0609070205080204" pitchFamily="49" charset="-128"/>
              </a:rPr>
              <a:t>どのように取り扱うか</a:t>
            </a:r>
            <a:r>
              <a:rPr lang="en-US" baseline="0" dirty="0" err="1">
                <a:latin typeface="ＭＳ ゴシック" panose="020B0609070205080204" pitchFamily="49" charset="-128"/>
                <a:ea typeface="ＭＳ ゴシック" panose="020B0609070205080204" pitchFamily="49" charset="-128"/>
              </a:rPr>
              <a:t>に依存します。大規模な組織体は小規模なものよりも多くの情報を必要とする傾向があります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defTabSz="1314692">
              <a:defRPr/>
            </a:pPr>
            <a:r>
              <a:rPr lang="x-none" dirty="0">
                <a:latin typeface="ＭＳ ゴシック" panose="020B0609070205080204" pitchFamily="49" charset="-128"/>
                <a:ea typeface="ＭＳ ゴシック" panose="020B0609070205080204" pitchFamily="49" charset="-128"/>
              </a:rPr>
              <a:t>外部ベンダー</a:t>
            </a:r>
            <a:r>
              <a:rPr lang="ja-JP" altLang="en-US" dirty="0">
                <a:latin typeface="ＭＳ ゴシック" panose="020B0609070205080204" pitchFamily="49" charset="-128"/>
                <a:ea typeface="ＭＳ ゴシック" panose="020B0609070205080204" pitchFamily="49" charset="-128"/>
              </a:rPr>
              <a:t>を利用した</a:t>
            </a:r>
            <a:r>
              <a:rPr lang="x-none" dirty="0">
                <a:latin typeface="ＭＳ ゴシック" panose="020B0609070205080204" pitchFamily="49" charset="-128"/>
                <a:ea typeface="ＭＳ ゴシック" panose="020B0609070205080204" pitchFamily="49" charset="-128"/>
              </a:rPr>
              <a:t>場合は、いくつか付加的な論点があります。まず、</a:t>
            </a:r>
            <a:r>
              <a:rPr lang="x-none" dirty="0" smtClean="0">
                <a:latin typeface="ＭＳ ゴシック" panose="020B0609070205080204" pitchFamily="49" charset="-128"/>
                <a:ea typeface="ＭＳ ゴシック" panose="020B0609070205080204" pitchFamily="49" charset="-128"/>
              </a:rPr>
              <a:t>将来的に</a:t>
            </a:r>
            <a:r>
              <a:rPr lang="en-US" dirty="0" smtClean="0">
                <a:latin typeface="ＭＳ ゴシック" panose="020B0609070205080204" pitchFamily="49" charset="-128"/>
                <a:ea typeface="ＭＳ ゴシック" panose="020B0609070205080204" pitchFamily="49" charset="-128"/>
              </a:rPr>
              <a:t>OSS</a:t>
            </a:r>
            <a:r>
              <a:rPr lang="x-none" dirty="0" smtClean="0">
                <a:latin typeface="ＭＳ ゴシック" panose="020B0609070205080204" pitchFamily="49" charset="-128"/>
                <a:ea typeface="ＭＳ ゴシック" panose="020B0609070205080204" pitchFamily="49" charset="-128"/>
              </a:rPr>
              <a:t>に関する問題が生じた場合</a:t>
            </a:r>
            <a:r>
              <a:rPr lang="x-none" dirty="0">
                <a:latin typeface="ＭＳ ゴシック" panose="020B0609070205080204" pitchFamily="49" charset="-128"/>
                <a:ea typeface="ＭＳ ゴシック" panose="020B0609070205080204" pitchFamily="49" charset="-128"/>
              </a:rPr>
              <a:t>、そのベンダーを追跡調査する必要があるかもしれません。その際に信頼できるコンタクト先が重要となります。</a:t>
            </a:r>
            <a:r>
              <a:rPr lang="x-none" dirty="0" smtClean="0">
                <a:latin typeface="ＭＳ ゴシック" panose="020B0609070205080204" pitchFamily="49" charset="-128"/>
                <a:ea typeface="ＭＳ ゴシック" panose="020B0609070205080204" pitchFamily="49" charset="-128"/>
              </a:rPr>
              <a:t>またベンダーから引き渡された</a:t>
            </a:r>
            <a:r>
              <a:rPr lang="en-US" dirty="0" smtClean="0">
                <a:latin typeface="ＭＳ ゴシック" panose="020B0609070205080204" pitchFamily="49" charset="-128"/>
                <a:ea typeface="ＭＳ ゴシック" panose="020B0609070205080204" pitchFamily="49" charset="-128"/>
              </a:rPr>
              <a:t>OSS</a:t>
            </a:r>
            <a:r>
              <a:rPr lang="x-none" dirty="0" smtClean="0">
                <a:latin typeface="ＭＳ ゴシック" panose="020B0609070205080204" pitchFamily="49" charset="-128"/>
                <a:ea typeface="ＭＳ ゴシック" panose="020B0609070205080204" pitchFamily="49" charset="-128"/>
              </a:rPr>
              <a:t>に対しライセンスの義務を果たす必要があるかもしれません</a:t>
            </a:r>
            <a:r>
              <a:rPr lang="x-none" dirty="0">
                <a:latin typeface="ＭＳ ゴシック" panose="020B0609070205080204" pitchFamily="49" charset="-128"/>
                <a:ea typeface="ＭＳ ゴシック" panose="020B0609070205080204" pitchFamily="49" charset="-128"/>
              </a:rPr>
              <a:t>。そういった義務を果たすべく必要性に応じて告知／表示やソースコードがあることを確かめましょう。</a:t>
            </a:r>
            <a:endParaRPr lang="en-US" dirty="0">
              <a:latin typeface="ＭＳ ゴシック" panose="020B0609070205080204" pitchFamily="49" charset="-128"/>
              <a:ea typeface="ＭＳ ゴシック" panose="020B0609070205080204" pitchFamily="49" charset="-128"/>
            </a:endParaRPr>
          </a:p>
          <a:p>
            <a:pPr defTabSz="1314692">
              <a:defRPr/>
            </a:pPr>
            <a:endParaRPr lang="en-US" dirty="0"/>
          </a:p>
          <a:p>
            <a:pPr defTabSz="1314692">
              <a:defRPr/>
            </a:pPr>
            <a:r>
              <a:rPr lang="en-US" dirty="0"/>
              <a:t>---</a:t>
            </a:r>
          </a:p>
          <a:p>
            <a:r>
              <a:rPr lang="en-US" altLang="ja-JP" dirty="0">
                <a:ea typeface="ＭＳ ゴシック" panose="020B0609070205080204" pitchFamily="49" charset="-128"/>
              </a:rPr>
              <a:t>It should be noted that this list of information looks</a:t>
            </a:r>
            <a:r>
              <a:rPr lang="en-US" altLang="ja-JP" baseline="0" dirty="0">
                <a:ea typeface="ＭＳ ゴシック" panose="020B0609070205080204" pitchFamily="49" charset="-128"/>
              </a:rPr>
              <a:t> quite large. However, the amount of information required depends on the size of your company and what you intend to do with the </a:t>
            </a:r>
            <a:r>
              <a:rPr lang="en-US" altLang="ja-JP" baseline="0" dirty="0" smtClean="0">
                <a:ea typeface="ＭＳ ゴシック" panose="020B0609070205080204" pitchFamily="49" charset="-128"/>
              </a:rPr>
              <a:t>OSS </a:t>
            </a:r>
            <a:r>
              <a:rPr lang="en-US" altLang="ja-JP" baseline="0" dirty="0">
                <a:ea typeface="ＭＳ ゴシック" panose="020B0609070205080204" pitchFamily="49" charset="-128"/>
              </a:rPr>
              <a:t>code. Large entities tend to require more information than small entities.</a:t>
            </a:r>
          </a:p>
          <a:p>
            <a:endParaRPr lang="en-US" altLang="ja-JP" baseline="0" dirty="0">
              <a:ea typeface="ＭＳ ゴシック" panose="020B0609070205080204" pitchFamily="49" charset="-128"/>
            </a:endParaRPr>
          </a:p>
          <a:p>
            <a:pPr defTabSz="1314692">
              <a:defRPr/>
            </a:pPr>
            <a:r>
              <a:rPr lang="x-none" altLang="ja-JP" dirty="0">
                <a:ea typeface="ＭＳ ゴシック" panose="020B0609070205080204" pitchFamily="49" charset="-128"/>
              </a:rPr>
              <a:t>There are a couple additional issues in the case of external vendors. First, you may need to follow up with the vendor if </a:t>
            </a:r>
            <a:r>
              <a:rPr lang="en-US" altLang="ja-JP" dirty="0" smtClean="0">
                <a:ea typeface="ＭＳ ゴシック" panose="020B0609070205080204" pitchFamily="49" charset="-128"/>
              </a:rPr>
              <a:t>OSS</a:t>
            </a:r>
            <a:r>
              <a:rPr lang="x-none" altLang="ja-JP" dirty="0" smtClean="0">
                <a:ea typeface="ＭＳ ゴシック" panose="020B0609070205080204" pitchFamily="49" charset="-128"/>
              </a:rPr>
              <a:t> </a:t>
            </a:r>
            <a:r>
              <a:rPr lang="x-none" altLang="ja-JP" dirty="0">
                <a:ea typeface="ＭＳ ゴシック" panose="020B0609070205080204" pitchFamily="49" charset="-128"/>
              </a:rPr>
              <a:t>issues arise in the future, and having a reliable point of contact is important. You may also need to meet </a:t>
            </a:r>
            <a:r>
              <a:rPr lang="en-US" altLang="ja-JP" dirty="0" smtClean="0">
                <a:ea typeface="ＭＳ ゴシック" panose="020B0609070205080204" pitchFamily="49" charset="-128"/>
              </a:rPr>
              <a:t>OSS</a:t>
            </a:r>
            <a:r>
              <a:rPr lang="x-none" altLang="ja-JP" dirty="0" smtClean="0">
                <a:ea typeface="ＭＳ ゴシック" panose="020B0609070205080204" pitchFamily="49" charset="-128"/>
              </a:rPr>
              <a:t> </a:t>
            </a:r>
            <a:r>
              <a:rPr lang="x-none" altLang="ja-JP" dirty="0">
                <a:ea typeface="ＭＳ ゴシック" panose="020B0609070205080204" pitchFamily="49" charset="-128"/>
              </a:rPr>
              <a:t>license obligations for </a:t>
            </a:r>
            <a:r>
              <a:rPr lang="en-US" altLang="ja-JP" dirty="0" smtClean="0">
                <a:ea typeface="ＭＳ ゴシック" panose="020B0609070205080204" pitchFamily="49" charset="-128"/>
              </a:rPr>
              <a:t>OSS</a:t>
            </a:r>
            <a:r>
              <a:rPr lang="x-none" altLang="ja-JP" dirty="0" smtClean="0">
                <a:ea typeface="ＭＳ ゴシック" panose="020B0609070205080204" pitchFamily="49" charset="-128"/>
              </a:rPr>
              <a:t> </a:t>
            </a:r>
            <a:r>
              <a:rPr lang="x-none" altLang="ja-JP" dirty="0">
                <a:ea typeface="ＭＳ ゴシック" panose="020B0609070205080204" pitchFamily="49" charset="-128"/>
              </a:rPr>
              <a:t>delivered from the vendor. Ensure you have the notices and source code as needed to meet these obligations</a:t>
            </a:r>
            <a:r>
              <a:rPr lang="x-none" altLang="ja-JP" dirty="0" smtClean="0">
                <a:ea typeface="ＭＳ ゴシック" panose="020B0609070205080204" pitchFamily="49" charset="-128"/>
              </a:rPr>
              <a:t>.</a:t>
            </a:r>
            <a:endParaRPr lang="en-US" altLang="ja-JP" dirty="0" smtClean="0">
              <a:ea typeface="ＭＳ ゴシック" panose="020B0609070205080204" pitchFamily="49" charset="-128"/>
            </a:endParaRPr>
          </a:p>
          <a:p>
            <a:pPr defTabSz="1314692">
              <a:defRPr/>
            </a:pPr>
            <a:endParaRPr lang="en-US" altLang="ja-JP" dirty="0" smtClean="0">
              <a:ea typeface="ＭＳ ゴシック" panose="020B0609070205080204" pitchFamily="49" charset="-128"/>
            </a:endParaRPr>
          </a:p>
          <a:p>
            <a:pPr defTabSz="1314692">
              <a:defRPr/>
            </a:pPr>
            <a:r>
              <a:rPr lang="en-US" altLang="ja-JP" dirty="0" smtClean="0">
                <a:ea typeface="ＭＳ ゴシック" panose="020B0609070205080204" pitchFamily="49" charset="-128"/>
              </a:rPr>
              <a:t>【</a:t>
            </a:r>
            <a:r>
              <a:rPr lang="ja-JP" altLang="en-US" dirty="0" smtClean="0">
                <a:ea typeface="ＭＳ ゴシック" panose="020B0609070205080204" pitchFamily="49" charset="-128"/>
              </a:rPr>
              <a:t>コメント</a:t>
            </a:r>
            <a:r>
              <a:rPr lang="en-US" altLang="ja-JP" dirty="0" smtClean="0">
                <a:ea typeface="ＭＳ ゴシック" panose="020B0609070205080204" pitchFamily="49" charset="-128"/>
              </a:rPr>
              <a:t>】</a:t>
            </a:r>
          </a:p>
          <a:p>
            <a:pPr defTabSz="1314692">
              <a:defRPr/>
            </a:pPr>
            <a:r>
              <a:rPr lang="ja-JP" altLang="en-US" dirty="0" smtClean="0">
                <a:ea typeface="ＭＳ ゴシック" panose="020B0609070205080204" pitchFamily="49" charset="-128"/>
              </a:rPr>
              <a:t>・タイトルを「関連情報の収集」とした方が前ページとのつながりが分かりやすい。</a:t>
            </a:r>
          </a:p>
          <a:p>
            <a:pPr defTabSz="1314692">
              <a:defRPr/>
            </a:pPr>
            <a:r>
              <a:rPr lang="ja-JP" altLang="en-US" dirty="0" smtClean="0">
                <a:ea typeface="ＭＳ ゴシック" panose="020B0609070205080204" pitchFamily="49" charset="-128"/>
              </a:rPr>
              <a:t>・「版名（バージョン）」は「バージョン」のみでいいのでは。</a:t>
            </a:r>
          </a:p>
          <a:p>
            <a:pPr defTabSz="1314692">
              <a:defRPr/>
            </a:pPr>
            <a:r>
              <a:rPr lang="ja-JP" altLang="en-US" dirty="0" smtClean="0">
                <a:ea typeface="ＭＳ ゴシック" panose="020B0609070205080204" pitchFamily="49" charset="-128"/>
              </a:rPr>
              <a:t>・「意図して」は記載不要では。</a:t>
            </a:r>
          </a:p>
          <a:p>
            <a:pPr defTabSz="1314692">
              <a:defRPr/>
            </a:pPr>
            <a:r>
              <a:rPr lang="ja-JP" altLang="en-US" dirty="0" smtClean="0">
                <a:ea typeface="ＭＳ ゴシック" panose="020B0609070205080204" pitchFamily="49" charset="-128"/>
              </a:rPr>
              <a:t>・「過去に別経緯でそのパッケージに対して下された承認の可能性」は意味が分かりません。（社内での利用実績があるかということ？）</a:t>
            </a:r>
          </a:p>
          <a:p>
            <a:pPr defTabSz="1314692">
              <a:defRPr/>
            </a:pPr>
            <a:r>
              <a:rPr lang="ja-JP" altLang="en-US" dirty="0" smtClean="0">
                <a:ea typeface="ＭＳ ゴシック" panose="020B0609070205080204" pitchFamily="49" charset="-128"/>
              </a:rPr>
              <a:t>・「ソースコードがメンテナンスされているロケーション」は、自社で保存している場所？それとも</a:t>
            </a:r>
            <a:r>
              <a:rPr lang="en-US" altLang="ja-JP" dirty="0" smtClean="0">
                <a:ea typeface="ＭＳ ゴシック" panose="020B0609070205080204" pitchFamily="49" charset="-128"/>
              </a:rPr>
              <a:t>OSS</a:t>
            </a:r>
            <a:r>
              <a:rPr lang="ja-JP" altLang="en-US" dirty="0" smtClean="0">
                <a:ea typeface="ＭＳ ゴシック" panose="020B0609070205080204" pitchFamily="49" charset="-128"/>
              </a:rPr>
              <a:t>コミュニティがメンテしている場所？</a:t>
            </a:r>
            <a:endParaRPr lang="x-none" altLang="ja-JP" dirty="0">
              <a:ea typeface="ＭＳ ゴシック" panose="020B0609070205080204" pitchFamily="49" charset="-128"/>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552450" y="987425"/>
            <a:ext cx="8761413" cy="4929188"/>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986635" y="6325132"/>
            <a:ext cx="7893048" cy="5175108"/>
          </a:xfrm>
          <a:prstGeom prst="rect">
            <a:avLst/>
          </a:prstGeom>
          <a:noFill/>
          <a:ln>
            <a:noFill/>
          </a:ln>
        </p:spPr>
        <p:txBody>
          <a:bodyPr lIns="131447" tIns="65705" rIns="131447" bIns="65705"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本スライドでは</a:t>
            </a:r>
            <a:r>
              <a:rPr lang="ja-JP" altLang="en-US" sz="1200" dirty="0">
                <a:latin typeface="ＭＳ ゴシック" panose="020B0609070205080204" pitchFamily="49" charset="-128"/>
                <a:ea typeface="ＭＳ ゴシック" panose="020B0609070205080204" pitchFamily="49" charset="-128"/>
                <a:cs typeface="Roboto"/>
                <a:sym typeface="Roboto"/>
              </a:rPr>
              <a:t>オープンソースコードスキャン</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ツールがどんなもので、それがどういった働きをし、経験の浅いユーザ</a:t>
            </a:r>
            <a:r>
              <a:rPr lang="ja-JP" altLang="en-US" sz="1200" u="sng" dirty="0">
                <a:solidFill>
                  <a:schemeClr val="dk1"/>
                </a:solidFill>
                <a:latin typeface="ＭＳ ゴシック" panose="020B0609070205080204" pitchFamily="49" charset="-128"/>
                <a:ea typeface="ＭＳ ゴシック" panose="020B0609070205080204" pitchFamily="49" charset="-128"/>
                <a:cs typeface="Roboto"/>
                <a:sym typeface="Roboto"/>
              </a:rPr>
              <a:t>が</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このトピックについてどのように知識を</a:t>
            </a:r>
            <a:r>
              <a:rPr lang="ja-JP" altLang="en-US" sz="1200" u="none" dirty="0">
                <a:solidFill>
                  <a:schemeClr val="dk1"/>
                </a:solidFill>
                <a:latin typeface="ＭＳ ゴシック" panose="020B0609070205080204" pitchFamily="49" charset="-128"/>
                <a:ea typeface="ＭＳ ゴシック" panose="020B0609070205080204" pitchFamily="49" charset="-128"/>
                <a:cs typeface="Roboto"/>
                <a:sym typeface="Roboto"/>
              </a:rPr>
              <a:t>集める</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ことができるのか、といった点について全体像で説明しています。</a:t>
            </a:r>
            <a:endParaRPr lang="en-US" sz="1200" dirty="0">
              <a:solidFill>
                <a:schemeClr val="dk1"/>
              </a:solidFill>
              <a:latin typeface="ＭＳ ゴシック" panose="020B0609070205080204" pitchFamily="49" charset="-128"/>
              <a:ea typeface="ＭＳ ゴシック" panose="020B0609070205080204" pitchFamily="49" charset="-128"/>
              <a:cs typeface="Roboto"/>
              <a:sym typeface="Roboto"/>
            </a:endParaRPr>
          </a:p>
          <a:p>
            <a:pPr>
              <a:buSzPct val="25000"/>
            </a:pPr>
            <a:endParaRPr lang="en-US" sz="1200" dirty="0">
              <a:solidFill>
                <a:schemeClr val="dk1"/>
              </a:solidFill>
              <a:ea typeface="Roboto"/>
              <a:cs typeface="Roboto"/>
              <a:sym typeface="Roboto"/>
            </a:endParaRPr>
          </a:p>
          <a:p>
            <a:pPr>
              <a:buSzPct val="25000"/>
            </a:pPr>
            <a:r>
              <a:rPr lang="en-US" sz="1200" dirty="0">
                <a:solidFill>
                  <a:schemeClr val="dk1"/>
                </a:solidFill>
                <a:ea typeface="Roboto"/>
                <a:cs typeface="Roboto"/>
                <a:sym typeface="Roboto"/>
              </a:rPr>
              <a:t>---</a:t>
            </a:r>
          </a:p>
          <a:p>
            <a:pPr>
              <a:buSzPct val="25000"/>
            </a:pPr>
            <a:r>
              <a:rPr lang="en-US" sz="1200" dirty="0">
                <a:solidFill>
                  <a:schemeClr val="dk1"/>
                </a:solidFill>
                <a:ea typeface="Roboto"/>
                <a:cs typeface="Roboto"/>
                <a:sym typeface="Roboto"/>
              </a:rPr>
              <a:t>This slide explains the big picture of what Open Source code scanning tools are, how they work, and where a new user can start to gather knowledge about the subject</a:t>
            </a:r>
            <a:r>
              <a:rPr lang="en-US" sz="1200" dirty="0" smtClean="0">
                <a:solidFill>
                  <a:schemeClr val="dk1"/>
                </a:solidFill>
                <a:ea typeface="Roboto"/>
                <a:cs typeface="Roboto"/>
                <a:sym typeface="Roboto"/>
              </a:rPr>
              <a:t>.</a:t>
            </a:r>
          </a:p>
          <a:p>
            <a:pPr>
              <a:buSzPct val="25000"/>
            </a:pPr>
            <a:endParaRPr lang="en-US" sz="1200" dirty="0" smtClean="0">
              <a:solidFill>
                <a:schemeClr val="dk1"/>
              </a:solidFill>
              <a:ea typeface="Roboto"/>
              <a:cs typeface="Roboto"/>
              <a:sym typeface="Roboto"/>
            </a:endParaRPr>
          </a:p>
          <a:p>
            <a:pPr>
              <a:buSzPct val="25000"/>
            </a:pPr>
            <a:r>
              <a:rPr lang="en-US" altLang="ja-JP" sz="1200" dirty="0" smtClean="0">
                <a:solidFill>
                  <a:schemeClr val="dk1"/>
                </a:solidFill>
                <a:ea typeface="Roboto"/>
                <a:cs typeface="Roboto"/>
                <a:sym typeface="Roboto"/>
              </a:rPr>
              <a:t>【</a:t>
            </a:r>
            <a:r>
              <a:rPr lang="ja-JP" altLang="en-US" sz="1200" dirty="0" smtClean="0">
                <a:solidFill>
                  <a:schemeClr val="dk1"/>
                </a:solidFill>
                <a:ea typeface="Roboto"/>
                <a:cs typeface="Roboto"/>
                <a:sym typeface="Roboto"/>
              </a:rPr>
              <a:t>コメント</a:t>
            </a:r>
            <a:r>
              <a:rPr lang="en-US" altLang="ja-JP" sz="1200" dirty="0" smtClean="0">
                <a:solidFill>
                  <a:schemeClr val="dk1"/>
                </a:solidFill>
                <a:ea typeface="Roboto"/>
                <a:cs typeface="Roboto"/>
                <a:sym typeface="Roboto"/>
              </a:rPr>
              <a:t>】</a:t>
            </a:r>
          </a:p>
          <a:p>
            <a:pPr>
              <a:buSzPct val="25000"/>
            </a:pPr>
            <a:r>
              <a:rPr lang="ja-JP" altLang="en-US" sz="1300" dirty="0" smtClean="0">
                <a:solidFill>
                  <a:schemeClr val="dk1"/>
                </a:solidFill>
                <a:ea typeface="Roboto"/>
                <a:cs typeface="Roboto"/>
                <a:sym typeface="Roboto"/>
              </a:rPr>
              <a:t>・スキャンツールを説明する前提を追加した方がいい。</a:t>
            </a:r>
          </a:p>
          <a:p>
            <a:pPr>
              <a:buSzPct val="25000"/>
            </a:pPr>
            <a:r>
              <a:rPr lang="ja-JP" altLang="en-US" sz="1300" dirty="0" smtClean="0">
                <a:solidFill>
                  <a:schemeClr val="dk1"/>
                </a:solidFill>
                <a:ea typeface="Roboto"/>
                <a:cs typeface="Roboto"/>
                <a:sym typeface="Roboto"/>
              </a:rPr>
              <a:t>・ノートの説明内容とスライドの説明が合っていないのでは（英文の教材も）。</a:t>
            </a:r>
            <a:endParaRPr lang="en-US" sz="1300" dirty="0">
              <a:solidFill>
                <a:schemeClr val="dk1"/>
              </a:solidFill>
              <a:ea typeface="Roboto"/>
              <a:cs typeface="Roboto"/>
              <a:sym typeface="Roboto"/>
            </a:endParaRPr>
          </a:p>
        </p:txBody>
      </p:sp>
      <p:sp>
        <p:nvSpPr>
          <p:cNvPr id="421" name="Shape 421"/>
          <p:cNvSpPr txBox="1">
            <a:spLocks noGrp="1"/>
          </p:cNvSpPr>
          <p:nvPr>
            <p:ph type="sldNum" idx="12"/>
          </p:nvPr>
        </p:nvSpPr>
        <p:spPr>
          <a:xfrm>
            <a:off x="5588628" y="12483694"/>
            <a:ext cx="4275400" cy="659436"/>
          </a:xfrm>
          <a:prstGeom prst="rect">
            <a:avLst/>
          </a:prstGeom>
          <a:noFill/>
          <a:ln>
            <a:noFill/>
          </a:ln>
        </p:spPr>
        <p:txBody>
          <a:bodyPr lIns="131447" tIns="65705" rIns="131447" bIns="65705" anchor="b" anchorCtr="0">
            <a:noAutofit/>
          </a:bodyPr>
          <a:lstStyle/>
          <a:p>
            <a:pPr algn="r">
              <a:buSzPct val="25000"/>
            </a:pPr>
            <a:fld id="{00000000-1234-1234-1234-123412341234}" type="slidenum">
              <a:rPr lang="en-US">
                <a:latin typeface="Calibri" panose="020F0502020204030204" pitchFamily="34" charset="0"/>
                <a:ea typeface="Roboto"/>
                <a:cs typeface="Roboto"/>
                <a:sym typeface="Roboto"/>
              </a:rPr>
              <a:pPr algn="r">
                <a:buSzPct val="25000"/>
              </a:pPr>
              <a:t>37</a:t>
            </a:fld>
            <a:endParaRPr lang="en-US" dirty="0">
              <a:latin typeface="Calibri" panose="020F0502020204030204" pitchFamily="34" charset="0"/>
              <a:ea typeface="Roboto"/>
              <a:cs typeface="Roboto"/>
              <a:sym typeface="Roboto"/>
            </a:endParaRPr>
          </a:p>
        </p:txBody>
      </p:sp>
    </p:spTree>
    <p:extLst>
      <p:ext uri="{BB962C8B-B14F-4D97-AF65-F5344CB8AC3E}">
        <p14:creationId xmlns:p14="http://schemas.microsoft.com/office/powerpoint/2010/main" val="38175655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38</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smtClean="0">
              <a:latin typeface="Times" charset="0"/>
            </a:endParaRPr>
          </a:p>
          <a:p>
            <a:endParaRPr lang="en-US" b="0" dirty="0" smtClean="0">
              <a:latin typeface="Times" charset="0"/>
            </a:endParaRPr>
          </a:p>
          <a:p>
            <a:r>
              <a:rPr lang="en-US" altLang="ja-JP" b="0" dirty="0" smtClean="0">
                <a:latin typeface="Times" charset="0"/>
              </a:rPr>
              <a:t>【</a:t>
            </a:r>
            <a:r>
              <a:rPr lang="ja-JP" altLang="en-US" b="0" dirty="0" smtClean="0">
                <a:latin typeface="Times" charset="0"/>
              </a:rPr>
              <a:t>コメント</a:t>
            </a:r>
            <a:r>
              <a:rPr lang="en-US" altLang="ja-JP" b="0" dirty="0" smtClean="0">
                <a:latin typeface="Times" charset="0"/>
              </a:rPr>
              <a:t>】</a:t>
            </a:r>
          </a:p>
          <a:p>
            <a:r>
              <a:rPr lang="ja-JP" altLang="en-US" b="0" dirty="0" smtClean="0">
                <a:latin typeface="Times" charset="0"/>
              </a:rPr>
              <a:t>・製品ベンダと</a:t>
            </a:r>
            <a:r>
              <a:rPr lang="en-US" altLang="ja-JP" b="0" dirty="0" smtClean="0">
                <a:latin typeface="Times" charset="0"/>
              </a:rPr>
              <a:t>IT</a:t>
            </a:r>
            <a:r>
              <a:rPr lang="ja-JP" altLang="en-US" b="0" dirty="0" smtClean="0">
                <a:latin typeface="Times" charset="0"/>
              </a:rPr>
              <a:t>ベンダをひとつにして、②と③のみにした方がいいのでは。</a:t>
            </a:r>
          </a:p>
          <a:p>
            <a:r>
              <a:rPr lang="ja-JP" altLang="en-US" b="0" dirty="0" smtClean="0">
                <a:latin typeface="Times" charset="0"/>
              </a:rPr>
              <a:t>・「</a:t>
            </a:r>
            <a:r>
              <a:rPr lang="en-US" altLang="ja-JP" b="0" dirty="0" smtClean="0">
                <a:latin typeface="Times" charset="0"/>
              </a:rPr>
              <a:t>OSS</a:t>
            </a:r>
            <a:r>
              <a:rPr lang="ja-JP" altLang="en-US" b="0" dirty="0" smtClean="0">
                <a:latin typeface="Times" charset="0"/>
              </a:rPr>
              <a:t>リスト、</a:t>
            </a:r>
            <a:r>
              <a:rPr lang="en-US" altLang="ja-JP" b="0" dirty="0" smtClean="0">
                <a:latin typeface="Times" charset="0"/>
              </a:rPr>
              <a:t>OSS</a:t>
            </a:r>
            <a:r>
              <a:rPr lang="ja-JP" altLang="en-US" b="0" dirty="0" smtClean="0">
                <a:latin typeface="Times" charset="0"/>
              </a:rPr>
              <a:t>ライセンス一覧」の違いが不明確。</a:t>
            </a:r>
          </a:p>
          <a:p>
            <a:r>
              <a:rPr lang="ja-JP" altLang="en-US" b="0" dirty="0" smtClean="0">
                <a:latin typeface="Times" charset="0"/>
              </a:rPr>
              <a:t>・「準委任で役務提供」は、「コンサル」を意図していることが曖昧。</a:t>
            </a:r>
          </a:p>
          <a:p>
            <a:r>
              <a:rPr lang="ja-JP" altLang="en-US" b="0" dirty="0" smtClean="0">
                <a:latin typeface="Times" charset="0"/>
              </a:rPr>
              <a:t>・配布の違いにより、説明したい内容を吹き出しの内容も含めて記載してほしい。</a:t>
            </a:r>
            <a:endParaRPr lang="en-US" b="0" dirty="0" smtClean="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2223301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endParaRPr lang="en-US" sz="1200" dirty="0">
              <a:solidFill>
                <a:srgbClr val="000000"/>
              </a:solidFill>
              <a:latin typeface="+mn-lt"/>
              <a:ea typeface="Roboto"/>
              <a:cs typeface="Roboto"/>
              <a:sym typeface="Roboto"/>
            </a:endParaRPr>
          </a:p>
        </p:txBody>
      </p:sp>
      <p:sp>
        <p:nvSpPr>
          <p:cNvPr id="58" name="Shape 58"/>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buSzPct val="25000"/>
            </a:pPr>
            <a:fld id="{00000000-1234-1234-1234-123412341234}" type="slidenum">
              <a:rPr lang="en-US">
                <a:solidFill>
                  <a:schemeClr val="dk1"/>
                </a:solidFill>
                <a:latin typeface="Roboto"/>
                <a:ea typeface="Roboto"/>
                <a:cs typeface="Roboto"/>
                <a:sym typeface="Roboto"/>
              </a:rPr>
              <a:pPr>
                <a:buSzPct val="25000"/>
              </a:pPr>
              <a:t>4</a:t>
            </a:fld>
            <a:endParaRPr lang="en-US">
              <a:solidFill>
                <a:schemeClr val="dk1"/>
              </a:solidFill>
              <a:latin typeface="Roboto"/>
              <a:ea typeface="Roboto"/>
              <a:cs typeface="Roboto"/>
              <a:sym typeface="Roboto"/>
            </a:endParaRPr>
          </a:p>
        </p:txBody>
      </p:sp>
    </p:spTree>
    <p:extLst>
      <p:ext uri="{BB962C8B-B14F-4D97-AF65-F5344CB8AC3E}">
        <p14:creationId xmlns:p14="http://schemas.microsoft.com/office/powerpoint/2010/main" val="31165266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smtClean="0">
              <a:latin typeface="Times" charset="0"/>
            </a:endParaRPr>
          </a:p>
          <a:p>
            <a:endParaRPr lang="en-US" b="0" dirty="0" smtClean="0">
              <a:latin typeface="Times" charset="0"/>
            </a:endParaRPr>
          </a:p>
          <a:p>
            <a:r>
              <a:rPr lang="en-US" altLang="ja-JP" b="0" dirty="0" smtClean="0">
                <a:latin typeface="Times" charset="0"/>
              </a:rPr>
              <a:t>【</a:t>
            </a:r>
            <a:r>
              <a:rPr lang="ja-JP" altLang="en-US" b="0" dirty="0" smtClean="0">
                <a:latin typeface="Times" charset="0"/>
              </a:rPr>
              <a:t>コメント</a:t>
            </a:r>
            <a:r>
              <a:rPr lang="en-US" altLang="ja-JP" b="0" dirty="0" smtClean="0">
                <a:latin typeface="Times" charset="0"/>
              </a:rPr>
              <a:t>】</a:t>
            </a:r>
          </a:p>
          <a:p>
            <a:r>
              <a:rPr lang="ja-JP" altLang="en-US" b="0" dirty="0" smtClean="0">
                <a:latin typeface="Times" charset="0"/>
              </a:rPr>
              <a:t>・「配布する人や企業など」を企業のみに統一した方がいい。</a:t>
            </a:r>
          </a:p>
          <a:p>
            <a:r>
              <a:rPr lang="ja-JP" altLang="en-US" b="0" dirty="0" smtClean="0">
                <a:latin typeface="Times" charset="0"/>
              </a:rPr>
              <a:t>　（個人で製品を販売することはないのでは？）</a:t>
            </a:r>
          </a:p>
          <a:p>
            <a:r>
              <a:rPr lang="ja-JP" altLang="en-US" b="0" dirty="0" smtClean="0">
                <a:latin typeface="Times" charset="0"/>
              </a:rPr>
              <a:t>・「条項に従って配布に伴い」</a:t>
            </a:r>
            <a:r>
              <a:rPr lang="en-US" altLang="ja-JP" b="0" dirty="0" smtClean="0">
                <a:latin typeface="Times" charset="0"/>
              </a:rPr>
              <a:t>-&gt;</a:t>
            </a:r>
            <a:r>
              <a:rPr lang="ja-JP" altLang="en-US" b="0" dirty="0" smtClean="0">
                <a:latin typeface="Times" charset="0"/>
              </a:rPr>
              <a:t>「条項に従った配布に伴い」</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23059606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altLang="ja-JP"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7905676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32851615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このスライドで、企業が、</a:t>
            </a:r>
            <a:r>
              <a:rPr lang="en-US" dirty="0" err="1" smtClean="0">
                <a:latin typeface="ＭＳ ゴシック" panose="020B0609070205080204" pitchFamily="49" charset="-128"/>
                <a:ea typeface="ＭＳ ゴシック" panose="020B0609070205080204" pitchFamily="49" charset="-128"/>
              </a:rPr>
              <a:t>社内文書として内部OSSポリシーがどこにあるか</a:t>
            </a:r>
            <a:r>
              <a:rPr lang="ja-JP" altLang="en-US" dirty="0">
                <a:latin typeface="ＭＳ ゴシック" panose="020B0609070205080204" pitchFamily="49" charset="-128"/>
                <a:ea typeface="ＭＳ ゴシック" panose="020B0609070205080204" pitchFamily="49" charset="-128"/>
              </a:rPr>
              <a:t>を示すことができる</a:t>
            </a:r>
            <a:r>
              <a:rPr lang="en-US" dirty="0" err="1">
                <a:latin typeface="ＭＳ ゴシック" panose="020B0609070205080204" pitchFamily="49" charset="-128"/>
                <a:ea typeface="ＭＳ ゴシック" panose="020B0609070205080204" pitchFamily="49" charset="-128"/>
              </a:rPr>
              <a:t>ようにし</a:t>
            </a:r>
            <a:r>
              <a:rPr lang="ja-JP" altLang="en-US" dirty="0" err="1">
                <a:latin typeface="ＭＳ ゴシック" panose="020B0609070205080204" pitchFamily="49" charset="-128"/>
                <a:ea typeface="ＭＳ ゴシック" panose="020B0609070205080204" pitchFamily="49" charset="-128"/>
              </a:rPr>
              <a:t>てい</a:t>
            </a:r>
            <a:r>
              <a:rPr lang="en-US" dirty="0" err="1">
                <a:latin typeface="ＭＳ ゴシック" panose="020B0609070205080204" pitchFamily="49" charset="-128"/>
                <a:ea typeface="ＭＳ ゴシック" panose="020B0609070205080204" pitchFamily="49" charset="-128"/>
              </a:rPr>
              <a:t>ます</a:t>
            </a:r>
            <a:r>
              <a:rPr lang="en-US" dirty="0">
                <a:latin typeface="ＭＳ ゴシック" panose="020B0609070205080204" pitchFamily="49" charset="-128"/>
                <a:ea typeface="ＭＳ ゴシック" panose="020B0609070205080204" pitchFamily="49" charset="-128"/>
              </a:rPr>
              <a:t>。</a:t>
            </a:r>
          </a:p>
          <a:p>
            <a:endParaRPr lang="en-US" dirty="0"/>
          </a:p>
          <a:p>
            <a:r>
              <a:rPr lang="en-US" dirty="0"/>
              <a:t>---</a:t>
            </a:r>
          </a:p>
          <a:p>
            <a:pPr defTabSz="1314724">
              <a:defRPr/>
            </a:pPr>
            <a:r>
              <a:rPr lang="en-US" altLang="ja-JP" dirty="0"/>
              <a:t>This slide is intended to help a company identify where their internal </a:t>
            </a:r>
            <a:r>
              <a:rPr lang="en-US" altLang="ja-JP" dirty="0" smtClean="0"/>
              <a:t>OSS </a:t>
            </a:r>
            <a:r>
              <a:rPr lang="en-US" altLang="ja-JP" dirty="0"/>
              <a:t>policy is located in the company documentation</a:t>
            </a:r>
            <a:r>
              <a:rPr lang="en-US" altLang="ja-JP" dirty="0" smtClean="0"/>
              <a:t>.</a:t>
            </a:r>
          </a:p>
          <a:p>
            <a:pPr defTabSz="1314724">
              <a:defRPr/>
            </a:pPr>
            <a:endParaRPr lang="en-US" altLang="ja-JP" dirty="0" smtClean="0"/>
          </a:p>
          <a:p>
            <a:pPr defTabSz="1314724">
              <a:defRPr/>
            </a:pPr>
            <a:endParaRPr lang="en-US" altLang="ja-JP" dirty="0" smtClean="0"/>
          </a:p>
          <a:p>
            <a:pPr defTabSz="1314724">
              <a:defRPr/>
            </a:pPr>
            <a:r>
              <a:rPr lang="en-US" altLang="ja-JP" dirty="0" smtClean="0"/>
              <a:t>【</a:t>
            </a:r>
            <a:r>
              <a:rPr lang="ja-JP" altLang="en-US" dirty="0" smtClean="0"/>
              <a:t>コメント</a:t>
            </a:r>
            <a:r>
              <a:rPr lang="en-US" altLang="ja-JP" dirty="0" smtClean="0"/>
              <a:t>】</a:t>
            </a:r>
          </a:p>
          <a:p>
            <a:pPr defTabSz="1314724">
              <a:defRPr/>
            </a:pPr>
            <a:r>
              <a:rPr lang="ja-JP" altLang="en-US" dirty="0" smtClean="0"/>
              <a:t>・ノートの内容がスライドの内容と一致していない。</a:t>
            </a:r>
            <a:endParaRPr lang="en-US" altLang="ja-JP" dirty="0" smtClean="0"/>
          </a:p>
          <a:p>
            <a:pPr defTabSz="1314724">
              <a:defRPr/>
            </a:pPr>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a:t>43</a:t>
            </a:fld>
            <a:endParaRPr lang="en-US"/>
          </a:p>
        </p:txBody>
      </p:sp>
    </p:spTree>
    <p:extLst>
      <p:ext uri="{BB962C8B-B14F-4D97-AF65-F5344CB8AC3E}">
        <p14:creationId xmlns:p14="http://schemas.microsoft.com/office/powerpoint/2010/main" val="42524605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8488040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797490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smtClean="0">
              <a:latin typeface="Times" charset="0"/>
            </a:endParaRPr>
          </a:p>
          <a:p>
            <a:endParaRPr lang="en-US" b="0" dirty="0" smtClean="0">
              <a:latin typeface="Times" charset="0"/>
            </a:endParaRPr>
          </a:p>
          <a:p>
            <a:r>
              <a:rPr lang="en-US" altLang="ja-JP" b="0" dirty="0" smtClean="0">
                <a:latin typeface="Times" charset="0"/>
              </a:rPr>
              <a:t>【</a:t>
            </a:r>
            <a:r>
              <a:rPr lang="ja-JP" altLang="en-US" b="0" dirty="0" smtClean="0">
                <a:latin typeface="Times" charset="0"/>
              </a:rPr>
              <a:t>コメント</a:t>
            </a:r>
            <a:r>
              <a:rPr lang="en-US" altLang="ja-JP" b="0" dirty="0" smtClean="0">
                <a:latin typeface="Times" charset="0"/>
              </a:rPr>
              <a:t>】</a:t>
            </a:r>
          </a:p>
          <a:p>
            <a:r>
              <a:rPr lang="ja-JP" altLang="en-US" b="0" dirty="0" smtClean="0">
                <a:latin typeface="Times" charset="0"/>
              </a:rPr>
              <a:t>・事後課題の回答と解説が必要。</a:t>
            </a:r>
          </a:p>
          <a:p>
            <a:r>
              <a:rPr lang="ja-JP" altLang="en-US" b="0" dirty="0" smtClean="0">
                <a:latin typeface="Times" charset="0"/>
              </a:rPr>
              <a:t>・</a:t>
            </a:r>
            <a:r>
              <a:rPr lang="en-US" altLang="ja-JP" b="0" dirty="0" smtClean="0">
                <a:latin typeface="Times" charset="0"/>
              </a:rPr>
              <a:t>4</a:t>
            </a:r>
            <a:r>
              <a:rPr lang="ja-JP" altLang="en-US" b="0" dirty="0" smtClean="0">
                <a:latin typeface="Times" charset="0"/>
              </a:rPr>
              <a:t>項はタイミングを聞いているように読める。</a:t>
            </a:r>
          </a:p>
          <a:p>
            <a:r>
              <a:rPr lang="ja-JP" altLang="en-US" b="0" dirty="0" smtClean="0">
                <a:latin typeface="Times" charset="0"/>
              </a:rPr>
              <a:t>・</a:t>
            </a:r>
            <a:r>
              <a:rPr lang="en-US" altLang="ja-JP" b="0" dirty="0" smtClean="0">
                <a:latin typeface="Times" charset="0"/>
              </a:rPr>
              <a:t>5</a:t>
            </a:r>
            <a:r>
              <a:rPr lang="ja-JP" altLang="en-US" b="0" dirty="0" smtClean="0">
                <a:latin typeface="Times" charset="0"/>
              </a:rPr>
              <a:t>項は、</a:t>
            </a:r>
            <a:r>
              <a:rPr lang="en-US" altLang="ja-JP" b="0" dirty="0" smtClean="0">
                <a:latin typeface="Times" charset="0"/>
              </a:rPr>
              <a:t>(1)(2)</a:t>
            </a:r>
            <a:r>
              <a:rPr lang="ja-JP" altLang="en-US" b="0" dirty="0" smtClean="0">
                <a:latin typeface="Times" charset="0"/>
              </a:rPr>
              <a:t>の両方が（</a:t>
            </a:r>
            <a:r>
              <a:rPr lang="en-US" altLang="ja-JP" b="0" dirty="0" smtClean="0">
                <a:latin typeface="Times" charset="0"/>
              </a:rPr>
              <a:t>a)(b)</a:t>
            </a:r>
            <a:r>
              <a:rPr lang="ja-JP" altLang="en-US" b="0" dirty="0" smtClean="0">
                <a:latin typeface="Times" charset="0"/>
              </a:rPr>
              <a:t>から選択することが分かり難い。</a:t>
            </a:r>
          </a:p>
          <a:p>
            <a:r>
              <a:rPr lang="ja-JP" altLang="en-US" b="0" dirty="0" smtClean="0">
                <a:latin typeface="Times" charset="0"/>
              </a:rPr>
              <a:t>・本スライドのテストをクリアすれば、</a:t>
            </a:r>
            <a:r>
              <a:rPr lang="en-US" altLang="ja-JP" b="0" dirty="0" smtClean="0">
                <a:latin typeface="Times" charset="0"/>
              </a:rPr>
              <a:t>spec2.0</a:t>
            </a:r>
            <a:r>
              <a:rPr lang="ja-JP" altLang="en-US" b="0" dirty="0" smtClean="0">
                <a:latin typeface="Times" charset="0"/>
              </a:rPr>
              <a:t>の</a:t>
            </a:r>
            <a:r>
              <a:rPr lang="en-US" altLang="ja-JP" b="0" dirty="0" smtClean="0">
                <a:latin typeface="Times" charset="0"/>
              </a:rPr>
              <a:t>1.2</a:t>
            </a:r>
            <a:r>
              <a:rPr lang="ja-JP" altLang="en-US" b="0" dirty="0" smtClean="0">
                <a:latin typeface="Times" charset="0"/>
              </a:rPr>
              <a:t>項の能力があるとのエビデンスになるかのような誤解を与える。</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31488689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endParaRPr lang="en-US" sz="1200" dirty="0">
              <a:solidFill>
                <a:srgbClr val="000000"/>
              </a:solidFill>
              <a:latin typeface="+mn-lt"/>
              <a:ea typeface="Roboto"/>
              <a:cs typeface="Roboto"/>
              <a:sym typeface="Roboto"/>
            </a:endParaRPr>
          </a:p>
        </p:txBody>
      </p:sp>
      <p:sp>
        <p:nvSpPr>
          <p:cNvPr id="58" name="Shape 58"/>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buSzPct val="25000"/>
            </a:pPr>
            <a:fld id="{00000000-1234-1234-1234-123412341234}" type="slidenum">
              <a:rPr lang="en-US">
                <a:solidFill>
                  <a:schemeClr val="dk1"/>
                </a:solidFill>
                <a:latin typeface="Roboto"/>
                <a:ea typeface="Roboto"/>
                <a:cs typeface="Roboto"/>
                <a:sym typeface="Roboto"/>
              </a:rPr>
              <a:pPr>
                <a:buSzPct val="25000"/>
              </a:pPr>
              <a:t>5</a:t>
            </a:fld>
            <a:endParaRPr lang="en-US">
              <a:solidFill>
                <a:schemeClr val="dk1"/>
              </a:solidFill>
              <a:latin typeface="Roboto"/>
              <a:ea typeface="Roboto"/>
              <a:cs typeface="Roboto"/>
              <a:sym typeface="Roboto"/>
            </a:endParaRPr>
          </a:p>
        </p:txBody>
      </p:sp>
    </p:spTree>
    <p:extLst>
      <p:ext uri="{BB962C8B-B14F-4D97-AF65-F5344CB8AC3E}">
        <p14:creationId xmlns:p14="http://schemas.microsoft.com/office/powerpoint/2010/main" val="163743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6</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pPr defTabSz="1314724">
              <a:defRPr/>
            </a:pPr>
            <a:endParaRPr lang="en-US" altLang="ja-JP" baseline="0" dirty="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2554426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GB" dirty="0">
                <a:latin typeface="ＭＳ ゴシック" panose="020B0609070205080204" pitchFamily="49" charset="-128"/>
                <a:ea typeface="ＭＳ ゴシック" panose="020B0609070205080204" pitchFamily="49" charset="-128"/>
              </a:rPr>
              <a:t>ここにある概説で知的財産のすべての側面を網羅することは意図していません。</a:t>
            </a:r>
            <a:r>
              <a:rPr lang="en-GB" baseline="0" dirty="0">
                <a:latin typeface="ＭＳ ゴシック" panose="020B0609070205080204" pitchFamily="49" charset="-128"/>
                <a:ea typeface="ＭＳ ゴシック" panose="020B0609070205080204" pitchFamily="49" charset="-128"/>
              </a:rPr>
              <a:t> ここで意図しているのは、「</a:t>
            </a:r>
            <a:r>
              <a:rPr lang="en-GB" baseline="0" dirty="0" err="1">
                <a:latin typeface="ＭＳ ゴシック" panose="020B0609070205080204" pitchFamily="49" charset="-128"/>
                <a:ea typeface="ＭＳ ゴシック" panose="020B0609070205080204" pitchFamily="49" charset="-128"/>
              </a:rPr>
              <a:t>全体像</a:t>
            </a:r>
            <a:r>
              <a:rPr lang="en-GB"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の観点から</a:t>
            </a:r>
            <a:r>
              <a:rPr lang="en-GB" baseline="0" dirty="0">
                <a:latin typeface="ＭＳ ゴシック" panose="020B0609070205080204" pitchFamily="49" charset="-128"/>
                <a:ea typeface="ＭＳ ゴシック" panose="020B0609070205080204" pitchFamily="49" charset="-128"/>
              </a:rPr>
              <a:t>、当</a:t>
            </a:r>
            <a:r>
              <a:rPr lang="ja-JP" altLang="en-US" baseline="0" dirty="0">
                <a:latin typeface="ＭＳ ゴシック" panose="020B0609070205080204" pitchFamily="49" charset="-128"/>
                <a:ea typeface="ＭＳ ゴシック" panose="020B0609070205080204" pitchFamily="49" charset="-128"/>
              </a:rPr>
              <a:t>カリキュラムで</a:t>
            </a:r>
            <a:r>
              <a:rPr lang="en-GB" baseline="0" dirty="0" err="1" smtClean="0">
                <a:latin typeface="ＭＳ ゴシック" panose="020B0609070205080204" pitchFamily="49" charset="-128"/>
                <a:ea typeface="ＭＳ ゴシック" panose="020B0609070205080204" pitchFamily="49" charset="-128"/>
              </a:rPr>
              <a:t>議論するのがOSSコンプライアンスに</a:t>
            </a:r>
            <a:r>
              <a:rPr lang="ja-JP" altLang="en-US" baseline="0" dirty="0">
                <a:latin typeface="ＭＳ ゴシック" panose="020B0609070205080204" pitchFamily="49" charset="-128"/>
                <a:ea typeface="ＭＳ ゴシック" panose="020B0609070205080204" pitchFamily="49" charset="-128"/>
              </a:rPr>
              <a:t>最も</a:t>
            </a:r>
            <a:r>
              <a:rPr lang="en-GB" baseline="0" dirty="0" err="1">
                <a:latin typeface="ＭＳ ゴシック" panose="020B0609070205080204" pitchFamily="49" charset="-128"/>
                <a:ea typeface="ＭＳ ゴシック" panose="020B0609070205080204" pitchFamily="49" charset="-128"/>
              </a:rPr>
              <a:t>関係する著作権と特許権だということを確認してもらうことです</a:t>
            </a:r>
            <a:r>
              <a:rPr lang="en-GB" baseline="0" dirty="0">
                <a:latin typeface="ＭＳ ゴシック" panose="020B0609070205080204" pitchFamily="49" charset="-128"/>
                <a:ea typeface="ＭＳ ゴシック" panose="020B0609070205080204" pitchFamily="49" charset="-128"/>
              </a:rPr>
              <a:t>。</a:t>
            </a:r>
          </a:p>
          <a:p>
            <a:endParaRPr lang="en-GB" baseline="0" dirty="0"/>
          </a:p>
          <a:p>
            <a:r>
              <a:rPr lang="en-GB" baseline="0" dirty="0"/>
              <a:t>---</a:t>
            </a:r>
          </a:p>
          <a:p>
            <a:pPr defTabSz="1314692">
              <a:defRPr/>
            </a:pPr>
            <a:r>
              <a:rPr lang="en-GB" altLang="ja-JP" dirty="0">
                <a:ea typeface="ＭＳ ゴシック" panose="020B0609070205080204" pitchFamily="49" charset="-128"/>
              </a:rPr>
              <a:t>This overview is not intended to cover all aspects of Intellectual Property.</a:t>
            </a:r>
            <a:r>
              <a:rPr lang="en-GB" altLang="ja-JP" baseline="0" dirty="0">
                <a:ea typeface="ＭＳ ゴシック" panose="020B0609070205080204" pitchFamily="49" charset="-128"/>
              </a:rPr>
              <a:t> It is intended to provide context for the “big picture” and to establish that today we are only discussing copyright and patents, the areas most relevant to </a:t>
            </a:r>
            <a:r>
              <a:rPr lang="en-GB" altLang="ja-JP" baseline="0" dirty="0" smtClean="0">
                <a:ea typeface="ＭＳ ゴシック" panose="020B0609070205080204" pitchFamily="49" charset="-128"/>
              </a:rPr>
              <a:t>OSS </a:t>
            </a:r>
            <a:r>
              <a:rPr lang="en-GB" altLang="ja-JP" baseline="0" dirty="0">
                <a:ea typeface="ＭＳ ゴシック" panose="020B0609070205080204" pitchFamily="49" charset="-128"/>
              </a:rPr>
              <a:t>compliance</a:t>
            </a:r>
            <a:r>
              <a:rPr lang="en-GB" altLang="ja-JP" baseline="0" dirty="0" smtClean="0">
                <a:ea typeface="ＭＳ ゴシック" panose="020B0609070205080204" pitchFamily="49" charset="-128"/>
              </a:rPr>
              <a:t>.</a:t>
            </a:r>
          </a:p>
          <a:p>
            <a:pPr defTabSz="1314692">
              <a:defRPr/>
            </a:pPr>
            <a:endParaRPr lang="en-GB" altLang="ja-JP" baseline="0" dirty="0" smtClean="0">
              <a:ea typeface="ＭＳ ゴシック" panose="020B0609070205080204" pitchFamily="49" charset="-128"/>
            </a:endParaRPr>
          </a:p>
          <a:p>
            <a:pPr defTabSz="1314692">
              <a:defRPr/>
            </a:pPr>
            <a:endParaRPr lang="en-GB" altLang="ja-JP" baseline="0" dirty="0" smtClean="0">
              <a:ea typeface="ＭＳ ゴシック" panose="020B0609070205080204" pitchFamily="49" charset="-128"/>
            </a:endParaRPr>
          </a:p>
          <a:p>
            <a:pPr defTabSz="1314692">
              <a:defRPr/>
            </a:pPr>
            <a:r>
              <a:rPr lang="en-US" altLang="ja-JP" baseline="0" dirty="0" smtClean="0">
                <a:ea typeface="ＭＳ ゴシック" panose="020B0609070205080204" pitchFamily="49" charset="-128"/>
              </a:rPr>
              <a:t>【</a:t>
            </a:r>
            <a:r>
              <a:rPr lang="ja-JP" altLang="en-US" baseline="0" dirty="0" smtClean="0">
                <a:ea typeface="ＭＳ ゴシック" panose="020B0609070205080204" pitchFamily="49" charset="-128"/>
              </a:rPr>
              <a:t>コメント</a:t>
            </a:r>
            <a:r>
              <a:rPr lang="en-US" altLang="ja-JP" baseline="0" dirty="0" smtClean="0">
                <a:ea typeface="ＭＳ ゴシック" panose="020B0609070205080204" pitchFamily="49" charset="-128"/>
              </a:rPr>
              <a:t>】</a:t>
            </a:r>
          </a:p>
          <a:p>
            <a:pPr defTabSz="1314692">
              <a:defRPr/>
            </a:pPr>
            <a:r>
              <a:rPr lang="ja-JP" altLang="en-US" dirty="0" smtClean="0">
                <a:ea typeface="ＭＳ ゴシック" panose="020B0609070205080204" pitchFamily="49" charset="-128"/>
              </a:rPr>
              <a:t>・「非自明性」は米国の用語のようです。日本は「進歩性」という表現の方が一般的だと思います。</a:t>
            </a:r>
          </a:p>
          <a:p>
            <a:pPr defTabSz="1314692">
              <a:defRPr/>
            </a:pPr>
            <a:r>
              <a:rPr lang="ja-JP" altLang="en-US" dirty="0" smtClean="0">
                <a:ea typeface="ＭＳ ゴシック" panose="020B0609070205080204" pitchFamily="49" charset="-128"/>
              </a:rPr>
              <a:t>・「イノベーションを奨励するため」は、「産業の発展のため」にした方がいい。</a:t>
            </a:r>
          </a:p>
          <a:p>
            <a:pPr defTabSz="1314692">
              <a:defRPr/>
            </a:pPr>
            <a:r>
              <a:rPr lang="ja-JP" altLang="en-US" dirty="0" smtClean="0">
                <a:ea typeface="ＭＳ ゴシック" panose="020B0609070205080204" pitchFamily="49" charset="-128"/>
              </a:rPr>
              <a:t>・秘密として管理されていること、公開されていないこと、営業上、技術上、有用な情報である、という日本の法律に準じた表現の方がいい。</a:t>
            </a:r>
          </a:p>
          <a:p>
            <a:pPr defTabSz="1314692">
              <a:defRPr/>
            </a:pPr>
            <a:r>
              <a:rPr lang="ja-JP" altLang="en-US" dirty="0" smtClean="0">
                <a:ea typeface="ＭＳ ゴシック" panose="020B0609070205080204" pitchFamily="49" charset="-128"/>
              </a:rPr>
              <a:t>・商標は、「文字、図形、記号、立体的形状、色彩、音、またはこれらを組み合わせたもの」とする。</a:t>
            </a:r>
          </a:p>
          <a:p>
            <a:pPr defTabSz="1314692">
              <a:defRPr/>
            </a:pPr>
            <a:r>
              <a:rPr lang="ja-JP" altLang="en-US" dirty="0" smtClean="0">
                <a:ea typeface="ＭＳ ゴシック" panose="020B0609070205080204" pitchFamily="49" charset="-128"/>
              </a:rPr>
              <a:t>・「製品の出所」は、「製品、サービスの出所」の方がいい。</a:t>
            </a:r>
          </a:p>
          <a:p>
            <a:pPr defTabSz="1314692">
              <a:defRPr/>
            </a:pPr>
            <a:r>
              <a:rPr lang="ja-JP" altLang="en-US" dirty="0" smtClean="0">
                <a:ea typeface="ＭＳ ゴシック" panose="020B0609070205080204" pitchFamily="49" charset="-128"/>
              </a:rPr>
              <a:t>・ノートについて、「著作権と特許権」に限定する必要はなく、</a:t>
            </a:r>
            <a:r>
              <a:rPr lang="en-US" altLang="ja-JP" dirty="0" smtClean="0">
                <a:ea typeface="ＭＳ ゴシック" panose="020B0609070205080204" pitchFamily="49" charset="-128"/>
              </a:rPr>
              <a:t>OSS</a:t>
            </a:r>
            <a:r>
              <a:rPr lang="ja-JP" altLang="en-US" dirty="0" smtClean="0">
                <a:ea typeface="ＭＳ ゴシック" panose="020B0609070205080204" pitchFamily="49" charset="-128"/>
              </a:rPr>
              <a:t>の利用に必要な知的財産権を紹介しているというトーンでよいのではないでしょうか。</a:t>
            </a:r>
          </a:p>
          <a:p>
            <a:pPr defTabSz="1314692">
              <a:defRPr/>
            </a:pPr>
            <a:r>
              <a:rPr lang="ja-JP" altLang="en-US" dirty="0" smtClean="0">
                <a:ea typeface="ＭＳ ゴシック" panose="020B0609070205080204" pitchFamily="49" charset="-128"/>
              </a:rPr>
              <a:t>・次のスライド以降には、著作権のみ詳細を記載していますが、特許権について記載する必要はないですか？</a:t>
            </a:r>
            <a:endParaRPr lang="en-GB" altLang="ja-JP" dirty="0">
              <a:ea typeface="ＭＳ ゴシック" panose="020B0609070205080204" pitchFamily="49" charset="-128"/>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8</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i="0" dirty="0">
                <a:latin typeface="ＭＳ ゴシック" panose="020B0609070205080204" pitchFamily="49" charset="-128"/>
                <a:ea typeface="ＭＳ ゴシック" panose="020B0609070205080204" pitchFamily="49" charset="-128"/>
              </a:rPr>
              <a:t>このスライドでは、ソフトウェアの著作権についての</a:t>
            </a:r>
            <a:r>
              <a:rPr lang="en-US" i="0" baseline="0" dirty="0">
                <a:latin typeface="ＭＳ ゴシック" panose="020B0609070205080204" pitchFamily="49" charset="-128"/>
                <a:ea typeface="ＭＳ ゴシック" panose="020B0609070205080204" pitchFamily="49" charset="-128"/>
              </a:rPr>
              <a:t> "</a:t>
            </a:r>
            <a:r>
              <a:rPr lang="en-US" i="0" baseline="0" dirty="0" err="1">
                <a:latin typeface="ＭＳ ゴシック" panose="020B0609070205080204" pitchFamily="49" charset="-128"/>
                <a:ea typeface="ＭＳ ゴシック" panose="020B0609070205080204" pitchFamily="49" charset="-128"/>
              </a:rPr>
              <a:t>全体像"を説明しています</a:t>
            </a:r>
            <a:r>
              <a:rPr lang="en-US" i="0" baseline="0" dirty="0">
                <a:latin typeface="ＭＳ ゴシック" panose="020B0609070205080204" pitchFamily="49" charset="-128"/>
                <a:ea typeface="ＭＳ ゴシック" panose="020B0609070205080204" pitchFamily="49" charset="-128"/>
              </a:rPr>
              <a:t>。</a:t>
            </a:r>
          </a:p>
          <a:p>
            <a:endParaRPr lang="en-US" i="0" baseline="0" dirty="0">
              <a:latin typeface="+mn-lt"/>
            </a:endParaRPr>
          </a:p>
          <a:p>
            <a:r>
              <a:rPr lang="en-US" i="0" baseline="0" dirty="0">
                <a:latin typeface="+mn-lt"/>
              </a:rPr>
              <a:t>---</a:t>
            </a:r>
          </a:p>
          <a:p>
            <a:pPr defTabSz="1314692">
              <a:defRPr/>
            </a:pPr>
            <a:r>
              <a:rPr lang="en-US" altLang="ja-JP" i="0" dirty="0">
                <a:latin typeface="+mn-lt"/>
                <a:ea typeface="ＭＳ ゴシック" panose="020B0609070205080204" pitchFamily="49" charset="-128"/>
              </a:rPr>
              <a:t>This slide explains the</a:t>
            </a:r>
            <a:r>
              <a:rPr lang="en-US" altLang="ja-JP" i="0" baseline="0" dirty="0">
                <a:latin typeface="+mn-lt"/>
                <a:ea typeface="ＭＳ ゴシック" panose="020B0609070205080204" pitchFamily="49" charset="-128"/>
              </a:rPr>
              <a:t> “big picture” of copyright in software</a:t>
            </a:r>
            <a:r>
              <a:rPr lang="en-US" altLang="ja-JP" i="0" baseline="0" dirty="0" smtClean="0">
                <a:latin typeface="+mn-lt"/>
                <a:ea typeface="ＭＳ ゴシック" panose="020B0609070205080204" pitchFamily="49" charset="-128"/>
              </a:rPr>
              <a:t>.</a:t>
            </a:r>
          </a:p>
          <a:p>
            <a:pPr defTabSz="1314692">
              <a:defRPr/>
            </a:pPr>
            <a:endParaRPr lang="en-US" altLang="ja-JP" i="0" baseline="0" dirty="0" smtClean="0">
              <a:latin typeface="+mn-lt"/>
              <a:ea typeface="ＭＳ ゴシック" panose="020B0609070205080204" pitchFamily="49" charset="-128"/>
            </a:endParaRPr>
          </a:p>
          <a:p>
            <a:pPr defTabSz="1314692">
              <a:defRPr/>
            </a:pPr>
            <a:endParaRPr lang="en-US" altLang="ja-JP" i="0" baseline="0" dirty="0" smtClean="0">
              <a:latin typeface="+mn-lt"/>
              <a:ea typeface="ＭＳ ゴシック" panose="020B0609070205080204" pitchFamily="49" charset="-128"/>
            </a:endParaRPr>
          </a:p>
          <a:p>
            <a:pPr defTabSz="1314692">
              <a:defRPr/>
            </a:pPr>
            <a:r>
              <a:rPr lang="en-US" altLang="ja-JP" i="0" baseline="0" dirty="0" smtClean="0">
                <a:latin typeface="+mn-lt"/>
                <a:ea typeface="ＭＳ ゴシック" panose="020B0609070205080204" pitchFamily="49" charset="-128"/>
              </a:rPr>
              <a:t>【</a:t>
            </a:r>
            <a:r>
              <a:rPr lang="ja-JP" altLang="en-US" i="0" baseline="0" dirty="0" smtClean="0">
                <a:latin typeface="+mn-lt"/>
                <a:ea typeface="ＭＳ ゴシック" panose="020B0609070205080204" pitchFamily="49" charset="-128"/>
              </a:rPr>
              <a:t>コメント</a:t>
            </a:r>
            <a:r>
              <a:rPr lang="en-US" altLang="ja-JP" i="0" baseline="0" dirty="0" smtClean="0">
                <a:latin typeface="+mn-lt"/>
                <a:ea typeface="ＭＳ ゴシック" panose="020B0609070205080204" pitchFamily="49" charset="-128"/>
              </a:rPr>
              <a:t>】</a:t>
            </a:r>
          </a:p>
          <a:p>
            <a:pPr defTabSz="1314692">
              <a:defRPr/>
            </a:pPr>
            <a:r>
              <a:rPr lang="ja-JP" altLang="en-US" i="0" dirty="0" smtClean="0">
                <a:latin typeface="+mn-lt"/>
                <a:ea typeface="ＭＳ ゴシック" panose="020B0609070205080204" pitchFamily="49" charset="-128"/>
              </a:rPr>
              <a:t>・「著作権は独創的作品を保護する」とのことですが、創作性があれば、保護されます。</a:t>
            </a:r>
          </a:p>
          <a:p>
            <a:pPr defTabSz="1314692">
              <a:defRPr/>
            </a:pPr>
            <a:r>
              <a:rPr lang="ja-JP" altLang="en-US" i="0" dirty="0" smtClean="0">
                <a:latin typeface="+mn-lt"/>
                <a:ea typeface="ＭＳ ゴシック" panose="020B0609070205080204" pitchFamily="49" charset="-128"/>
              </a:rPr>
              <a:t>・「他の誰かの独立した創作物」は分かり難いため、「他者の著作物」でいいのでは。</a:t>
            </a:r>
          </a:p>
          <a:p>
            <a:pPr defTabSz="1314692">
              <a:defRPr/>
            </a:pPr>
            <a:r>
              <a:rPr lang="ja-JP" altLang="en-US" i="0" dirty="0" smtClean="0">
                <a:latin typeface="+mn-lt"/>
                <a:ea typeface="ＭＳ ゴシック" panose="020B0609070205080204" pitchFamily="49" charset="-128"/>
              </a:rPr>
              <a:t>・「（特許権で保護される）「機能」ではなく、「表現」（実装の細部における独創性）が保護される</a:t>
            </a:r>
          </a:p>
          <a:p>
            <a:pPr defTabSz="1314692">
              <a:defRPr/>
            </a:pPr>
            <a:r>
              <a:rPr lang="ja-JP" altLang="en-US" i="0" dirty="0" smtClean="0">
                <a:latin typeface="+mn-lt"/>
                <a:ea typeface="ＭＳ ゴシック" panose="020B0609070205080204" pitchFamily="49" charset="-128"/>
              </a:rPr>
              <a:t>」→「機能は特許権で保護され、表現は著作権で保護される対象になる」とした方が分かりやすい。</a:t>
            </a:r>
          </a:p>
          <a:p>
            <a:pPr defTabSz="1314692">
              <a:defRPr/>
            </a:pPr>
            <a:r>
              <a:rPr lang="ja-JP" altLang="en-US" i="0" dirty="0" smtClean="0">
                <a:latin typeface="+mn-lt"/>
                <a:ea typeface="ＭＳ ゴシック" panose="020B0609070205080204" pitchFamily="49" charset="-128"/>
              </a:rPr>
              <a:t>・「著作者の許可なく複製した場合」の最初に「例えば」を入れた方がいいです。</a:t>
            </a:r>
          </a:p>
          <a:p>
            <a:pPr defTabSz="1314692">
              <a:defRPr/>
            </a:pPr>
            <a:r>
              <a:rPr lang="ja-JP" altLang="en-US" i="0" dirty="0" smtClean="0">
                <a:latin typeface="+mn-lt"/>
                <a:ea typeface="ＭＳ ゴシック" panose="020B0609070205080204" pitchFamily="49" charset="-128"/>
              </a:rPr>
              <a:t>・日本の著作権法に合わせて、「複製権、翻訳・翻案権、譲渡権、公衆送信権、二次的著作物、等」を紹介した方がいいのでは。ただし、派生的著作物と二次的著作物を同じ扱いとするかは検討が必要だと思われる。</a:t>
            </a:r>
          </a:p>
          <a:p>
            <a:pPr defTabSz="1314692">
              <a:defRPr/>
            </a:pPr>
            <a:r>
              <a:rPr lang="ja-JP" altLang="en-US" i="0" dirty="0" smtClean="0">
                <a:latin typeface="+mn-lt"/>
                <a:ea typeface="ＭＳ ゴシック" panose="020B0609070205080204" pitchFamily="49" charset="-128"/>
              </a:rPr>
              <a:t>　（ライセンスにより派生的著作物を定義しているケースもあるのでは？）</a:t>
            </a:r>
          </a:p>
          <a:p>
            <a:pPr defTabSz="1314692">
              <a:defRPr/>
            </a:pPr>
            <a:r>
              <a:rPr lang="ja-JP" altLang="en-US" i="0" dirty="0" smtClean="0">
                <a:latin typeface="+mn-lt"/>
                <a:ea typeface="ＭＳ ゴシック" panose="020B0609070205080204" pitchFamily="49" charset="-128"/>
              </a:rPr>
              <a:t>・「頒布」する権利について、「日本の頒布権」は、映画の著作物のみを対象としているため、混同しないように注意する必要があります。</a:t>
            </a:r>
          </a:p>
          <a:p>
            <a:pPr defTabSz="1314692">
              <a:defRPr/>
            </a:pPr>
            <a:r>
              <a:rPr lang="ja-JP" altLang="en-US" i="0" dirty="0" smtClean="0">
                <a:latin typeface="+mn-lt"/>
                <a:ea typeface="ＭＳ ゴシック" panose="020B0609070205080204" pitchFamily="49" charset="-128"/>
              </a:rPr>
              <a:t>・「頒布」する権利を記載するのであれば、英単語も含めた方がいいのでは。</a:t>
            </a:r>
            <a:endParaRPr lang="en-US" altLang="ja-JP" i="0" dirty="0">
              <a:latin typeface="+mn-lt"/>
              <a:ea typeface="ＭＳ ゴシック" panose="020B0609070205080204" pitchFamily="49" charset="-128"/>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9</a:t>
            </a:fld>
            <a:endParaRPr lang="en-US"/>
          </a:p>
        </p:txBody>
      </p:sp>
    </p:spTree>
    <p:extLst>
      <p:ext uri="{BB962C8B-B14F-4D97-AF65-F5344CB8AC3E}">
        <p14:creationId xmlns:p14="http://schemas.microsoft.com/office/powerpoint/2010/main" val="1632036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11/19/2020</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595827" y="6488668"/>
            <a:ext cx="11000346" cy="369332"/>
          </a:xfrm>
          <a:prstGeom prst="rect">
            <a:avLst/>
          </a:prstGeom>
        </p:spPr>
        <p:txBody>
          <a:bodyPr wrap="square" rtlCol="0">
            <a:spAutoFit/>
          </a:bodyPr>
          <a:lstStyle/>
          <a:p>
            <a:pPr algn="ctr"/>
            <a:r>
              <a:rPr lang="ja-JP" altLang="en-US" sz="1800" kern="12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本スライドは法的助言を提供するものではありません。</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These</a:t>
            </a:r>
            <a:r>
              <a:rPr lang="en-US" baseline="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 slides do not contain </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11/19/2020</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11/19/2020</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11/19/2020</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11/19/2020</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11/19/2020</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11/19/2020</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11/19/2020</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11/19/2020</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11/19/2020</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11/19/2020</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11/19/2020</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73" r:id="rId12"/>
    <p:sldLayoutId id="2147483674" r:id="rId13"/>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1479177"/>
            <a:ext cx="10464800" cy="1927225"/>
          </a:xfrm>
        </p:spPr>
        <p:txBody>
          <a:bodyPr/>
          <a:lstStyle/>
          <a:p>
            <a:r>
              <a:rPr lang="ja-JP" altLang="en-US" sz="48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教育資料</a:t>
            </a:r>
            <a:r>
              <a:rPr lang="en-US" altLang="ja-JP" sz="3200" b="1" dirty="0" smtClean="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3200" b="1" dirty="0" smtClean="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a:t>
            </a:r>
            <a:r>
              <a:rPr lang="ja-JP" altLang="en-US" sz="32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altLang="ja-JP" sz="32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32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Subtitle 2"/>
          <p:cNvSpPr>
            <a:spLocks noGrp="1"/>
          </p:cNvSpPr>
          <p:nvPr>
            <p:ph type="subTitle" idx="1"/>
          </p:nvPr>
        </p:nvSpPr>
        <p:spPr>
          <a:xfrm>
            <a:off x="863599" y="3422074"/>
            <a:ext cx="10660993" cy="3435925"/>
          </a:xfrm>
        </p:spPr>
        <p:txBody>
          <a:bodyPr vert="horz" lIns="91440" tIns="45720" rIns="91440" bIns="45720" rtlCol="0" anchor="t">
            <a:noAutofit/>
          </a:bodyPr>
          <a:lstStyle/>
          <a:p>
            <a:r>
              <a:rPr lang="en-US"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教育資料</a:t>
            </a:r>
            <a:r>
              <a:rPr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コンプライアンスプログラム･バージョン</a:t>
            </a:r>
            <a:r>
              <a:rPr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スライド 　</a:t>
            </a:r>
            <a:r>
              <a:rPr lang="en-US" altLang="ja-JP"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7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仕様書 </a:t>
            </a:r>
            <a:r>
              <a:rPr lang="en-US" altLang="ja-JP"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2.0</a:t>
            </a:r>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版</a:t>
            </a:r>
            <a:r>
              <a:rPr lang="ja-JP" altLang="en-US"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対応</a:t>
            </a:r>
            <a:r>
              <a:rPr lang="en-US" altLang="ja-JP"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本教育資料が、企業が</a:t>
            </a:r>
            <a:r>
              <a:rPr lang="en-US" altLang="ja-JP"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コンプライアンスに関する教育を行う際に、</a:t>
            </a:r>
            <a:r>
              <a:rPr lang="en-US" altLang="ja-JP"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7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OpenChain</a:t>
            </a:r>
            <a:r>
              <a:rPr lang="ja-JP" altLang="en-US"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の仕様に準じた形で教育コンテンツを構成するための、一助となれば幸いである。</a:t>
            </a:r>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本教育</a:t>
            </a:r>
            <a:r>
              <a:rPr lang="ja-JP" altLang="en-US"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資料は、</a:t>
            </a:r>
            <a:r>
              <a:rPr lang="en-US" altLang="ja-JP"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7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OpenChain</a:t>
            </a:r>
            <a:r>
              <a:rPr lang="ja-JP" altLang="en-US"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の仕様書準拠や認定取得を、一切保証するものではない。</a:t>
            </a:r>
            <a:endPar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a:t>
            </a:r>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スライド</a:t>
            </a:r>
            <a:r>
              <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は </a:t>
            </a:r>
            <a:r>
              <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hlinkClick r:id="rId3"/>
              </a:rPr>
              <a:t>Creative Commons CC0 1.0 Universal </a:t>
            </a:r>
            <a:r>
              <a:rPr lang="en-US" sz="17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ライセンスの下でリリースされています</a:t>
            </a:r>
            <a:r>
              <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本スライドの使用、改変および共有にあたっての制限はありません。</a:t>
            </a:r>
            <a:endParaRPr lang="en-US" altLang="ja-JP"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また、これらは無保証となります。</a:t>
            </a:r>
            <a:endPar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4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本スライドは</a:t>
            </a:r>
            <a:r>
              <a:rPr lang="ja-JP" altLang="en-US"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日本国</a:t>
            </a:r>
            <a:r>
              <a:rPr lang="en-US" sz="14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法令に準じています</a:t>
            </a:r>
            <a:r>
              <a:rPr lang="en-US"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日本</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国外</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a:t>
            </a:r>
            <a:r>
              <a:rPr lang="en-US" sz="14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は法的要求事項が異なる場合がありますのでコンプライアンス</a:t>
            </a:r>
            <a:r>
              <a:rPr 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トレーニング</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b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プログラムで本スライドを使う際にはこの点を考慮する必要があります</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ソフトウェアに最も関係する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著作権における「権利」</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704280"/>
            <a:ext cx="10685440" cy="4920097"/>
          </a:xfrm>
        </p:spPr>
        <p:txBody>
          <a:bodyPr vert="horz" lIns="91440" tIns="45720" rIns="91440" bIns="45720" rtlCol="0" anchor="t">
            <a:normAutofit fontScale="92500"/>
          </a:bodyPr>
          <a:lstStyle/>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ソフトウェアを</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複製</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権利</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コピーを作成する</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ことができる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altLang="ja-JP" sz="2600" dirty="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600" baseline="300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を作る権利</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修正を加える</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ことができる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altLang="ja-JP" sz="1900" dirty="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という用語は米国著作権法から来ている</a:t>
            </a:r>
            <a:endParaRPr lang="en-US" altLang="ja-JP" sz="19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辞書の定義ではなく、法に基づき特定の意味を成す専門的用語（</a:t>
            </a:r>
            <a:r>
              <a:rPr lang="en-US" altLang="ja-JP" sz="1900" dirty="0">
                <a:latin typeface="メイリオ" panose="020B0604030504040204" pitchFamily="50" charset="-128"/>
                <a:ea typeface="メイリオ" panose="020B0604030504040204" pitchFamily="50" charset="-128"/>
                <a:cs typeface="メイリオ" panose="020B0604030504040204" pitchFamily="50" charset="-128"/>
              </a:rPr>
              <a:t>Term of art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9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一般的には、原著作物に対し、独自に創造的な作業が十分加えられ、コピー（複製）ではなく独創的な作品であることを示す新たな著作物のことをいう</a:t>
            </a:r>
            <a:endParaRPr lang="en-US" sz="19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する権利</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10000"/>
              </a:lnSpc>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頒布</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とは、一般的にソフトウェア部品のコピーをバイナリ</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また</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はソースコードの形態で</a:t>
            </a:r>
            <a:r>
              <a:rPr lang="ja-JP" altLang="en-US" sz="19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他のエンティティ</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個人や</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外部の</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企業</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組織</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に</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提供する行為とみなされ</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る</a:t>
            </a:r>
            <a:r>
              <a:rPr lang="en-US" sz="1900"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712788" indent="-531813">
              <a:spcBef>
                <a:spcPts val="600"/>
              </a:spcBef>
              <a:buNone/>
            </a:pPr>
            <a:r>
              <a:rPr lang="en-US" dirty="0">
                <a:latin typeface="メイリオ" panose="020B0604030504040204" pitchFamily="50" charset="-128"/>
                <a:ea typeface="メイリオ" panose="020B0604030504040204" pitchFamily="50" charset="-128"/>
                <a:cs typeface="メイリオ" panose="020B0604030504040204" pitchFamily="50" charset="-128"/>
              </a:rPr>
              <a:t>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何をもって</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とするかの解釈はOSSコミュニティ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においても、関連する法務関係者の間においても</a:t>
            </a:r>
            <a:r>
              <a:rPr lang="en-US" dirty="0" err="1">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の対象となっている</a:t>
            </a:r>
            <a:endParaRPr lang="en-US" i="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3775393" cy="307777"/>
          </a:xfrm>
          <a:prstGeom prst="rect">
            <a:avLst/>
          </a:prstGeom>
          <a:noFill/>
        </p:spPr>
        <p:txBody>
          <a:bodyPr wrap="none" rtlCol="0">
            <a:spAutoFit/>
          </a:bodyPr>
          <a:lstStyle/>
          <a:p>
            <a:r>
              <a:rPr kumimoji="1" lang="en-US" altLang="ja-JP" sz="1400" dirty="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日本の著作権法の「二次的著作物」に該当</a:t>
            </a:r>
          </a:p>
        </p:txBody>
      </p:sp>
    </p:spTree>
    <p:extLst>
      <p:ext uri="{BB962C8B-B14F-4D97-AF65-F5344CB8AC3E}">
        <p14:creationId xmlns:p14="http://schemas.microsoft.com/office/powerpoint/2010/main" val="19824505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2</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a:bodyPr>
          <a:lstStyle/>
          <a:p>
            <a:r>
              <a:rPr lang="en-US" altLang="ja-JP" sz="4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ライセンス</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64576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a:t>
            </a:r>
          </a:p>
        </p:txBody>
      </p:sp>
      <p:sp>
        <p:nvSpPr>
          <p:cNvPr id="3" name="Content Placeholder 2"/>
          <p:cNvSpPr>
            <a:spLocks noGrp="1"/>
          </p:cNvSpPr>
          <p:nvPr>
            <p:ph idx="1"/>
          </p:nvPr>
        </p:nvSpPr>
        <p:spPr>
          <a:xfrm>
            <a:off x="608400" y="1481772"/>
            <a:ext cx="10515600"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ライセンス」は、著作権や特許の保有者が他者に対し許諾や権利を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与える手法</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ライセンスは以下に対し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制約を課す</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許可される使用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形態</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商用</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非商用、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派生的著作物の作成</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製造</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製造委託、大量生産</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独占的</a:t>
            </a: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非独占的な</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許諾条件</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地理的な範囲</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無期限か、期限付きか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許諾</a:t>
            </a:r>
            <a:r>
              <a:rPr lang="en-US" dirty="0" err="1">
                <a:latin typeface="メイリオ" panose="020B0604030504040204" pitchFamily="50" charset="-128"/>
                <a:ea typeface="メイリオ" panose="020B0604030504040204" pitchFamily="50" charset="-128"/>
                <a:cs typeface="メイリオ" panose="020B0604030504040204" pitchFamily="50" charset="-128"/>
              </a:rPr>
              <a:t>に条件を持たせることができ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すなわち何らかの義務を満たした場合にのみ、そのライセンスを得る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例）帰属</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情報</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を提供する、互恵的ライセンスを供与する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保証、免責、サポート、アップグレード、保守に関する契約事項も含まれる場合があ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775476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OSSライセンス</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781321"/>
            <a:ext cx="10796833" cy="5176575"/>
          </a:xfrm>
        </p:spPr>
        <p:txBody>
          <a:bodyPr vert="horz" lIns="91440" tIns="45720" rIns="91440" bIns="45720" rtlCol="0" anchor="t">
            <a:normAutofit/>
          </a:bodyPr>
          <a:lstStyle/>
          <a:p>
            <a:r>
              <a:rPr lang="en-US"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ライセンスは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その定義として</a:t>
            </a:r>
            <a:r>
              <a:rPr lang="x-none" dirty="0">
                <a:latin typeface="メイリオ" panose="020B0604030504040204" pitchFamily="50" charset="-128"/>
                <a:ea typeface="メイリオ" panose="020B0604030504040204" pitchFamily="50" charset="-128"/>
                <a:cs typeface="メイリオ" panose="020B0604030504040204" pitchFamily="50" charset="-128"/>
              </a:rPr>
              <a:t>改変と再頒布を許容する条件の下でソースコード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を入手可能にするものをいう</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ライセンスには</a:t>
            </a:r>
            <a:r>
              <a:rPr lang="x-none" dirty="0">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x-none" dirty="0">
                <a:latin typeface="メイリオ" panose="020B0604030504040204" pitchFamily="50" charset="-128"/>
                <a:ea typeface="メイリオ" panose="020B0604030504040204" pitchFamily="50" charset="-128"/>
                <a:cs typeface="メイリオ" panose="020B0604030504040204" pitchFamily="50" charset="-128"/>
              </a:rPr>
              <a:t>の提供や著作権宣言文の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保持、</a:t>
            </a:r>
            <a:r>
              <a:rPr lang="x-none" dirty="0">
                <a:latin typeface="メイリオ" panose="020B0604030504040204" pitchFamily="50" charset="-128"/>
                <a:ea typeface="メイリオ" panose="020B0604030504040204" pitchFamily="50" charset="-128"/>
                <a:cs typeface="メイリオ" panose="020B0604030504040204" pitchFamily="50" charset="-128"/>
              </a:rPr>
              <a:t>もしくはソースコード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の入手を</a:t>
            </a:r>
            <a:r>
              <a:rPr lang="x-none" dirty="0">
                <a:latin typeface="メイリオ" panose="020B0604030504040204" pitchFamily="50" charset="-128"/>
                <a:ea typeface="メイリオ" panose="020B0604030504040204" pitchFamily="50" charset="-128"/>
                <a:cs typeface="メイリオ" panose="020B0604030504040204" pitchFamily="50" charset="-128"/>
              </a:rPr>
              <a:t>書面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x-none" dirty="0">
                <a:latin typeface="メイリオ" panose="020B0604030504040204" pitchFamily="50" charset="-128"/>
                <a:ea typeface="メイリオ" panose="020B0604030504040204" pitchFamily="50" charset="-128"/>
                <a:cs typeface="メイリオ" panose="020B0604030504040204" pitchFamily="50" charset="-128"/>
              </a:rPr>
              <a:t>申し出ること</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 ※ </a:t>
            </a:r>
            <a:r>
              <a:rPr lang="x-none" dirty="0">
                <a:latin typeface="メイリオ" panose="020B0604030504040204" pitchFamily="50" charset="-128"/>
                <a:ea typeface="メイリオ" panose="020B0604030504040204" pitchFamily="50" charset="-128"/>
                <a:cs typeface="メイリオ" panose="020B0604030504040204" pitchFamily="50" charset="-128"/>
              </a:rPr>
              <a:t>に関する条件を有する場合があ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代表的なライセンスは、オープンソース </a:t>
            </a:r>
            <a:r>
              <a:rPr lang="x-none" dirty="0">
                <a:latin typeface="メイリオ" panose="020B0604030504040204" pitchFamily="50" charset="-128"/>
                <a:ea typeface="メイリオ" panose="020B0604030504040204" pitchFamily="50" charset="-128"/>
                <a:cs typeface="メイリオ" panose="020B0604030504040204" pitchFamily="50" charset="-128"/>
              </a:rPr>
              <a:t>イニシアチブ（OSI</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定義</a:t>
            </a:r>
            <a:r>
              <a:rPr lang="x-none" dirty="0">
                <a:latin typeface="メイリオ" panose="020B0604030504040204" pitchFamily="50" charset="-128"/>
                <a:ea typeface="メイリオ" panose="020B0604030504040204" pitchFamily="50" charset="-128"/>
                <a:cs typeface="メイリオ" panose="020B0604030504040204" pitchFamily="50" charset="-128"/>
              </a:rPr>
              <a:t>（OSD）に基づ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いて</a:t>
            </a:r>
            <a:r>
              <a:rPr lang="x-none" dirty="0">
                <a:latin typeface="メイリオ" panose="020B0604030504040204" pitchFamily="50" charset="-128"/>
                <a:ea typeface="メイリオ" panose="020B0604030504040204" pitchFamily="50" charset="-128"/>
                <a:cs typeface="メイリオ" panose="020B0604030504040204" pitchFamily="50" charset="-128"/>
              </a:rPr>
              <a:t>承認した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一連のライセンス。</a:t>
            </a:r>
            <a:r>
              <a:rPr lang="x-none" dirty="0">
                <a:latin typeface="メイリオ" panose="020B0604030504040204" pitchFamily="50" charset="-128"/>
                <a:ea typeface="メイリオ" panose="020B0604030504040204" pitchFamily="50" charset="-128"/>
                <a:cs typeface="メイリオ" panose="020B0604030504040204" pitchFamily="50" charset="-128"/>
              </a:rPr>
              <a:t>OSIが承認したライセンスの全リスト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は、以下のページを参照：</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x-none" dirty="0">
                <a:latin typeface="メイリオ" panose="020B0604030504040204" pitchFamily="50" charset="-128"/>
                <a:ea typeface="メイリオ" panose="020B0604030504040204" pitchFamily="50" charset="-128"/>
                <a:cs typeface="メイリオ" panose="020B0604030504040204" pitchFamily="50" charset="-128"/>
                <a:hlinkClick r:id="rId3"/>
              </a:rPr>
              <a:t>http://www.opensource.org/licenses/</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5931877" cy="338554"/>
          </a:xfrm>
          <a:prstGeom prst="rect">
            <a:avLst/>
          </a:prstGeom>
          <a:noFill/>
        </p:spPr>
        <p:txBody>
          <a:bodyPr wrap="square" rtlCol="0">
            <a:spAutoFit/>
          </a:bodyPr>
          <a:lstStyle/>
          <a:p>
            <a:r>
              <a:rPr kumimoji="1" lang="en-US" altLang="ja-JP" sz="1600" dirty="0">
                <a:latin typeface="ＭＳ ゴシック" panose="020B0609070205080204" pitchFamily="49" charset="-128"/>
                <a:ea typeface="ＭＳ ゴシック" panose="020B0609070205080204" pitchFamily="49" charset="-128"/>
              </a:rPr>
              <a:t>※</a:t>
            </a:r>
            <a:r>
              <a:rPr kumimoji="1" lang="ja-JP" altLang="en-US" sz="1600" dirty="0">
                <a:latin typeface="ＭＳ ゴシック" panose="020B0609070205080204" pitchFamily="49" charset="-128"/>
                <a:ea typeface="ＭＳ ゴシック" panose="020B0609070205080204" pitchFamily="49" charset="-128"/>
              </a:rPr>
              <a:t>「書面による申し出</a:t>
            </a:r>
            <a:r>
              <a:rPr kumimoji="1" lang="en-US" altLang="ja-JP" sz="1600" dirty="0">
                <a:latin typeface="ＭＳ ゴシック" panose="020B0609070205080204" pitchFamily="49" charset="-128"/>
                <a:ea typeface="ＭＳ ゴシック" panose="020B0609070205080204" pitchFamily="49" charset="-128"/>
              </a:rPr>
              <a:t>(Written offer)</a:t>
            </a:r>
            <a:r>
              <a:rPr kumimoji="1" lang="ja-JP" altLang="en-US" sz="1600" dirty="0">
                <a:latin typeface="ＭＳ ゴシック" panose="020B0609070205080204" pitchFamily="49" charset="-128"/>
                <a:ea typeface="ＭＳ ゴシック" panose="020B0609070205080204" pitchFamily="49" charset="-128"/>
              </a:rPr>
              <a:t>」といわれる</a:t>
            </a:r>
          </a:p>
        </p:txBody>
      </p:sp>
    </p:spTree>
    <p:extLst>
      <p:ext uri="{BB962C8B-B14F-4D97-AF65-F5344CB8AC3E}">
        <p14:creationId xmlns:p14="http://schemas.microsoft.com/office/powerpoint/2010/main" val="5745319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パーミッシブ</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寛容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OSSライセンス</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パーミッシブなOSSライセンス</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制約が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最も</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少ない</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OSS</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ライセンスについて言及する時に用いられる用語</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a:latin typeface="メイリオ" panose="020B0604030504040204" pitchFamily="50" charset="-128"/>
                <a:ea typeface="メイリオ" panose="020B0604030504040204" pitchFamily="50" charset="-128"/>
                <a:cs typeface="メイリオ" panose="020B0604030504040204" pitchFamily="50" charset="-128"/>
              </a:rPr>
              <a:t>例：3</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条項</a:t>
            </a:r>
            <a:r>
              <a:rPr lang="en-US" dirty="0" err="1">
                <a:latin typeface="メイリオ" panose="020B0604030504040204" pitchFamily="50" charset="-128"/>
                <a:ea typeface="メイリオ" panose="020B0604030504040204" pitchFamily="50" charset="-128"/>
                <a:cs typeface="メイリオ" panose="020B0604030504040204" pitchFamily="50" charset="-128"/>
              </a:rPr>
              <a:t>BSDライセンス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BSDライセンスは、著作権表示</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と同</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ライセンスの保証に関する免責事項が維持される限り、いかなる目的においても</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ソースコードもしくはオブジェクト コードの形態で</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制限ない再頒布を許容するパーミッシブなライセンスの一例</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このライセンスは</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派生製品</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の宣伝に許可</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なく貢献者の</a:t>
            </a:r>
            <a:r>
              <a:rPr lang="en-US" sz="1800" dirty="0">
                <a:latin typeface="メイリオ" panose="020B0604030504040204" pitchFamily="50" charset="-128"/>
                <a:ea typeface="メイリオ" panose="020B0604030504040204" pitchFamily="50" charset="-128"/>
                <a:cs typeface="メイリオ" panose="020B0604030504040204" pitchFamily="50" charset="-128"/>
              </a:rPr>
              <a:t>名</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前を</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すること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を制限する条項を含んでい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500" dirty="0">
                <a:latin typeface="メイリオ" panose="020B0604030504040204" pitchFamily="50" charset="-128"/>
                <a:ea typeface="メイリオ" panose="020B0604030504040204" pitchFamily="50" charset="-128"/>
                <a:cs typeface="メイリオ" panose="020B0604030504040204" pitchFamily="50" charset="-128"/>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ライセンスの互恵性とコピーレフトライセンス</a:t>
            </a: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ライセンスの中には、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（同じファイル</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同じプログラム</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あるいは</a:t>
            </a:r>
            <a:r>
              <a:rPr lang="x-none" dirty="0">
                <a:latin typeface="メイリオ" panose="020B0604030504040204" pitchFamily="50" charset="-128"/>
                <a:ea typeface="メイリオ" panose="020B0604030504040204" pitchFamily="50" charset="-128"/>
                <a:cs typeface="メイリオ" panose="020B0604030504040204" pitchFamily="50" charset="-128"/>
              </a:rPr>
              <a:t>他の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バウンダリにある</a:t>
            </a:r>
            <a:r>
              <a:rPr lang="x-none"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を頒布する場合、その頒布が原著作物と同一の条件であること</a:t>
            </a:r>
            <a:r>
              <a:rPr lang="x-none"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求める</a:t>
            </a:r>
            <a:r>
              <a:rPr lang="x-none" dirty="0">
                <a:latin typeface="メイリオ" panose="020B0604030504040204" pitchFamily="50" charset="-128"/>
                <a:ea typeface="メイリオ" panose="020B0604030504040204" pitchFamily="50" charset="-128"/>
                <a:cs typeface="メイリオ" panose="020B0604030504040204" pitchFamily="50" charset="-128"/>
              </a:rPr>
              <a:t>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これは、「コピーレフト」</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「互恵的」効果と言及され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GPL version 2.0よりライセンス互恵性の例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indent="0">
              <a:buNone/>
            </a:pPr>
            <a:r>
              <a:rPr lang="x-none" altLang="ja-JP" sz="1800" dirty="0">
                <a:latin typeface="メイリオ" panose="020B0604030504040204" pitchFamily="50" charset="-128"/>
                <a:ea typeface="メイリオ" panose="020B0604030504040204" pitchFamily="50" charset="-128"/>
                <a:cs typeface="メイリオ" panose="020B0604030504040204" pitchFamily="50" charset="-128"/>
              </a:rPr>
              <a:t>「『プログラム』またはその一部を含む著作物、あるいは『プログラム』 かその一部から派生した著作物を頒布あるいは発表する場合には、その 全体をこの契約書の条件に従って第三者へ無償で利用許諾しなければならない。 」</a:t>
            </a:r>
            <a:endParaRPr lang="x-none" altLang="ja-JP" sz="1800" u="sng"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互恵性やコピーレフトの条項を組み入れたライセンスとして</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GPL、 LGPL、 AGPL、 MPL</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および CDDLの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すべて</a:t>
            </a:r>
            <a:r>
              <a:rPr lang="x-none" dirty="0">
                <a:latin typeface="メイリオ" panose="020B0604030504040204" pitchFamily="50" charset="-128"/>
                <a:ea typeface="メイリオ" panose="020B0604030504040204" pitchFamily="50" charset="-128"/>
                <a:cs typeface="メイリオ" panose="020B0604030504040204" pitchFamily="50" charset="-128"/>
              </a:rPr>
              <a:t>のバージョンが挙げられ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i="1" dirty="0">
              <a:latin typeface="メイリオ" panose="020B0604030504040204" pitchFamily="50" charset="-128"/>
              <a:ea typeface="メイリオ" panose="020B0604030504040204" pitchFamily="50" charset="-128"/>
              <a:cs typeface="メイリオ" panose="020B0604030504040204" pitchFamily="50" charset="-128"/>
            </a:endParaRPr>
          </a:p>
          <a:p>
            <a:pPr>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494144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3</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Text Placeholder 4"/>
          <p:cNvSpPr>
            <a:spLocks noGrp="1"/>
          </p:cNvSpPr>
          <p:nvPr>
            <p:ph type="body" idx="1"/>
          </p:nvPr>
        </p:nvSpPr>
        <p:spPr/>
        <p:txBody>
          <a:bodyPr vert="horz" lIns="91440" tIns="45720" rIns="91440" bIns="45720" rtlCol="0" anchor="t">
            <a:noAutofit/>
          </a:bodyPr>
          <a:lstStyle/>
          <a:p>
            <a:r>
              <a:rPr lang="en-US" altLang="ja-JP" sz="4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a:t>
            </a:r>
            <a:endParaRPr 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363890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OSS </a:t>
            </a:r>
            <a:r>
              <a:rPr lang="ja-JP" altLang="en-US" sz="4400"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a:t>
            </a:r>
            <a:r>
              <a:rPr lang="ja-JP" alt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【§1.4】</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Content Placeholder 2"/>
          <p:cNvSpPr>
            <a:spLocks noGrp="1"/>
          </p:cNvSpPr>
          <p:nvPr>
            <p:ph idx="1"/>
          </p:nvPr>
        </p:nvSpPr>
        <p:spPr>
          <a:xfrm>
            <a:off x="609600" y="1600200"/>
            <a:ext cx="10972800" cy="4876800"/>
          </a:xfrm>
        </p:spPr>
        <p:txBody>
          <a:bodyPr vert="horz" lIns="91440" tIns="45720" rIns="91440" bIns="45720" rtlCol="0" anchor="t">
            <a:normAutofit/>
          </a:bodyPr>
          <a:lstStyle/>
          <a:p>
            <a:pPr marL="0" indent="0">
              <a:buNone/>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OSSコンプライアンスを成功させてきた組織は</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a:latin typeface="メイリオ" panose="020B0604030504040204" pitchFamily="50" charset="-128"/>
                <a:ea typeface="メイリオ" panose="020B0604030504040204" pitchFamily="50" charset="-128"/>
                <a:cs typeface="メイリオ" panose="020B0604030504040204" pitchFamily="50" charset="-128"/>
              </a:rPr>
              <a:t>（ポリシー、</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プロセス、トレーニングやツールなどから成る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独自</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のOSSコンプライアンス</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プログラムを作り上げてい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それには以下のような意図があ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723900" indent="-457200">
              <a:spcBef>
                <a:spcPts val="1200"/>
              </a:spcBef>
              <a:buFont typeface="+mj-lt"/>
              <a:buAutoNum type="arabicPeriod"/>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（商用もしくはそれ以外の） </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製品におけるOSSの効果的使用を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促進</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723900" indent="-457200">
              <a:buFont typeface="+mj-lt"/>
              <a:buAutoNum type="arabicPeriod"/>
            </a:pP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OSS開発者</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／権利保有者</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の権利を尊重し、ライセンス義務を果たす</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723900" indent="-457200">
              <a:buFont typeface="+mj-lt"/>
              <a:buAutoNum type="arabicPeriod"/>
            </a:pP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OSSコミュニティに参加し</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、コントリビュートする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025407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OSS </a:t>
            </a:r>
            <a:r>
              <a:rPr lang="en-US" dirty="0" err="1"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ポリシ</a:t>
            </a:r>
            <a:r>
              <a:rPr 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【§1.1】</a:t>
            </a:r>
            <a:endParaRPr 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Content Placeholder 5"/>
          <p:cNvSpPr>
            <a:spLocks noGrp="1"/>
          </p:cNvSpPr>
          <p:nvPr>
            <p:ph idx="1"/>
          </p:nvPr>
        </p:nvSpPr>
        <p:spPr>
          <a:xfrm>
            <a:off x="609600" y="1337544"/>
            <a:ext cx="10972800" cy="4876800"/>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&lt;&lt;</a:t>
            </a:r>
            <a:r>
              <a:rPr lang="en-US" dirty="0" err="1">
                <a:latin typeface="メイリオ" panose="020B0604030504040204" pitchFamily="50" charset="-128"/>
                <a:ea typeface="メイリオ" panose="020B0604030504040204" pitchFamily="50" charset="-128"/>
                <a:cs typeface="メイリオ" panose="020B0604030504040204" pitchFamily="50" charset="-128"/>
              </a:rPr>
              <a:t>本スライドは</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ポリシー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が企業内のどこに置かれているかを周知するためにご使用ください</a:t>
            </a:r>
            <a:r>
              <a:rPr lang="en-US" dirty="0">
                <a:latin typeface="メイリオ" panose="020B0604030504040204" pitchFamily="50" charset="-128"/>
                <a:ea typeface="メイリオ" panose="020B0604030504040204" pitchFamily="50" charset="-128"/>
                <a:cs typeface="メイリオ" panose="020B0604030504040204" pitchFamily="50" charset="-128"/>
              </a:rPr>
              <a:t>（OpenChain仕様書</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2.0</a:t>
            </a:r>
            <a:r>
              <a:rPr lang="en-US" dirty="0">
                <a:latin typeface="メイリオ" panose="020B0604030504040204" pitchFamily="50" charset="-128"/>
                <a:ea typeface="メイリオ" panose="020B0604030504040204" pitchFamily="50" charset="-128"/>
                <a:cs typeface="メイリオ" panose="020B0604030504040204" pitchFamily="50" charset="-128"/>
              </a:rPr>
              <a:t>の1.1.1項）&gt;&gt;</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ポリシー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のサンプルは、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The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Liunux</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Foundation</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Open Compliance Program</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のサイトより入手可能：</a:t>
            </a:r>
            <a:r>
              <a:rPr lang="en-US" dirty="0">
                <a:latin typeface="メイリオ" panose="020B0604030504040204" pitchFamily="50" charset="-128"/>
                <a:ea typeface="メイリオ" panose="020B0604030504040204" pitchFamily="50" charset="-128"/>
                <a:cs typeface="メイリオ" panose="020B0604030504040204" pitchFamily="50" charset="-128"/>
              </a:rPr>
              <a:t/>
            </a:r>
            <a:br>
              <a:rPr lang="en-US" dirty="0">
                <a:latin typeface="メイリオ" panose="020B0604030504040204" pitchFamily="50" charset="-128"/>
                <a:ea typeface="メイリオ" panose="020B0604030504040204" pitchFamily="50" charset="-128"/>
                <a:cs typeface="メイリオ" panose="020B0604030504040204" pitchFamily="50" charset="-128"/>
              </a:rPr>
            </a:br>
            <a:r>
              <a:rPr lang="en-US" dirty="0">
                <a:latin typeface="メイリオ" panose="020B0604030504040204" pitchFamily="50" charset="-128"/>
                <a:ea typeface="メイリオ" panose="020B0604030504040204" pitchFamily="50" charset="-128"/>
                <a:cs typeface="メイリオ" panose="020B0604030504040204" pitchFamily="50" charset="-128"/>
                <a:hlinkClick r:id="rId3"/>
              </a:rPr>
              <a:t>https://</a:t>
            </a:r>
            <a:r>
              <a:rPr lang="en-US" dirty="0" smtClean="0">
                <a:latin typeface="メイリオ" panose="020B0604030504040204" pitchFamily="50" charset="-128"/>
                <a:ea typeface="メイリオ" panose="020B0604030504040204" pitchFamily="50" charset="-128"/>
                <a:cs typeface="メイリオ" panose="020B0604030504040204" pitchFamily="50" charset="-128"/>
                <a:hlinkClick r:id="rId3"/>
              </a:rPr>
              <a:t>www.linux.com/publications/generic-OSS-policy</a:t>
            </a:r>
            <a:r>
              <a:rPr lang="en-US" dirty="0">
                <a:latin typeface="メイリオ" panose="020B0604030504040204" pitchFamily="50" charset="-128"/>
                <a:ea typeface="メイリオ" panose="020B0604030504040204" pitchFamily="50" charset="-128"/>
                <a:cs typeface="メイリオ" panose="020B0604030504040204" pitchFamily="50" charset="-128"/>
              </a:rPr>
              <a:t/>
            </a:r>
            <a:br>
              <a:rPr lang="en-US" dirty="0">
                <a:latin typeface="メイリオ" panose="020B0604030504040204" pitchFamily="50" charset="-128"/>
                <a:ea typeface="メイリオ" panose="020B0604030504040204" pitchFamily="50" charset="-128"/>
                <a:cs typeface="メイリオ" panose="020B0604030504040204" pitchFamily="50" charset="-128"/>
              </a:rPr>
            </a:b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先ず、これから</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を利用しようとしている組織では、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OSSコミュニティ</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への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参加</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コントリビューション</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は、将来の課題となる場合が多い。その場合、先ず</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ポリシーで</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OSSコミュニティ</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へ</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不参加を明示する必要がある。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Title 4"/>
          <p:cNvSpPr txBox="1">
            <a:spLocks/>
          </p:cNvSpPr>
          <p:nvPr/>
        </p:nvSpPr>
        <p:spPr>
          <a:xfrm>
            <a:off x="9612197" y="3728809"/>
            <a:ext cx="1341748" cy="501977"/>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altLang="ja-JP" sz="20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【§5.1】</a:t>
            </a:r>
            <a:endParaRPr 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973094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OSS </a:t>
            </a:r>
            <a:r>
              <a:rPr lang="en-US" dirty="0" err="1"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ポリシ</a:t>
            </a:r>
            <a:r>
              <a:rPr 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ー</a:t>
            </a:r>
            <a:r>
              <a:rPr lang="en-US" altLang="ja-JP" sz="1600"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The </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Liunux</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Foundation</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Open </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Compliance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Program</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のポリシー例</a:t>
            </a:r>
            <a:r>
              <a:rPr lang="en-US" altLang="ja-JP" sz="1600"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Content Placeholder 5"/>
          <p:cNvSpPr>
            <a:spLocks noGrp="1"/>
          </p:cNvSpPr>
          <p:nvPr>
            <p:ph idx="1"/>
          </p:nvPr>
        </p:nvSpPr>
        <p:spPr>
          <a:xfrm>
            <a:off x="609600" y="1451844"/>
            <a:ext cx="10753725" cy="4815606"/>
          </a:xfrm>
        </p:spPr>
        <p:txBody>
          <a:bodyPr vert="horz" lIns="91440" tIns="45720" rIns="91440" bIns="45720" rtlCol="0" anchor="t">
            <a:normAutofit fontScale="47500" lnSpcReduction="20000"/>
          </a:bodyPr>
          <a:lstStyle/>
          <a:p>
            <a:pPr marL="0" indent="0">
              <a:buNone/>
            </a:pPr>
            <a:r>
              <a:rPr lang="en-US" altLang="ja-JP" sz="3400" b="1"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3400" b="1" dirty="0" smtClean="0">
                <a:latin typeface="メイリオ" panose="020B0604030504040204" pitchFamily="50" charset="-128"/>
                <a:ea typeface="メイリオ" panose="020B0604030504040204" pitchFamily="50" charset="-128"/>
                <a:cs typeface="メイリオ" panose="020B0604030504040204" pitchFamily="50" charset="-128"/>
              </a:rPr>
              <a:t>ポリシー</a:t>
            </a:r>
            <a:endParaRPr lang="en-US" altLang="ja-JP" sz="3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コンプライアンスプロセス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実施するための手順、作業指示、トレーニング、およびツールサポートを、以下のユースケース（および自社によってソフトウェアが外部に伝達されるその他すべてのユースケース）について、確立する必要があ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ユースケース１：自社の成果物</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含める場合</a:t>
            </a:r>
          </a:p>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コンプライアンスプロセスには以下が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含まる（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必ずしもこれだけに限定されない）。</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自社の成果物に含まれるすべて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識</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別</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識別</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された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パッケージ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を使用するよう</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OSRB</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に要求を提出する。</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レビュー（アーキテクチャの依存関係分析、特定</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された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起源分析、ライセンスの識別と分析、知的財産権への潜在的影響の分析などを含む）</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承認決定</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満たすべき義務の特定</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義務の充足</a:t>
            </a:r>
          </a:p>
          <a:p>
            <a:pPr marL="0" indent="0">
              <a:buNone/>
            </a:pP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ユースケース２：自社による頒布目的で入手したサードパーティの市販ソフトウェア</a:t>
            </a: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この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文書のポリシーは、ベンダーがライセンスを取得したパッケージソフトウェアとカスタムソフトウェアの契約開発に適用されます。自社にソフトウェアを提供する開発者は、その成果物中に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含まれる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、以下を含んで開示する必要が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ある。</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バージョン番号を含む、すべて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のリスト</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該当するすべてのライセンス（メインライセンスだけでなく、該当する全てのライセンス）</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製品マニュアルの資料（ライセンステキスト、著作権表示、謝辞と帰属を含む。</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これらに限定されない））</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（該当する場合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ソースコード（開発者による変更を含む）</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およびその他の製品コンポーネント間の依存関係、インターフェイス、および相互作用を示す依存関係チャート</a:t>
            </a:r>
          </a:p>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自社に配布されたソフトウェアで</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使用は、すべて自社によって確認および承認される必要が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ある。</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ユースケース３：サーバーソフトウェアの特定の規則</a:t>
            </a: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サーバーソフトウェア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Affero</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General Public License</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AGPL</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）または類似のライセンスに基づいて使用許諾</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された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含まれる場合、そのような使用は、自社の成果物に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含まれる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に定義されたプロセスに従ってレビューおよび承認されなければ</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ならない。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サーバーソフトウェアがホスティングの目的で第三者に配布される場合、またはその他の目的で外部のパーティーに配布される場合は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使用を確認し、承認する必要が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ある。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それ以外の場合は、サーバーソフトウェアで</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使用する場合、自社によってホストされているレビューや承認を受ける必要</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サブタイトル 2"/>
          <p:cNvSpPr txBox="1">
            <a:spLocks/>
          </p:cNvSpPr>
          <p:nvPr/>
        </p:nvSpPr>
        <p:spPr>
          <a:xfrm>
            <a:off x="8267857" y="1280576"/>
            <a:ext cx="3660673" cy="486847"/>
          </a:xfrm>
          <a:prstGeom prst="rect">
            <a:avLst/>
          </a:prstGeom>
          <a:solidFill>
            <a:schemeClr val="bg1"/>
          </a:solidFill>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本ポリシーの詳細を記載した文書を参照する場合は、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792797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Disclaimer</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（免責事項）</a:t>
            </a:r>
          </a:p>
        </p:txBody>
      </p:sp>
      <p:sp>
        <p:nvSpPr>
          <p:cNvPr id="3" name="コンテンツ プレースホルダー 2"/>
          <p:cNvSpPr>
            <a:spLocks noGrp="1"/>
          </p:cNvSpPr>
          <p:nvPr>
            <p:ph idx="1"/>
          </p:nvPr>
        </p:nvSpPr>
        <p:spPr/>
        <p:txBody>
          <a:bodyPr>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本文書は、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The Linux Foundation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プロジェクト</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JapanWG</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の日本語ドキュメント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教育資料</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コンプライアンスプログラム･バージョン</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ただし</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、日本語版と翻訳版と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の間で何らかの意味の違いがある場合には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日本語</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が優先されます。 </a:t>
            </a:r>
          </a:p>
          <a:p>
            <a:pPr marL="174625"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は世界のメンバー企業が参加しているプロジェクトですが、資料の細部について必ずしも各国の法令に対応していない可能性があります</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。翻訳版を日本以外で利用する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際には、各企業の法務部門を加えた検討が不可欠です。 </a:t>
            </a:r>
          </a:p>
        </p:txBody>
      </p:sp>
    </p:spTree>
    <p:extLst>
      <p:ext uri="{BB962C8B-B14F-4D97-AF65-F5344CB8AC3E}">
        <p14:creationId xmlns:p14="http://schemas.microsoft.com/office/powerpoint/2010/main" val="2764850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線コネクタ 39"/>
          <p:cNvCxnSpPr/>
          <p:nvPr/>
        </p:nvCxnSpPr>
        <p:spPr>
          <a:xfrm>
            <a:off x="9354784" y="1069325"/>
            <a:ext cx="0" cy="5747467"/>
          </a:xfrm>
          <a:prstGeom prst="line">
            <a:avLst/>
          </a:prstGeom>
          <a:ln w="381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 name="直線コネクタ 3"/>
          <p:cNvCxnSpPr/>
          <p:nvPr/>
        </p:nvCxnSpPr>
        <p:spPr>
          <a:xfrm>
            <a:off x="3346317" y="1062845"/>
            <a:ext cx="0" cy="5747467"/>
          </a:xfrm>
          <a:prstGeom prst="line">
            <a:avLst/>
          </a:prstGeom>
          <a:ln w="3810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123906" name="Rectangle 2"/>
          <p:cNvSpPr>
            <a:spLocks noGrp="1" noChangeArrowheads="1"/>
          </p:cNvSpPr>
          <p:nvPr>
            <p:ph type="title"/>
          </p:nvPr>
        </p:nvSpPr>
        <p:spPr>
          <a:xfrm>
            <a:off x="609600" y="270754"/>
            <a:ext cx="10972800" cy="990600"/>
          </a:xfrm>
        </p:spPr>
        <p:txBody>
          <a:bodyPr>
            <a:normAutofit/>
          </a:bodyPr>
          <a:lstStyle/>
          <a:p>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体制例</a:t>
            </a:r>
            <a:r>
              <a:rPr kumimoji="1"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8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【§1.2,1.3,2.2】</a:t>
            </a:r>
            <a:endPar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正方形/長方形 6"/>
          <p:cNvSpPr/>
          <p:nvPr/>
        </p:nvSpPr>
        <p:spPr>
          <a:xfrm>
            <a:off x="6775475" y="4015607"/>
            <a:ext cx="1507066" cy="597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rPr>
              <a:t>営業</a:t>
            </a:r>
          </a:p>
        </p:txBody>
      </p:sp>
      <p:sp>
        <p:nvSpPr>
          <p:cNvPr id="8" name="正方形/長方形 7"/>
          <p:cNvSpPr/>
          <p:nvPr/>
        </p:nvSpPr>
        <p:spPr>
          <a:xfrm>
            <a:off x="4597408" y="4019057"/>
            <a:ext cx="1507066" cy="5974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開発責任者</a:t>
            </a:r>
            <a:endParaRPr kumimoji="1" lang="en-US" altLang="ja-JP" sz="1600"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600" b="1" dirty="0" smtClean="0">
                <a:latin typeface="メイリオ" panose="020B0604030504040204" pitchFamily="50" charset="-128"/>
                <a:ea typeface="メイリオ" panose="020B0604030504040204" pitchFamily="50" charset="-128"/>
                <a:cs typeface="メイリオ" panose="020B0604030504040204" pitchFamily="50" charset="-128"/>
              </a:rPr>
              <a:t>開発者</a:t>
            </a:r>
            <a:endPar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10380162" y="4019053"/>
            <a:ext cx="1507066" cy="59743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お客様</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雲形吹き出し 9"/>
          <p:cNvSpPr/>
          <p:nvPr/>
        </p:nvSpPr>
        <p:spPr>
          <a:xfrm>
            <a:off x="1229799" y="4003719"/>
            <a:ext cx="1303867" cy="592671"/>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下矢印 10"/>
          <p:cNvSpPr/>
          <p:nvPr/>
        </p:nvSpPr>
        <p:spPr>
          <a:xfrm rot="16200000">
            <a:off x="3436304" y="3375213"/>
            <a:ext cx="262466" cy="1847564"/>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p:cNvSpPr txBox="1"/>
          <p:nvPr/>
        </p:nvSpPr>
        <p:spPr>
          <a:xfrm>
            <a:off x="2899608" y="3991217"/>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ダウンロード</a:t>
            </a:r>
          </a:p>
        </p:txBody>
      </p:sp>
      <p:sp>
        <p:nvSpPr>
          <p:cNvPr id="13" name="楕円 12"/>
          <p:cNvSpPr/>
          <p:nvPr/>
        </p:nvSpPr>
        <p:spPr>
          <a:xfrm>
            <a:off x="10003373" y="3861905"/>
            <a:ext cx="266700" cy="8763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8475152" y="4176228"/>
            <a:ext cx="1718734" cy="2540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ｱﾌﾟﾘｹｰｼｮﾝ</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b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サービス </a:t>
            </a:r>
            <a:r>
              <a:rPr lang="en-US" alt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or</a:t>
            </a:r>
            <a:br>
              <a:rPr lang="en-US" alt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組込型製品</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14"/>
          <p:cNvSpPr txBox="1"/>
          <p:nvPr/>
        </p:nvSpPr>
        <p:spPr>
          <a:xfrm>
            <a:off x="9878484" y="3573867"/>
            <a:ext cx="1701800" cy="307777"/>
          </a:xfrm>
          <a:prstGeom prst="rect">
            <a:avLst/>
          </a:prstGeom>
          <a:noFill/>
        </p:spPr>
        <p:txBody>
          <a:bodyPr wrap="square" rtlCol="0">
            <a:spAutoFit/>
          </a:bodyPr>
          <a:lstStyle/>
          <a:p>
            <a:r>
              <a:rPr kumimoji="1" lang="en-US" altLang="ja-JP"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a:t>
            </a:r>
            <a:endParaRPr kumimoji="1" lang="ja-JP" altLang="en-US"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角丸四角形吹き出し 15"/>
          <p:cNvSpPr/>
          <p:nvPr/>
        </p:nvSpPr>
        <p:spPr>
          <a:xfrm>
            <a:off x="13490" y="2691639"/>
            <a:ext cx="4444750" cy="1168343"/>
          </a:xfrm>
          <a:prstGeom prst="wedgeRoundRectCallout">
            <a:avLst>
              <a:gd name="adj1" fmla="val 59923"/>
              <a:gd name="adj2" fmla="val 76128"/>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開発者</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リスト作成</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、レビュー、配布物確認を実施</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リスト</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作成</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、レビュー、配布物</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確認の</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責任</a:t>
            </a:r>
            <a:endPar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開発責任者：</a:t>
            </a:r>
            <a:endPar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リスト</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作成</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、レビュー、配布物</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確認の承認</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下矢印 16"/>
          <p:cNvSpPr/>
          <p:nvPr/>
        </p:nvSpPr>
        <p:spPr>
          <a:xfrm rot="16200000">
            <a:off x="6351993" y="4038765"/>
            <a:ext cx="262466" cy="503521"/>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テキスト ボックス 17"/>
          <p:cNvSpPr txBox="1"/>
          <p:nvPr/>
        </p:nvSpPr>
        <p:spPr>
          <a:xfrm>
            <a:off x="6142342" y="3965814"/>
            <a:ext cx="584178" cy="307777"/>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出荷</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角丸四角形吹き出し 18"/>
          <p:cNvSpPr/>
          <p:nvPr/>
        </p:nvSpPr>
        <p:spPr>
          <a:xfrm>
            <a:off x="8301842" y="4823847"/>
            <a:ext cx="3784088" cy="1879752"/>
          </a:xfrm>
          <a:prstGeom prst="wedgeRoundRectCallout">
            <a:avLst>
              <a:gd name="adj1" fmla="val -62790"/>
              <a:gd name="adj2" fmla="val -59770"/>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営業</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利用した製品の販売</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お客様</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状況の確認</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お客様</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状況を開発者と共有</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開発者から入手した利用条件</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リスト</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、ライセンス表示、著作権表示、ソース開示、他</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を契約に織り込み、お客様と契約</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契約に関する責任</a:t>
            </a:r>
          </a:p>
        </p:txBody>
      </p:sp>
      <p:sp>
        <p:nvSpPr>
          <p:cNvPr id="20" name="正方形/長方形 19"/>
          <p:cNvSpPr/>
          <p:nvPr/>
        </p:nvSpPr>
        <p:spPr>
          <a:xfrm>
            <a:off x="5768450" y="2186544"/>
            <a:ext cx="1507066" cy="67490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経営者</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角丸四角形吹き出し 20"/>
          <p:cNvSpPr/>
          <p:nvPr/>
        </p:nvSpPr>
        <p:spPr>
          <a:xfrm>
            <a:off x="5759082" y="1043389"/>
            <a:ext cx="2256190" cy="746307"/>
          </a:xfrm>
          <a:prstGeom prst="wedgeRoundRectCallout">
            <a:avLst>
              <a:gd name="adj1" fmla="val -6657"/>
              <a:gd name="adj2" fmla="val 101359"/>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経営者</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の最終判断</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の最終責任</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正方形/長方形 21"/>
          <p:cNvSpPr/>
          <p:nvPr/>
        </p:nvSpPr>
        <p:spPr>
          <a:xfrm>
            <a:off x="5339112" y="5334648"/>
            <a:ext cx="1507066" cy="59743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知財</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正方形/長方形 22"/>
          <p:cNvSpPr/>
          <p:nvPr/>
        </p:nvSpPr>
        <p:spPr>
          <a:xfrm>
            <a:off x="3514480" y="5321721"/>
            <a:ext cx="1507066" cy="59743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法務</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角丸四角形吹き出し 23"/>
          <p:cNvSpPr/>
          <p:nvPr/>
        </p:nvSpPr>
        <p:spPr>
          <a:xfrm>
            <a:off x="100001" y="5407611"/>
            <a:ext cx="3066501" cy="962248"/>
          </a:xfrm>
          <a:prstGeom prst="wedgeRoundRectCallout">
            <a:avLst>
              <a:gd name="adj1" fmla="val 59979"/>
              <a:gd name="adj2" fmla="val -57330"/>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法務</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【§2.2.3】</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ライセンスの解釈、判断</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ライセンス</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解釈、判断に</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関する責任</a:t>
            </a:r>
          </a:p>
        </p:txBody>
      </p:sp>
      <p:sp>
        <p:nvSpPr>
          <p:cNvPr id="25" name="左右矢印 24"/>
          <p:cNvSpPr/>
          <p:nvPr/>
        </p:nvSpPr>
        <p:spPr>
          <a:xfrm rot="5400000">
            <a:off x="4427273" y="4833348"/>
            <a:ext cx="647450" cy="270928"/>
          </a:xfrm>
          <a:prstGeom prst="leftRight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左右矢印 25"/>
          <p:cNvSpPr/>
          <p:nvPr/>
        </p:nvSpPr>
        <p:spPr>
          <a:xfrm rot="3716090">
            <a:off x="5306578" y="4820926"/>
            <a:ext cx="775067" cy="270928"/>
          </a:xfrm>
          <a:prstGeom prst="leftRight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4112673" y="4980161"/>
            <a:ext cx="584178" cy="307777"/>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連携</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テキスト ボックス 27"/>
          <p:cNvSpPr txBox="1"/>
          <p:nvPr/>
        </p:nvSpPr>
        <p:spPr>
          <a:xfrm>
            <a:off x="6025221" y="4917597"/>
            <a:ext cx="584178" cy="307777"/>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連携</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角丸四角形吹き出し 28"/>
          <p:cNvSpPr/>
          <p:nvPr/>
        </p:nvSpPr>
        <p:spPr>
          <a:xfrm>
            <a:off x="496466" y="1096837"/>
            <a:ext cx="4389995" cy="692859"/>
          </a:xfrm>
          <a:prstGeom prst="wedgeRoundRectCallout">
            <a:avLst>
              <a:gd name="adj1" fmla="val 41577"/>
              <a:gd name="adj2" fmla="val 102296"/>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推進：</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ポリシー</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ガイドライン</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規則の作成、教育</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上記の</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徹底、啓発する責任</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a:xfrm>
            <a:off x="4611589" y="2999679"/>
            <a:ext cx="1507066" cy="59743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問い合わせ</a:t>
            </a:r>
            <a:r>
              <a:rPr kumimoji="1" lang="en-US" altLang="ja-JP" sz="16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対応</a:t>
            </a:r>
          </a:p>
        </p:txBody>
      </p:sp>
      <p:sp>
        <p:nvSpPr>
          <p:cNvPr id="31" name="左右矢印 30"/>
          <p:cNvSpPr/>
          <p:nvPr/>
        </p:nvSpPr>
        <p:spPr>
          <a:xfrm rot="1319748">
            <a:off x="6157426" y="4711906"/>
            <a:ext cx="1077316" cy="270928"/>
          </a:xfrm>
          <a:prstGeom prst="leftRight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角丸四角形吹き出し 33"/>
          <p:cNvSpPr/>
          <p:nvPr/>
        </p:nvSpPr>
        <p:spPr>
          <a:xfrm>
            <a:off x="3690201" y="6076666"/>
            <a:ext cx="4276551" cy="714190"/>
          </a:xfrm>
          <a:prstGeom prst="wedgeRoundRectCallout">
            <a:avLst>
              <a:gd name="adj1" fmla="val -8314"/>
              <a:gd name="adj2" fmla="val -71464"/>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知財：</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知的財産権の扱いについて解釈、判断</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知的財産権の扱いの解釈、判断に</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関する責任</a:t>
            </a:r>
          </a:p>
        </p:txBody>
      </p:sp>
      <p:sp>
        <p:nvSpPr>
          <p:cNvPr id="35" name="角丸四角形吹き出し 34"/>
          <p:cNvSpPr/>
          <p:nvPr/>
        </p:nvSpPr>
        <p:spPr>
          <a:xfrm>
            <a:off x="7966752" y="2283907"/>
            <a:ext cx="4119178" cy="974273"/>
          </a:xfrm>
          <a:prstGeom prst="wedgeRoundRectCallout">
            <a:avLst>
              <a:gd name="adj1" fmla="val -95082"/>
              <a:gd name="adj2" fmla="val 45220"/>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問い合わせ対応</a:t>
            </a:r>
            <a:r>
              <a:rPr lang="en-US" altLang="ja-JP" sz="14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 </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 </a:t>
            </a:r>
            <a:r>
              <a:rPr lang="en-US" altLang="ja-JP" sz="14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【§2.1】</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お客様から</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関する問い合わせ</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の対応</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開発</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・法務・知財への速やかな連絡</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下矢印 35"/>
          <p:cNvSpPr/>
          <p:nvPr/>
        </p:nvSpPr>
        <p:spPr>
          <a:xfrm rot="15242307">
            <a:off x="3457278" y="3889578"/>
            <a:ext cx="262466" cy="1868538"/>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テキスト ボックス 36"/>
          <p:cNvSpPr txBox="1"/>
          <p:nvPr/>
        </p:nvSpPr>
        <p:spPr>
          <a:xfrm>
            <a:off x="3073944" y="4553131"/>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入手</a:t>
            </a:r>
          </a:p>
        </p:txBody>
      </p:sp>
      <p:sp>
        <p:nvSpPr>
          <p:cNvPr id="38" name="フローチャート: 磁気ディスク 37"/>
          <p:cNvSpPr/>
          <p:nvPr/>
        </p:nvSpPr>
        <p:spPr>
          <a:xfrm>
            <a:off x="1256552" y="4854534"/>
            <a:ext cx="1287652" cy="491233"/>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ｿﾌﾄｳｪｱ </a:t>
            </a: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サブタイトル 2"/>
          <p:cNvSpPr txBox="1">
            <a:spLocks/>
          </p:cNvSpPr>
          <p:nvPr/>
        </p:nvSpPr>
        <p:spPr>
          <a:xfrm>
            <a:off x="13489" y="6413068"/>
            <a:ext cx="3131340" cy="44493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en-US" altLang="ja-JP"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含む</a:t>
            </a:r>
            <a:r>
              <a:rPr lang="ja-JP" altLang="en-US"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ソフトウェア、</a:t>
            </a:r>
            <a:r>
              <a:rPr lang="en-US" altLang="ja-JP"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又</a:t>
            </a:r>
            <a:r>
              <a:rPr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は外注の開発したソフトウェア</a:t>
            </a:r>
          </a:p>
        </p:txBody>
      </p:sp>
      <p:sp>
        <p:nvSpPr>
          <p:cNvPr id="33" name="正方形/長方形 32"/>
          <p:cNvSpPr/>
          <p:nvPr/>
        </p:nvSpPr>
        <p:spPr>
          <a:xfrm>
            <a:off x="3972737" y="2167697"/>
            <a:ext cx="1507066" cy="67867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b="1"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推進</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サブタイトル 2"/>
          <p:cNvSpPr txBox="1">
            <a:spLocks/>
          </p:cNvSpPr>
          <p:nvPr/>
        </p:nvSpPr>
        <p:spPr>
          <a:xfrm>
            <a:off x="8469335" y="1173118"/>
            <a:ext cx="3660673" cy="486847"/>
          </a:xfrm>
          <a:prstGeom prst="rect">
            <a:avLst/>
          </a:prstGeom>
          <a:solidFill>
            <a:schemeClr val="bg1"/>
          </a:solidFill>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本体制の詳細を記載した文書を参照する場合は、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4366929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ja-JP" altLang="en-US" dirty="0"/>
              <a:t>一般的な製品及びシステム等の開発プロセス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ホームベース 29"/>
          <p:cNvSpPr/>
          <p:nvPr/>
        </p:nvSpPr>
        <p:spPr bwMode="auto">
          <a:xfrm>
            <a:off x="1394435" y="4460534"/>
            <a:ext cx="9932675" cy="2141871"/>
          </a:xfrm>
          <a:prstGeom prst="homePlate">
            <a:avLst>
              <a:gd name="adj" fmla="val 9726"/>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32" name="正方形/長方形 31"/>
          <p:cNvSpPr/>
          <p:nvPr/>
        </p:nvSpPr>
        <p:spPr bwMode="auto">
          <a:xfrm>
            <a:off x="1438539" y="1313235"/>
            <a:ext cx="9835817" cy="2930842"/>
          </a:xfrm>
          <a:prstGeom prst="rect">
            <a:avLst/>
          </a:prstGeom>
          <a:solidFill>
            <a:srgbClr val="F7F3F7"/>
          </a:solidFill>
          <a:ln w="9525">
            <a:noFill/>
            <a:miter lim="800000"/>
            <a:headEnd/>
            <a:tailEnd/>
          </a:ln>
          <a:effectLst>
            <a:outerShdw blurRad="50800" dist="38100" dir="2700000" algn="tl" rotWithShape="0">
              <a:prstClr val="black">
                <a:alpha val="40000"/>
              </a:prstClr>
            </a:outerShdw>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sp>
        <p:nvSpPr>
          <p:cNvPr id="35" name="Text Box 31"/>
          <p:cNvSpPr txBox="1">
            <a:spLocks noChangeArrowheads="1"/>
          </p:cNvSpPr>
          <p:nvPr/>
        </p:nvSpPr>
        <p:spPr bwMode="gray">
          <a:xfrm>
            <a:off x="1495403" y="1437515"/>
            <a:ext cx="9823962" cy="592239"/>
          </a:xfrm>
          <a:prstGeom prst="rect">
            <a:avLst/>
          </a:prstGeom>
          <a:noFill/>
          <a:ln w="3175" cap="rnd">
            <a:noFill/>
            <a:miter lim="800000"/>
            <a:headEnd/>
            <a:tailEnd/>
          </a:ln>
          <a:effectLst/>
        </p:spPr>
        <p:txBody>
          <a:bodyPr wrap="square" lIns="72000" tIns="0" rIns="144000" bIns="0" anchor="t">
            <a:noAutofit/>
          </a:bodyPr>
          <a:lstStyle/>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昨今</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製品やシステムの部品として利用することが増えてきている。</a:t>
            </a:r>
          </a:p>
          <a:p>
            <a:pPr marL="216000" indent="-216000">
              <a:lnSpc>
                <a:spcPct val="100000"/>
              </a:lnSpc>
              <a:spcBef>
                <a:spcPts val="600"/>
              </a:spcBef>
              <a:buClr>
                <a:srgbClr val="29A2B5"/>
              </a:buClr>
              <a:buFont typeface="Wingdings" panose="05000000000000000000" pitchFamily="2" charset="2"/>
              <a:buChar char="l"/>
              <a:defRPr/>
            </a:pP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製品等に利用する場合においても、基本的なプロセスは、過去より実施されている</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開発プロセス等となんら変わることはない。</a:t>
            </a:r>
          </a:p>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但し</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利用した開発では、開発期間の短縮や開発コストの低減が見込めるが、その反面</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特徴である「無償」、「無保証／無補償」であることに留意した取扱が必要になってくる</a:t>
            </a:r>
            <a:r>
              <a:rPr lang="ja-JP" altLang="en-US" sz="1600" b="1" spc="1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p>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まず、各社毎に多少運用が異なると想定されるが、一般的に行われている製品やシステムの開発プロセス（以下、開発プロセス）を下記と想定し説明する。</a:t>
            </a:r>
          </a:p>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各工程の詳細な説明は割愛するが、開発プロセスは以下５つの工程により構成</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され</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（１）検討　（２）開発　（３）検査　（４）出荷　（５）保守</a:t>
            </a:r>
          </a:p>
        </p:txBody>
      </p:sp>
      <p:sp>
        <p:nvSpPr>
          <p:cNvPr id="36" name="テキスト ボックス 35"/>
          <p:cNvSpPr txBox="1"/>
          <p:nvPr/>
        </p:nvSpPr>
        <p:spPr>
          <a:xfrm>
            <a:off x="1463015" y="4607949"/>
            <a:ext cx="4867516" cy="312634"/>
          </a:xfrm>
          <a:prstGeom prst="roundRect">
            <a:avLst/>
          </a:prstGeom>
          <a:solidFill>
            <a:srgbClr val="4DC531"/>
          </a:solidFill>
        </p:spPr>
        <p:txBody>
          <a:bodyPr wrap="square" lIns="144000" tIns="36000" rIns="144000" bIns="0" rtlCol="0">
            <a:spAutoFit/>
          </a:bodyPr>
          <a:lstStyle/>
          <a:p>
            <a:pPr>
              <a:lnSpc>
                <a:spcPct val="100000"/>
              </a:lnSpc>
            </a:pPr>
            <a:r>
              <a:rPr lang="ja-JP" altLang="en-US" sz="1600" b="1" spc="100">
                <a:solidFill>
                  <a:schemeClr val="bg1"/>
                </a:solidFill>
                <a:latin typeface="Arial" pitchFamily="34" charset="0"/>
                <a:ea typeface="メイリオ" pitchFamily="50" charset="-128"/>
              </a:rPr>
              <a:t>一般的な製品・システム等の開発プロセス</a:t>
            </a:r>
            <a:endParaRPr lang="ja-JP" altLang="en-US" sz="1600" b="1" spc="100" dirty="0">
              <a:solidFill>
                <a:schemeClr val="bg1"/>
              </a:solidFill>
              <a:latin typeface="Arial" pitchFamily="34" charset="0"/>
              <a:ea typeface="メイリオ" pitchFamily="50" charset="-128"/>
            </a:endParaRPr>
          </a:p>
        </p:txBody>
      </p:sp>
      <p:grpSp>
        <p:nvGrpSpPr>
          <p:cNvPr id="37" name="グループ化 36"/>
          <p:cNvGrpSpPr/>
          <p:nvPr/>
        </p:nvGrpSpPr>
        <p:grpSpPr>
          <a:xfrm>
            <a:off x="1551145" y="5174439"/>
            <a:ext cx="9588529" cy="1215155"/>
            <a:chOff x="695462" y="4171167"/>
            <a:chExt cx="8156617" cy="827090"/>
          </a:xfrm>
        </p:grpSpPr>
        <p:grpSp>
          <p:nvGrpSpPr>
            <p:cNvPr id="38" name="グループ化 37"/>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51" name="正方形/長方形 50"/>
              <p:cNvSpPr/>
              <p:nvPr/>
            </p:nvSpPr>
            <p:spPr bwMode="auto">
              <a:xfrm>
                <a:off x="515156" y="4468969"/>
                <a:ext cx="1751524" cy="656823"/>
              </a:xfrm>
              <a:prstGeom prst="rect">
                <a:avLst/>
              </a:prstGeom>
              <a:grpFill/>
              <a:ln w="9525">
                <a:noFill/>
                <a:miter lim="800000"/>
                <a:headEnd/>
                <a:tailEnd/>
              </a:ln>
              <a:effectLst/>
            </p:spPr>
            <p:txBody>
              <a:bodyPr wrap="square" lIns="0" tIns="0" rIns="0" bIns="0" rtlCol="0" anchor="ctr"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52" name="二等辺三角形 51"/>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39" name="グループ化 38"/>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49" name="正方形/長方形 48"/>
              <p:cNvSpPr/>
              <p:nvPr/>
            </p:nvSpPr>
            <p:spPr bwMode="auto">
              <a:xfrm>
                <a:off x="515156" y="4468969"/>
                <a:ext cx="1751524" cy="656823"/>
              </a:xfrm>
              <a:prstGeom prst="rect">
                <a:avLst/>
              </a:prstGeom>
              <a:grpFill/>
              <a:ln w="9525">
                <a:noFill/>
                <a:miter lim="800000"/>
                <a:headEnd/>
                <a:tailEnd/>
              </a:ln>
              <a:effectLst/>
            </p:spPr>
            <p:txBody>
              <a:bodyPr wrap="square" lIns="0" tIns="0" rIns="0" bIns="0" rtlCol="0" anchor="ctr"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50" name="二等辺三角形 49"/>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40" name="グループ化 39"/>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47" name="正方形/長方形 46"/>
              <p:cNvSpPr/>
              <p:nvPr/>
            </p:nvSpPr>
            <p:spPr bwMode="auto">
              <a:xfrm>
                <a:off x="515156" y="4468969"/>
                <a:ext cx="1751524" cy="656823"/>
              </a:xfrm>
              <a:prstGeom prst="rect">
                <a:avLst/>
              </a:prstGeom>
              <a:grpFill/>
              <a:ln w="9525">
                <a:noFill/>
                <a:miter lim="800000"/>
                <a:headEnd/>
                <a:tailEnd/>
              </a:ln>
              <a:effectLst/>
            </p:spPr>
            <p:txBody>
              <a:bodyPr wrap="square" lIns="0" tIns="0" rIns="0" bIns="0" rtlCol="0" anchor="ctr"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48" name="二等辺三角形 47"/>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41" name="グループ化 40"/>
            <p:cNvGrpSpPr/>
            <p:nvPr/>
          </p:nvGrpSpPr>
          <p:grpSpPr>
            <a:xfrm>
              <a:off x="6513488" y="4171167"/>
              <a:ext cx="1165538" cy="827090"/>
              <a:chOff x="1294325" y="4468969"/>
              <a:chExt cx="1165538" cy="658800"/>
            </a:xfrm>
            <a:solidFill>
              <a:srgbClr val="24A9D2"/>
            </a:solidFill>
            <a:effectLst>
              <a:outerShdw blurRad="50800" dist="38100" dir="2700000" algn="tl" rotWithShape="0">
                <a:prstClr val="black">
                  <a:alpha val="40000"/>
                </a:prstClr>
              </a:outerShdw>
            </a:effectLst>
          </p:grpSpPr>
          <p:sp>
            <p:nvSpPr>
              <p:cNvPr id="45" name="正方形/長方形 44"/>
              <p:cNvSpPr/>
              <p:nvPr/>
            </p:nvSpPr>
            <p:spPr bwMode="auto">
              <a:xfrm>
                <a:off x="1294325" y="4468969"/>
                <a:ext cx="985234" cy="656823"/>
              </a:xfrm>
              <a:prstGeom prst="rect">
                <a:avLst/>
              </a:prstGeom>
              <a:grpFill/>
              <a:ln w="9525">
                <a:noFill/>
                <a:miter lim="800000"/>
                <a:headEnd/>
                <a:tailEnd/>
              </a:ln>
              <a:effectLst/>
            </p:spPr>
            <p:txBody>
              <a:bodyPr wrap="square" lIns="0" tIns="0" rIns="0" bIns="0" rtlCol="0" anchor="ctr"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46" name="二等辺三角形 45"/>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42" name="グループ化 41"/>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43" name="正方形/長方形 42"/>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0" rIns="0" bIns="0" rtlCol="0" anchor="ctr"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44" name="二等辺三角形 43"/>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spTree>
    <p:extLst>
      <p:ext uri="{BB962C8B-B14F-4D97-AF65-F5344CB8AC3E}">
        <p14:creationId xmlns:p14="http://schemas.microsoft.com/office/powerpoint/2010/main" val="852568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Autofit/>
          </a:bodyPr>
          <a:lstStyle/>
          <a:p>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開発プロセスと</a:t>
            </a:r>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コンプライアンスプロセス</a:t>
            </a:r>
            <a:r>
              <a:rPr lang="en-US" altLang="ja-JP" sz="3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との関係</a:t>
            </a:r>
            <a:endParaRPr 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ホームベース 26"/>
          <p:cNvSpPr/>
          <p:nvPr/>
        </p:nvSpPr>
        <p:spPr bwMode="auto">
          <a:xfrm>
            <a:off x="1518730" y="4163438"/>
            <a:ext cx="9463798" cy="2630301"/>
          </a:xfrm>
          <a:prstGeom prst="homePlate">
            <a:avLst>
              <a:gd name="adj" fmla="val 10944"/>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grpSp>
        <p:nvGrpSpPr>
          <p:cNvPr id="28" name="グループ化 27"/>
          <p:cNvGrpSpPr/>
          <p:nvPr/>
        </p:nvGrpSpPr>
        <p:grpSpPr>
          <a:xfrm>
            <a:off x="1744289" y="4631083"/>
            <a:ext cx="2237883" cy="1811388"/>
            <a:chOff x="515156" y="4468969"/>
            <a:chExt cx="1931828" cy="658800"/>
          </a:xfrm>
          <a:solidFill>
            <a:srgbClr val="0B3441"/>
          </a:solidFill>
          <a:effectLst>
            <a:outerShdw blurRad="50800" dist="38100" dir="2700000" algn="tl" rotWithShape="0">
              <a:prstClr val="black">
                <a:alpha val="40000"/>
              </a:prstClr>
            </a:outerShdw>
          </a:effectLst>
        </p:grpSpPr>
        <p:sp>
          <p:nvSpPr>
            <p:cNvPr id="29" name="正方形/長方形 28"/>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53" name="二等辺三角形 52"/>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54" name="グループ化 53"/>
          <p:cNvGrpSpPr/>
          <p:nvPr/>
        </p:nvGrpSpPr>
        <p:grpSpPr>
          <a:xfrm>
            <a:off x="3982172" y="4631083"/>
            <a:ext cx="2076270" cy="1811388"/>
            <a:chOff x="515156" y="4468969"/>
            <a:chExt cx="1931828" cy="658800"/>
          </a:xfrm>
          <a:solidFill>
            <a:srgbClr val="145C72"/>
          </a:solidFill>
          <a:effectLst>
            <a:outerShdw blurRad="50800" dist="38100" dir="2700000" algn="tl" rotWithShape="0">
              <a:prstClr val="black">
                <a:alpha val="40000"/>
              </a:prstClr>
            </a:outerShdw>
          </a:effectLst>
        </p:grpSpPr>
        <p:sp>
          <p:nvSpPr>
            <p:cNvPr id="55" name="正方形/長方形 54"/>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56" name="二等辺三角形 55"/>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57" name="グループ化 56"/>
          <p:cNvGrpSpPr/>
          <p:nvPr/>
        </p:nvGrpSpPr>
        <p:grpSpPr>
          <a:xfrm>
            <a:off x="6027875" y="4631083"/>
            <a:ext cx="2106838" cy="1811388"/>
            <a:chOff x="515156" y="4468969"/>
            <a:chExt cx="1931828" cy="658800"/>
          </a:xfrm>
          <a:solidFill>
            <a:srgbClr val="1E8CAE"/>
          </a:solidFill>
          <a:effectLst>
            <a:outerShdw blurRad="50800" dist="38100" dir="2700000" algn="tl" rotWithShape="0">
              <a:prstClr val="black">
                <a:alpha val="40000"/>
              </a:prstClr>
            </a:outerShdw>
          </a:effectLst>
        </p:grpSpPr>
        <p:sp>
          <p:nvSpPr>
            <p:cNvPr id="58" name="正方形/長方形 57"/>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59" name="二等辺三角形 58"/>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60" name="グループ化 59"/>
          <p:cNvGrpSpPr/>
          <p:nvPr/>
        </p:nvGrpSpPr>
        <p:grpSpPr>
          <a:xfrm>
            <a:off x="8146943" y="4631083"/>
            <a:ext cx="1176349" cy="1811388"/>
            <a:chOff x="1294325" y="4468969"/>
            <a:chExt cx="1165538" cy="658800"/>
          </a:xfrm>
          <a:solidFill>
            <a:srgbClr val="24A9D2"/>
          </a:solidFill>
          <a:effectLst>
            <a:outerShdw blurRad="50800" dist="38100" dir="2700000" algn="tl" rotWithShape="0">
              <a:prstClr val="black">
                <a:alpha val="40000"/>
              </a:prstClr>
            </a:outerShdw>
          </a:effectLst>
        </p:grpSpPr>
        <p:sp>
          <p:nvSpPr>
            <p:cNvPr id="61" name="正方形/長方形 60"/>
            <p:cNvSpPr/>
            <p:nvPr/>
          </p:nvSpPr>
          <p:spPr bwMode="auto">
            <a:xfrm>
              <a:off x="1294325" y="4468969"/>
              <a:ext cx="98523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62" name="二等辺三角形 61"/>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63" name="グループ化 62"/>
          <p:cNvGrpSpPr/>
          <p:nvPr/>
        </p:nvGrpSpPr>
        <p:grpSpPr>
          <a:xfrm>
            <a:off x="9323292" y="4631083"/>
            <a:ext cx="1255877" cy="1811388"/>
            <a:chOff x="1294325" y="4468969"/>
            <a:chExt cx="1165538" cy="658800"/>
          </a:xfrm>
          <a:effectLst>
            <a:outerShdw blurRad="50800" dist="38100" dir="2700000" algn="tl" rotWithShape="0">
              <a:prstClr val="black">
                <a:alpha val="40000"/>
              </a:prstClr>
            </a:outerShdw>
          </a:effectLst>
        </p:grpSpPr>
        <p:sp>
          <p:nvSpPr>
            <p:cNvPr id="64" name="正方形/長方形 63"/>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65" name="二等辺三角形 64"/>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66" name="テキスト ボックス 65"/>
          <p:cNvSpPr txBox="1"/>
          <p:nvPr/>
        </p:nvSpPr>
        <p:spPr>
          <a:xfrm>
            <a:off x="1625734" y="4247360"/>
            <a:ext cx="4796610" cy="312634"/>
          </a:xfrm>
          <a:prstGeom prst="roundRect">
            <a:avLst/>
          </a:prstGeom>
          <a:solidFill>
            <a:srgbClr val="51C531"/>
          </a:solidFill>
        </p:spPr>
        <p:txBody>
          <a:bodyPr wrap="square" lIns="144000" tIns="36000" rIns="144000" bIns="0" rtlCol="0">
            <a:spAutoFit/>
          </a:bodyPr>
          <a:lstStyle/>
          <a:p>
            <a:pPr>
              <a:lnSpc>
                <a:spcPct val="100000"/>
              </a:lnSpc>
            </a:pPr>
            <a:r>
              <a:rPr lang="ja-JP" altLang="en-US" sz="1600" b="1" spc="100" dirty="0">
                <a:solidFill>
                  <a:schemeClr val="bg1"/>
                </a:solidFill>
                <a:latin typeface="Arial" pitchFamily="34" charset="0"/>
                <a:ea typeface="メイリオ" pitchFamily="50" charset="-128"/>
              </a:rPr>
              <a:t>一般的な製品・システム等の開発プロセス</a:t>
            </a:r>
          </a:p>
        </p:txBody>
      </p:sp>
      <p:sp>
        <p:nvSpPr>
          <p:cNvPr id="67" name="ホームベース 66"/>
          <p:cNvSpPr/>
          <p:nvPr/>
        </p:nvSpPr>
        <p:spPr bwMode="auto">
          <a:xfrm>
            <a:off x="1805941" y="5225496"/>
            <a:ext cx="6463816" cy="1384691"/>
          </a:xfrm>
          <a:prstGeom prst="homePlate">
            <a:avLst>
              <a:gd name="adj" fmla="val 13222"/>
            </a:avLst>
          </a:prstGeom>
          <a:solidFill>
            <a:schemeClr val="bg1">
              <a:alpha val="34902"/>
            </a:schemeClr>
          </a:solidFill>
          <a:ln w="38100">
            <a:solidFill>
              <a:srgbClr val="FF2975"/>
            </a:solid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68" name="ホームベース 67"/>
          <p:cNvSpPr/>
          <p:nvPr/>
        </p:nvSpPr>
        <p:spPr bwMode="auto">
          <a:xfrm>
            <a:off x="1944706" y="5434470"/>
            <a:ext cx="1698711" cy="878699"/>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OSS</a:t>
            </a:r>
            <a:r>
              <a:rPr lang="ja-JP" altLang="en-US" sz="1400" b="1" dirty="0" smtClean="0">
                <a:latin typeface="Arial" panose="020B0604020202020204" pitchFamily="34" charset="0"/>
                <a:ea typeface="メイリオ" panose="020B0604030504040204" pitchFamily="50" charset="-128"/>
              </a:rPr>
              <a:t>リスト作成</a:t>
            </a:r>
            <a:endParaRPr lang="zh-CN" altLang="en-US" sz="1400" b="1" dirty="0">
              <a:solidFill>
                <a:schemeClr val="tx1"/>
              </a:solidFill>
              <a:latin typeface="Arial" panose="020B0604020202020204" pitchFamily="34" charset="0"/>
              <a:ea typeface="メイリオ" panose="020B0604030504040204" pitchFamily="50" charset="-128"/>
            </a:endParaRPr>
          </a:p>
        </p:txBody>
      </p:sp>
      <p:sp>
        <p:nvSpPr>
          <p:cNvPr id="69" name="ホームベース 68"/>
          <p:cNvSpPr/>
          <p:nvPr/>
        </p:nvSpPr>
        <p:spPr bwMode="auto">
          <a:xfrm>
            <a:off x="4100331" y="5434470"/>
            <a:ext cx="1698711" cy="878699"/>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ja-JP" sz="1400" b="1" dirty="0" smtClean="0">
                <a:latin typeface="Arial" panose="020B0604020202020204" pitchFamily="34" charset="0"/>
                <a:ea typeface="メイリオ" panose="020B0604030504040204" pitchFamily="50" charset="-128"/>
              </a:rPr>
              <a:t>OSS</a:t>
            </a:r>
            <a:r>
              <a:rPr lang="ja-JP" altLang="en-US" sz="1400" b="1" dirty="0" smtClean="0">
                <a:latin typeface="Arial" panose="020B0604020202020204" pitchFamily="34" charset="0"/>
                <a:ea typeface="メイリオ" panose="020B0604030504040204" pitchFamily="50" charset="-128"/>
              </a:rPr>
              <a:t>レビュー</a:t>
            </a:r>
            <a:endParaRPr lang="ja-JP" altLang="en-US" sz="1400" b="1" dirty="0">
              <a:solidFill>
                <a:schemeClr val="tx1"/>
              </a:solidFill>
              <a:latin typeface="Arial" panose="020B0604020202020204" pitchFamily="34" charset="0"/>
              <a:ea typeface="メイリオ" panose="020B0604030504040204" pitchFamily="50" charset="-128"/>
            </a:endParaRPr>
          </a:p>
          <a:p>
            <a:pPr algn="ctr"/>
            <a:r>
              <a:rPr lang="ja-JP" altLang="en-US" sz="1200" b="1" dirty="0">
                <a:solidFill>
                  <a:schemeClr val="tx1"/>
                </a:solidFill>
                <a:latin typeface="Arial" panose="020B0604020202020204" pitchFamily="34" charset="0"/>
                <a:ea typeface="メイリオ" panose="020B0604030504040204" pitchFamily="50" charset="-128"/>
              </a:rPr>
              <a:t>（ライセンス</a:t>
            </a:r>
            <a:r>
              <a:rPr lang="ja-JP" altLang="en-US" sz="1200" b="1" dirty="0" smtClean="0">
                <a:solidFill>
                  <a:schemeClr val="tx1"/>
                </a:solidFill>
                <a:latin typeface="Arial" panose="020B0604020202020204" pitchFamily="34" charset="0"/>
                <a:ea typeface="メイリオ" panose="020B0604030504040204" pitchFamily="50" charset="-128"/>
              </a:rPr>
              <a:t>条件確認</a:t>
            </a:r>
            <a:r>
              <a:rPr lang="ja-JP" altLang="en-US" sz="1200" b="1" dirty="0">
                <a:solidFill>
                  <a:schemeClr val="tx1"/>
                </a:solidFill>
                <a:latin typeface="Arial" panose="020B0604020202020204" pitchFamily="34" charset="0"/>
                <a:ea typeface="メイリオ" panose="020B0604030504040204" pitchFamily="50" charset="-128"/>
              </a:rPr>
              <a:t>）</a:t>
            </a:r>
          </a:p>
        </p:txBody>
      </p:sp>
      <p:sp>
        <p:nvSpPr>
          <p:cNvPr id="70" name="ホームベース 69"/>
          <p:cNvSpPr/>
          <p:nvPr/>
        </p:nvSpPr>
        <p:spPr bwMode="auto">
          <a:xfrm>
            <a:off x="6156896" y="5434470"/>
            <a:ext cx="1698711" cy="878699"/>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OSS</a:t>
            </a:r>
            <a:r>
              <a:rPr lang="zh-CN" altLang="en-US" sz="1400" b="1" dirty="0" smtClean="0">
                <a:solidFill>
                  <a:schemeClr val="tx1"/>
                </a:solidFill>
                <a:latin typeface="Arial" panose="020B0604020202020204" pitchFamily="34" charset="0"/>
                <a:ea typeface="メイリオ" panose="020B0604030504040204" pitchFamily="50" charset="-128"/>
              </a:rPr>
              <a:t>配布</a:t>
            </a:r>
            <a:r>
              <a:rPr lang="ja-JP" altLang="en-US" sz="1400" b="1" dirty="0" smtClean="0">
                <a:solidFill>
                  <a:schemeClr val="tx1"/>
                </a:solidFill>
                <a:latin typeface="Arial" panose="020B0604020202020204" pitchFamily="34" charset="0"/>
                <a:ea typeface="メイリオ" panose="020B0604030504040204" pitchFamily="50" charset="-128"/>
              </a:rPr>
              <a:t>物確認</a:t>
            </a:r>
            <a:endParaRPr lang="zh-CN" altLang="en-US" sz="1200" b="1" dirty="0">
              <a:solidFill>
                <a:schemeClr val="tx1"/>
              </a:solidFill>
              <a:latin typeface="Arial" panose="020B0604020202020204" pitchFamily="34" charset="0"/>
              <a:ea typeface="メイリオ" panose="020B0604030504040204" pitchFamily="50" charset="-128"/>
            </a:endParaRPr>
          </a:p>
        </p:txBody>
      </p:sp>
      <p:sp>
        <p:nvSpPr>
          <p:cNvPr id="71" name="テキスト ボックス 70"/>
          <p:cNvSpPr txBox="1"/>
          <p:nvPr/>
        </p:nvSpPr>
        <p:spPr>
          <a:xfrm>
            <a:off x="3342577" y="6461900"/>
            <a:ext cx="3066836" cy="244530"/>
          </a:xfrm>
          <a:prstGeom prst="roundRect">
            <a:avLst/>
          </a:prstGeom>
          <a:solidFill>
            <a:srgbClr val="FF2975"/>
          </a:solidFill>
        </p:spPr>
        <p:txBody>
          <a:bodyPr wrap="square" lIns="144000" tIns="36000" rIns="144000" bIns="0" rtlCol="0" anchor="ctr">
            <a:spAutoFit/>
          </a:bodyPr>
          <a:lstStyle/>
          <a:p>
            <a:pPr>
              <a:lnSpc>
                <a:spcPct val="100000"/>
              </a:lnSpc>
            </a:pPr>
            <a:r>
              <a:rPr lang="en-US" altLang="ja-JP" sz="1200" b="1" spc="100" dirty="0" smtClean="0">
                <a:solidFill>
                  <a:schemeClr val="bg1"/>
                </a:solidFill>
                <a:latin typeface="Arial" pitchFamily="34" charset="0"/>
                <a:ea typeface="メイリオ" pitchFamily="50" charset="-128"/>
              </a:rPr>
              <a:t>OSS</a:t>
            </a:r>
            <a:r>
              <a:rPr lang="ja-JP" altLang="en-US" sz="1200" b="1" spc="100" dirty="0" smtClean="0">
                <a:solidFill>
                  <a:schemeClr val="bg1"/>
                </a:solidFill>
                <a:latin typeface="Arial" pitchFamily="34" charset="0"/>
                <a:ea typeface="メイリオ" pitchFamily="50" charset="-128"/>
              </a:rPr>
              <a:t>コンプライアンス・プロセス</a:t>
            </a:r>
            <a:endParaRPr lang="ja-JP" altLang="en-US" sz="1200" b="1" spc="100" dirty="0">
              <a:solidFill>
                <a:schemeClr val="bg1"/>
              </a:solidFill>
              <a:latin typeface="Arial" pitchFamily="34" charset="0"/>
              <a:ea typeface="メイリオ" pitchFamily="50" charset="-128"/>
            </a:endParaRPr>
          </a:p>
        </p:txBody>
      </p:sp>
      <p:sp>
        <p:nvSpPr>
          <p:cNvPr id="73" name="正方形/長方形 72"/>
          <p:cNvSpPr/>
          <p:nvPr/>
        </p:nvSpPr>
        <p:spPr bwMode="auto">
          <a:xfrm>
            <a:off x="1089498" y="1605064"/>
            <a:ext cx="10492901" cy="2369435"/>
          </a:xfrm>
          <a:prstGeom prst="rect">
            <a:avLst/>
          </a:prstGeom>
          <a:solidFill>
            <a:srgbClr val="F7F3F7"/>
          </a:solidFill>
          <a:ln w="9525">
            <a:noFill/>
            <a:miter lim="800000"/>
            <a:headEnd/>
            <a:tailEnd/>
          </a:ln>
          <a:effectLst>
            <a:outerShdw blurRad="50800" dist="38100" dir="2700000" algn="tl" rotWithShape="0">
              <a:prstClr val="black">
                <a:alpha val="40000"/>
              </a:prstClr>
            </a:outerShdw>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sp>
        <p:nvSpPr>
          <p:cNvPr id="76" name="Text Box 31"/>
          <p:cNvSpPr txBox="1">
            <a:spLocks noChangeArrowheads="1"/>
          </p:cNvSpPr>
          <p:nvPr/>
        </p:nvSpPr>
        <p:spPr bwMode="gray">
          <a:xfrm>
            <a:off x="1429965" y="1780707"/>
            <a:ext cx="10152433" cy="583030"/>
          </a:xfrm>
          <a:prstGeom prst="rect">
            <a:avLst/>
          </a:prstGeom>
          <a:noFill/>
          <a:ln w="3175" cap="rnd">
            <a:noFill/>
            <a:miter lim="800000"/>
            <a:headEnd/>
            <a:tailEnd/>
          </a:ln>
          <a:effectLst/>
        </p:spPr>
        <p:txBody>
          <a:bodyPr wrap="square" lIns="72000" tIns="0" rIns="144000" bIns="0" anchor="t">
            <a:noAutofit/>
          </a:bodyPr>
          <a:lstStyle/>
          <a:p>
            <a:pPr marL="216000" indent="-216000">
              <a:lnSpc>
                <a:spcPct val="100000"/>
              </a:lnSpc>
              <a:spcBef>
                <a:spcPts val="600"/>
              </a:spcBef>
              <a:buClr>
                <a:srgbClr val="29A2B5"/>
              </a:buClr>
              <a:buFont typeface="Wingdings" panose="05000000000000000000" pitchFamily="2" charset="2"/>
              <a:buChar char="l"/>
              <a:defRPr/>
            </a:pP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特徴に留意した取扱いを行う上で必要な各工程と、開発プロセスの工程との対応関係を</a:t>
            </a:r>
            <a:b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下図に示す。</a:t>
            </a:r>
            <a:b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下図の開発プロセスの各工程内で</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利用</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に係る妥当性などの判断を行う。</a:t>
            </a:r>
          </a:p>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なお、</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上記</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特徴に留意した取扱いを行う上で必要な工程群を、便宜上</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コンプライアンス・プロセス</a:t>
            </a: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と称す。</a:t>
            </a:r>
          </a:p>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コンプライアンス・プロセス</a:t>
            </a: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は以下３つの工程により構成</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され</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（１</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リスト作成</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（２</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レビュー（ライセンス条件確認）</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（３</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配布物</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確認　</a:t>
            </a:r>
          </a:p>
        </p:txBody>
      </p:sp>
    </p:spTree>
    <p:extLst>
      <p:ext uri="{BB962C8B-B14F-4D97-AF65-F5344CB8AC3E}">
        <p14:creationId xmlns:p14="http://schemas.microsoft.com/office/powerpoint/2010/main" val="40096853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とは</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正方形/長方形 3"/>
          <p:cNvSpPr/>
          <p:nvPr/>
        </p:nvSpPr>
        <p:spPr bwMode="auto">
          <a:xfrm>
            <a:off x="1378754" y="1361870"/>
            <a:ext cx="10077185" cy="2328925"/>
          </a:xfrm>
          <a:prstGeom prst="rect">
            <a:avLst/>
          </a:prstGeom>
          <a:solidFill>
            <a:srgbClr val="F7F3F7"/>
          </a:solidFill>
          <a:ln w="9525">
            <a:noFill/>
            <a:miter lim="800000"/>
            <a:headEnd/>
            <a:tailEnd/>
          </a:ln>
          <a:effectLst>
            <a:outerShdw blurRad="50800" dist="38100" dir="2700000" algn="tl" rotWithShape="0">
              <a:prstClr val="black">
                <a:alpha val="40000"/>
              </a:prstClr>
            </a:outerShdw>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cxnSp>
        <p:nvCxnSpPr>
          <p:cNvPr id="6" name="直線コネクタ 5"/>
          <p:cNvCxnSpPr/>
          <p:nvPr/>
        </p:nvCxnSpPr>
        <p:spPr bwMode="auto">
          <a:xfrm>
            <a:off x="1609986" y="4157961"/>
            <a:ext cx="9867642" cy="0"/>
          </a:xfrm>
          <a:prstGeom prst="line">
            <a:avLst/>
          </a:prstGeom>
          <a:noFill/>
          <a:ln w="28575" cap="flat" cmpd="sng" algn="ctr">
            <a:solidFill>
              <a:schemeClr val="bg1">
                <a:lumMod val="85000"/>
              </a:schemeClr>
            </a:solidFill>
            <a:prstDash val="sysDash"/>
            <a:round/>
            <a:headEnd type="none" w="med" len="med"/>
            <a:tailEnd type="none" w="med" len="med"/>
          </a:ln>
          <a:effectLst/>
        </p:spPr>
      </p:cxnSp>
      <p:sp>
        <p:nvSpPr>
          <p:cNvPr id="7" name="Text Box 31"/>
          <p:cNvSpPr txBox="1">
            <a:spLocks noChangeArrowheads="1"/>
          </p:cNvSpPr>
          <p:nvPr/>
        </p:nvSpPr>
        <p:spPr bwMode="gray">
          <a:xfrm>
            <a:off x="1435618" y="1501026"/>
            <a:ext cx="10065039" cy="617287"/>
          </a:xfrm>
          <a:prstGeom prst="rect">
            <a:avLst/>
          </a:prstGeom>
          <a:noFill/>
          <a:ln w="3175" cap="rnd">
            <a:noFill/>
            <a:miter lim="800000"/>
            <a:headEnd/>
            <a:tailEnd/>
          </a:ln>
          <a:effectLst/>
        </p:spPr>
        <p:txBody>
          <a:bodyPr wrap="square" lIns="72000" tIns="0" rIns="144000" bIns="0" anchor="t">
            <a:noAutofit/>
          </a:bodyPr>
          <a:lstStyle/>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コンプライアンス・プロセス</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は、開発プロセス内で実施される以下３つの工程より構成される。</a:t>
            </a:r>
          </a:p>
          <a:p>
            <a:pPr>
              <a:lnSpc>
                <a:spcPct val="100000"/>
              </a:lnSpc>
              <a:spcBef>
                <a:spcPts val="1200"/>
              </a:spcBef>
              <a:buClr>
                <a:srgbClr val="29A2B5"/>
              </a:buClr>
              <a:defRPr/>
            </a:pP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　　（１）「検討」工程内での、</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リスト作成」</a:t>
            </a:r>
            <a:endPar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spcBef>
                <a:spcPts val="600"/>
              </a:spcBef>
              <a:buClr>
                <a:srgbClr val="29A2B5"/>
              </a:buClr>
              <a:defRPr/>
            </a:pP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　　（２）「開発」工程内での、</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レビュー（ライセンス条件確認）」</a:t>
            </a:r>
            <a:endPar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spcBef>
                <a:spcPts val="600"/>
              </a:spcBef>
              <a:buClr>
                <a:srgbClr val="29A2B5"/>
              </a:buClr>
              <a:defRPr/>
            </a:pP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　　（３）「検査」工程内での、</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配布物確認」</a:t>
            </a:r>
            <a:endPar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endParaRPr>
          </a:p>
          <a:p>
            <a:pPr marL="216000" indent="-216000">
              <a:lnSpc>
                <a:spcPct val="100000"/>
              </a:lnSpc>
              <a:spcBef>
                <a:spcPts val="1400"/>
              </a:spcBef>
              <a:buClr>
                <a:srgbClr val="29A2B5"/>
              </a:buClr>
              <a:buFont typeface="Wingdings" panose="05000000000000000000" pitchFamily="2" charset="2"/>
              <a:buChar char="l"/>
              <a:defRPr/>
            </a:pP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コンプライアンス・プロセス</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」のそれぞれの工程での確認事項や関連部門などについては、次ページから説明する。</a:t>
            </a:r>
          </a:p>
        </p:txBody>
      </p:sp>
      <p:sp>
        <p:nvSpPr>
          <p:cNvPr id="8" name="ホームベース 7"/>
          <p:cNvSpPr/>
          <p:nvPr/>
        </p:nvSpPr>
        <p:spPr bwMode="auto">
          <a:xfrm>
            <a:off x="1400783" y="3861880"/>
            <a:ext cx="10260296" cy="2760609"/>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9" name="テキスト ボックス 8"/>
          <p:cNvSpPr txBox="1"/>
          <p:nvPr/>
        </p:nvSpPr>
        <p:spPr>
          <a:xfrm>
            <a:off x="1510219" y="3985466"/>
            <a:ext cx="4438750" cy="298691"/>
          </a:xfrm>
          <a:prstGeom prst="roundRect">
            <a:avLst/>
          </a:prstGeom>
          <a:solidFill>
            <a:srgbClr val="51C531"/>
          </a:solidFill>
        </p:spPr>
        <p:txBody>
          <a:bodyPr wrap="square" lIns="144000" tIns="36000" rIns="144000" bIns="18000" rtlCol="0" anchor="ctr">
            <a:spAutoFit/>
          </a:bodyPr>
          <a:lstStyle/>
          <a:p>
            <a:pPr>
              <a:lnSpc>
                <a:spcPct val="100000"/>
              </a:lnSpc>
            </a:pPr>
            <a:r>
              <a:rPr lang="ja-JP" altLang="en-US" sz="1400" b="1" spc="100" dirty="0">
                <a:solidFill>
                  <a:schemeClr val="bg1"/>
                </a:solidFill>
                <a:latin typeface="Arial" pitchFamily="34" charset="0"/>
                <a:ea typeface="メイリオ" pitchFamily="50" charset="-128"/>
              </a:rPr>
              <a:t>一般的な製品・システム等の開発プロセス</a:t>
            </a:r>
          </a:p>
        </p:txBody>
      </p:sp>
      <p:grpSp>
        <p:nvGrpSpPr>
          <p:cNvPr id="10" name="グループ化 9"/>
          <p:cNvGrpSpPr/>
          <p:nvPr/>
        </p:nvGrpSpPr>
        <p:grpSpPr>
          <a:xfrm>
            <a:off x="1628775" y="4376132"/>
            <a:ext cx="9823828" cy="1917819"/>
            <a:chOff x="695462" y="4171167"/>
            <a:chExt cx="8156617" cy="827090"/>
          </a:xfrm>
        </p:grpSpPr>
        <p:grpSp>
          <p:nvGrpSpPr>
            <p:cNvPr id="11" name="グループ化 10"/>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24" name="正方形/長方形 23"/>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25" name="二等辺三角形 24"/>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2" name="グループ化 11"/>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22" name="正方形/長方形 21"/>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23" name="二等辺三角形 22"/>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3" name="グループ化 12"/>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20" name="正方形/長方形 19"/>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21" name="二等辺三角形 20"/>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4" name="グループ化 13"/>
            <p:cNvGrpSpPr/>
            <p:nvPr/>
          </p:nvGrpSpPr>
          <p:grpSpPr>
            <a:xfrm>
              <a:off x="6513488" y="4171167"/>
              <a:ext cx="1165538" cy="827090"/>
              <a:chOff x="1294325" y="4468969"/>
              <a:chExt cx="1165538" cy="658800"/>
            </a:xfrm>
            <a:solidFill>
              <a:srgbClr val="24A9D2"/>
            </a:solidFill>
            <a:effectLst>
              <a:outerShdw blurRad="50800" dist="38100" dir="2700000" algn="tl" rotWithShape="0">
                <a:prstClr val="black">
                  <a:alpha val="40000"/>
                </a:prstClr>
              </a:outerShdw>
            </a:effectLst>
          </p:grpSpPr>
          <p:sp>
            <p:nvSpPr>
              <p:cNvPr id="18" name="正方形/長方形 17"/>
              <p:cNvSpPr/>
              <p:nvPr/>
            </p:nvSpPr>
            <p:spPr bwMode="auto">
              <a:xfrm>
                <a:off x="1294325" y="4468969"/>
                <a:ext cx="98523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19" name="二等辺三角形 18"/>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5" name="グループ化 14"/>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16" name="正方形/長方形 15"/>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17" name="二等辺三角形 16"/>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sp>
        <p:nvSpPr>
          <p:cNvPr id="26" name="ホームベース 25"/>
          <p:cNvSpPr/>
          <p:nvPr/>
        </p:nvSpPr>
        <p:spPr bwMode="auto">
          <a:xfrm>
            <a:off x="1765935" y="4995617"/>
            <a:ext cx="6641826" cy="1466051"/>
          </a:xfrm>
          <a:prstGeom prst="homePlate">
            <a:avLst>
              <a:gd name="adj" fmla="val 13222"/>
            </a:avLst>
          </a:prstGeom>
          <a:solidFill>
            <a:schemeClr val="bg1">
              <a:alpha val="34902"/>
            </a:schemeClr>
          </a:solidFill>
          <a:ln w="38100">
            <a:solidFill>
              <a:srgbClr val="FF2975"/>
            </a:solid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27" name="ホームベース 26"/>
          <p:cNvSpPr/>
          <p:nvPr/>
        </p:nvSpPr>
        <p:spPr bwMode="auto">
          <a:xfrm>
            <a:off x="1989211" y="5234322"/>
            <a:ext cx="1766124" cy="93032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OSS</a:t>
            </a:r>
            <a:r>
              <a:rPr lang="ja-JP" altLang="en-US" sz="1400" b="1" dirty="0" smtClean="0">
                <a:latin typeface="Arial" panose="020B0604020202020204" pitchFamily="34" charset="0"/>
                <a:ea typeface="メイリオ" panose="020B0604030504040204" pitchFamily="50" charset="-128"/>
              </a:rPr>
              <a:t>リスト作成</a:t>
            </a:r>
            <a:endParaRPr lang="zh-CN" altLang="en-US" sz="1400" b="1" dirty="0">
              <a:solidFill>
                <a:schemeClr val="tx1"/>
              </a:solidFill>
              <a:latin typeface="Arial" panose="020B0604020202020204" pitchFamily="34" charset="0"/>
              <a:ea typeface="メイリオ" panose="020B0604030504040204" pitchFamily="50" charset="-128"/>
            </a:endParaRPr>
          </a:p>
        </p:txBody>
      </p:sp>
      <p:sp>
        <p:nvSpPr>
          <p:cNvPr id="28" name="ホームベース 27"/>
          <p:cNvSpPr/>
          <p:nvPr/>
        </p:nvSpPr>
        <p:spPr bwMode="auto">
          <a:xfrm>
            <a:off x="3923856" y="5234322"/>
            <a:ext cx="1766124" cy="93032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ja-JP" sz="1400" b="1" dirty="0" smtClean="0">
                <a:latin typeface="Arial" panose="020B0604020202020204" pitchFamily="34" charset="0"/>
                <a:ea typeface="メイリオ" panose="020B0604030504040204" pitchFamily="50" charset="-128"/>
              </a:rPr>
              <a:t>OSS</a:t>
            </a:r>
            <a:r>
              <a:rPr lang="ja-JP" altLang="en-US" sz="1400" b="1" dirty="0" smtClean="0">
                <a:latin typeface="Arial" panose="020B0604020202020204" pitchFamily="34" charset="0"/>
                <a:ea typeface="メイリオ" panose="020B0604030504040204" pitchFamily="50" charset="-128"/>
              </a:rPr>
              <a:t>レビュー</a:t>
            </a:r>
            <a:endParaRPr lang="ja-JP" altLang="en-US" sz="1400" b="1" dirty="0">
              <a:solidFill>
                <a:schemeClr val="tx1"/>
              </a:solidFill>
              <a:latin typeface="Arial" panose="020B0604020202020204" pitchFamily="34" charset="0"/>
              <a:ea typeface="メイリオ" panose="020B0604030504040204" pitchFamily="50" charset="-128"/>
            </a:endParaRPr>
          </a:p>
          <a:p>
            <a:pPr algn="ctr"/>
            <a:r>
              <a:rPr lang="ja-JP" altLang="en-US" sz="1200" b="1" dirty="0">
                <a:solidFill>
                  <a:schemeClr val="tx1"/>
                </a:solidFill>
                <a:latin typeface="Arial" panose="020B0604020202020204" pitchFamily="34" charset="0"/>
                <a:ea typeface="メイリオ" panose="020B0604030504040204" pitchFamily="50" charset="-128"/>
              </a:rPr>
              <a:t>（ライセンス</a:t>
            </a:r>
            <a:r>
              <a:rPr lang="ja-JP" altLang="en-US" sz="1200" b="1" dirty="0" smtClean="0">
                <a:solidFill>
                  <a:schemeClr val="tx1"/>
                </a:solidFill>
                <a:latin typeface="Arial" panose="020B0604020202020204" pitchFamily="34" charset="0"/>
                <a:ea typeface="メイリオ" panose="020B0604030504040204" pitchFamily="50" charset="-128"/>
              </a:rPr>
              <a:t>条件確認</a:t>
            </a:r>
            <a:r>
              <a:rPr lang="ja-JP" altLang="en-US" sz="1200" b="1" dirty="0">
                <a:solidFill>
                  <a:schemeClr val="tx1"/>
                </a:solidFill>
                <a:latin typeface="Arial" panose="020B0604020202020204" pitchFamily="34" charset="0"/>
                <a:ea typeface="メイリオ" panose="020B0604030504040204" pitchFamily="50" charset="-128"/>
              </a:rPr>
              <a:t>）</a:t>
            </a:r>
          </a:p>
        </p:txBody>
      </p:sp>
      <p:sp>
        <p:nvSpPr>
          <p:cNvPr id="29" name="ホームベース 28"/>
          <p:cNvSpPr/>
          <p:nvPr/>
        </p:nvSpPr>
        <p:spPr bwMode="auto">
          <a:xfrm>
            <a:off x="5858501" y="5234322"/>
            <a:ext cx="1766124" cy="93032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OSS</a:t>
            </a:r>
            <a:r>
              <a:rPr lang="zh-CN" altLang="en-US" sz="1400" b="1" dirty="0" smtClean="0">
                <a:solidFill>
                  <a:schemeClr val="tx1"/>
                </a:solidFill>
                <a:latin typeface="Arial" panose="020B0604020202020204" pitchFamily="34" charset="0"/>
                <a:ea typeface="メイリオ" panose="020B0604030504040204" pitchFamily="50" charset="-128"/>
              </a:rPr>
              <a:t>配布</a:t>
            </a:r>
            <a:r>
              <a:rPr lang="ja-JP" altLang="en-US" sz="1400" b="1" dirty="0" smtClean="0">
                <a:solidFill>
                  <a:schemeClr val="tx1"/>
                </a:solidFill>
                <a:latin typeface="Arial" panose="020B0604020202020204" pitchFamily="34" charset="0"/>
                <a:ea typeface="メイリオ" panose="020B0604030504040204" pitchFamily="50" charset="-128"/>
              </a:rPr>
              <a:t>物確認</a:t>
            </a:r>
            <a:endParaRPr lang="zh-CN" altLang="en-US" sz="1200" b="1" dirty="0">
              <a:solidFill>
                <a:schemeClr val="tx1"/>
              </a:solidFill>
              <a:latin typeface="Arial" panose="020B0604020202020204" pitchFamily="34" charset="0"/>
              <a:ea typeface="メイリオ" panose="020B0604030504040204" pitchFamily="50" charset="-128"/>
            </a:endParaRPr>
          </a:p>
        </p:txBody>
      </p:sp>
      <p:sp>
        <p:nvSpPr>
          <p:cNvPr id="30" name="テキスト ボックス 29"/>
          <p:cNvSpPr txBox="1"/>
          <p:nvPr/>
        </p:nvSpPr>
        <p:spPr>
          <a:xfrm>
            <a:off x="3353508" y="6304816"/>
            <a:ext cx="3007675" cy="244530"/>
          </a:xfrm>
          <a:prstGeom prst="roundRect">
            <a:avLst/>
          </a:prstGeom>
          <a:solidFill>
            <a:srgbClr val="FF2975"/>
          </a:solidFill>
        </p:spPr>
        <p:txBody>
          <a:bodyPr wrap="square" lIns="144000" tIns="36000" rIns="144000" bIns="0" rtlCol="0" anchor="ctr">
            <a:spAutoFit/>
          </a:bodyPr>
          <a:lstStyle/>
          <a:p>
            <a:pPr>
              <a:lnSpc>
                <a:spcPct val="100000"/>
              </a:lnSpc>
            </a:pPr>
            <a:r>
              <a:rPr lang="en-US" altLang="ja-JP" sz="1200" b="1" spc="100" dirty="0" smtClean="0">
                <a:solidFill>
                  <a:schemeClr val="bg1"/>
                </a:solidFill>
                <a:latin typeface="Arial" pitchFamily="34" charset="0"/>
                <a:ea typeface="メイリオ" pitchFamily="50" charset="-128"/>
              </a:rPr>
              <a:t>OSS</a:t>
            </a:r>
            <a:r>
              <a:rPr lang="ja-JP" altLang="en-US" sz="1200" b="1" spc="100" dirty="0" smtClean="0">
                <a:solidFill>
                  <a:schemeClr val="bg1"/>
                </a:solidFill>
                <a:latin typeface="Arial" pitchFamily="34" charset="0"/>
                <a:ea typeface="メイリオ" pitchFamily="50" charset="-128"/>
              </a:rPr>
              <a:t>コンプライアンス・プロセス</a:t>
            </a:r>
            <a:endParaRPr lang="ja-JP" altLang="en-US" sz="1200" b="1" spc="100" dirty="0">
              <a:solidFill>
                <a:schemeClr val="bg1"/>
              </a:solidFill>
              <a:latin typeface="Arial" pitchFamily="34" charset="0"/>
              <a:ea typeface="メイリオ" pitchFamily="50" charset="-128"/>
            </a:endParaRPr>
          </a:p>
        </p:txBody>
      </p:sp>
    </p:spTree>
    <p:extLst>
      <p:ext uri="{BB962C8B-B14F-4D97-AF65-F5344CB8AC3E}">
        <p14:creationId xmlns:p14="http://schemas.microsoft.com/office/powerpoint/2010/main" val="22490962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リスト作成プロセス例</a:t>
            </a:r>
            <a:r>
              <a:rPr lang="ja-JP" alt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8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【§3.1</a:t>
            </a:r>
            <a:r>
              <a:rPr lang="en-US" altLang="ja-JP" sz="18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正方形/長方形 3"/>
          <p:cNvSpPr/>
          <p:nvPr/>
        </p:nvSpPr>
        <p:spPr bwMode="auto">
          <a:xfrm>
            <a:off x="1257357" y="1773479"/>
            <a:ext cx="9858847" cy="976782"/>
          </a:xfrm>
          <a:prstGeom prst="rect">
            <a:avLst/>
          </a:prstGeom>
          <a:solidFill>
            <a:srgbClr val="71C9E5"/>
          </a:solidFill>
          <a:ln w="9525">
            <a:noFill/>
            <a:miter lim="800000"/>
            <a:headEnd/>
            <a:tailEnd/>
          </a:ln>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sp>
        <p:nvSpPr>
          <p:cNvPr id="7" name="Text Box 31"/>
          <p:cNvSpPr txBox="1">
            <a:spLocks noChangeArrowheads="1"/>
          </p:cNvSpPr>
          <p:nvPr/>
        </p:nvSpPr>
        <p:spPr bwMode="gray">
          <a:xfrm>
            <a:off x="1426443" y="2202352"/>
            <a:ext cx="9566071" cy="425513"/>
          </a:xfrm>
          <a:prstGeom prst="rect">
            <a:avLst/>
          </a:prstGeom>
          <a:noFill/>
          <a:ln w="3175" cap="rnd">
            <a:noFill/>
            <a:miter lim="800000"/>
            <a:headEnd/>
            <a:tailEnd/>
          </a:ln>
          <a:effectLst/>
        </p:spPr>
        <p:txBody>
          <a:bodyPr wrap="square" lIns="72000" tIns="0" rIns="144000" bIns="0" anchor="t">
            <a:noAutofit/>
          </a:bodyPr>
          <a:lstStyle/>
          <a:p>
            <a:pPr>
              <a:lnSpc>
                <a:spcPct val="100000"/>
              </a:lnSpc>
              <a:buClr>
                <a:srgbClr val="C00000"/>
              </a:buClr>
              <a:defRPr/>
            </a:pPr>
            <a:r>
              <a:rPr lang="ja-JP" altLang="en-US" sz="1400" b="1" spc="100" dirty="0">
                <a:solidFill>
                  <a:schemeClr val="tx1">
                    <a:lumMod val="75000"/>
                    <a:lumOff val="25000"/>
                  </a:schemeClr>
                </a:solidFill>
                <a:latin typeface="Arial" pitchFamily="34" charset="0"/>
                <a:ea typeface="メイリオ" pitchFamily="50" charset="-128"/>
              </a:rPr>
              <a:t>製品等へ利用</a:t>
            </a:r>
            <a:r>
              <a:rPr lang="ja-JP" altLang="en-US" sz="1400" b="1" spc="100" dirty="0" smtClean="0">
                <a:solidFill>
                  <a:schemeClr val="tx1">
                    <a:lumMod val="75000"/>
                    <a:lumOff val="25000"/>
                  </a:schemeClr>
                </a:solidFill>
                <a:latin typeface="Arial" pitchFamily="34" charset="0"/>
                <a:ea typeface="メイリオ" pitchFamily="50" charset="-128"/>
              </a:rPr>
              <a:t>する</a:t>
            </a:r>
            <a:r>
              <a:rPr lang="en-US" altLang="ja-JP" sz="1400" b="1" spc="100" dirty="0" smtClean="0">
                <a:solidFill>
                  <a:schemeClr val="tx1">
                    <a:lumMod val="75000"/>
                    <a:lumOff val="25000"/>
                  </a:schemeClr>
                </a:solidFill>
                <a:latin typeface="Arial" pitchFamily="34" charset="0"/>
                <a:ea typeface="メイリオ" pitchFamily="50" charset="-128"/>
              </a:rPr>
              <a:t>OSS</a:t>
            </a:r>
            <a:r>
              <a:rPr lang="ja-JP" altLang="en-US" sz="1400" b="1" spc="100" dirty="0" smtClean="0">
                <a:solidFill>
                  <a:schemeClr val="tx1">
                    <a:lumMod val="75000"/>
                    <a:lumOff val="25000"/>
                  </a:schemeClr>
                </a:solidFill>
                <a:latin typeface="Arial" pitchFamily="34" charset="0"/>
                <a:ea typeface="メイリオ" pitchFamily="50" charset="-128"/>
              </a:rPr>
              <a:t>を</a:t>
            </a:r>
            <a:r>
              <a:rPr lang="ja-JP" altLang="en-US" sz="1400" b="1" spc="100" dirty="0">
                <a:solidFill>
                  <a:schemeClr val="tx1">
                    <a:lumMod val="75000"/>
                    <a:lumOff val="25000"/>
                  </a:schemeClr>
                </a:solidFill>
                <a:latin typeface="Arial" pitchFamily="34" charset="0"/>
                <a:ea typeface="メイリオ" pitchFamily="50" charset="-128"/>
              </a:rPr>
              <a:t>取得する場合は、開発プロセスの「検討」工程で、下表の確認を行う</a:t>
            </a:r>
            <a:r>
              <a:rPr lang="ja-JP" altLang="en-US" sz="1400" b="1" spc="100" dirty="0" smtClean="0">
                <a:solidFill>
                  <a:schemeClr val="tx1">
                    <a:lumMod val="75000"/>
                    <a:lumOff val="25000"/>
                  </a:schemeClr>
                </a:solidFill>
                <a:latin typeface="Arial" pitchFamily="34" charset="0"/>
                <a:ea typeface="メイリオ" pitchFamily="50" charset="-128"/>
              </a:rPr>
              <a:t>「</a:t>
            </a:r>
            <a:r>
              <a:rPr lang="en-US" altLang="ja-JP" sz="1400" b="1" spc="100" dirty="0" smtClean="0">
                <a:solidFill>
                  <a:schemeClr val="tx1">
                    <a:lumMod val="75000"/>
                    <a:lumOff val="25000"/>
                  </a:schemeClr>
                </a:solidFill>
                <a:latin typeface="Arial" pitchFamily="34" charset="0"/>
                <a:ea typeface="メイリオ" pitchFamily="50" charset="-128"/>
              </a:rPr>
              <a:t>OSS</a:t>
            </a:r>
            <a:r>
              <a:rPr lang="ja-JP" altLang="en-US" sz="1400" b="1" spc="100" dirty="0" smtClean="0">
                <a:solidFill>
                  <a:schemeClr val="tx1">
                    <a:lumMod val="75000"/>
                    <a:lumOff val="25000"/>
                  </a:schemeClr>
                </a:solidFill>
                <a:latin typeface="Arial" pitchFamily="34" charset="0"/>
                <a:ea typeface="メイリオ" pitchFamily="50" charset="-128"/>
              </a:rPr>
              <a:t>リスト作成</a:t>
            </a:r>
            <a:r>
              <a:rPr lang="ja-JP" altLang="en-US" sz="1400" b="1" spc="100" dirty="0">
                <a:solidFill>
                  <a:schemeClr val="tx1">
                    <a:lumMod val="75000"/>
                    <a:lumOff val="25000"/>
                  </a:schemeClr>
                </a:solidFill>
                <a:latin typeface="Arial" pitchFamily="34" charset="0"/>
                <a:ea typeface="メイリオ" pitchFamily="50" charset="-128"/>
              </a:rPr>
              <a:t>」プロセスを</a:t>
            </a:r>
            <a:r>
              <a:rPr lang="ja-JP" altLang="en-US" sz="1400" b="1" spc="100" dirty="0" smtClean="0">
                <a:solidFill>
                  <a:schemeClr val="tx1">
                    <a:lumMod val="75000"/>
                    <a:lumOff val="25000"/>
                  </a:schemeClr>
                </a:solidFill>
                <a:latin typeface="Arial" pitchFamily="34" charset="0"/>
                <a:ea typeface="メイリオ" pitchFamily="50" charset="-128"/>
              </a:rPr>
              <a:t>実施す</a:t>
            </a:r>
            <a:r>
              <a:rPr lang="ja-JP" altLang="en-US" sz="1400" b="1" spc="100" dirty="0">
                <a:solidFill>
                  <a:schemeClr val="tx1">
                    <a:lumMod val="75000"/>
                    <a:lumOff val="25000"/>
                  </a:schemeClr>
                </a:solidFill>
                <a:latin typeface="Arial" pitchFamily="34" charset="0"/>
                <a:ea typeface="メイリオ" pitchFamily="50" charset="-128"/>
              </a:rPr>
              <a:t>る</a:t>
            </a:r>
            <a:r>
              <a:rPr lang="ja-JP" altLang="en-US" sz="1400" b="1" spc="100" dirty="0" smtClean="0">
                <a:solidFill>
                  <a:schemeClr val="tx1">
                    <a:lumMod val="75000"/>
                    <a:lumOff val="25000"/>
                  </a:schemeClr>
                </a:solidFill>
                <a:latin typeface="Arial" pitchFamily="34" charset="0"/>
                <a:ea typeface="メイリオ" pitchFamily="50" charset="-128"/>
              </a:rPr>
              <a:t>。</a:t>
            </a:r>
            <a:endParaRPr lang="ja-JP" altLang="en-US" sz="1400" b="1" spc="100" dirty="0">
              <a:solidFill>
                <a:schemeClr val="tx1">
                  <a:lumMod val="75000"/>
                  <a:lumOff val="25000"/>
                </a:schemeClr>
              </a:solidFill>
              <a:latin typeface="Arial" pitchFamily="34" charset="0"/>
              <a:ea typeface="メイリオ" pitchFamily="50" charset="-128"/>
            </a:endParaRPr>
          </a:p>
        </p:txBody>
      </p:sp>
      <p:sp>
        <p:nvSpPr>
          <p:cNvPr id="8" name="テキスト ボックス 7"/>
          <p:cNvSpPr txBox="1"/>
          <p:nvPr/>
        </p:nvSpPr>
        <p:spPr>
          <a:xfrm>
            <a:off x="1400233" y="1895295"/>
            <a:ext cx="4076439" cy="282573"/>
          </a:xfrm>
          <a:prstGeom prst="rect">
            <a:avLst/>
          </a:prstGeom>
          <a:noFill/>
          <a:ln>
            <a:noFill/>
          </a:ln>
        </p:spPr>
        <p:txBody>
          <a:bodyPr wrap="square" lIns="0" tIns="36000" rIns="72000" bIns="0" rtlCol="0">
            <a:spAutoFit/>
          </a:bodyPr>
          <a:lstStyle/>
          <a:p>
            <a:pPr>
              <a:lnSpc>
                <a:spcPct val="100000"/>
              </a:lnSpc>
            </a:pPr>
            <a:r>
              <a:rPr lang="ja-JP" altLang="en-US" sz="1600" b="1" spc="100" dirty="0">
                <a:solidFill>
                  <a:schemeClr val="bg1"/>
                </a:solidFill>
                <a:latin typeface="Arial" pitchFamily="34" charset="0"/>
                <a:ea typeface="メイリオ" pitchFamily="50" charset="-128"/>
              </a:rPr>
              <a:t>（１</a:t>
            </a:r>
            <a:r>
              <a:rPr lang="ja-JP" altLang="en-US" sz="1600" b="1" spc="-100" dirty="0" smtClean="0">
                <a:solidFill>
                  <a:schemeClr val="bg1"/>
                </a:solidFill>
                <a:latin typeface="Arial" pitchFamily="34" charset="0"/>
                <a:ea typeface="メイリオ" pitchFamily="50" charset="-128"/>
              </a:rPr>
              <a:t>）「</a:t>
            </a:r>
            <a:r>
              <a:rPr lang="en-US" altLang="ja-JP" sz="1600" b="1" spc="100" dirty="0">
                <a:solidFill>
                  <a:schemeClr val="bg1"/>
                </a:solidFill>
                <a:latin typeface="Arial" pitchFamily="34" charset="0"/>
                <a:ea typeface="メイリオ" pitchFamily="50" charset="-128"/>
              </a:rPr>
              <a:t> </a:t>
            </a:r>
            <a:r>
              <a:rPr lang="en-US" altLang="ja-JP" sz="1600" b="1" spc="100" dirty="0" smtClean="0">
                <a:solidFill>
                  <a:schemeClr val="bg1"/>
                </a:solidFill>
                <a:latin typeface="Arial" pitchFamily="34" charset="0"/>
                <a:ea typeface="メイリオ" pitchFamily="50" charset="-128"/>
              </a:rPr>
              <a:t>OSS</a:t>
            </a:r>
            <a:r>
              <a:rPr lang="ja-JP" altLang="en-US" sz="1600" b="1" spc="100" dirty="0" smtClean="0">
                <a:solidFill>
                  <a:schemeClr val="bg1"/>
                </a:solidFill>
                <a:latin typeface="Arial" pitchFamily="34" charset="0"/>
                <a:ea typeface="メイリオ" pitchFamily="50" charset="-128"/>
              </a:rPr>
              <a:t>リスト</a:t>
            </a:r>
            <a:r>
              <a:rPr lang="ja-JP" altLang="en-US" sz="1600" b="1" spc="100" dirty="0">
                <a:solidFill>
                  <a:schemeClr val="bg1"/>
                </a:solidFill>
                <a:latin typeface="Arial" pitchFamily="34" charset="0"/>
                <a:ea typeface="メイリオ" pitchFamily="50" charset="-128"/>
              </a:rPr>
              <a:t>作成</a:t>
            </a:r>
            <a:r>
              <a:rPr lang="ja-JP" altLang="en-US" sz="1600" b="1" spc="-100" dirty="0" smtClean="0">
                <a:solidFill>
                  <a:schemeClr val="bg1"/>
                </a:solidFill>
                <a:latin typeface="Arial" pitchFamily="34" charset="0"/>
                <a:ea typeface="メイリオ" pitchFamily="50" charset="-128"/>
              </a:rPr>
              <a:t>」</a:t>
            </a:r>
            <a:r>
              <a:rPr lang="ja-JP" altLang="en-US" sz="1600" b="1" spc="100" dirty="0" smtClean="0">
                <a:solidFill>
                  <a:schemeClr val="bg1"/>
                </a:solidFill>
                <a:latin typeface="Arial" pitchFamily="34" charset="0"/>
                <a:ea typeface="メイリオ" pitchFamily="50" charset="-128"/>
              </a:rPr>
              <a:t>プロセス</a:t>
            </a:r>
            <a:endParaRPr lang="ja-JP" altLang="en-US" sz="1600" b="1" spc="100" dirty="0">
              <a:solidFill>
                <a:schemeClr val="bg1"/>
              </a:solidFill>
              <a:latin typeface="Arial" pitchFamily="34" charset="0"/>
              <a:ea typeface="メイリオ" pitchFamily="50" charset="-128"/>
            </a:endParaRPr>
          </a:p>
        </p:txBody>
      </p:sp>
      <p:graphicFrame>
        <p:nvGraphicFramePr>
          <p:cNvPr id="9" name="表 8"/>
          <p:cNvGraphicFramePr>
            <a:graphicFrameLocks noGrp="1"/>
          </p:cNvGraphicFramePr>
          <p:nvPr>
            <p:extLst>
              <p:ext uri="{D42A27DB-BD31-4B8C-83A1-F6EECF244321}">
                <p14:modId xmlns:p14="http://schemas.microsoft.com/office/powerpoint/2010/main" val="3915342316"/>
              </p:ext>
            </p:extLst>
          </p:nvPr>
        </p:nvGraphicFramePr>
        <p:xfrm>
          <a:off x="1180222" y="4823270"/>
          <a:ext cx="10007156" cy="1691014"/>
        </p:xfrm>
        <a:graphic>
          <a:graphicData uri="http://schemas.openxmlformats.org/drawingml/2006/table">
            <a:tbl>
              <a:tblPr firstRow="1" bandRow="1">
                <a:tableStyleId>{5940675A-B579-460E-94D1-54222C63F5DA}</a:tableStyleId>
              </a:tblPr>
              <a:tblGrid>
                <a:gridCol w="5618552">
                  <a:extLst>
                    <a:ext uri="{9D8B030D-6E8A-4147-A177-3AD203B41FA5}">
                      <a16:colId xmlns:a16="http://schemas.microsoft.com/office/drawing/2014/main" val="2329334101"/>
                    </a:ext>
                  </a:extLst>
                </a:gridCol>
                <a:gridCol w="4388604">
                  <a:extLst>
                    <a:ext uri="{9D8B030D-6E8A-4147-A177-3AD203B41FA5}">
                      <a16:colId xmlns:a16="http://schemas.microsoft.com/office/drawing/2014/main" val="966656168"/>
                    </a:ext>
                  </a:extLst>
                </a:gridCol>
              </a:tblGrid>
              <a:tr h="2912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リスト作成の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主な確認事項</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リスト作成の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関連体制等</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extLst>
                  <a:ext uri="{0D108BD9-81ED-4DB2-BD59-A6C34878D82A}">
                    <a16:rowId xmlns:a16="http://schemas.microsoft.com/office/drawing/2014/main" val="1544420771"/>
                  </a:ext>
                </a:extLst>
              </a:tr>
              <a:tr h="1399735">
                <a:tc>
                  <a:txBody>
                    <a:bodyPr/>
                    <a:lstStyle/>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の</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名称（バージョン含む）、原権利者、ライセンス　</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の</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利用用途（複製・改変・再配布の有無、社内利用／社外提供）</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・利用用途に基づくライセンス条件の把握及び遵守可否</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・ライセンス伝播の有無（自社のソースコードの開示有無など）</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ts val="1100"/>
                        </a:lnSpc>
                        <a:spcBef>
                          <a:spcPts val="0"/>
                        </a:spcBef>
                        <a:spcAft>
                          <a:spcPts val="0"/>
                        </a:spcAft>
                        <a:buClrTx/>
                        <a:buSzTx/>
                        <a:buFontTx/>
                        <a:buNone/>
                        <a:tabLst/>
                        <a:defRPr/>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・使用したソフトウェア内でのライセンスの競合の確認</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及び</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取得</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記録の管理・保管　など</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tc>
                  <a:txBody>
                    <a:bodyPr/>
                    <a:lstStyle/>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・開発者：</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リスト作成の実施</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・開発責任者：</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リスト作成の承認</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法務部門、知財</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開発推進他で</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レビューを</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実施</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・レビュー結果を記録し、保存</a:t>
                      </a:r>
                      <a:endPar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extLst>
                  <a:ext uri="{0D108BD9-81ED-4DB2-BD59-A6C34878D82A}">
                    <a16:rowId xmlns:a16="http://schemas.microsoft.com/office/drawing/2014/main" val="859723764"/>
                  </a:ext>
                </a:extLst>
              </a:tr>
            </a:tbl>
          </a:graphicData>
        </a:graphic>
      </p:graphicFrame>
      <p:sp>
        <p:nvSpPr>
          <p:cNvPr id="10" name="ホームベース 9"/>
          <p:cNvSpPr/>
          <p:nvPr/>
        </p:nvSpPr>
        <p:spPr bwMode="auto">
          <a:xfrm>
            <a:off x="1224613" y="3167557"/>
            <a:ext cx="9930926" cy="1628618"/>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1" name="ホームベース 10"/>
          <p:cNvSpPr/>
          <p:nvPr/>
        </p:nvSpPr>
        <p:spPr bwMode="auto">
          <a:xfrm>
            <a:off x="1262362" y="2799817"/>
            <a:ext cx="9930926" cy="1962510"/>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2" name="テキスト ボックス 11"/>
          <p:cNvSpPr txBox="1"/>
          <p:nvPr/>
        </p:nvSpPr>
        <p:spPr>
          <a:xfrm>
            <a:off x="1262362" y="2786648"/>
            <a:ext cx="4342578" cy="298691"/>
          </a:xfrm>
          <a:prstGeom prst="roundRect">
            <a:avLst/>
          </a:prstGeom>
          <a:solidFill>
            <a:srgbClr val="51C531"/>
          </a:solidFill>
        </p:spPr>
        <p:txBody>
          <a:bodyPr wrap="square" lIns="144000" tIns="36000" rIns="144000" bIns="18000" rtlCol="0" anchor="ctr">
            <a:spAutoFit/>
          </a:bodyPr>
          <a:lstStyle/>
          <a:p>
            <a:pPr>
              <a:lnSpc>
                <a:spcPct val="100000"/>
              </a:lnSpc>
            </a:pPr>
            <a:r>
              <a:rPr lang="ja-JP" altLang="en-US" sz="1400" b="1" spc="100" dirty="0">
                <a:solidFill>
                  <a:schemeClr val="bg1"/>
                </a:solidFill>
                <a:latin typeface="Arial" pitchFamily="34" charset="0"/>
                <a:ea typeface="メイリオ" pitchFamily="50" charset="-128"/>
              </a:rPr>
              <a:t>一般的な製品・システム等の開発プロセス</a:t>
            </a:r>
          </a:p>
        </p:txBody>
      </p:sp>
      <p:grpSp>
        <p:nvGrpSpPr>
          <p:cNvPr id="13" name="グループ化 12"/>
          <p:cNvGrpSpPr/>
          <p:nvPr/>
        </p:nvGrpSpPr>
        <p:grpSpPr>
          <a:xfrm>
            <a:off x="1380917" y="3127547"/>
            <a:ext cx="9610979" cy="1486500"/>
            <a:chOff x="695462" y="4171167"/>
            <a:chExt cx="8156617" cy="827090"/>
          </a:xfrm>
        </p:grpSpPr>
        <p:grpSp>
          <p:nvGrpSpPr>
            <p:cNvPr id="14" name="グループ化 13"/>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27" name="正方形/長方形 26"/>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28" name="二等辺三角形 27"/>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5" name="グループ化 14"/>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25" name="正方形/長方形 24"/>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26" name="二等辺三角形 25"/>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6" name="グループ化 15"/>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23" name="正方形/長方形 22"/>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24" name="二等辺三角形 23"/>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7" name="グループ化 16"/>
            <p:cNvGrpSpPr/>
            <p:nvPr/>
          </p:nvGrpSpPr>
          <p:grpSpPr>
            <a:xfrm>
              <a:off x="6534778" y="4171167"/>
              <a:ext cx="1144248" cy="827090"/>
              <a:chOff x="1315615" y="4468969"/>
              <a:chExt cx="1144248" cy="658800"/>
            </a:xfrm>
            <a:solidFill>
              <a:srgbClr val="24A9D2"/>
            </a:solidFill>
            <a:effectLst>
              <a:outerShdw blurRad="50800" dist="38100" dir="2700000" algn="tl" rotWithShape="0">
                <a:prstClr val="black">
                  <a:alpha val="40000"/>
                </a:prstClr>
              </a:outerShdw>
            </a:effectLst>
          </p:grpSpPr>
          <p:sp>
            <p:nvSpPr>
              <p:cNvPr id="21" name="正方形/長方形 20"/>
              <p:cNvSpPr/>
              <p:nvPr/>
            </p:nvSpPr>
            <p:spPr bwMode="auto">
              <a:xfrm>
                <a:off x="1315615" y="4468969"/>
                <a:ext cx="963943"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22" name="二等辺三角形 21"/>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8" name="グループ化 17"/>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19" name="正方形/長方形 18"/>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20" name="二等辺三角形 19"/>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sp>
        <p:nvSpPr>
          <p:cNvPr id="29" name="ホームベース 28"/>
          <p:cNvSpPr/>
          <p:nvPr/>
        </p:nvSpPr>
        <p:spPr bwMode="auto">
          <a:xfrm>
            <a:off x="1493520" y="3636850"/>
            <a:ext cx="6705055" cy="1012745"/>
          </a:xfrm>
          <a:prstGeom prst="homePlate">
            <a:avLst>
              <a:gd name="adj" fmla="val 13222"/>
            </a:avLst>
          </a:prstGeom>
          <a:solidFill>
            <a:schemeClr val="bg1">
              <a:alpha val="34902"/>
            </a:schemeClr>
          </a:solidFill>
          <a:ln w="38100">
            <a:solidFill>
              <a:srgbClr val="FF2975"/>
            </a:solid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30" name="ホームベース 29"/>
          <p:cNvSpPr/>
          <p:nvPr/>
        </p:nvSpPr>
        <p:spPr bwMode="auto">
          <a:xfrm>
            <a:off x="1588954" y="3704849"/>
            <a:ext cx="1727858" cy="736948"/>
          </a:xfrm>
          <a:prstGeom prst="homePlate">
            <a:avLst>
              <a:gd name="adj" fmla="val 13152"/>
            </a:avLst>
          </a:prstGeom>
          <a:solidFill>
            <a:srgbClr val="FF2975"/>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bg1"/>
                </a:solidFill>
                <a:latin typeface="Arial" panose="020B0604020202020204" pitchFamily="34" charset="0"/>
                <a:ea typeface="メイリオ" panose="020B0604030504040204" pitchFamily="50" charset="-128"/>
              </a:rPr>
              <a:t>OSS</a:t>
            </a:r>
            <a:r>
              <a:rPr lang="ja-JP" altLang="en-US" sz="1400" b="1" dirty="0" smtClean="0">
                <a:solidFill>
                  <a:schemeClr val="bg1"/>
                </a:solidFill>
                <a:latin typeface="Arial" panose="020B0604020202020204" pitchFamily="34" charset="0"/>
                <a:ea typeface="メイリオ" panose="020B0604030504040204" pitchFamily="50" charset="-128"/>
              </a:rPr>
              <a:t>リスト作成</a:t>
            </a:r>
            <a:endParaRPr lang="zh-CN" altLang="en-US" sz="1400" b="1" dirty="0">
              <a:solidFill>
                <a:schemeClr val="bg1"/>
              </a:solidFill>
              <a:latin typeface="Arial" panose="020B0604020202020204" pitchFamily="34" charset="0"/>
              <a:ea typeface="メイリオ" panose="020B0604030504040204" pitchFamily="50" charset="-128"/>
            </a:endParaRPr>
          </a:p>
        </p:txBody>
      </p:sp>
      <p:sp>
        <p:nvSpPr>
          <p:cNvPr id="31" name="ホームベース 30"/>
          <p:cNvSpPr/>
          <p:nvPr/>
        </p:nvSpPr>
        <p:spPr bwMode="auto">
          <a:xfrm>
            <a:off x="3870559" y="3704849"/>
            <a:ext cx="1727858"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ja-JP" sz="1400" b="1" dirty="0" smtClean="0">
                <a:latin typeface="Arial" panose="020B0604020202020204" pitchFamily="34" charset="0"/>
                <a:ea typeface="メイリオ" panose="020B0604030504040204" pitchFamily="50" charset="-128"/>
              </a:rPr>
              <a:t>OSS</a:t>
            </a:r>
            <a:r>
              <a:rPr lang="ja-JP" altLang="en-US" sz="1400" b="1" dirty="0" smtClean="0">
                <a:latin typeface="Arial" panose="020B0604020202020204" pitchFamily="34" charset="0"/>
                <a:ea typeface="メイリオ" panose="020B0604030504040204" pitchFamily="50" charset="-128"/>
              </a:rPr>
              <a:t>レビュー</a:t>
            </a:r>
            <a:endParaRPr lang="ja-JP" altLang="en-US" sz="1400" b="1" dirty="0">
              <a:solidFill>
                <a:schemeClr val="tx1"/>
              </a:solidFill>
              <a:latin typeface="Arial" panose="020B0604020202020204" pitchFamily="34" charset="0"/>
              <a:ea typeface="メイリオ" panose="020B0604030504040204" pitchFamily="50" charset="-128"/>
            </a:endParaRPr>
          </a:p>
          <a:p>
            <a:pPr algn="ctr"/>
            <a:r>
              <a:rPr lang="ja-JP" altLang="en-US" sz="1200" b="1" dirty="0">
                <a:solidFill>
                  <a:schemeClr val="tx1"/>
                </a:solidFill>
                <a:latin typeface="Arial" panose="020B0604020202020204" pitchFamily="34" charset="0"/>
                <a:ea typeface="メイリオ" panose="020B0604030504040204" pitchFamily="50" charset="-128"/>
              </a:rPr>
              <a:t>（ライセンス</a:t>
            </a:r>
            <a:r>
              <a:rPr lang="ja-JP" altLang="en-US" sz="1200" b="1" dirty="0" smtClean="0">
                <a:solidFill>
                  <a:schemeClr val="tx1"/>
                </a:solidFill>
                <a:latin typeface="Arial" panose="020B0604020202020204" pitchFamily="34" charset="0"/>
                <a:ea typeface="メイリオ" panose="020B0604030504040204" pitchFamily="50" charset="-128"/>
              </a:rPr>
              <a:t>条件確認</a:t>
            </a:r>
            <a:r>
              <a:rPr lang="ja-JP" altLang="en-US" sz="1200" b="1" dirty="0">
                <a:solidFill>
                  <a:schemeClr val="tx1"/>
                </a:solidFill>
                <a:latin typeface="Arial" panose="020B0604020202020204" pitchFamily="34" charset="0"/>
                <a:ea typeface="メイリオ" panose="020B0604030504040204" pitchFamily="50" charset="-128"/>
              </a:rPr>
              <a:t>）</a:t>
            </a:r>
          </a:p>
        </p:txBody>
      </p:sp>
      <p:sp>
        <p:nvSpPr>
          <p:cNvPr id="32" name="ホームベース 31"/>
          <p:cNvSpPr/>
          <p:nvPr/>
        </p:nvSpPr>
        <p:spPr bwMode="auto">
          <a:xfrm>
            <a:off x="6155397" y="3704849"/>
            <a:ext cx="1727858"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OSS</a:t>
            </a:r>
            <a:r>
              <a:rPr lang="zh-CN" altLang="en-US" sz="1400" b="1" dirty="0" smtClean="0">
                <a:solidFill>
                  <a:schemeClr val="tx1"/>
                </a:solidFill>
                <a:latin typeface="Arial" panose="020B0604020202020204" pitchFamily="34" charset="0"/>
                <a:ea typeface="メイリオ" panose="020B0604030504040204" pitchFamily="50" charset="-128"/>
              </a:rPr>
              <a:t>配布</a:t>
            </a:r>
            <a:r>
              <a:rPr lang="ja-JP" altLang="en-US" sz="1200" b="1" dirty="0" smtClean="0">
                <a:latin typeface="Arial" panose="020B0604020202020204" pitchFamily="34" charset="0"/>
                <a:ea typeface="メイリオ" panose="020B0604030504040204" pitchFamily="50" charset="-128"/>
              </a:rPr>
              <a:t>物確認</a:t>
            </a:r>
            <a:endParaRPr lang="zh-CN" altLang="en-US" sz="1400" b="1" dirty="0">
              <a:solidFill>
                <a:schemeClr val="tx1"/>
              </a:solidFill>
              <a:latin typeface="Arial" panose="020B0604020202020204" pitchFamily="34" charset="0"/>
              <a:ea typeface="メイリオ" panose="020B0604030504040204" pitchFamily="50" charset="-128"/>
            </a:endParaRPr>
          </a:p>
        </p:txBody>
      </p:sp>
      <p:sp>
        <p:nvSpPr>
          <p:cNvPr id="33" name="テキスト ボックス 32"/>
          <p:cNvSpPr txBox="1"/>
          <p:nvPr/>
        </p:nvSpPr>
        <p:spPr>
          <a:xfrm>
            <a:off x="2434448" y="4517796"/>
            <a:ext cx="4390214" cy="244530"/>
          </a:xfrm>
          <a:prstGeom prst="roundRect">
            <a:avLst/>
          </a:prstGeom>
          <a:solidFill>
            <a:srgbClr val="FF2975"/>
          </a:solidFill>
        </p:spPr>
        <p:txBody>
          <a:bodyPr wrap="square" lIns="144000" tIns="36000" rIns="144000" bIns="0" rtlCol="0" anchor="ctr">
            <a:spAutoFit/>
          </a:bodyPr>
          <a:lstStyle/>
          <a:p>
            <a:pPr>
              <a:lnSpc>
                <a:spcPct val="100000"/>
              </a:lnSpc>
            </a:pPr>
            <a:r>
              <a:rPr lang="en-US" altLang="ja-JP" sz="1200" b="1" spc="100" dirty="0" smtClean="0">
                <a:solidFill>
                  <a:schemeClr val="bg1"/>
                </a:solidFill>
                <a:latin typeface="Arial" pitchFamily="34" charset="0"/>
                <a:ea typeface="メイリオ" pitchFamily="50" charset="-128"/>
              </a:rPr>
              <a:t>OSS</a:t>
            </a:r>
            <a:r>
              <a:rPr lang="ja-JP" altLang="en-US" sz="1200" b="1" spc="100" dirty="0" smtClean="0">
                <a:solidFill>
                  <a:schemeClr val="bg1"/>
                </a:solidFill>
                <a:latin typeface="Arial" pitchFamily="34" charset="0"/>
                <a:ea typeface="メイリオ" pitchFamily="50" charset="-128"/>
              </a:rPr>
              <a:t>コンプライアンス・プロセス</a:t>
            </a:r>
            <a:endParaRPr lang="ja-JP" altLang="en-US" sz="1200" b="1" spc="100" dirty="0">
              <a:solidFill>
                <a:schemeClr val="bg1"/>
              </a:solidFill>
              <a:latin typeface="Arial" pitchFamily="34" charset="0"/>
              <a:ea typeface="メイリオ" pitchFamily="50" charset="-128"/>
            </a:endParaRPr>
          </a:p>
        </p:txBody>
      </p:sp>
      <p:sp>
        <p:nvSpPr>
          <p:cNvPr id="34" name="下矢印 33"/>
          <p:cNvSpPr/>
          <p:nvPr/>
        </p:nvSpPr>
        <p:spPr bwMode="auto">
          <a:xfrm rot="2123965">
            <a:off x="2905833" y="3383995"/>
            <a:ext cx="537659" cy="475989"/>
          </a:xfrm>
          <a:prstGeom prst="downArrow">
            <a:avLst>
              <a:gd name="adj1" fmla="val 50000"/>
              <a:gd name="adj2" fmla="val 68421"/>
            </a:avLst>
          </a:prstGeom>
          <a:solidFill>
            <a:srgbClr val="FF2975"/>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5" name="サブタイトル 2"/>
          <p:cNvSpPr txBox="1">
            <a:spLocks/>
          </p:cNvSpPr>
          <p:nvPr/>
        </p:nvSpPr>
        <p:spPr>
          <a:xfrm>
            <a:off x="1222359" y="6552550"/>
            <a:ext cx="7869766" cy="282200"/>
          </a:xfrm>
          <a:prstGeom prst="rect">
            <a:avLst/>
          </a:prstGeom>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上記プロセスの詳細を記載した文書を参照する場合は、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102257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10283760" y="954462"/>
            <a:ext cx="1554802" cy="990600"/>
          </a:xfrm>
        </p:spPr>
        <p:txBody>
          <a:bodyPr>
            <a:normAutofit/>
          </a:bodyPr>
          <a:lstStyle/>
          <a:p>
            <a:r>
              <a:rPr lang="en-US" altLang="ja-JP" sz="18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【§1.5,3.2】</a:t>
            </a:r>
            <a:endParaRPr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3936495941"/>
              </p:ext>
            </p:extLst>
          </p:nvPr>
        </p:nvGraphicFramePr>
        <p:xfrm>
          <a:off x="1233280" y="4821849"/>
          <a:ext cx="10605282" cy="1691014"/>
        </p:xfrm>
        <a:graphic>
          <a:graphicData uri="http://schemas.openxmlformats.org/drawingml/2006/table">
            <a:tbl>
              <a:tblPr firstRow="1" bandRow="1">
                <a:tableStyleId>{5940675A-B579-460E-94D1-54222C63F5DA}</a:tableStyleId>
              </a:tblPr>
              <a:tblGrid>
                <a:gridCol w="6033282">
                  <a:extLst>
                    <a:ext uri="{9D8B030D-6E8A-4147-A177-3AD203B41FA5}">
                      <a16:colId xmlns:a16="http://schemas.microsoft.com/office/drawing/2014/main" val="2329334101"/>
                    </a:ext>
                  </a:extLst>
                </a:gridCol>
                <a:gridCol w="4572000">
                  <a:extLst>
                    <a:ext uri="{9D8B030D-6E8A-4147-A177-3AD203B41FA5}">
                      <a16:colId xmlns:a16="http://schemas.microsoft.com/office/drawing/2014/main" val="966656168"/>
                    </a:ext>
                  </a:extLst>
                </a:gridCol>
              </a:tblGrid>
              <a:tr h="2912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レビューの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主な確認事項</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レビューの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関連体制等</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extLst>
                  <a:ext uri="{0D108BD9-81ED-4DB2-BD59-A6C34878D82A}">
                    <a16:rowId xmlns:a16="http://schemas.microsoft.com/office/drawing/2014/main" val="1544420771"/>
                  </a:ext>
                </a:extLst>
              </a:tr>
              <a:tr h="1399735">
                <a:tc>
                  <a:txBody>
                    <a:bodyPr/>
                    <a:lstStyle/>
                    <a:p>
                      <a:pPr>
                        <a:lnSpc>
                          <a:spcPts val="1100"/>
                        </a:lnSpc>
                      </a:pP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利用の通知、表示（</a:t>
                      </a:r>
                      <a:r>
                        <a:rPr kumimoji="1" lang="en-US" altLang="ja-JP"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a:t>
                      </a:r>
                      <a:r>
                        <a:rPr kumimoji="1" lang="en-US" altLang="ja-JP"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ライセンス一覧含む）</a:t>
                      </a:r>
                    </a:p>
                    <a:p>
                      <a:pPr>
                        <a:lnSpc>
                          <a:spcPts val="1100"/>
                        </a:lnSpc>
                      </a:pP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バイナリ、又はソースコード）の提供方法</a:t>
                      </a:r>
                      <a:endPar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ts val="1100"/>
                        </a:lnSpc>
                        <a:spcBef>
                          <a:spcPts val="0"/>
                        </a:spcBef>
                        <a:spcAft>
                          <a:spcPts val="0"/>
                        </a:spcAft>
                        <a:buClrTx/>
                        <a:buSzTx/>
                        <a:buFontTx/>
                        <a:buNone/>
                        <a:tabLst/>
                        <a:defRPr/>
                      </a:pPr>
                      <a:r>
                        <a:rPr kumimoji="1" lang="ja-JP" altLang="en-US" sz="1100" b="1" baseline="0" dirty="0">
                          <a:solidFill>
                            <a:schemeClr val="tx1"/>
                          </a:solidFill>
                          <a:latin typeface="Arial" panose="020B0604020202020204" pitchFamily="34" charset="0"/>
                          <a:ea typeface="メイリオ" panose="020B0604030504040204" pitchFamily="50" charset="-128"/>
                        </a:rPr>
                        <a:t>・適用ライセンス（流用</a:t>
                      </a:r>
                      <a:r>
                        <a:rPr kumimoji="1" lang="ja-JP" altLang="en-US" sz="1100" b="1" baseline="0" dirty="0" smtClean="0">
                          <a:solidFill>
                            <a:schemeClr val="tx1"/>
                          </a:solidFill>
                          <a:latin typeface="Arial" panose="020B0604020202020204" pitchFamily="34" charset="0"/>
                          <a:ea typeface="メイリオ" panose="020B0604030504040204" pitchFamily="50" charset="-128"/>
                        </a:rPr>
                        <a:t>した</a:t>
                      </a:r>
                      <a:r>
                        <a:rPr kumimoji="1" lang="en-US" altLang="ja-JP" sz="1100" b="1" baseline="0" dirty="0" smtClean="0">
                          <a:solidFill>
                            <a:schemeClr val="tx1"/>
                          </a:solidFill>
                          <a:latin typeface="Arial" panose="020B0604020202020204" pitchFamily="34" charset="0"/>
                          <a:ea typeface="メイリオ" panose="020B0604030504040204" pitchFamily="50" charset="-128"/>
                        </a:rPr>
                        <a:t>OSS</a:t>
                      </a:r>
                      <a:r>
                        <a:rPr kumimoji="1" lang="ja-JP" altLang="en-US" sz="1100" b="1" baseline="0" dirty="0" smtClean="0">
                          <a:solidFill>
                            <a:schemeClr val="tx1"/>
                          </a:solidFill>
                          <a:latin typeface="Arial" panose="020B0604020202020204" pitchFamily="34" charset="0"/>
                          <a:ea typeface="メイリオ" panose="020B0604030504040204" pitchFamily="50" charset="-128"/>
                        </a:rPr>
                        <a:t>の</a:t>
                      </a:r>
                      <a:r>
                        <a:rPr kumimoji="1" lang="ja-JP" altLang="en-US" sz="1100" b="1" baseline="0" dirty="0">
                          <a:solidFill>
                            <a:schemeClr val="tx1"/>
                          </a:solidFill>
                          <a:latin typeface="Arial" panose="020B0604020202020204" pitchFamily="34" charset="0"/>
                          <a:ea typeface="メイリオ" panose="020B0604030504040204" pitchFamily="50" charset="-128"/>
                        </a:rPr>
                        <a:t>有無、流用</a:t>
                      </a:r>
                      <a:r>
                        <a:rPr kumimoji="1" lang="ja-JP" altLang="en-US" sz="1100" b="1" baseline="0" dirty="0" smtClean="0">
                          <a:solidFill>
                            <a:schemeClr val="tx1"/>
                          </a:solidFill>
                          <a:latin typeface="Arial" panose="020B0604020202020204" pitchFamily="34" charset="0"/>
                          <a:ea typeface="メイリオ" panose="020B0604030504040204" pitchFamily="50" charset="-128"/>
                        </a:rPr>
                        <a:t>した</a:t>
                      </a:r>
                      <a:r>
                        <a:rPr kumimoji="1" lang="en-US" altLang="ja-JP" sz="1100" b="1" baseline="0" dirty="0" smtClean="0">
                          <a:solidFill>
                            <a:schemeClr val="tx1"/>
                          </a:solidFill>
                          <a:latin typeface="Arial" panose="020B0604020202020204" pitchFamily="34" charset="0"/>
                          <a:ea typeface="メイリオ" panose="020B0604030504040204" pitchFamily="50" charset="-128"/>
                        </a:rPr>
                        <a:t>OSS</a:t>
                      </a:r>
                      <a:r>
                        <a:rPr kumimoji="1" lang="ja-JP" altLang="en-US" sz="1100" b="1" baseline="0" dirty="0" smtClean="0">
                          <a:solidFill>
                            <a:schemeClr val="tx1"/>
                          </a:solidFill>
                          <a:latin typeface="Arial" panose="020B0604020202020204" pitchFamily="34" charset="0"/>
                          <a:ea typeface="メイリオ" panose="020B0604030504040204" pitchFamily="50" charset="-128"/>
                        </a:rPr>
                        <a:t>ライセンス</a:t>
                      </a:r>
                      <a:r>
                        <a:rPr kumimoji="1" lang="ja-JP" altLang="en-US" sz="1100" b="1" baseline="0" dirty="0">
                          <a:solidFill>
                            <a:schemeClr val="tx1"/>
                          </a:solidFill>
                          <a:latin typeface="Arial" panose="020B0604020202020204" pitchFamily="34" charset="0"/>
                          <a:ea typeface="メイリオ" panose="020B0604030504040204" pitchFamily="50" charset="-128"/>
                        </a:rPr>
                        <a:t>確認含む）</a:t>
                      </a:r>
                      <a:endPar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・意図</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しない</a:t>
                      </a:r>
                      <a:r>
                        <a:rPr kumimoji="1" lang="en-US" altLang="ja-JP"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混入</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（他者著作権侵害確認）</a:t>
                      </a:r>
                    </a:p>
                    <a:p>
                      <a:pPr>
                        <a:lnSpc>
                          <a:spcPts val="1100"/>
                        </a:lnSpc>
                      </a:pP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・自社・他者特許侵害確認</a:t>
                      </a:r>
                    </a:p>
                    <a:p>
                      <a:pPr>
                        <a:lnSpc>
                          <a:spcPts val="1100"/>
                        </a:lnSpc>
                      </a:pP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・改変部分の開示、ライセンス伝播の有無（自社ソースコードの開示有無など）</a:t>
                      </a:r>
                      <a:endPar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・使用したソフトウェア内でのライセンスの競合の確認</a:t>
                      </a:r>
                      <a: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
                      </a:r>
                      <a:b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b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100" b="1" baseline="0" dirty="0" smtClean="0">
                          <a:solidFill>
                            <a:schemeClr val="tx1"/>
                          </a:solidFill>
                          <a:latin typeface="Arial" panose="020B0604020202020204" pitchFamily="34" charset="0"/>
                          <a:ea typeface="メイリオ" panose="020B0604030504040204" pitchFamily="50" charset="-128"/>
                        </a:rPr>
                        <a:t>OSS</a:t>
                      </a:r>
                      <a:r>
                        <a:rPr kumimoji="1" lang="ja-JP" altLang="en-US" sz="1100" b="1" strike="noStrike" baseline="0" dirty="0" smtClean="0">
                          <a:solidFill>
                            <a:schemeClr val="tx1"/>
                          </a:solidFill>
                          <a:latin typeface="Arial" panose="020B0604020202020204" pitchFamily="34" charset="0"/>
                          <a:ea typeface="メイリオ" panose="020B0604030504040204" pitchFamily="50" charset="-128"/>
                        </a:rPr>
                        <a:t>開発</a:t>
                      </a:r>
                      <a:r>
                        <a:rPr kumimoji="1" lang="ja-JP" altLang="en-US" sz="1100" b="1" baseline="0" dirty="0">
                          <a:solidFill>
                            <a:schemeClr val="tx1"/>
                          </a:solidFill>
                          <a:latin typeface="Arial" panose="020B0604020202020204" pitchFamily="34" charset="0"/>
                          <a:ea typeface="メイリオ" panose="020B0604030504040204" pitchFamily="50" charset="-128"/>
                        </a:rPr>
                        <a:t>記録の管理・保管</a:t>
                      </a:r>
                      <a:endPar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・その他</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の</a:t>
                      </a:r>
                      <a:r>
                        <a:rPr kumimoji="1" lang="en-US" altLang="ja-JP"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ライセンス</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義務</a:t>
                      </a:r>
                      <a: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部品表添付、著作権表示、ライセンス添付他</a:t>
                      </a:r>
                      <a: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の履行など</a:t>
                      </a: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tc>
                  <a:txBody>
                    <a:bodyPr/>
                    <a:lstStyle/>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・開発者：レビューの実施</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・開発責任者：レビューの承認</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・法務部門、知財、</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開発推進他でレビューを実施</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・レビュー結果を記録し、保存</a:t>
                      </a:r>
                    </a:p>
                    <a:p>
                      <a:endPar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extLst>
                  <a:ext uri="{0D108BD9-81ED-4DB2-BD59-A6C34878D82A}">
                    <a16:rowId xmlns:a16="http://schemas.microsoft.com/office/drawing/2014/main" val="859723764"/>
                  </a:ext>
                </a:extLst>
              </a:tr>
            </a:tbl>
          </a:graphicData>
        </a:graphic>
      </p:graphicFrame>
      <p:sp>
        <p:nvSpPr>
          <p:cNvPr id="5" name="正方形/長方形 4"/>
          <p:cNvSpPr/>
          <p:nvPr/>
        </p:nvSpPr>
        <p:spPr bwMode="auto">
          <a:xfrm>
            <a:off x="1310416" y="1772058"/>
            <a:ext cx="9693191" cy="976782"/>
          </a:xfrm>
          <a:prstGeom prst="rect">
            <a:avLst/>
          </a:prstGeom>
          <a:solidFill>
            <a:srgbClr val="71C9E5"/>
          </a:solidFill>
          <a:ln w="9525">
            <a:noFill/>
            <a:miter lim="800000"/>
            <a:headEnd/>
            <a:tailEnd/>
          </a:ln>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sp>
        <p:nvSpPr>
          <p:cNvPr id="8" name="Text Box 31"/>
          <p:cNvSpPr txBox="1">
            <a:spLocks noChangeArrowheads="1"/>
          </p:cNvSpPr>
          <p:nvPr/>
        </p:nvSpPr>
        <p:spPr bwMode="gray">
          <a:xfrm>
            <a:off x="1479503" y="2200931"/>
            <a:ext cx="9405334" cy="425513"/>
          </a:xfrm>
          <a:prstGeom prst="rect">
            <a:avLst/>
          </a:prstGeom>
          <a:noFill/>
          <a:ln w="3175" cap="rnd">
            <a:noFill/>
            <a:miter lim="800000"/>
            <a:headEnd/>
            <a:tailEnd/>
          </a:ln>
          <a:effectLst/>
        </p:spPr>
        <p:txBody>
          <a:bodyPr wrap="square" lIns="72000" tIns="0" rIns="144000" bIns="0" anchor="t">
            <a:noAutofit/>
          </a:bodyPr>
          <a:lstStyle/>
          <a:p>
            <a:pPr>
              <a:lnSpc>
                <a:spcPct val="100000"/>
              </a:lnSpc>
              <a:buClr>
                <a:srgbClr val="C00000"/>
              </a:buClr>
              <a:defRPr/>
            </a:pPr>
            <a:r>
              <a:rPr lang="ja-JP" altLang="en-US" sz="1400" b="1" spc="100" dirty="0">
                <a:solidFill>
                  <a:schemeClr val="tx1">
                    <a:lumMod val="75000"/>
                    <a:lumOff val="25000"/>
                  </a:schemeClr>
                </a:solidFill>
                <a:latin typeface="Arial" pitchFamily="34" charset="0"/>
                <a:ea typeface="メイリオ" pitchFamily="50" charset="-128"/>
              </a:rPr>
              <a:t>取得</a:t>
            </a:r>
            <a:r>
              <a:rPr lang="ja-JP" altLang="en-US" sz="1400" b="1" spc="100" dirty="0" smtClean="0">
                <a:solidFill>
                  <a:schemeClr val="tx1">
                    <a:lumMod val="75000"/>
                    <a:lumOff val="25000"/>
                  </a:schemeClr>
                </a:solidFill>
                <a:latin typeface="Arial" pitchFamily="34" charset="0"/>
                <a:ea typeface="メイリオ" pitchFamily="50" charset="-128"/>
              </a:rPr>
              <a:t>した</a:t>
            </a:r>
            <a:r>
              <a:rPr lang="en-US" altLang="ja-JP" sz="1400" b="1" spc="100" dirty="0" smtClean="0">
                <a:solidFill>
                  <a:schemeClr val="tx1">
                    <a:lumMod val="75000"/>
                    <a:lumOff val="25000"/>
                  </a:schemeClr>
                </a:solidFill>
                <a:latin typeface="Arial" pitchFamily="34" charset="0"/>
                <a:ea typeface="メイリオ" pitchFamily="50" charset="-128"/>
              </a:rPr>
              <a:t>OSS</a:t>
            </a:r>
            <a:r>
              <a:rPr lang="ja-JP" altLang="en-US" sz="1400" b="1" spc="100" dirty="0" smtClean="0">
                <a:solidFill>
                  <a:schemeClr val="tx1">
                    <a:lumMod val="75000"/>
                    <a:lumOff val="25000"/>
                  </a:schemeClr>
                </a:solidFill>
                <a:latin typeface="Arial" pitchFamily="34" charset="0"/>
                <a:ea typeface="メイリオ" pitchFamily="50" charset="-128"/>
              </a:rPr>
              <a:t>を</a:t>
            </a:r>
            <a:r>
              <a:rPr lang="ja-JP" altLang="en-US" sz="1400" b="1" spc="100" dirty="0">
                <a:solidFill>
                  <a:schemeClr val="tx1">
                    <a:lumMod val="75000"/>
                    <a:lumOff val="25000"/>
                  </a:schemeClr>
                </a:solidFill>
                <a:latin typeface="Arial" pitchFamily="34" charset="0"/>
                <a:ea typeface="メイリオ" pitchFamily="50" charset="-128"/>
              </a:rPr>
              <a:t>製品等へ導入</a:t>
            </a:r>
            <a:r>
              <a:rPr lang="ja-JP" altLang="en-US" sz="1400" b="1" spc="100" dirty="0" smtClean="0">
                <a:solidFill>
                  <a:schemeClr val="tx1">
                    <a:lumMod val="75000"/>
                    <a:lumOff val="25000"/>
                  </a:schemeClr>
                </a:solidFill>
                <a:latin typeface="Arial" pitchFamily="34" charset="0"/>
                <a:ea typeface="メイリオ" pitchFamily="50" charset="-128"/>
              </a:rPr>
              <a:t>（</a:t>
            </a:r>
            <a:r>
              <a:rPr lang="en-US" altLang="ja-JP" sz="1400" b="1" spc="100" dirty="0" smtClean="0">
                <a:solidFill>
                  <a:schemeClr val="tx1">
                    <a:lumMod val="75000"/>
                    <a:lumOff val="25000"/>
                  </a:schemeClr>
                </a:solidFill>
                <a:latin typeface="Arial" pitchFamily="34" charset="0"/>
                <a:ea typeface="メイリオ" pitchFamily="50" charset="-128"/>
              </a:rPr>
              <a:t>OSS</a:t>
            </a:r>
            <a:r>
              <a:rPr lang="ja-JP" altLang="en-US" sz="1400" b="1" spc="100" dirty="0" smtClean="0">
                <a:solidFill>
                  <a:schemeClr val="tx1">
                    <a:lumMod val="75000"/>
                    <a:lumOff val="25000"/>
                  </a:schemeClr>
                </a:solidFill>
                <a:latin typeface="Arial" pitchFamily="34" charset="0"/>
                <a:ea typeface="メイリオ" pitchFamily="50" charset="-128"/>
              </a:rPr>
              <a:t>の</a:t>
            </a:r>
            <a:r>
              <a:rPr lang="ja-JP" altLang="en-US" sz="1400" b="1" spc="100" dirty="0">
                <a:solidFill>
                  <a:schemeClr val="tx1">
                    <a:lumMod val="75000"/>
                    <a:lumOff val="25000"/>
                  </a:schemeClr>
                </a:solidFill>
                <a:latin typeface="Arial" pitchFamily="34" charset="0"/>
                <a:ea typeface="メイリオ" pitchFamily="50" charset="-128"/>
              </a:rPr>
              <a:t>改変如何に関わらず）する場合は、開発プロセスの「開発」工程で、下表の確認を</a:t>
            </a:r>
            <a:r>
              <a:rPr lang="ja-JP" altLang="en-US" sz="1400" b="1" spc="100" dirty="0" smtClean="0">
                <a:solidFill>
                  <a:schemeClr val="tx1">
                    <a:lumMod val="75000"/>
                    <a:lumOff val="25000"/>
                  </a:schemeClr>
                </a:solidFill>
                <a:latin typeface="Arial" pitchFamily="34" charset="0"/>
                <a:ea typeface="メイリオ" pitchFamily="50" charset="-128"/>
              </a:rPr>
              <a:t>行う</a:t>
            </a:r>
            <a:r>
              <a:rPr lang="en-US" altLang="ja-JP" sz="1400" b="1" spc="100" dirty="0" smtClean="0">
                <a:solidFill>
                  <a:schemeClr val="tx1">
                    <a:lumMod val="75000"/>
                    <a:lumOff val="25000"/>
                  </a:schemeClr>
                </a:solidFill>
                <a:latin typeface="Arial" pitchFamily="34" charset="0"/>
                <a:ea typeface="メイリオ" pitchFamily="50" charset="-128"/>
              </a:rPr>
              <a:t>｢OSS</a:t>
            </a:r>
            <a:r>
              <a:rPr lang="ja-JP" altLang="en-US" sz="1400" b="1" spc="100" dirty="0" smtClean="0">
                <a:solidFill>
                  <a:schemeClr val="tx1">
                    <a:lumMod val="75000"/>
                    <a:lumOff val="25000"/>
                  </a:schemeClr>
                </a:solidFill>
                <a:latin typeface="Arial" pitchFamily="34" charset="0"/>
                <a:ea typeface="メイリオ" pitchFamily="50" charset="-128"/>
              </a:rPr>
              <a:t>レビュー</a:t>
            </a:r>
            <a:r>
              <a:rPr lang="en-US" altLang="ja-JP" sz="1400" b="1" spc="100" dirty="0" smtClean="0">
                <a:solidFill>
                  <a:schemeClr val="tx1">
                    <a:lumMod val="75000"/>
                    <a:lumOff val="25000"/>
                  </a:schemeClr>
                </a:solidFill>
                <a:latin typeface="Arial" pitchFamily="34" charset="0"/>
                <a:ea typeface="メイリオ" pitchFamily="50" charset="-128"/>
              </a:rPr>
              <a:t>(</a:t>
            </a:r>
            <a:r>
              <a:rPr lang="ja-JP" altLang="en-US" sz="1400" b="1" spc="100" dirty="0" smtClean="0">
                <a:solidFill>
                  <a:schemeClr val="tx1">
                    <a:lumMod val="75000"/>
                    <a:lumOff val="25000"/>
                  </a:schemeClr>
                </a:solidFill>
                <a:latin typeface="Arial" pitchFamily="34" charset="0"/>
                <a:ea typeface="メイリオ" pitchFamily="50" charset="-128"/>
              </a:rPr>
              <a:t>ライセンス条件確認</a:t>
            </a:r>
            <a:r>
              <a:rPr lang="en-US" altLang="ja-JP" sz="1400" b="1" spc="100" dirty="0" smtClean="0">
                <a:solidFill>
                  <a:schemeClr val="tx1">
                    <a:lumMod val="75000"/>
                    <a:lumOff val="25000"/>
                  </a:schemeClr>
                </a:solidFill>
                <a:latin typeface="Arial" pitchFamily="34" charset="0"/>
                <a:ea typeface="メイリオ" pitchFamily="50" charset="-128"/>
              </a:rPr>
              <a:t>)｣</a:t>
            </a:r>
            <a:r>
              <a:rPr lang="ja-JP" altLang="en-US" sz="1400" b="1" spc="100" dirty="0">
                <a:solidFill>
                  <a:schemeClr val="tx1">
                    <a:lumMod val="75000"/>
                    <a:lumOff val="25000"/>
                  </a:schemeClr>
                </a:solidFill>
                <a:latin typeface="Arial" pitchFamily="34" charset="0"/>
                <a:ea typeface="メイリオ" pitchFamily="50" charset="-128"/>
              </a:rPr>
              <a:t>プロセスを</a:t>
            </a:r>
            <a:r>
              <a:rPr lang="ja-JP" altLang="en-US" sz="1400" b="1" spc="100" dirty="0" smtClean="0">
                <a:solidFill>
                  <a:schemeClr val="tx1">
                    <a:lumMod val="75000"/>
                    <a:lumOff val="25000"/>
                  </a:schemeClr>
                </a:solidFill>
                <a:latin typeface="Arial" pitchFamily="34" charset="0"/>
                <a:ea typeface="メイリオ" pitchFamily="50" charset="-128"/>
              </a:rPr>
              <a:t>実施す</a:t>
            </a:r>
            <a:r>
              <a:rPr lang="ja-JP" altLang="en-US" sz="1400" b="1" spc="100" dirty="0">
                <a:solidFill>
                  <a:schemeClr val="tx1">
                    <a:lumMod val="75000"/>
                    <a:lumOff val="25000"/>
                  </a:schemeClr>
                </a:solidFill>
                <a:latin typeface="Arial" pitchFamily="34" charset="0"/>
                <a:ea typeface="メイリオ" pitchFamily="50" charset="-128"/>
              </a:rPr>
              <a:t>る</a:t>
            </a:r>
            <a:r>
              <a:rPr lang="ja-JP" altLang="en-US" sz="1400" b="1" spc="100" dirty="0" smtClean="0">
                <a:solidFill>
                  <a:schemeClr val="tx1">
                    <a:lumMod val="75000"/>
                    <a:lumOff val="25000"/>
                  </a:schemeClr>
                </a:solidFill>
                <a:latin typeface="Arial" pitchFamily="34" charset="0"/>
                <a:ea typeface="メイリオ" pitchFamily="50" charset="-128"/>
              </a:rPr>
              <a:t>。</a:t>
            </a:r>
            <a:endParaRPr lang="ja-JP" altLang="en-US" sz="1400" b="1" spc="100" dirty="0">
              <a:solidFill>
                <a:schemeClr val="tx1">
                  <a:lumMod val="75000"/>
                  <a:lumOff val="25000"/>
                </a:schemeClr>
              </a:solidFill>
              <a:latin typeface="Arial" pitchFamily="34" charset="0"/>
              <a:ea typeface="メイリオ" pitchFamily="50" charset="-128"/>
            </a:endParaRPr>
          </a:p>
        </p:txBody>
      </p:sp>
      <p:sp>
        <p:nvSpPr>
          <p:cNvPr id="9" name="テキスト ボックス 8"/>
          <p:cNvSpPr txBox="1"/>
          <p:nvPr/>
        </p:nvSpPr>
        <p:spPr>
          <a:xfrm>
            <a:off x="1453292" y="1893874"/>
            <a:ext cx="5142061" cy="282573"/>
          </a:xfrm>
          <a:prstGeom prst="rect">
            <a:avLst/>
          </a:prstGeom>
          <a:noFill/>
          <a:ln>
            <a:noFill/>
          </a:ln>
        </p:spPr>
        <p:txBody>
          <a:bodyPr wrap="square" lIns="0" tIns="36000" rIns="72000" bIns="0" rtlCol="0">
            <a:spAutoFit/>
          </a:bodyPr>
          <a:lstStyle/>
          <a:p>
            <a:r>
              <a:rPr lang="ja-JP" altLang="en-US" sz="1600" b="1" spc="100" dirty="0">
                <a:solidFill>
                  <a:schemeClr val="bg1"/>
                </a:solidFill>
                <a:latin typeface="Arial" pitchFamily="34" charset="0"/>
                <a:ea typeface="メイリオ" pitchFamily="50" charset="-128"/>
              </a:rPr>
              <a:t>（２</a:t>
            </a:r>
            <a:r>
              <a:rPr lang="ja-JP" altLang="en-US" sz="1600" b="1" spc="-100" dirty="0">
                <a:solidFill>
                  <a:schemeClr val="bg1"/>
                </a:solidFill>
                <a:latin typeface="Arial" pitchFamily="34" charset="0"/>
                <a:ea typeface="メイリオ" pitchFamily="50" charset="-128"/>
              </a:rPr>
              <a:t>）</a:t>
            </a:r>
            <a:r>
              <a:rPr lang="ja-JP" altLang="en-US" sz="1600" b="1" spc="-100" dirty="0" smtClean="0">
                <a:solidFill>
                  <a:schemeClr val="bg1"/>
                </a:solidFill>
                <a:latin typeface="Arial" pitchFamily="34" charset="0"/>
                <a:ea typeface="メイリオ" pitchFamily="50" charset="-128"/>
              </a:rPr>
              <a:t>「</a:t>
            </a:r>
            <a:r>
              <a:rPr lang="en-US" altLang="ja-JP" sz="1600" b="1" spc="-100" dirty="0" smtClean="0">
                <a:solidFill>
                  <a:schemeClr val="bg1"/>
                </a:solidFill>
                <a:latin typeface="Arial" pitchFamily="34" charset="0"/>
                <a:ea typeface="メイリオ" pitchFamily="50" charset="-128"/>
              </a:rPr>
              <a:t>OSS</a:t>
            </a:r>
            <a:r>
              <a:rPr lang="ja-JP" altLang="en-US" sz="1600" b="1" spc="-100" dirty="0" smtClean="0">
                <a:solidFill>
                  <a:schemeClr val="bg1"/>
                </a:solidFill>
                <a:latin typeface="Arial" pitchFamily="34" charset="0"/>
                <a:ea typeface="メイリオ" pitchFamily="50" charset="-128"/>
              </a:rPr>
              <a:t>レビュー</a:t>
            </a:r>
            <a:r>
              <a:rPr lang="en-US" altLang="ja-JP" sz="1600" b="1" spc="-100" dirty="0" smtClean="0">
                <a:solidFill>
                  <a:schemeClr val="bg1"/>
                </a:solidFill>
                <a:latin typeface="Arial" pitchFamily="34" charset="0"/>
                <a:ea typeface="メイリオ" pitchFamily="50" charset="-128"/>
              </a:rPr>
              <a:t>(</a:t>
            </a:r>
            <a:r>
              <a:rPr lang="ja-JP" altLang="en-US" sz="1600" b="1" spc="-100" dirty="0" smtClean="0">
                <a:solidFill>
                  <a:schemeClr val="bg1"/>
                </a:solidFill>
                <a:latin typeface="Arial" pitchFamily="34" charset="0"/>
                <a:ea typeface="メイリオ" pitchFamily="50" charset="-128"/>
              </a:rPr>
              <a:t>ライセンス</a:t>
            </a:r>
            <a:r>
              <a:rPr lang="ja-JP" altLang="en-US" sz="1600" b="1" spc="-100" dirty="0">
                <a:solidFill>
                  <a:schemeClr val="bg1"/>
                </a:solidFill>
                <a:latin typeface="Arial" pitchFamily="34" charset="0"/>
                <a:ea typeface="メイリオ" pitchFamily="50" charset="-128"/>
              </a:rPr>
              <a:t>条件</a:t>
            </a:r>
            <a:r>
              <a:rPr lang="ja-JP" altLang="en-US" sz="1600" b="1" spc="-100" dirty="0" smtClean="0">
                <a:solidFill>
                  <a:schemeClr val="bg1"/>
                </a:solidFill>
                <a:latin typeface="Arial" pitchFamily="34" charset="0"/>
                <a:ea typeface="メイリオ" pitchFamily="50" charset="-128"/>
              </a:rPr>
              <a:t>確認</a:t>
            </a:r>
            <a:r>
              <a:rPr lang="en-US" altLang="ja-JP" sz="1600" b="1" spc="-100" dirty="0">
                <a:solidFill>
                  <a:schemeClr val="bg1"/>
                </a:solidFill>
                <a:latin typeface="Arial" pitchFamily="34" charset="0"/>
                <a:ea typeface="メイリオ" pitchFamily="50" charset="-128"/>
              </a:rPr>
              <a:t>)</a:t>
            </a:r>
            <a:r>
              <a:rPr lang="ja-JP" altLang="en-US" sz="1600" b="1" spc="-100" dirty="0" smtClean="0">
                <a:solidFill>
                  <a:schemeClr val="bg1"/>
                </a:solidFill>
                <a:latin typeface="Arial" pitchFamily="34" charset="0"/>
                <a:ea typeface="メイリオ" pitchFamily="50" charset="-128"/>
              </a:rPr>
              <a:t>」プロセス</a:t>
            </a:r>
            <a:endParaRPr lang="ja-JP" altLang="en-US" sz="1600" b="1" spc="100" dirty="0">
              <a:solidFill>
                <a:schemeClr val="bg1"/>
              </a:solidFill>
              <a:latin typeface="Arial" pitchFamily="34" charset="0"/>
              <a:ea typeface="メイリオ" pitchFamily="50" charset="-128"/>
            </a:endParaRPr>
          </a:p>
        </p:txBody>
      </p:sp>
      <p:sp>
        <p:nvSpPr>
          <p:cNvPr id="10" name="ホームベース 9"/>
          <p:cNvSpPr/>
          <p:nvPr/>
        </p:nvSpPr>
        <p:spPr bwMode="auto">
          <a:xfrm>
            <a:off x="1277672" y="3166136"/>
            <a:ext cx="9764059" cy="1628618"/>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1" name="ホームベース 10"/>
          <p:cNvSpPr/>
          <p:nvPr/>
        </p:nvSpPr>
        <p:spPr bwMode="auto">
          <a:xfrm>
            <a:off x="1315421" y="2798396"/>
            <a:ext cx="9764059" cy="1962510"/>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2" name="テキスト ボックス 11"/>
          <p:cNvSpPr txBox="1"/>
          <p:nvPr/>
        </p:nvSpPr>
        <p:spPr>
          <a:xfrm>
            <a:off x="1315420" y="2785227"/>
            <a:ext cx="4269611" cy="298691"/>
          </a:xfrm>
          <a:prstGeom prst="roundRect">
            <a:avLst/>
          </a:prstGeom>
          <a:solidFill>
            <a:srgbClr val="51C531"/>
          </a:solidFill>
        </p:spPr>
        <p:txBody>
          <a:bodyPr wrap="square" lIns="144000" tIns="36000" rIns="144000" bIns="18000" rtlCol="0" anchor="ctr">
            <a:spAutoFit/>
          </a:bodyPr>
          <a:lstStyle/>
          <a:p>
            <a:pPr>
              <a:lnSpc>
                <a:spcPct val="100000"/>
              </a:lnSpc>
            </a:pPr>
            <a:r>
              <a:rPr lang="ja-JP" altLang="en-US" sz="1400" b="1" spc="100" dirty="0">
                <a:solidFill>
                  <a:schemeClr val="bg1"/>
                </a:solidFill>
                <a:latin typeface="Arial" pitchFamily="34" charset="0"/>
                <a:ea typeface="メイリオ" pitchFamily="50" charset="-128"/>
              </a:rPr>
              <a:t>一般的な製品・システム等の開発プロセス</a:t>
            </a:r>
          </a:p>
        </p:txBody>
      </p:sp>
      <p:grpSp>
        <p:nvGrpSpPr>
          <p:cNvPr id="13" name="グループ化 12"/>
          <p:cNvGrpSpPr/>
          <p:nvPr/>
        </p:nvGrpSpPr>
        <p:grpSpPr>
          <a:xfrm>
            <a:off x="1433976" y="3126126"/>
            <a:ext cx="9449489" cy="1486500"/>
            <a:chOff x="695462" y="4171167"/>
            <a:chExt cx="8156617" cy="827090"/>
          </a:xfrm>
        </p:grpSpPr>
        <p:grpSp>
          <p:nvGrpSpPr>
            <p:cNvPr id="14" name="グループ化 13"/>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27" name="正方形/長方形 26"/>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28" name="二等辺三角形 27"/>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5" name="グループ化 14"/>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25" name="正方形/長方形 24"/>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26" name="二等辺三角形 25"/>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6" name="グループ化 15"/>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23" name="正方形/長方形 22"/>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24" name="二等辺三角形 23"/>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7" name="グループ化 16"/>
            <p:cNvGrpSpPr/>
            <p:nvPr/>
          </p:nvGrpSpPr>
          <p:grpSpPr>
            <a:xfrm>
              <a:off x="6549218" y="4171167"/>
              <a:ext cx="1129808" cy="827090"/>
              <a:chOff x="1330055" y="4468969"/>
              <a:chExt cx="1129808" cy="658800"/>
            </a:xfrm>
            <a:solidFill>
              <a:srgbClr val="24A9D2"/>
            </a:solidFill>
            <a:effectLst>
              <a:outerShdw blurRad="50800" dist="38100" dir="2700000" algn="tl" rotWithShape="0">
                <a:prstClr val="black">
                  <a:alpha val="40000"/>
                </a:prstClr>
              </a:outerShdw>
            </a:effectLst>
          </p:grpSpPr>
          <p:sp>
            <p:nvSpPr>
              <p:cNvPr id="21" name="正方形/長方形 20"/>
              <p:cNvSpPr/>
              <p:nvPr/>
            </p:nvSpPr>
            <p:spPr bwMode="auto">
              <a:xfrm>
                <a:off x="1330055" y="4468969"/>
                <a:ext cx="94950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22" name="二等辺三角形 21"/>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8" name="グループ化 17"/>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19" name="正方形/長方形 18"/>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20" name="二等辺三角形 19"/>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sp>
        <p:nvSpPr>
          <p:cNvPr id="29" name="ホームベース 28"/>
          <p:cNvSpPr/>
          <p:nvPr/>
        </p:nvSpPr>
        <p:spPr bwMode="auto">
          <a:xfrm>
            <a:off x="1571136" y="3635429"/>
            <a:ext cx="6388737" cy="1012745"/>
          </a:xfrm>
          <a:prstGeom prst="homePlate">
            <a:avLst>
              <a:gd name="adj" fmla="val 13222"/>
            </a:avLst>
          </a:prstGeom>
          <a:solidFill>
            <a:schemeClr val="bg1">
              <a:alpha val="34902"/>
            </a:schemeClr>
          </a:solidFill>
          <a:ln w="38100">
            <a:solidFill>
              <a:srgbClr val="FF2975"/>
            </a:solid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30" name="ホームベース 29"/>
          <p:cNvSpPr/>
          <p:nvPr/>
        </p:nvSpPr>
        <p:spPr bwMode="auto">
          <a:xfrm>
            <a:off x="1619309" y="3703428"/>
            <a:ext cx="1698825"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ja-JP" sz="1400" b="1" dirty="0" smtClean="0">
                <a:latin typeface="Arial" panose="020B0604020202020204" pitchFamily="34" charset="0"/>
                <a:ea typeface="メイリオ" panose="020B0604030504040204" pitchFamily="50" charset="-128"/>
              </a:rPr>
              <a:t>OSS</a:t>
            </a:r>
            <a:r>
              <a:rPr lang="ja-JP" altLang="en-US" sz="1400" b="1" dirty="0" smtClean="0">
                <a:latin typeface="Arial" panose="020B0604020202020204" pitchFamily="34" charset="0"/>
                <a:ea typeface="メイリオ" panose="020B0604030504040204" pitchFamily="50" charset="-128"/>
              </a:rPr>
              <a:t>リスト作成</a:t>
            </a:r>
            <a:endParaRPr lang="zh-CN" altLang="en-US" sz="1200" b="1" dirty="0">
              <a:solidFill>
                <a:schemeClr val="tx1"/>
              </a:solidFill>
              <a:latin typeface="Arial" panose="020B0604020202020204" pitchFamily="34" charset="0"/>
              <a:ea typeface="メイリオ" panose="020B0604030504040204" pitchFamily="50" charset="-128"/>
            </a:endParaRPr>
          </a:p>
        </p:txBody>
      </p:sp>
      <p:sp>
        <p:nvSpPr>
          <p:cNvPr id="31" name="ホームベース 30"/>
          <p:cNvSpPr/>
          <p:nvPr/>
        </p:nvSpPr>
        <p:spPr bwMode="auto">
          <a:xfrm>
            <a:off x="3835738" y="3703428"/>
            <a:ext cx="1698825" cy="736948"/>
          </a:xfrm>
          <a:prstGeom prst="homePlate">
            <a:avLst>
              <a:gd name="adj" fmla="val 13152"/>
            </a:avLst>
          </a:prstGeom>
          <a:solidFill>
            <a:srgbClr val="FF2975"/>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ja-JP" sz="1400" b="1" dirty="0" smtClean="0">
                <a:solidFill>
                  <a:schemeClr val="bg1"/>
                </a:solidFill>
                <a:latin typeface="Arial" panose="020B0604020202020204" pitchFamily="34" charset="0"/>
                <a:ea typeface="メイリオ" panose="020B0604030504040204" pitchFamily="50" charset="-128"/>
              </a:rPr>
              <a:t>OSS</a:t>
            </a:r>
            <a:r>
              <a:rPr lang="ja-JP" altLang="en-US" sz="1400" b="1" dirty="0" smtClean="0">
                <a:solidFill>
                  <a:schemeClr val="bg1"/>
                </a:solidFill>
                <a:latin typeface="Arial" panose="020B0604020202020204" pitchFamily="34" charset="0"/>
                <a:ea typeface="メイリオ" panose="020B0604030504040204" pitchFamily="50" charset="-128"/>
              </a:rPr>
              <a:t>レビュー</a:t>
            </a:r>
            <a:endParaRPr lang="ja-JP" altLang="en-US" sz="1400" b="1" dirty="0">
              <a:solidFill>
                <a:schemeClr val="bg1"/>
              </a:solidFill>
              <a:latin typeface="Arial" panose="020B0604020202020204" pitchFamily="34" charset="0"/>
              <a:ea typeface="メイリオ" panose="020B0604030504040204" pitchFamily="50" charset="-128"/>
            </a:endParaRPr>
          </a:p>
          <a:p>
            <a:pPr algn="ctr"/>
            <a:r>
              <a:rPr lang="ja-JP" altLang="en-US" sz="1200" b="1" dirty="0">
                <a:solidFill>
                  <a:schemeClr val="bg1"/>
                </a:solidFill>
                <a:latin typeface="Arial" panose="020B0604020202020204" pitchFamily="34" charset="0"/>
                <a:ea typeface="メイリオ" panose="020B0604030504040204" pitchFamily="50" charset="-128"/>
              </a:rPr>
              <a:t>（ライセンス</a:t>
            </a:r>
            <a:r>
              <a:rPr lang="ja-JP" altLang="en-US" sz="1200" b="1" dirty="0" smtClean="0">
                <a:solidFill>
                  <a:schemeClr val="bg1"/>
                </a:solidFill>
                <a:latin typeface="Arial" panose="020B0604020202020204" pitchFamily="34" charset="0"/>
                <a:ea typeface="メイリオ" panose="020B0604030504040204" pitchFamily="50" charset="-128"/>
              </a:rPr>
              <a:t>条件確認</a:t>
            </a:r>
            <a:r>
              <a:rPr lang="ja-JP" altLang="en-US" sz="1200" b="1" dirty="0">
                <a:solidFill>
                  <a:schemeClr val="bg1"/>
                </a:solidFill>
                <a:latin typeface="Arial" panose="020B0604020202020204" pitchFamily="34" charset="0"/>
                <a:ea typeface="メイリオ" panose="020B0604030504040204" pitchFamily="50" charset="-128"/>
              </a:rPr>
              <a:t>）</a:t>
            </a:r>
          </a:p>
        </p:txBody>
      </p:sp>
      <p:sp>
        <p:nvSpPr>
          <p:cNvPr id="32" name="ホームベース 31"/>
          <p:cNvSpPr/>
          <p:nvPr/>
        </p:nvSpPr>
        <p:spPr bwMode="auto">
          <a:xfrm>
            <a:off x="5926515" y="3703428"/>
            <a:ext cx="1698825"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OSS</a:t>
            </a:r>
            <a:r>
              <a:rPr lang="zh-CN" altLang="en-US" sz="1400" b="1" dirty="0" smtClean="0">
                <a:solidFill>
                  <a:schemeClr val="tx1"/>
                </a:solidFill>
                <a:latin typeface="Arial" panose="020B0604020202020204" pitchFamily="34" charset="0"/>
                <a:ea typeface="メイリオ" panose="020B0604030504040204" pitchFamily="50" charset="-128"/>
              </a:rPr>
              <a:t>配布</a:t>
            </a:r>
            <a:r>
              <a:rPr lang="ja-JP" altLang="en-US" sz="1200" b="1" dirty="0" smtClean="0">
                <a:latin typeface="Arial" panose="020B0604020202020204" pitchFamily="34" charset="0"/>
                <a:ea typeface="メイリオ" panose="020B0604030504040204" pitchFamily="50" charset="-128"/>
              </a:rPr>
              <a:t>物確認</a:t>
            </a:r>
            <a:endParaRPr lang="zh-CN" altLang="en-US" sz="1400" b="1" dirty="0">
              <a:solidFill>
                <a:schemeClr val="tx1"/>
              </a:solidFill>
              <a:latin typeface="Arial" panose="020B0604020202020204" pitchFamily="34" charset="0"/>
              <a:ea typeface="メイリオ" panose="020B0604030504040204" pitchFamily="50" charset="-128"/>
            </a:endParaRPr>
          </a:p>
        </p:txBody>
      </p:sp>
      <p:sp>
        <p:nvSpPr>
          <p:cNvPr id="33" name="テキスト ボックス 32"/>
          <p:cNvSpPr txBox="1"/>
          <p:nvPr/>
        </p:nvSpPr>
        <p:spPr>
          <a:xfrm>
            <a:off x="2487507" y="4516375"/>
            <a:ext cx="4316446" cy="244530"/>
          </a:xfrm>
          <a:prstGeom prst="roundRect">
            <a:avLst/>
          </a:prstGeom>
          <a:solidFill>
            <a:srgbClr val="FF2975"/>
          </a:solidFill>
        </p:spPr>
        <p:txBody>
          <a:bodyPr wrap="square" lIns="144000" tIns="36000" rIns="144000" bIns="0" rtlCol="0" anchor="ctr">
            <a:spAutoFit/>
          </a:bodyPr>
          <a:lstStyle/>
          <a:p>
            <a:pPr>
              <a:lnSpc>
                <a:spcPct val="100000"/>
              </a:lnSpc>
            </a:pPr>
            <a:r>
              <a:rPr lang="en-US" altLang="ja-JP" sz="1200" b="1" spc="100" dirty="0" smtClean="0">
                <a:solidFill>
                  <a:schemeClr val="bg1"/>
                </a:solidFill>
                <a:latin typeface="Arial" pitchFamily="34" charset="0"/>
                <a:ea typeface="メイリオ" pitchFamily="50" charset="-128"/>
              </a:rPr>
              <a:t>OSS</a:t>
            </a:r>
            <a:r>
              <a:rPr lang="ja-JP" altLang="en-US" sz="1200" b="1" spc="100" dirty="0" smtClean="0">
                <a:solidFill>
                  <a:schemeClr val="bg1"/>
                </a:solidFill>
                <a:latin typeface="Arial" pitchFamily="34" charset="0"/>
                <a:ea typeface="メイリオ" pitchFamily="50" charset="-128"/>
              </a:rPr>
              <a:t>コンプライアンス・プロセス</a:t>
            </a:r>
            <a:endParaRPr lang="ja-JP" altLang="en-US" sz="1200" b="1" spc="100" dirty="0">
              <a:solidFill>
                <a:schemeClr val="bg1"/>
              </a:solidFill>
              <a:latin typeface="Arial" pitchFamily="34" charset="0"/>
              <a:ea typeface="メイリオ" pitchFamily="50" charset="-128"/>
            </a:endParaRPr>
          </a:p>
        </p:txBody>
      </p:sp>
      <p:sp>
        <p:nvSpPr>
          <p:cNvPr id="34" name="下矢印 33"/>
          <p:cNvSpPr/>
          <p:nvPr/>
        </p:nvSpPr>
        <p:spPr bwMode="auto">
          <a:xfrm rot="2123965">
            <a:off x="5025263" y="3379958"/>
            <a:ext cx="528625" cy="475989"/>
          </a:xfrm>
          <a:prstGeom prst="downArrow">
            <a:avLst>
              <a:gd name="adj1" fmla="val 50000"/>
              <a:gd name="adj2" fmla="val 68421"/>
            </a:avLst>
          </a:prstGeom>
          <a:solidFill>
            <a:srgbClr val="FF2975"/>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5" name="Rectangle 2"/>
          <p:cNvSpPr txBox="1">
            <a:spLocks noChangeArrowheads="1"/>
          </p:cNvSpPr>
          <p:nvPr/>
        </p:nvSpPr>
        <p:spPr>
          <a:xfrm>
            <a:off x="667000" y="577314"/>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レビュー</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ライセンス条件確認</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プロセス例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サブタイトル 2"/>
          <p:cNvSpPr txBox="1">
            <a:spLocks/>
          </p:cNvSpPr>
          <p:nvPr/>
        </p:nvSpPr>
        <p:spPr>
          <a:xfrm>
            <a:off x="1222359" y="6568048"/>
            <a:ext cx="7869766" cy="282200"/>
          </a:xfrm>
          <a:prstGeom prst="rect">
            <a:avLst/>
          </a:prstGeom>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上記プロセスの詳細を記載した文書を参照する場合は、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364964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ext uri="{D42A27DB-BD31-4B8C-83A1-F6EECF244321}">
                <p14:modId xmlns:p14="http://schemas.microsoft.com/office/powerpoint/2010/main" val="3156067399"/>
              </p:ext>
            </p:extLst>
          </p:nvPr>
        </p:nvGraphicFramePr>
        <p:xfrm>
          <a:off x="1237579" y="4833196"/>
          <a:ext cx="9957532" cy="1790784"/>
        </p:xfrm>
        <a:graphic>
          <a:graphicData uri="http://schemas.openxmlformats.org/drawingml/2006/table">
            <a:tbl>
              <a:tblPr firstRow="1" bandRow="1">
                <a:tableStyleId>{5940675A-B579-460E-94D1-54222C63F5DA}</a:tableStyleId>
              </a:tblPr>
              <a:tblGrid>
                <a:gridCol w="5590691">
                  <a:extLst>
                    <a:ext uri="{9D8B030D-6E8A-4147-A177-3AD203B41FA5}">
                      <a16:colId xmlns:a16="http://schemas.microsoft.com/office/drawing/2014/main" val="2329334101"/>
                    </a:ext>
                  </a:extLst>
                </a:gridCol>
                <a:gridCol w="4366841">
                  <a:extLst>
                    <a:ext uri="{9D8B030D-6E8A-4147-A177-3AD203B41FA5}">
                      <a16:colId xmlns:a16="http://schemas.microsoft.com/office/drawing/2014/main" val="966656168"/>
                    </a:ext>
                  </a:extLst>
                </a:gridCol>
              </a:tblGrid>
              <a:tr h="250725">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ja-JP" sz="1400" b="1" spc="100" dirty="0" smtClean="0">
                          <a:solidFill>
                            <a:schemeClr val="bg1"/>
                          </a:solidFill>
                          <a:latin typeface="Arial" pitchFamily="34" charset="0"/>
                          <a:ea typeface="メイリオ" pitchFamily="50" charset="-128"/>
                        </a:rPr>
                        <a:t>OSS</a:t>
                      </a:r>
                      <a:r>
                        <a:rPr lang="ja-JP" altLang="en-US" sz="1400" b="1" spc="100" dirty="0" smtClean="0">
                          <a:solidFill>
                            <a:schemeClr val="bg1"/>
                          </a:solidFill>
                          <a:latin typeface="Arial" pitchFamily="34" charset="0"/>
                          <a:ea typeface="メイリオ" pitchFamily="50" charset="-128"/>
                        </a:rPr>
                        <a:t>配布物確認</a:t>
                      </a: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主な確認事項</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ja-JP" sz="1400" b="1" spc="100" dirty="0" smtClean="0">
                          <a:solidFill>
                            <a:schemeClr val="bg1"/>
                          </a:solidFill>
                          <a:latin typeface="Arial" pitchFamily="34" charset="0"/>
                          <a:ea typeface="メイリオ" pitchFamily="50" charset="-128"/>
                        </a:rPr>
                        <a:t>OSS</a:t>
                      </a:r>
                      <a:r>
                        <a:rPr lang="ja-JP" altLang="en-US" sz="1400" b="1" spc="100" dirty="0" smtClean="0">
                          <a:solidFill>
                            <a:schemeClr val="bg1"/>
                          </a:solidFill>
                          <a:latin typeface="Arial" pitchFamily="34" charset="0"/>
                          <a:ea typeface="メイリオ" pitchFamily="50" charset="-128"/>
                        </a:rPr>
                        <a:t>配布物確認</a:t>
                      </a: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関連体制等</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extLst>
                  <a:ext uri="{0D108BD9-81ED-4DB2-BD59-A6C34878D82A}">
                    <a16:rowId xmlns:a16="http://schemas.microsoft.com/office/drawing/2014/main" val="1544420771"/>
                  </a:ext>
                </a:extLst>
              </a:tr>
              <a:tr h="679196">
                <a:tc>
                  <a:txBody>
                    <a:bodyPr/>
                    <a:lstStyle/>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リスト作成の</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実施確認</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レビューの実施確認</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
                      </a:r>
                      <a:b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b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特に、</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利用の</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通知、表示</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ライセンス</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一覧含む）</a:t>
                      </a:r>
                    </a:p>
                    <a:p>
                      <a:pPr>
                        <a:lnSpc>
                          <a:spcPts val="1100"/>
                        </a:lnSpc>
                      </a:pP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バイナリ、又はソースコード）の提供</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ts val="1100"/>
                        </a:lnSpc>
                        <a:spcBef>
                          <a:spcPts val="0"/>
                        </a:spcBef>
                        <a:spcAft>
                          <a:spcPts val="0"/>
                        </a:spcAft>
                        <a:buClrTx/>
                        <a:buSzTx/>
                        <a:buFontTx/>
                        <a:buNone/>
                        <a:tabLst/>
                        <a:defRPr/>
                      </a:pPr>
                      <a:r>
                        <a:rPr kumimoji="1" lang="ja-JP" altLang="en-US" sz="1200" b="1" baseline="0" dirty="0">
                          <a:solidFill>
                            <a:schemeClr val="tx1"/>
                          </a:solidFill>
                          <a:latin typeface="Arial" panose="020B0604020202020204" pitchFamily="34" charset="0"/>
                          <a:ea typeface="メイリオ" panose="020B0604030504040204" pitchFamily="50" charset="-128"/>
                        </a:rPr>
                        <a:t>・ライセンス文の提供</a:t>
                      </a:r>
                      <a:endPar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の</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改変ソースコード、自社開発ソースコードの提供</a:t>
                      </a:r>
                    </a:p>
                    <a:p>
                      <a:pPr>
                        <a:lnSpc>
                          <a:spcPts val="1100"/>
                        </a:lnSpc>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・その他</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の</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ライセンス</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義務</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著作権表示、謝辞他</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の履行など</a:t>
                      </a:r>
                    </a:p>
                    <a:p>
                      <a:endPar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tc>
                  <a:txBody>
                    <a:bodyPr/>
                    <a:lstStyle/>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・開発者：</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配布物確認の実施</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・開発責任者：</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配布物確認の承認</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・配布物を記録し、保存</a:t>
                      </a:r>
                    </a:p>
                    <a:p>
                      <a:endPar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endParaRPr kumimoji="1" lang="ja-JP" altLang="en-US" sz="1200" b="1" strike="dblStrike"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extLst>
                  <a:ext uri="{0D108BD9-81ED-4DB2-BD59-A6C34878D82A}">
                    <a16:rowId xmlns:a16="http://schemas.microsoft.com/office/drawing/2014/main" val="859723764"/>
                  </a:ext>
                </a:extLst>
              </a:tr>
            </a:tbl>
          </a:graphicData>
        </a:graphic>
      </p:graphicFrame>
      <p:grpSp>
        <p:nvGrpSpPr>
          <p:cNvPr id="4" name="グループ化 3"/>
          <p:cNvGrpSpPr/>
          <p:nvPr/>
        </p:nvGrpSpPr>
        <p:grpSpPr>
          <a:xfrm>
            <a:off x="1314714" y="1783405"/>
            <a:ext cx="9809959" cy="976782"/>
            <a:chOff x="257440" y="186986"/>
            <a:chExt cx="8957732" cy="964928"/>
          </a:xfrm>
        </p:grpSpPr>
        <p:sp>
          <p:nvSpPr>
            <p:cNvPr id="5" name="正方形/長方形 4"/>
            <p:cNvSpPr/>
            <p:nvPr/>
          </p:nvSpPr>
          <p:spPr bwMode="auto">
            <a:xfrm>
              <a:off x="257440" y="186986"/>
              <a:ext cx="8957732" cy="964928"/>
            </a:xfrm>
            <a:prstGeom prst="rect">
              <a:avLst/>
            </a:prstGeom>
            <a:solidFill>
              <a:srgbClr val="71C9E5"/>
            </a:solidFill>
            <a:ln w="9525">
              <a:noFill/>
              <a:miter lim="800000"/>
              <a:headEnd/>
              <a:tailEnd/>
            </a:ln>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cxnSp>
          <p:nvCxnSpPr>
            <p:cNvPr id="6" name="直線コネクタ 5"/>
            <p:cNvCxnSpPr/>
            <p:nvPr/>
          </p:nvCxnSpPr>
          <p:spPr bwMode="auto">
            <a:xfrm>
              <a:off x="350573" y="244113"/>
              <a:ext cx="8771467" cy="0"/>
            </a:xfrm>
            <a:prstGeom prst="line">
              <a:avLst/>
            </a:prstGeom>
            <a:noFill/>
            <a:ln w="19050" cap="flat" cmpd="sng" algn="ctr">
              <a:solidFill>
                <a:schemeClr val="bg1"/>
              </a:solidFill>
              <a:prstDash val="dash"/>
              <a:round/>
              <a:headEnd type="none" w="med" len="med"/>
              <a:tailEnd type="none" w="med" len="med"/>
            </a:ln>
            <a:effectLst/>
          </p:spPr>
        </p:cxnSp>
        <p:cxnSp>
          <p:nvCxnSpPr>
            <p:cNvPr id="7" name="直線コネクタ 6"/>
            <p:cNvCxnSpPr/>
            <p:nvPr/>
          </p:nvCxnSpPr>
          <p:spPr bwMode="auto">
            <a:xfrm>
              <a:off x="350573" y="1103931"/>
              <a:ext cx="8771467" cy="0"/>
            </a:xfrm>
            <a:prstGeom prst="line">
              <a:avLst/>
            </a:prstGeom>
            <a:noFill/>
            <a:ln w="19050" cap="flat" cmpd="sng" algn="ctr">
              <a:solidFill>
                <a:schemeClr val="bg1"/>
              </a:solidFill>
              <a:prstDash val="dash"/>
              <a:round/>
              <a:headEnd type="none" w="med" len="med"/>
              <a:tailEnd type="none" w="med" len="med"/>
            </a:ln>
            <a:effectLst/>
          </p:spPr>
        </p:cxnSp>
      </p:grpSp>
      <p:sp>
        <p:nvSpPr>
          <p:cNvPr id="8" name="Text Box 31"/>
          <p:cNvSpPr txBox="1">
            <a:spLocks noChangeArrowheads="1"/>
          </p:cNvSpPr>
          <p:nvPr/>
        </p:nvSpPr>
        <p:spPr bwMode="gray">
          <a:xfrm>
            <a:off x="1483801" y="2212278"/>
            <a:ext cx="9704366" cy="425513"/>
          </a:xfrm>
          <a:prstGeom prst="rect">
            <a:avLst/>
          </a:prstGeom>
          <a:noFill/>
          <a:ln w="3175" cap="rnd">
            <a:noFill/>
            <a:miter lim="800000"/>
            <a:headEnd/>
            <a:tailEnd/>
          </a:ln>
          <a:effectLst/>
        </p:spPr>
        <p:txBody>
          <a:bodyPr wrap="square" lIns="72000" tIns="0" rIns="144000" bIns="0" anchor="t">
            <a:noAutofit/>
          </a:bodyPr>
          <a:lstStyle/>
          <a:p>
            <a:pPr>
              <a:lnSpc>
                <a:spcPct val="100000"/>
              </a:lnSpc>
              <a:buClr>
                <a:srgbClr val="C00000"/>
              </a:buClr>
              <a:defRPr/>
            </a:pPr>
            <a:r>
              <a:rPr lang="en-US" altLang="ja-JP" sz="1400" b="1" spc="100" dirty="0" smtClean="0">
                <a:solidFill>
                  <a:schemeClr val="tx1">
                    <a:lumMod val="75000"/>
                    <a:lumOff val="25000"/>
                  </a:schemeClr>
                </a:solidFill>
                <a:latin typeface="Arial" pitchFamily="34" charset="0"/>
                <a:ea typeface="メイリオ" pitchFamily="50" charset="-128"/>
              </a:rPr>
              <a:t>OSS</a:t>
            </a:r>
            <a:r>
              <a:rPr lang="ja-JP" altLang="en-US" sz="1400" b="1" spc="100" dirty="0" smtClean="0">
                <a:solidFill>
                  <a:schemeClr val="tx1">
                    <a:lumMod val="75000"/>
                    <a:lumOff val="25000"/>
                  </a:schemeClr>
                </a:solidFill>
                <a:latin typeface="Arial" pitchFamily="34" charset="0"/>
                <a:ea typeface="メイリオ" pitchFamily="50" charset="-128"/>
              </a:rPr>
              <a:t>を</a:t>
            </a:r>
            <a:r>
              <a:rPr lang="ja-JP" altLang="en-US" sz="1400" b="1" spc="100" dirty="0">
                <a:solidFill>
                  <a:schemeClr val="tx1">
                    <a:lumMod val="75000"/>
                    <a:lumOff val="25000"/>
                  </a:schemeClr>
                </a:solidFill>
                <a:latin typeface="Arial" pitchFamily="34" charset="0"/>
                <a:ea typeface="メイリオ" pitchFamily="50" charset="-128"/>
              </a:rPr>
              <a:t>導入した製品を出荷（配布）する前に、開発プロセスの「検査」工程で、下表の確認を行う</a:t>
            </a:r>
            <a:r>
              <a:rPr lang="ja-JP" altLang="en-US" sz="1400" b="1" spc="100" dirty="0" smtClean="0">
                <a:solidFill>
                  <a:schemeClr val="tx1">
                    <a:lumMod val="75000"/>
                    <a:lumOff val="25000"/>
                  </a:schemeClr>
                </a:solidFill>
                <a:latin typeface="Arial" pitchFamily="34" charset="0"/>
                <a:ea typeface="メイリオ" pitchFamily="50" charset="-128"/>
              </a:rPr>
              <a:t>「</a:t>
            </a:r>
            <a:r>
              <a:rPr lang="en-US" altLang="ja-JP" sz="1400" b="1" spc="100" dirty="0" smtClean="0">
                <a:solidFill>
                  <a:schemeClr val="tx1">
                    <a:lumMod val="75000"/>
                    <a:lumOff val="25000"/>
                  </a:schemeClr>
                </a:solidFill>
                <a:latin typeface="Arial" pitchFamily="34" charset="0"/>
                <a:ea typeface="メイリオ" pitchFamily="50" charset="-128"/>
              </a:rPr>
              <a:t>OSS</a:t>
            </a:r>
            <a:r>
              <a:rPr lang="ja-JP" altLang="en-US" sz="1400" b="1" spc="100" dirty="0" smtClean="0">
                <a:solidFill>
                  <a:schemeClr val="tx1">
                    <a:lumMod val="75000"/>
                    <a:lumOff val="25000"/>
                  </a:schemeClr>
                </a:solidFill>
                <a:latin typeface="Arial" pitchFamily="34" charset="0"/>
                <a:ea typeface="メイリオ" pitchFamily="50" charset="-128"/>
              </a:rPr>
              <a:t>配布物確認」プロセスを実施す</a:t>
            </a:r>
            <a:r>
              <a:rPr lang="ja-JP" altLang="en-US" sz="1400" b="1" spc="100" dirty="0">
                <a:solidFill>
                  <a:schemeClr val="tx1">
                    <a:lumMod val="75000"/>
                    <a:lumOff val="25000"/>
                  </a:schemeClr>
                </a:solidFill>
                <a:latin typeface="Arial" pitchFamily="34" charset="0"/>
                <a:ea typeface="メイリオ" pitchFamily="50" charset="-128"/>
              </a:rPr>
              <a:t>る</a:t>
            </a:r>
            <a:r>
              <a:rPr lang="ja-JP" altLang="en-US" sz="1400" b="1" spc="100" dirty="0" smtClean="0">
                <a:solidFill>
                  <a:schemeClr val="tx1">
                    <a:lumMod val="75000"/>
                    <a:lumOff val="25000"/>
                  </a:schemeClr>
                </a:solidFill>
                <a:latin typeface="Arial" pitchFamily="34" charset="0"/>
                <a:ea typeface="メイリオ" pitchFamily="50" charset="-128"/>
              </a:rPr>
              <a:t>。</a:t>
            </a:r>
            <a:endParaRPr lang="ja-JP" altLang="en-US" sz="1400" b="1" spc="100" dirty="0">
              <a:solidFill>
                <a:schemeClr val="tx1">
                  <a:lumMod val="75000"/>
                  <a:lumOff val="25000"/>
                </a:schemeClr>
              </a:solidFill>
              <a:latin typeface="Arial" pitchFamily="34" charset="0"/>
              <a:ea typeface="メイリオ" pitchFamily="50" charset="-128"/>
            </a:endParaRPr>
          </a:p>
        </p:txBody>
      </p:sp>
      <p:sp>
        <p:nvSpPr>
          <p:cNvPr id="9" name="テキスト ボックス 8"/>
          <p:cNvSpPr txBox="1"/>
          <p:nvPr/>
        </p:nvSpPr>
        <p:spPr>
          <a:xfrm>
            <a:off x="1457590" y="1905221"/>
            <a:ext cx="4427644" cy="282573"/>
          </a:xfrm>
          <a:prstGeom prst="rect">
            <a:avLst/>
          </a:prstGeom>
          <a:noFill/>
          <a:ln>
            <a:noFill/>
          </a:ln>
        </p:spPr>
        <p:txBody>
          <a:bodyPr wrap="square" lIns="0" tIns="36000" rIns="72000" bIns="0" rtlCol="0">
            <a:spAutoFit/>
          </a:bodyPr>
          <a:lstStyle/>
          <a:p>
            <a:pPr>
              <a:lnSpc>
                <a:spcPct val="100000"/>
              </a:lnSpc>
            </a:pPr>
            <a:r>
              <a:rPr lang="ja-JP" altLang="en-US" sz="1600" b="1" spc="100" dirty="0">
                <a:solidFill>
                  <a:schemeClr val="bg1"/>
                </a:solidFill>
                <a:latin typeface="Arial" pitchFamily="34" charset="0"/>
                <a:ea typeface="メイリオ" pitchFamily="50" charset="-128"/>
              </a:rPr>
              <a:t>（３</a:t>
            </a:r>
            <a:r>
              <a:rPr lang="ja-JP" altLang="en-US" sz="1600" b="1" spc="-100" dirty="0">
                <a:solidFill>
                  <a:schemeClr val="bg1"/>
                </a:solidFill>
                <a:latin typeface="Arial" pitchFamily="34" charset="0"/>
                <a:ea typeface="メイリオ" pitchFamily="50" charset="-128"/>
              </a:rPr>
              <a:t>）</a:t>
            </a:r>
            <a:r>
              <a:rPr lang="ja-JP" altLang="en-US" sz="1600" b="1" spc="-100" dirty="0" smtClean="0">
                <a:solidFill>
                  <a:schemeClr val="bg1"/>
                </a:solidFill>
                <a:latin typeface="Arial" pitchFamily="34" charset="0"/>
                <a:ea typeface="メイリオ" pitchFamily="50" charset="-128"/>
              </a:rPr>
              <a:t>「</a:t>
            </a:r>
            <a:r>
              <a:rPr lang="en-US" altLang="ja-JP" sz="1600" b="1" spc="100" dirty="0" smtClean="0">
                <a:solidFill>
                  <a:schemeClr val="bg1"/>
                </a:solidFill>
                <a:latin typeface="Arial" pitchFamily="34" charset="0"/>
                <a:ea typeface="メイリオ" pitchFamily="50" charset="-128"/>
              </a:rPr>
              <a:t>OSS</a:t>
            </a:r>
            <a:r>
              <a:rPr lang="ja-JP" altLang="en-US" sz="1600" b="1" spc="100" dirty="0" smtClean="0">
                <a:solidFill>
                  <a:schemeClr val="bg1"/>
                </a:solidFill>
                <a:latin typeface="Arial" pitchFamily="34" charset="0"/>
                <a:ea typeface="メイリオ" pitchFamily="50" charset="-128"/>
              </a:rPr>
              <a:t>配布物確認</a:t>
            </a:r>
            <a:r>
              <a:rPr lang="zh-TW" altLang="en-US" sz="1600" b="1" spc="100" dirty="0" smtClean="0">
                <a:solidFill>
                  <a:schemeClr val="bg1"/>
                </a:solidFill>
                <a:latin typeface="Arial" pitchFamily="34" charset="0"/>
                <a:ea typeface="メイリオ" pitchFamily="50" charset="-128"/>
              </a:rPr>
              <a:t>」</a:t>
            </a:r>
            <a:r>
              <a:rPr lang="ja-JP" altLang="en-US" sz="1600" b="1" spc="100" dirty="0" smtClean="0">
                <a:solidFill>
                  <a:schemeClr val="bg1"/>
                </a:solidFill>
                <a:latin typeface="Arial" pitchFamily="34" charset="0"/>
                <a:ea typeface="メイリオ" pitchFamily="50" charset="-128"/>
              </a:rPr>
              <a:t>プロセス</a:t>
            </a:r>
            <a:endParaRPr lang="zh-TW" altLang="en-US" sz="1600" b="1" spc="100" dirty="0">
              <a:solidFill>
                <a:schemeClr val="bg1"/>
              </a:solidFill>
              <a:latin typeface="Arial" pitchFamily="34" charset="0"/>
              <a:ea typeface="メイリオ" pitchFamily="50" charset="-128"/>
            </a:endParaRPr>
          </a:p>
        </p:txBody>
      </p:sp>
      <p:sp>
        <p:nvSpPr>
          <p:cNvPr id="10" name="ホームベース 9"/>
          <p:cNvSpPr/>
          <p:nvPr/>
        </p:nvSpPr>
        <p:spPr bwMode="auto">
          <a:xfrm>
            <a:off x="1281970" y="3177483"/>
            <a:ext cx="9881681" cy="1628618"/>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1" name="ホームベース 10"/>
          <p:cNvSpPr/>
          <p:nvPr/>
        </p:nvSpPr>
        <p:spPr bwMode="auto">
          <a:xfrm>
            <a:off x="1319719" y="2809743"/>
            <a:ext cx="9881681" cy="1962510"/>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2" name="テキスト ボックス 11"/>
          <p:cNvSpPr txBox="1"/>
          <p:nvPr/>
        </p:nvSpPr>
        <p:spPr>
          <a:xfrm>
            <a:off x="1319719" y="2796574"/>
            <a:ext cx="4321044" cy="298691"/>
          </a:xfrm>
          <a:prstGeom prst="roundRect">
            <a:avLst/>
          </a:prstGeom>
          <a:solidFill>
            <a:srgbClr val="51C531"/>
          </a:solidFill>
        </p:spPr>
        <p:txBody>
          <a:bodyPr wrap="square" lIns="144000" tIns="36000" rIns="144000" bIns="18000" rtlCol="0" anchor="ctr">
            <a:spAutoFit/>
          </a:bodyPr>
          <a:lstStyle/>
          <a:p>
            <a:pPr>
              <a:lnSpc>
                <a:spcPct val="100000"/>
              </a:lnSpc>
            </a:pPr>
            <a:r>
              <a:rPr lang="ja-JP" altLang="en-US" sz="1400" b="1" spc="100" dirty="0">
                <a:solidFill>
                  <a:schemeClr val="bg1"/>
                </a:solidFill>
                <a:latin typeface="Arial" pitchFamily="34" charset="0"/>
                <a:ea typeface="メイリオ" pitchFamily="50" charset="-128"/>
              </a:rPr>
              <a:t>一般的な製品・システム等の開発プロセス</a:t>
            </a:r>
          </a:p>
        </p:txBody>
      </p:sp>
      <p:grpSp>
        <p:nvGrpSpPr>
          <p:cNvPr id="13" name="グループ化 12"/>
          <p:cNvGrpSpPr/>
          <p:nvPr/>
        </p:nvGrpSpPr>
        <p:grpSpPr>
          <a:xfrm>
            <a:off x="1438274" y="3137473"/>
            <a:ext cx="9563321" cy="1486500"/>
            <a:chOff x="695462" y="4171167"/>
            <a:chExt cx="8156617" cy="827090"/>
          </a:xfrm>
        </p:grpSpPr>
        <p:grpSp>
          <p:nvGrpSpPr>
            <p:cNvPr id="14" name="グループ化 13"/>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27" name="正方形/長方形 26"/>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28" name="二等辺三角形 27"/>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5" name="グループ化 14"/>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25" name="正方形/長方形 24"/>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26" name="二等辺三角形 25"/>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6" name="グループ化 15"/>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23" name="正方形/長方形 22"/>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24" name="二等辺三角形 23"/>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7" name="グループ化 16"/>
            <p:cNvGrpSpPr/>
            <p:nvPr/>
          </p:nvGrpSpPr>
          <p:grpSpPr>
            <a:xfrm>
              <a:off x="6545183" y="4171167"/>
              <a:ext cx="1133843" cy="827090"/>
              <a:chOff x="1326020" y="4468969"/>
              <a:chExt cx="1133843" cy="658800"/>
            </a:xfrm>
            <a:solidFill>
              <a:srgbClr val="24A9D2"/>
            </a:solidFill>
            <a:effectLst>
              <a:outerShdw blurRad="50800" dist="38100" dir="2700000" algn="tl" rotWithShape="0">
                <a:prstClr val="black">
                  <a:alpha val="40000"/>
                </a:prstClr>
              </a:outerShdw>
            </a:effectLst>
          </p:grpSpPr>
          <p:sp>
            <p:nvSpPr>
              <p:cNvPr id="21" name="正方形/長方形 20"/>
              <p:cNvSpPr/>
              <p:nvPr/>
            </p:nvSpPr>
            <p:spPr bwMode="auto">
              <a:xfrm>
                <a:off x="1326020" y="4468969"/>
                <a:ext cx="953539"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22" name="二等辺三角形 21"/>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8" name="グループ化 17"/>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19" name="正方形/長方形 18"/>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20" name="二等辺三角形 19"/>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sp>
        <p:nvSpPr>
          <p:cNvPr id="29" name="ホームベース 28"/>
          <p:cNvSpPr/>
          <p:nvPr/>
        </p:nvSpPr>
        <p:spPr bwMode="auto">
          <a:xfrm>
            <a:off x="1575434" y="3646776"/>
            <a:ext cx="6465699" cy="1012745"/>
          </a:xfrm>
          <a:prstGeom prst="homePlate">
            <a:avLst>
              <a:gd name="adj" fmla="val 13222"/>
            </a:avLst>
          </a:prstGeom>
          <a:solidFill>
            <a:schemeClr val="bg1">
              <a:alpha val="34902"/>
            </a:schemeClr>
          </a:solidFill>
          <a:ln w="38100">
            <a:solidFill>
              <a:srgbClr val="FF2975"/>
            </a:solid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30" name="ホームベース 29"/>
          <p:cNvSpPr/>
          <p:nvPr/>
        </p:nvSpPr>
        <p:spPr bwMode="auto">
          <a:xfrm>
            <a:off x="1643063" y="3714775"/>
            <a:ext cx="1719290"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OSS</a:t>
            </a:r>
            <a:r>
              <a:rPr lang="ja-JP" altLang="en-US" sz="1400" b="1" dirty="0" smtClean="0">
                <a:latin typeface="Arial" panose="020B0604020202020204" pitchFamily="34" charset="0"/>
                <a:ea typeface="メイリオ" panose="020B0604030504040204" pitchFamily="50" charset="-128"/>
              </a:rPr>
              <a:t>リスト作成</a:t>
            </a:r>
            <a:endParaRPr lang="zh-CN" altLang="en-US" sz="1400" b="1" dirty="0">
              <a:solidFill>
                <a:schemeClr val="tx1"/>
              </a:solidFill>
              <a:latin typeface="Arial" panose="020B0604020202020204" pitchFamily="34" charset="0"/>
              <a:ea typeface="メイリオ" panose="020B0604030504040204" pitchFamily="50" charset="-128"/>
            </a:endParaRPr>
          </a:p>
        </p:txBody>
      </p:sp>
      <p:sp>
        <p:nvSpPr>
          <p:cNvPr id="31" name="ホームベース 30"/>
          <p:cNvSpPr/>
          <p:nvPr/>
        </p:nvSpPr>
        <p:spPr bwMode="auto">
          <a:xfrm>
            <a:off x="3918181" y="3714775"/>
            <a:ext cx="1719290"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ja-JP" sz="1400" b="1" dirty="0" smtClean="0">
                <a:latin typeface="Arial" panose="020B0604020202020204" pitchFamily="34" charset="0"/>
                <a:ea typeface="メイリオ" panose="020B0604030504040204" pitchFamily="50" charset="-128"/>
              </a:rPr>
              <a:t>OSS</a:t>
            </a:r>
            <a:r>
              <a:rPr lang="ja-JP" altLang="en-US" sz="1400" b="1" dirty="0" smtClean="0">
                <a:latin typeface="Arial" panose="020B0604020202020204" pitchFamily="34" charset="0"/>
                <a:ea typeface="メイリオ" panose="020B0604030504040204" pitchFamily="50" charset="-128"/>
              </a:rPr>
              <a:t>レビュー</a:t>
            </a:r>
            <a:endParaRPr lang="ja-JP" altLang="en-US" sz="1400" b="1" dirty="0">
              <a:solidFill>
                <a:schemeClr val="tx1"/>
              </a:solidFill>
              <a:latin typeface="Arial" panose="020B0604020202020204" pitchFamily="34" charset="0"/>
              <a:ea typeface="メイリオ" panose="020B0604030504040204" pitchFamily="50" charset="-128"/>
            </a:endParaRPr>
          </a:p>
          <a:p>
            <a:pPr algn="ctr"/>
            <a:r>
              <a:rPr lang="ja-JP" altLang="en-US" sz="1200" b="1" dirty="0">
                <a:solidFill>
                  <a:schemeClr val="tx1"/>
                </a:solidFill>
                <a:latin typeface="Arial" panose="020B0604020202020204" pitchFamily="34" charset="0"/>
                <a:ea typeface="メイリオ" panose="020B0604030504040204" pitchFamily="50" charset="-128"/>
              </a:rPr>
              <a:t>（ライセンス</a:t>
            </a:r>
            <a:r>
              <a:rPr lang="ja-JP" altLang="en-US" sz="1200" b="1" dirty="0" smtClean="0">
                <a:solidFill>
                  <a:schemeClr val="tx1"/>
                </a:solidFill>
                <a:latin typeface="Arial" panose="020B0604020202020204" pitchFamily="34" charset="0"/>
                <a:ea typeface="メイリオ" panose="020B0604030504040204" pitchFamily="50" charset="-128"/>
              </a:rPr>
              <a:t>条件確認</a:t>
            </a:r>
            <a:r>
              <a:rPr lang="ja-JP" altLang="en-US" sz="1200" b="1" dirty="0">
                <a:solidFill>
                  <a:schemeClr val="tx1"/>
                </a:solidFill>
                <a:latin typeface="Arial" panose="020B0604020202020204" pitchFamily="34" charset="0"/>
                <a:ea typeface="メイリオ" panose="020B0604030504040204" pitchFamily="50" charset="-128"/>
              </a:rPr>
              <a:t>）</a:t>
            </a:r>
          </a:p>
        </p:txBody>
      </p:sp>
      <p:sp>
        <p:nvSpPr>
          <p:cNvPr id="32" name="ホームベース 31"/>
          <p:cNvSpPr/>
          <p:nvPr/>
        </p:nvSpPr>
        <p:spPr bwMode="auto">
          <a:xfrm>
            <a:off x="6164114" y="3714775"/>
            <a:ext cx="1719290" cy="736948"/>
          </a:xfrm>
          <a:prstGeom prst="homePlate">
            <a:avLst>
              <a:gd name="adj" fmla="val 13152"/>
            </a:avLst>
          </a:prstGeom>
          <a:solidFill>
            <a:srgbClr val="FF2975"/>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bg1"/>
                </a:solidFill>
                <a:latin typeface="Arial" panose="020B0604020202020204" pitchFamily="34" charset="0"/>
                <a:ea typeface="メイリオ" panose="020B0604030504040204" pitchFamily="50" charset="-128"/>
              </a:rPr>
              <a:t>OSS</a:t>
            </a:r>
            <a:r>
              <a:rPr lang="zh-CN" altLang="en-US" sz="1400" b="1" dirty="0" smtClean="0">
                <a:solidFill>
                  <a:schemeClr val="bg1"/>
                </a:solidFill>
                <a:latin typeface="Arial" panose="020B0604020202020204" pitchFamily="34" charset="0"/>
                <a:ea typeface="メイリオ" panose="020B0604030504040204" pitchFamily="50" charset="-128"/>
              </a:rPr>
              <a:t>配布</a:t>
            </a:r>
            <a:r>
              <a:rPr lang="ja-JP" altLang="en-US" sz="1400" b="1" dirty="0" smtClean="0">
                <a:solidFill>
                  <a:schemeClr val="bg1"/>
                </a:solidFill>
                <a:latin typeface="Arial" panose="020B0604020202020204" pitchFamily="34" charset="0"/>
                <a:ea typeface="メイリオ" panose="020B0604030504040204" pitchFamily="50" charset="-128"/>
              </a:rPr>
              <a:t>物確認</a:t>
            </a:r>
            <a:endParaRPr lang="zh-CN" altLang="en-US" sz="1400" b="1" dirty="0">
              <a:solidFill>
                <a:schemeClr val="bg1"/>
              </a:solidFill>
              <a:latin typeface="Arial" panose="020B0604020202020204" pitchFamily="34" charset="0"/>
              <a:ea typeface="メイリオ" panose="020B0604030504040204" pitchFamily="50" charset="-128"/>
            </a:endParaRPr>
          </a:p>
        </p:txBody>
      </p:sp>
      <p:sp>
        <p:nvSpPr>
          <p:cNvPr id="33" name="テキスト ボックス 32"/>
          <p:cNvSpPr txBox="1"/>
          <p:nvPr/>
        </p:nvSpPr>
        <p:spPr>
          <a:xfrm>
            <a:off x="3201924" y="4527722"/>
            <a:ext cx="3062465" cy="244530"/>
          </a:xfrm>
          <a:prstGeom prst="roundRect">
            <a:avLst/>
          </a:prstGeom>
          <a:solidFill>
            <a:srgbClr val="FF2975"/>
          </a:solidFill>
        </p:spPr>
        <p:txBody>
          <a:bodyPr wrap="square" lIns="144000" tIns="36000" rIns="144000" bIns="0" rtlCol="0" anchor="ctr">
            <a:spAutoFit/>
          </a:bodyPr>
          <a:lstStyle/>
          <a:p>
            <a:pPr>
              <a:lnSpc>
                <a:spcPct val="100000"/>
              </a:lnSpc>
            </a:pPr>
            <a:r>
              <a:rPr lang="en-US" altLang="ja-JP" sz="1200" b="1" spc="100" dirty="0" smtClean="0">
                <a:solidFill>
                  <a:schemeClr val="bg1"/>
                </a:solidFill>
                <a:latin typeface="Arial" pitchFamily="34" charset="0"/>
                <a:ea typeface="メイリオ" pitchFamily="50" charset="-128"/>
              </a:rPr>
              <a:t>OSS</a:t>
            </a:r>
            <a:r>
              <a:rPr lang="ja-JP" altLang="en-US" sz="1200" b="1" spc="100" dirty="0" smtClean="0">
                <a:solidFill>
                  <a:schemeClr val="bg1"/>
                </a:solidFill>
                <a:latin typeface="Arial" pitchFamily="34" charset="0"/>
                <a:ea typeface="メイリオ" pitchFamily="50" charset="-128"/>
              </a:rPr>
              <a:t>コンプライアンス・プロセス</a:t>
            </a:r>
            <a:endParaRPr lang="ja-JP" altLang="en-US" sz="1200" b="1" spc="100" dirty="0">
              <a:solidFill>
                <a:schemeClr val="bg1"/>
              </a:solidFill>
              <a:latin typeface="Arial" pitchFamily="34" charset="0"/>
              <a:ea typeface="メイリオ" pitchFamily="50" charset="-128"/>
            </a:endParaRPr>
          </a:p>
        </p:txBody>
      </p:sp>
      <p:sp>
        <p:nvSpPr>
          <p:cNvPr id="34" name="下矢印 33"/>
          <p:cNvSpPr/>
          <p:nvPr/>
        </p:nvSpPr>
        <p:spPr bwMode="auto">
          <a:xfrm rot="2123965">
            <a:off x="7579684" y="3393149"/>
            <a:ext cx="534993" cy="475989"/>
          </a:xfrm>
          <a:prstGeom prst="downArrow">
            <a:avLst>
              <a:gd name="adj1" fmla="val 50000"/>
              <a:gd name="adj2" fmla="val 68421"/>
            </a:avLst>
          </a:prstGeom>
          <a:solidFill>
            <a:srgbClr val="FF2975"/>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6" name="Rectangle 2"/>
          <p:cNvSpPr>
            <a:spLocks noGrp="1" noChangeArrowheads="1"/>
          </p:cNvSpPr>
          <p:nvPr>
            <p:ph type="title"/>
          </p:nvPr>
        </p:nvSpPr>
        <p:spPr>
          <a:xfrm>
            <a:off x="609600" y="595392"/>
            <a:ext cx="10972800" cy="990600"/>
          </a:xfrm>
        </p:spPr>
        <p:txBody>
          <a:bodyPr>
            <a:normAutofit fontScale="90000"/>
          </a:bodyPr>
          <a:lstStyle/>
          <a:p>
            <a:r>
              <a:rPr lang="en-US" altLang="ja-JP" sz="44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400" dirty="0" smtClean="0">
                <a:latin typeface="メイリオ" panose="020B0604030504040204" pitchFamily="50" charset="-128"/>
                <a:ea typeface="メイリオ" panose="020B0604030504040204" pitchFamily="50" charset="-128"/>
                <a:cs typeface="メイリオ" panose="020B0604030504040204" pitchFamily="50" charset="-128"/>
              </a:rPr>
              <a:t>配布物確認プロセス例</a:t>
            </a:r>
            <a:r>
              <a:rPr lang="ja-JP" alt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【§3.2,4.1</a:t>
            </a:r>
            <a:r>
              <a:rPr lang="en-US" altLang="ja-JP" sz="20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サブタイトル 2"/>
          <p:cNvSpPr txBox="1">
            <a:spLocks/>
          </p:cNvSpPr>
          <p:nvPr/>
        </p:nvSpPr>
        <p:spPr>
          <a:xfrm>
            <a:off x="1222359" y="6599044"/>
            <a:ext cx="7869766" cy="282200"/>
          </a:xfrm>
          <a:prstGeom prst="rect">
            <a:avLst/>
          </a:prstGeom>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上記プロセスの詳細を記載した文書を参照する場合は、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087191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4</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fontScale="92500" lnSpcReduction="10000"/>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企業に</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altLang="ja-JP" sz="4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利用</a:t>
            </a:r>
            <a:endParaRPr lang="en-US" altLang="ja-JP" sz="4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4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導入</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時の検討</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1976438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altLang="ja-JP" dirty="0" smtClean="0"/>
              <a:t>OSS</a:t>
            </a:r>
            <a:r>
              <a:rPr lang="ja-JP" altLang="en-US" dirty="0" smtClean="0"/>
              <a:t>導入</a:t>
            </a:r>
            <a:r>
              <a:rPr lang="ja-JP" altLang="en-US" dirty="0"/>
              <a:t>時の検討・実施事項</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2022065434"/>
              </p:ext>
            </p:extLst>
          </p:nvPr>
        </p:nvGraphicFramePr>
        <p:xfrm>
          <a:off x="1941747" y="2979026"/>
          <a:ext cx="9056218" cy="3367509"/>
        </p:xfrm>
        <a:graphic>
          <a:graphicData uri="http://schemas.openxmlformats.org/drawingml/2006/table">
            <a:tbl>
              <a:tblPr firstRow="1" bandRow="1">
                <a:tableStyleId>{5C22544A-7EE6-4342-B048-85BDC9FD1C3A}</a:tableStyleId>
              </a:tblPr>
              <a:tblGrid>
                <a:gridCol w="1032410">
                  <a:extLst>
                    <a:ext uri="{9D8B030D-6E8A-4147-A177-3AD203B41FA5}">
                      <a16:colId xmlns:a16="http://schemas.microsoft.com/office/drawing/2014/main" val="20000"/>
                    </a:ext>
                  </a:extLst>
                </a:gridCol>
                <a:gridCol w="3565479">
                  <a:extLst>
                    <a:ext uri="{9D8B030D-6E8A-4147-A177-3AD203B41FA5}">
                      <a16:colId xmlns:a16="http://schemas.microsoft.com/office/drawing/2014/main" val="20001"/>
                    </a:ext>
                  </a:extLst>
                </a:gridCol>
                <a:gridCol w="2647085">
                  <a:extLst>
                    <a:ext uri="{9D8B030D-6E8A-4147-A177-3AD203B41FA5}">
                      <a16:colId xmlns:a16="http://schemas.microsoft.com/office/drawing/2014/main" val="20002"/>
                    </a:ext>
                  </a:extLst>
                </a:gridCol>
                <a:gridCol w="1811244">
                  <a:extLst>
                    <a:ext uri="{9D8B030D-6E8A-4147-A177-3AD203B41FA5}">
                      <a16:colId xmlns:a16="http://schemas.microsoft.com/office/drawing/2014/main" val="20003"/>
                    </a:ext>
                  </a:extLst>
                </a:gridCol>
              </a:tblGrid>
              <a:tr h="274639">
                <a:tc gridSpan="2">
                  <a:txBody>
                    <a:bodyPr/>
                    <a:lstStyle/>
                    <a:p>
                      <a:pPr algn="ctr">
                        <a:lnSpc>
                          <a:spcPct val="100000"/>
                        </a:lnSpc>
                      </a:pPr>
                      <a:r>
                        <a:rPr kumimoji="1" lang="ja-JP" altLang="en-US" sz="1400" b="1" kern="1200" baseline="0" dirty="0" smtClean="0">
                          <a:solidFill>
                            <a:schemeClr val="bg1"/>
                          </a:solidFill>
                          <a:latin typeface="Arial" pitchFamily="34" charset="0"/>
                          <a:ea typeface="メイリオ" pitchFamily="50" charset="-128"/>
                          <a:cs typeface="+mn-cs"/>
                        </a:rPr>
                        <a:t>利用</a:t>
                      </a:r>
                      <a:r>
                        <a:rPr kumimoji="1" lang="ja-JP" altLang="ja-JP" sz="1400" b="1" kern="1200" baseline="0" dirty="0" smtClean="0">
                          <a:solidFill>
                            <a:schemeClr val="bg1"/>
                          </a:solidFill>
                          <a:latin typeface="Arial" pitchFamily="34" charset="0"/>
                          <a:ea typeface="メイリオ" pitchFamily="50" charset="-128"/>
                          <a:cs typeface="+mn-cs"/>
                        </a:rPr>
                        <a:t>形態</a:t>
                      </a:r>
                      <a:endParaRPr kumimoji="1" lang="ja-JP" altLang="en-US" sz="1400" baseline="0" dirty="0">
                        <a:solidFill>
                          <a:schemeClr val="bg1"/>
                        </a:solidFill>
                        <a:latin typeface="Arial" pitchFamily="34" charset="0"/>
                        <a:ea typeface="メイリオ" pitchFamily="50" charset="-128"/>
                      </a:endParaRPr>
                    </a:p>
                  </a:txBody>
                  <a:tcPr marL="94726" marR="94726"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hMerge="1">
                  <a:txBody>
                    <a:bodyPr/>
                    <a:lstStyle/>
                    <a:p>
                      <a:endParaRPr kumimoji="1" lang="ja-JP" altLang="en-US"/>
                    </a:p>
                  </a:txBody>
                  <a:tcPr/>
                </a:tc>
                <a:tc>
                  <a:txBody>
                    <a:bodyPr/>
                    <a:lstStyle/>
                    <a:p>
                      <a:pPr algn="ctr">
                        <a:lnSpc>
                          <a:spcPct val="100000"/>
                        </a:lnSpc>
                      </a:pPr>
                      <a:r>
                        <a:rPr kumimoji="1" lang="ja-JP" altLang="en-US" sz="1200" b="1" kern="1200" baseline="0" dirty="0">
                          <a:solidFill>
                            <a:schemeClr val="bg1"/>
                          </a:solidFill>
                          <a:latin typeface="Arial" pitchFamily="34" charset="0"/>
                          <a:ea typeface="メイリオ" pitchFamily="50" charset="-128"/>
                          <a:cs typeface="+mn-cs"/>
                        </a:rPr>
                        <a:t>課せられる</a:t>
                      </a:r>
                      <a:r>
                        <a:rPr kumimoji="1" lang="ja-JP" altLang="ja-JP" sz="1200" b="1" kern="1200" baseline="0" dirty="0">
                          <a:solidFill>
                            <a:schemeClr val="bg1"/>
                          </a:solidFill>
                          <a:latin typeface="Arial" pitchFamily="34" charset="0"/>
                          <a:ea typeface="メイリオ" pitchFamily="50" charset="-128"/>
                          <a:cs typeface="+mn-cs"/>
                        </a:rPr>
                        <a:t>ライセンス条件</a:t>
                      </a:r>
                      <a:endParaRPr kumimoji="1" lang="ja-JP" altLang="en-US" sz="1200" baseline="0" dirty="0">
                        <a:solidFill>
                          <a:schemeClr val="bg1"/>
                        </a:solidFill>
                        <a:latin typeface="Arial" pitchFamily="34" charset="0"/>
                        <a:ea typeface="メイリオ" pitchFamily="50" charset="-128"/>
                      </a:endParaRPr>
                    </a:p>
                  </a:txBody>
                  <a:tcPr marL="94726" marR="94726"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ctr">
                        <a:lnSpc>
                          <a:spcPct val="100000"/>
                        </a:lnSpc>
                      </a:pPr>
                      <a:r>
                        <a:rPr kumimoji="1" lang="ja-JP" altLang="ja-JP" sz="1200" b="1" kern="1200" baseline="0" dirty="0">
                          <a:solidFill>
                            <a:schemeClr val="bg1"/>
                          </a:solidFill>
                          <a:latin typeface="Arial" pitchFamily="34" charset="0"/>
                          <a:ea typeface="メイリオ" pitchFamily="50" charset="-128"/>
                          <a:cs typeface="+mn-cs"/>
                        </a:rPr>
                        <a:t>知財上のリスク</a:t>
                      </a:r>
                      <a:endParaRPr kumimoji="1" lang="ja-JP" altLang="en-US" sz="1200" b="1" baseline="0" dirty="0">
                        <a:solidFill>
                          <a:schemeClr val="bg1"/>
                        </a:solidFill>
                        <a:latin typeface="Arial" pitchFamily="34" charset="0"/>
                        <a:ea typeface="メイリオ" pitchFamily="50" charset="-128"/>
                      </a:endParaRPr>
                    </a:p>
                  </a:txBody>
                  <a:tcPr marL="94726" marR="94726"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6167B"/>
                    </a:solidFill>
                  </a:tcPr>
                </a:tc>
                <a:extLst>
                  <a:ext uri="{0D108BD9-81ED-4DB2-BD59-A6C34878D82A}">
                    <a16:rowId xmlns:a16="http://schemas.microsoft.com/office/drawing/2014/main" val="10000"/>
                  </a:ext>
                </a:extLst>
              </a:tr>
              <a:tr h="859105">
                <a:tc>
                  <a:txBody>
                    <a:bodyPr/>
                    <a:lstStyle/>
                    <a:p>
                      <a:pPr algn="l">
                        <a:lnSpc>
                          <a:spcPct val="150000"/>
                        </a:lnSpc>
                      </a:pP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改変して</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p>
                      <a:pPr algn="l">
                        <a:lnSpc>
                          <a:spcPct val="150000"/>
                        </a:lnSpc>
                      </a:pP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利用</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p>
                      <a:pPr algn="l">
                        <a:lnSpc>
                          <a:spcPct val="150000"/>
                        </a:lnSpc>
                      </a:pP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a:lnSpc>
                          <a:spcPct val="150000"/>
                        </a:lnSpc>
                      </a:pPr>
                      <a:endParaRPr kumimoji="1" lang="en-US" altLang="ja-JP" sz="1200" b="1" kern="1200" baseline="0" dirty="0">
                        <a:solidFill>
                          <a:srgbClr val="1E8CAA"/>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pP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改変部分のソースコードの開示</a:t>
                      </a:r>
                      <a:r>
                        <a:rPr kumimoji="1" lang="ja-JP" altLang="en-US" sz="1200" b="1" kern="1200" baseline="0" dirty="0">
                          <a:solidFill>
                            <a:schemeClr val="tx1">
                              <a:lumMod val="75000"/>
                              <a:lumOff val="25000"/>
                            </a:schemeClr>
                          </a:solidFill>
                          <a:latin typeface="Arial" pitchFamily="34" charset="0"/>
                          <a:ea typeface="メイリオ" pitchFamily="50" charset="-128"/>
                          <a:cs typeface="+mn-cs"/>
                        </a:rPr>
                        <a:t>要　</a:t>
                      </a:r>
                      <a:r>
                        <a:rPr kumimoji="1" lang="en-US" altLang="ja-JP" sz="1200" b="1" kern="1200" baseline="0" dirty="0">
                          <a:solidFill>
                            <a:schemeClr val="tx1">
                              <a:lumMod val="75000"/>
                              <a:lumOff val="25000"/>
                            </a:schemeClr>
                          </a:solidFill>
                          <a:latin typeface="Arial" pitchFamily="34" charset="0"/>
                          <a:ea typeface="メイリオ" pitchFamily="50" charset="-128"/>
                          <a:cs typeface="+mn-cs"/>
                        </a:rPr>
                        <a:t/>
                      </a:r>
                      <a:br>
                        <a:rPr kumimoji="1" lang="en-US" altLang="ja-JP" sz="1200" b="1" kern="1200" baseline="0" dirty="0">
                          <a:solidFill>
                            <a:schemeClr val="tx1">
                              <a:lumMod val="75000"/>
                              <a:lumOff val="25000"/>
                            </a:schemeClr>
                          </a:solidFill>
                          <a:latin typeface="Arial" pitchFamily="34" charset="0"/>
                          <a:ea typeface="メイリオ" pitchFamily="50" charset="-128"/>
                          <a:cs typeface="+mn-cs"/>
                        </a:rPr>
                      </a:b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a:t>
                      </a:r>
                      <a:r>
                        <a:rPr kumimoji="1" lang="ja-JP" altLang="ja-JP" sz="1100" b="1" kern="1200" baseline="0" dirty="0" smtClean="0">
                          <a:solidFill>
                            <a:schemeClr val="tx1">
                              <a:lumMod val="75000"/>
                              <a:lumOff val="25000"/>
                            </a:schemeClr>
                          </a:solidFill>
                          <a:latin typeface="Arial" pitchFamily="34" charset="0"/>
                          <a:ea typeface="メイリオ" pitchFamily="50" charset="-128"/>
                          <a:cs typeface="+mn-cs"/>
                        </a:rPr>
                        <a:t>コピーレフト</a:t>
                      </a:r>
                      <a:r>
                        <a:rPr kumimoji="1" lang="ja-JP" altLang="ja-JP" sz="1100" b="1" kern="1200" baseline="0" dirty="0" err="1" smtClean="0">
                          <a:solidFill>
                            <a:schemeClr val="tx1">
                              <a:lumMod val="75000"/>
                              <a:lumOff val="25000"/>
                            </a:schemeClr>
                          </a:solidFill>
                          <a:latin typeface="Arial" pitchFamily="34" charset="0"/>
                          <a:ea typeface="メイリオ" pitchFamily="50" charset="-128"/>
                          <a:cs typeface="+mn-cs"/>
                        </a:rPr>
                        <a:t>型型</a:t>
                      </a:r>
                      <a:r>
                        <a:rPr kumimoji="1" lang="ja-JP" altLang="en-US" sz="1100" b="1" kern="1200" baseline="0" dirty="0">
                          <a:solidFill>
                            <a:schemeClr val="tx1">
                              <a:lumMod val="75000"/>
                              <a:lumOff val="25000"/>
                            </a:schemeClr>
                          </a:solidFill>
                          <a:latin typeface="Arial" pitchFamily="34" charset="0"/>
                          <a:ea typeface="メイリオ" pitchFamily="50" charset="-128"/>
                          <a:cs typeface="+mn-cs"/>
                        </a:rPr>
                        <a:t>の場合</a:t>
                      </a: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a:t>
                      </a:r>
                      <a:endParaRPr kumimoji="1" lang="ja-JP" altLang="en-US" sz="1100" b="1" baseline="0" dirty="0">
                        <a:solidFill>
                          <a:schemeClr val="tx1">
                            <a:lumMod val="75000"/>
                            <a:lumOff val="25000"/>
                          </a:schemeClr>
                        </a:solidFill>
                        <a:latin typeface="Arial" pitchFamily="34" charset="0"/>
                        <a:ea typeface="メイリオ" pitchFamily="50" charset="-128"/>
                      </a:endParaRPr>
                    </a:p>
                  </a:txBody>
                  <a:tcPr marL="94726" marR="94726"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marL="108000" indent="-108000">
                        <a:lnSpc>
                          <a:spcPct val="150000"/>
                        </a:lnSpc>
                        <a:buSzPct val="83000"/>
                        <a:buFont typeface="Wingdings" pitchFamily="2" charset="2"/>
                        <a:buChar char="l"/>
                      </a:pPr>
                      <a:r>
                        <a:rPr kumimoji="1" lang="ja-JP" altLang="ja-JP" sz="1200" b="1" kern="1200" baseline="0" dirty="0">
                          <a:solidFill>
                            <a:srgbClr val="F6167B"/>
                          </a:solidFill>
                          <a:latin typeface="Arial" pitchFamily="34" charset="0"/>
                          <a:ea typeface="メイリオ" pitchFamily="50" charset="-128"/>
                          <a:cs typeface="+mn-cs"/>
                        </a:rPr>
                        <a:t>改変部分に関する</a:t>
                      </a:r>
                      <a:r>
                        <a:rPr kumimoji="1" lang="en-US" altLang="ja-JP" sz="1200" b="1" kern="1200" baseline="0" dirty="0">
                          <a:solidFill>
                            <a:srgbClr val="F6167B"/>
                          </a:solidFill>
                          <a:latin typeface="Arial" pitchFamily="34" charset="0"/>
                          <a:ea typeface="メイリオ" pitchFamily="50" charset="-128"/>
                          <a:cs typeface="+mn-cs"/>
                        </a:rPr>
                        <a:t/>
                      </a:r>
                      <a:br>
                        <a:rPr kumimoji="1" lang="en-US" altLang="ja-JP" sz="1200" b="1" kern="1200" baseline="0" dirty="0">
                          <a:solidFill>
                            <a:srgbClr val="F6167B"/>
                          </a:solidFill>
                          <a:latin typeface="Arial" pitchFamily="34" charset="0"/>
                          <a:ea typeface="メイリオ" pitchFamily="50" charset="-128"/>
                          <a:cs typeface="+mn-cs"/>
                        </a:rPr>
                      </a:br>
                      <a:r>
                        <a:rPr kumimoji="1" lang="ja-JP" altLang="en-US" sz="1200" b="1" kern="1200" baseline="0" dirty="0">
                          <a:solidFill>
                            <a:srgbClr val="F6167B"/>
                          </a:solidFill>
                          <a:latin typeface="Arial" pitchFamily="34" charset="0"/>
                          <a:ea typeface="メイリオ" pitchFamily="50" charset="-128"/>
                          <a:cs typeface="+mn-cs"/>
                        </a:rPr>
                        <a:t>自社</a:t>
                      </a:r>
                      <a:r>
                        <a:rPr kumimoji="1" lang="ja-JP" altLang="ja-JP" sz="1200" b="1" kern="1200" baseline="0" dirty="0">
                          <a:solidFill>
                            <a:srgbClr val="F6167B"/>
                          </a:solidFill>
                          <a:latin typeface="Arial" pitchFamily="34" charset="0"/>
                          <a:ea typeface="メイリオ" pitchFamily="50" charset="-128"/>
                          <a:cs typeface="+mn-cs"/>
                        </a:rPr>
                        <a:t>技術情報の流出</a:t>
                      </a:r>
                      <a:endParaRPr kumimoji="1" lang="ja-JP" altLang="en-US" sz="1200" b="1" baseline="0" dirty="0">
                        <a:solidFill>
                          <a:srgbClr val="F6167B"/>
                        </a:solidFill>
                        <a:latin typeface="Arial" pitchFamily="34" charset="0"/>
                        <a:ea typeface="メイリオ" pitchFamily="50" charset="-128"/>
                      </a:endParaRPr>
                    </a:p>
                  </a:txBody>
                  <a:tcPr marL="94726" marR="72000"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060711">
                <a:tc>
                  <a:txBody>
                    <a:bodyPr/>
                    <a:lstStyle/>
                    <a:p>
                      <a:pPr algn="l">
                        <a:lnSpc>
                          <a:spcPct val="150000"/>
                        </a:lnSpc>
                      </a:pP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ソースコード</a:t>
                      </a:r>
                      <a:r>
                        <a:rPr kumimoji="1" lang="ja-JP" altLang="en-US" sz="1200" b="1" kern="1200" baseline="0" dirty="0">
                          <a:solidFill>
                            <a:schemeClr val="tx1">
                              <a:lumMod val="75000"/>
                              <a:lumOff val="25000"/>
                            </a:schemeClr>
                          </a:solidFill>
                          <a:latin typeface="Arial" pitchFamily="34" charset="0"/>
                          <a:ea typeface="メイリオ" pitchFamily="50" charset="-128"/>
                          <a:cs typeface="+mn-cs"/>
                        </a:rPr>
                        <a:t>を</a:t>
                      </a: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組み込んで利用</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a:lnSpc>
                          <a:spcPct val="150000"/>
                        </a:lnSpc>
                      </a:pPr>
                      <a:endParaRPr kumimoji="1" lang="ja-JP" altLang="en-US" sz="1200" b="1" baseline="0" dirty="0">
                        <a:solidFill>
                          <a:srgbClr val="1E8CAA"/>
                        </a:solidFill>
                        <a:latin typeface="Arial" pitchFamily="34" charset="0"/>
                        <a:ea typeface="メイリオ" pitchFamily="50" charset="-128"/>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kumimoji="1" lang="en-US" altLang="ja-JP" sz="1200" b="1" kern="1200" baseline="0" dirty="0" smtClean="0">
                          <a:solidFill>
                            <a:schemeClr val="tx1">
                              <a:lumMod val="75000"/>
                              <a:lumOff val="25000"/>
                            </a:schemeClr>
                          </a:solidFill>
                          <a:latin typeface="Arial" pitchFamily="34" charset="0"/>
                          <a:ea typeface="メイリオ" pitchFamily="50" charset="-128"/>
                          <a:cs typeface="+mn-cs"/>
                        </a:rPr>
                        <a:t>OSS</a:t>
                      </a:r>
                      <a:r>
                        <a:rPr kumimoji="1" lang="ja-JP" altLang="ja-JP" sz="1200" b="1" kern="1200" baseline="0" dirty="0" smtClean="0">
                          <a:solidFill>
                            <a:schemeClr val="tx1">
                              <a:lumMod val="75000"/>
                              <a:lumOff val="25000"/>
                            </a:schemeClr>
                          </a:solidFill>
                          <a:latin typeface="Arial" pitchFamily="34" charset="0"/>
                          <a:ea typeface="メイリオ" pitchFamily="50" charset="-128"/>
                          <a:cs typeface="+mn-cs"/>
                        </a:rPr>
                        <a:t>の</a:t>
                      </a: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ライセンス条件が当社独自開発部分に伝播</a:t>
                      </a:r>
                      <a:r>
                        <a:rPr kumimoji="1" lang="en-US" altLang="ja-JP" sz="1200" b="1" kern="1200" baseline="0" dirty="0">
                          <a:solidFill>
                            <a:schemeClr val="tx1">
                              <a:lumMod val="75000"/>
                              <a:lumOff val="25000"/>
                            </a:schemeClr>
                          </a:solidFill>
                          <a:latin typeface="Arial" pitchFamily="34" charset="0"/>
                          <a:ea typeface="メイリオ" pitchFamily="50" charset="-128"/>
                          <a:cs typeface="+mn-cs"/>
                        </a:rPr>
                        <a:t/>
                      </a:r>
                      <a:br>
                        <a:rPr kumimoji="1" lang="en-US" altLang="ja-JP" sz="1200" b="1" kern="1200" baseline="0" dirty="0">
                          <a:solidFill>
                            <a:schemeClr val="tx1">
                              <a:lumMod val="75000"/>
                              <a:lumOff val="25000"/>
                            </a:schemeClr>
                          </a:solidFill>
                          <a:latin typeface="Arial" pitchFamily="34" charset="0"/>
                          <a:ea typeface="メイリオ" pitchFamily="50" charset="-128"/>
                          <a:cs typeface="+mn-cs"/>
                        </a:rPr>
                      </a:b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a:t>
                      </a:r>
                      <a:r>
                        <a:rPr kumimoji="1" lang="ja-JP" altLang="ja-JP" sz="1100" b="1" kern="1200" baseline="0" dirty="0">
                          <a:solidFill>
                            <a:schemeClr val="tx1">
                              <a:lumMod val="75000"/>
                              <a:lumOff val="25000"/>
                            </a:schemeClr>
                          </a:solidFill>
                          <a:latin typeface="Arial" pitchFamily="34" charset="0"/>
                          <a:ea typeface="メイリオ" pitchFamily="50" charset="-128"/>
                          <a:cs typeface="+mn-cs"/>
                        </a:rPr>
                        <a:t>コピーレフト型</a:t>
                      </a:r>
                      <a:r>
                        <a:rPr kumimoji="1" lang="ja-JP" altLang="en-US" sz="1100" b="1" kern="1200" baseline="0" dirty="0">
                          <a:solidFill>
                            <a:schemeClr val="tx1">
                              <a:lumMod val="75000"/>
                              <a:lumOff val="25000"/>
                            </a:schemeClr>
                          </a:solidFill>
                          <a:latin typeface="Arial" pitchFamily="34" charset="0"/>
                          <a:ea typeface="メイリオ" pitchFamily="50" charset="-128"/>
                          <a:cs typeface="+mn-cs"/>
                        </a:rPr>
                        <a:t>、</a:t>
                      </a: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LGPL(</a:t>
                      </a:r>
                      <a:r>
                        <a:rPr kumimoji="0" lang="en-US" altLang="ja-JP" sz="1100" b="1" kern="0" spc="100" dirty="0">
                          <a:solidFill>
                            <a:srgbClr val="FF699F"/>
                          </a:solidFill>
                          <a:latin typeface="メイリオ" panose="020B0604030504040204" pitchFamily="50" charset="-128"/>
                          <a:ea typeface="メイリオ" panose="020B0604030504040204" pitchFamily="50" charset="-128"/>
                          <a:cs typeface="メイリオ" panose="020B0604030504040204" pitchFamily="50" charset="-128"/>
                        </a:rPr>
                        <a:t>※1</a:t>
                      </a: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a:t>
                      </a:r>
                      <a:r>
                        <a:rPr kumimoji="1" lang="ja-JP" altLang="en-US" sz="1100" b="1" kern="1200" baseline="0" dirty="0">
                          <a:solidFill>
                            <a:schemeClr val="tx1">
                              <a:lumMod val="75000"/>
                              <a:lumOff val="25000"/>
                            </a:schemeClr>
                          </a:solidFill>
                          <a:latin typeface="Arial" pitchFamily="34" charset="0"/>
                          <a:ea typeface="メイリオ" pitchFamily="50" charset="-128"/>
                          <a:cs typeface="+mn-cs"/>
                        </a:rPr>
                        <a:t>の場合</a:t>
                      </a: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a:t>
                      </a:r>
                      <a:endParaRPr kumimoji="1" lang="ja-JP" altLang="en-US" sz="1100" b="1" baseline="0" dirty="0">
                        <a:solidFill>
                          <a:schemeClr val="tx1">
                            <a:lumMod val="75000"/>
                            <a:lumOff val="25000"/>
                          </a:schemeClr>
                        </a:solidFill>
                        <a:latin typeface="Arial" pitchFamily="34" charset="0"/>
                        <a:ea typeface="メイリオ" pitchFamily="50" charset="-128"/>
                      </a:endParaRPr>
                    </a:p>
                  </a:txBody>
                  <a:tcPr marL="94726" marR="94726"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rowSpan="2">
                  <a:txBody>
                    <a:bodyPr/>
                    <a:lstStyle/>
                    <a:p>
                      <a:pPr marL="108000" indent="-108000">
                        <a:lnSpc>
                          <a:spcPct val="150000"/>
                        </a:lnSpc>
                        <a:buSzPct val="83000"/>
                        <a:buFont typeface="Wingdings" pitchFamily="2" charset="2"/>
                        <a:buChar char="l"/>
                      </a:pPr>
                      <a:r>
                        <a:rPr kumimoji="1" lang="ja-JP" altLang="en-US" sz="1200" b="1" kern="1200" baseline="0" dirty="0">
                          <a:solidFill>
                            <a:srgbClr val="F6167B"/>
                          </a:solidFill>
                          <a:latin typeface="Arial" pitchFamily="34" charset="0"/>
                          <a:ea typeface="メイリオ" pitchFamily="50" charset="-128"/>
                          <a:cs typeface="+mn-cs"/>
                        </a:rPr>
                        <a:t>自社</a:t>
                      </a:r>
                      <a:r>
                        <a:rPr kumimoji="1" lang="ja-JP" altLang="ja-JP" sz="1200" b="1" kern="1200" baseline="0" dirty="0">
                          <a:solidFill>
                            <a:srgbClr val="F6167B"/>
                          </a:solidFill>
                          <a:latin typeface="Arial" pitchFamily="34" charset="0"/>
                          <a:ea typeface="メイリオ" pitchFamily="50" charset="-128"/>
                          <a:cs typeface="+mn-cs"/>
                        </a:rPr>
                        <a:t>技術</a:t>
                      </a:r>
                      <a:r>
                        <a:rPr kumimoji="1" lang="ja-JP" altLang="ja-JP" sz="1200" b="1" kern="1200" baseline="0" dirty="0" smtClean="0">
                          <a:solidFill>
                            <a:srgbClr val="F6167B"/>
                          </a:solidFill>
                          <a:latin typeface="Arial" pitchFamily="34" charset="0"/>
                          <a:ea typeface="メイリオ" pitchFamily="50" charset="-128"/>
                          <a:cs typeface="+mn-cs"/>
                        </a:rPr>
                        <a:t>情報</a:t>
                      </a:r>
                      <a:r>
                        <a:rPr kumimoji="1" lang="ja-JP" altLang="en-US" sz="1200" b="1" kern="1200" baseline="0" dirty="0" smtClean="0">
                          <a:solidFill>
                            <a:srgbClr val="F6167B"/>
                          </a:solidFill>
                          <a:latin typeface="Arial" pitchFamily="34" charset="0"/>
                          <a:ea typeface="メイリオ" pitchFamily="50" charset="-128"/>
                          <a:cs typeface="+mn-cs"/>
                        </a:rPr>
                        <a:t>の</a:t>
                      </a:r>
                      <a:r>
                        <a:rPr kumimoji="1" lang="ja-JP" altLang="en-US" sz="1200" b="1" kern="1200" baseline="0" dirty="0">
                          <a:solidFill>
                            <a:srgbClr val="F6167B"/>
                          </a:solidFill>
                          <a:latin typeface="Arial" pitchFamily="34" charset="0"/>
                          <a:ea typeface="メイリオ" pitchFamily="50" charset="-128"/>
                          <a:cs typeface="+mn-cs"/>
                        </a:rPr>
                        <a:t>流出</a:t>
                      </a:r>
                      <a:r>
                        <a:rPr kumimoji="1" lang="en-US" altLang="ja-JP" sz="1200" b="1" kern="1200" baseline="0" dirty="0">
                          <a:solidFill>
                            <a:srgbClr val="F6167B"/>
                          </a:solidFill>
                          <a:latin typeface="Arial" pitchFamily="34" charset="0"/>
                          <a:ea typeface="メイリオ" pitchFamily="50" charset="-128"/>
                          <a:cs typeface="+mn-cs"/>
                        </a:rPr>
                        <a:t>(</a:t>
                      </a:r>
                      <a:r>
                        <a:rPr kumimoji="1" lang="ja-JP" altLang="ja-JP" sz="1200" b="1" kern="1200" baseline="0" dirty="0">
                          <a:solidFill>
                            <a:srgbClr val="F6167B"/>
                          </a:solidFill>
                          <a:latin typeface="Arial" pitchFamily="34" charset="0"/>
                          <a:ea typeface="メイリオ" pitchFamily="50" charset="-128"/>
                          <a:cs typeface="+mn-cs"/>
                        </a:rPr>
                        <a:t>最悪はその製品</a:t>
                      </a:r>
                      <a:r>
                        <a:rPr kumimoji="1" lang="ja-JP" altLang="ja-JP" sz="1200" b="1" kern="1200" baseline="0" dirty="0" smtClean="0">
                          <a:solidFill>
                            <a:srgbClr val="F6167B"/>
                          </a:solidFill>
                          <a:latin typeface="Arial" pitchFamily="34" charset="0"/>
                          <a:ea typeface="メイリオ" pitchFamily="50" charset="-128"/>
                          <a:cs typeface="+mn-cs"/>
                        </a:rPr>
                        <a:t>等</a:t>
                      </a:r>
                      <a:r>
                        <a:rPr kumimoji="1" lang="ja-JP" altLang="en-US" sz="1200" b="1" kern="1200" baseline="0" dirty="0" smtClean="0">
                          <a:solidFill>
                            <a:srgbClr val="F6167B"/>
                          </a:solidFill>
                          <a:latin typeface="Arial" pitchFamily="34" charset="0"/>
                          <a:ea typeface="メイリオ" pitchFamily="50" charset="-128"/>
                          <a:cs typeface="+mn-cs"/>
                        </a:rPr>
                        <a:t>の</a:t>
                      </a:r>
                      <a:r>
                        <a:rPr kumimoji="1" lang="en-US" altLang="ja-JP" sz="1200" b="1" kern="1200" baseline="0" dirty="0">
                          <a:solidFill>
                            <a:srgbClr val="F6167B"/>
                          </a:solidFill>
                          <a:latin typeface="Arial" pitchFamily="34" charset="0"/>
                          <a:ea typeface="メイリオ" pitchFamily="50" charset="-128"/>
                          <a:cs typeface="+mn-cs"/>
                        </a:rPr>
                        <a:t/>
                      </a:r>
                      <a:br>
                        <a:rPr kumimoji="1" lang="en-US" altLang="ja-JP" sz="1200" b="1" kern="1200" baseline="0" dirty="0">
                          <a:solidFill>
                            <a:srgbClr val="F6167B"/>
                          </a:solidFill>
                          <a:latin typeface="Arial" pitchFamily="34" charset="0"/>
                          <a:ea typeface="メイリオ" pitchFamily="50" charset="-128"/>
                          <a:cs typeface="+mn-cs"/>
                        </a:rPr>
                      </a:br>
                      <a:r>
                        <a:rPr kumimoji="1" lang="ja-JP" altLang="en-US" sz="1200" b="1" kern="1200" baseline="0" dirty="0" smtClean="0">
                          <a:solidFill>
                            <a:srgbClr val="F6167B"/>
                          </a:solidFill>
                          <a:latin typeface="Arial" pitchFamily="34" charset="0"/>
                          <a:ea typeface="メイリオ" pitchFamily="50" charset="-128"/>
                          <a:cs typeface="+mn-cs"/>
                        </a:rPr>
                        <a:t>自社開発部分の</a:t>
                      </a:r>
                      <a:r>
                        <a:rPr kumimoji="1" lang="ja-JP" altLang="ja-JP" sz="1200" b="1" kern="1200" baseline="0" dirty="0" smtClean="0">
                          <a:solidFill>
                            <a:srgbClr val="F6167B"/>
                          </a:solidFill>
                          <a:latin typeface="Arial" pitchFamily="34" charset="0"/>
                          <a:ea typeface="メイリオ" pitchFamily="50" charset="-128"/>
                          <a:cs typeface="+mn-cs"/>
                        </a:rPr>
                        <a:t>ソースコード</a:t>
                      </a:r>
                      <a:r>
                        <a:rPr kumimoji="1" lang="ja-JP" altLang="en-US" sz="1200" b="1" kern="1200" baseline="0" dirty="0" smtClean="0">
                          <a:solidFill>
                            <a:srgbClr val="F6167B"/>
                          </a:solidFill>
                          <a:latin typeface="Arial" pitchFamily="34" charset="0"/>
                          <a:ea typeface="メイリオ" pitchFamily="50" charset="-128"/>
                          <a:cs typeface="+mn-cs"/>
                        </a:rPr>
                        <a:t>全体）</a:t>
                      </a:r>
                      <a:r>
                        <a:rPr kumimoji="1" lang="en-US" altLang="ja-JP" sz="1200" b="1" kern="1200" baseline="0" dirty="0">
                          <a:solidFill>
                            <a:srgbClr val="F6167B"/>
                          </a:solidFill>
                          <a:latin typeface="Arial" pitchFamily="34" charset="0"/>
                          <a:ea typeface="メイリオ" pitchFamily="50" charset="-128"/>
                          <a:cs typeface="+mn-cs"/>
                        </a:rPr>
                        <a:t/>
                      </a:r>
                      <a:br>
                        <a:rPr kumimoji="1" lang="en-US" altLang="ja-JP" sz="1200" b="1" kern="1200" baseline="0" dirty="0">
                          <a:solidFill>
                            <a:srgbClr val="F6167B"/>
                          </a:solidFill>
                          <a:latin typeface="Arial" pitchFamily="34" charset="0"/>
                          <a:ea typeface="メイリオ" pitchFamily="50" charset="-128"/>
                          <a:cs typeface="+mn-cs"/>
                        </a:rPr>
                      </a:br>
                      <a:r>
                        <a:rPr kumimoji="1" lang="en-US" altLang="ja-JP" sz="1200" b="1" kern="1200" baseline="0" dirty="0">
                          <a:solidFill>
                            <a:srgbClr val="F6167B"/>
                          </a:solidFill>
                          <a:latin typeface="Arial" pitchFamily="34" charset="0"/>
                          <a:ea typeface="メイリオ" pitchFamily="50" charset="-128"/>
                          <a:cs typeface="+mn-cs"/>
                        </a:rPr>
                        <a:t/>
                      </a:r>
                      <a:br>
                        <a:rPr kumimoji="1" lang="en-US" altLang="ja-JP" sz="1200" b="1" kern="1200" baseline="0" dirty="0">
                          <a:solidFill>
                            <a:srgbClr val="F6167B"/>
                          </a:solidFill>
                          <a:latin typeface="Arial" pitchFamily="34" charset="0"/>
                          <a:ea typeface="メイリオ" pitchFamily="50" charset="-128"/>
                          <a:cs typeface="+mn-cs"/>
                        </a:rPr>
                      </a:br>
                      <a:endParaRPr kumimoji="1" lang="en-US" altLang="ja-JP" sz="1200" b="1" kern="1200" baseline="0" dirty="0">
                        <a:solidFill>
                          <a:srgbClr val="F6167B"/>
                        </a:solidFill>
                        <a:latin typeface="Arial" pitchFamily="34" charset="0"/>
                        <a:ea typeface="メイリオ" pitchFamily="50" charset="-128"/>
                        <a:cs typeface="+mn-cs"/>
                      </a:endParaRPr>
                    </a:p>
                  </a:txBody>
                  <a:tcPr marL="94726" marR="72000"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087925">
                <a:tc>
                  <a:txBody>
                    <a:bodyPr/>
                    <a:lstStyle/>
                    <a:p>
                      <a:pPr algn="l">
                        <a:lnSpc>
                          <a:spcPct val="150000"/>
                        </a:lnSpc>
                      </a:pP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バイナリコードの</a:t>
                      </a:r>
                      <a:r>
                        <a:rPr kumimoji="1" lang="en-US" altLang="ja-JP" sz="1200" b="1" kern="1200" baseline="0" dirty="0">
                          <a:solidFill>
                            <a:schemeClr val="tx1">
                              <a:lumMod val="75000"/>
                              <a:lumOff val="25000"/>
                            </a:schemeClr>
                          </a:solidFill>
                          <a:latin typeface="Arial" pitchFamily="34" charset="0"/>
                          <a:ea typeface="メイリオ" pitchFamily="50" charset="-128"/>
                          <a:cs typeface="+mn-cs"/>
                        </a:rPr>
                        <a:t/>
                      </a:r>
                      <a:br>
                        <a:rPr kumimoji="1" lang="en-US" altLang="ja-JP" sz="1200" b="1" kern="1200" baseline="0" dirty="0">
                          <a:solidFill>
                            <a:schemeClr val="tx1">
                              <a:lumMod val="75000"/>
                              <a:lumOff val="25000"/>
                            </a:schemeClr>
                          </a:solidFill>
                          <a:latin typeface="Arial" pitchFamily="34" charset="0"/>
                          <a:ea typeface="メイリオ" pitchFamily="50" charset="-128"/>
                          <a:cs typeface="+mn-cs"/>
                        </a:rPr>
                      </a:b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リンク</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a:lnSpc>
                          <a:spcPct val="150000"/>
                        </a:lnSpc>
                      </a:pPr>
                      <a:endParaRPr kumimoji="1" lang="ja-JP" altLang="en-US" sz="1200" b="1" baseline="0" dirty="0">
                        <a:solidFill>
                          <a:srgbClr val="1E8CAA"/>
                        </a:solidFill>
                        <a:latin typeface="Arial" pitchFamily="34" charset="0"/>
                        <a:ea typeface="メイリオ" pitchFamily="50" charset="-128"/>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pPr>
                      <a:r>
                        <a:rPr kumimoji="1" lang="en-US" altLang="ja-JP" sz="1200" b="1" kern="1200" baseline="0" dirty="0" smtClean="0">
                          <a:solidFill>
                            <a:schemeClr val="tx1">
                              <a:lumMod val="75000"/>
                              <a:lumOff val="25000"/>
                            </a:schemeClr>
                          </a:solidFill>
                          <a:latin typeface="Arial" pitchFamily="34" charset="0"/>
                          <a:ea typeface="メイリオ" pitchFamily="50" charset="-128"/>
                          <a:cs typeface="+mn-cs"/>
                        </a:rPr>
                        <a:t>OSS</a:t>
                      </a:r>
                      <a:r>
                        <a:rPr kumimoji="1" lang="ja-JP" altLang="ja-JP" sz="1200" b="1" kern="1200" baseline="0" dirty="0" smtClean="0">
                          <a:solidFill>
                            <a:schemeClr val="tx1">
                              <a:lumMod val="75000"/>
                              <a:lumOff val="25000"/>
                            </a:schemeClr>
                          </a:solidFill>
                          <a:latin typeface="Arial" pitchFamily="34" charset="0"/>
                          <a:ea typeface="メイリオ" pitchFamily="50" charset="-128"/>
                          <a:cs typeface="+mn-cs"/>
                        </a:rPr>
                        <a:t>の</a:t>
                      </a: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ライセンス条件が製品等</a:t>
                      </a:r>
                      <a:r>
                        <a:rPr kumimoji="1" lang="en-US" altLang="ja-JP" sz="1200" b="1" kern="1200" baseline="0" dirty="0">
                          <a:solidFill>
                            <a:schemeClr val="tx1">
                              <a:lumMod val="75000"/>
                              <a:lumOff val="25000"/>
                            </a:schemeClr>
                          </a:solidFill>
                          <a:latin typeface="Arial" pitchFamily="34" charset="0"/>
                          <a:ea typeface="メイリオ" pitchFamily="50" charset="-128"/>
                          <a:cs typeface="+mn-cs"/>
                        </a:rPr>
                        <a:t>(</a:t>
                      </a: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リンク部分</a:t>
                      </a:r>
                      <a:r>
                        <a:rPr kumimoji="1" lang="en-US" altLang="ja-JP" sz="1200" b="1" kern="1200" baseline="0" dirty="0">
                          <a:solidFill>
                            <a:schemeClr val="tx1">
                              <a:lumMod val="75000"/>
                              <a:lumOff val="25000"/>
                            </a:schemeClr>
                          </a:solidFill>
                          <a:latin typeface="Arial" pitchFamily="34" charset="0"/>
                          <a:ea typeface="メイリオ" pitchFamily="50" charset="-128"/>
                          <a:cs typeface="+mn-cs"/>
                        </a:rPr>
                        <a:t>)</a:t>
                      </a: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に伝播</a:t>
                      </a:r>
                      <a:r>
                        <a:rPr kumimoji="1" lang="en-US" altLang="ja-JP" sz="1200" b="1" kern="1200" baseline="0" dirty="0">
                          <a:solidFill>
                            <a:schemeClr val="tx1">
                              <a:lumMod val="75000"/>
                              <a:lumOff val="25000"/>
                            </a:schemeClr>
                          </a:solidFill>
                          <a:latin typeface="Arial" pitchFamily="34" charset="0"/>
                          <a:ea typeface="メイリオ" pitchFamily="50" charset="-128"/>
                          <a:cs typeface="+mn-cs"/>
                        </a:rPr>
                        <a:t/>
                      </a:r>
                      <a:br>
                        <a:rPr kumimoji="1" lang="en-US" altLang="ja-JP" sz="1200" b="1" kern="1200" baseline="0" dirty="0">
                          <a:solidFill>
                            <a:schemeClr val="tx1">
                              <a:lumMod val="75000"/>
                              <a:lumOff val="25000"/>
                            </a:schemeClr>
                          </a:solidFill>
                          <a:latin typeface="Arial" pitchFamily="34" charset="0"/>
                          <a:ea typeface="メイリオ" pitchFamily="50" charset="-128"/>
                          <a:cs typeface="+mn-cs"/>
                        </a:rPr>
                      </a:b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a:t>
                      </a:r>
                      <a:r>
                        <a:rPr kumimoji="1" lang="ja-JP" altLang="ja-JP" sz="1100" b="1" kern="1200" baseline="0" dirty="0">
                          <a:solidFill>
                            <a:schemeClr val="tx1">
                              <a:lumMod val="75000"/>
                              <a:lumOff val="25000"/>
                            </a:schemeClr>
                          </a:solidFill>
                          <a:latin typeface="Arial" pitchFamily="34" charset="0"/>
                          <a:ea typeface="メイリオ" pitchFamily="50" charset="-128"/>
                          <a:cs typeface="+mn-cs"/>
                        </a:rPr>
                        <a:t>コピーレフト型</a:t>
                      </a:r>
                      <a:r>
                        <a:rPr kumimoji="1" lang="ja-JP" altLang="en-US" sz="1100" b="1" kern="1200" baseline="0" dirty="0">
                          <a:solidFill>
                            <a:schemeClr val="tx1">
                              <a:lumMod val="75000"/>
                              <a:lumOff val="25000"/>
                            </a:schemeClr>
                          </a:solidFill>
                          <a:latin typeface="Arial" pitchFamily="34" charset="0"/>
                          <a:ea typeface="メイリオ" pitchFamily="50" charset="-128"/>
                          <a:cs typeface="+mn-cs"/>
                        </a:rPr>
                        <a:t>、</a:t>
                      </a: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LGPL(</a:t>
                      </a:r>
                      <a:r>
                        <a:rPr kumimoji="0" lang="en-US" altLang="ja-JP" sz="1100" b="1" kern="0" spc="100" dirty="0">
                          <a:solidFill>
                            <a:srgbClr val="FF699F"/>
                          </a:solidFill>
                          <a:latin typeface="メイリオ" panose="020B0604030504040204" pitchFamily="50" charset="-128"/>
                          <a:ea typeface="メイリオ" panose="020B0604030504040204" pitchFamily="50" charset="-128"/>
                          <a:cs typeface="メイリオ" panose="020B0604030504040204" pitchFamily="50" charset="-128"/>
                        </a:rPr>
                        <a:t>※1</a:t>
                      </a: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a:t>
                      </a:r>
                      <a:r>
                        <a:rPr kumimoji="1" lang="ja-JP" altLang="en-US" sz="1100" b="1" kern="1200" baseline="0" dirty="0">
                          <a:solidFill>
                            <a:schemeClr val="tx1">
                              <a:lumMod val="75000"/>
                              <a:lumOff val="25000"/>
                            </a:schemeClr>
                          </a:solidFill>
                          <a:latin typeface="Arial" pitchFamily="34" charset="0"/>
                          <a:ea typeface="メイリオ" pitchFamily="50" charset="-128"/>
                          <a:cs typeface="+mn-cs"/>
                        </a:rPr>
                        <a:t>の場合</a:t>
                      </a: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a:t>
                      </a:r>
                      <a:endParaRPr kumimoji="1" lang="ja-JP" altLang="en-US" sz="1100" b="1" baseline="0" dirty="0">
                        <a:solidFill>
                          <a:schemeClr val="tx1">
                            <a:lumMod val="75000"/>
                            <a:lumOff val="25000"/>
                          </a:schemeClr>
                        </a:solidFill>
                        <a:latin typeface="Arial" pitchFamily="34" charset="0"/>
                        <a:ea typeface="メイリオ" pitchFamily="50" charset="-128"/>
                      </a:endParaRPr>
                    </a:p>
                  </a:txBody>
                  <a:tcPr marL="94726" marR="94726"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vMerge="1">
                  <a:txBody>
                    <a:bodyPr/>
                    <a:lstStyle/>
                    <a:p>
                      <a:pPr marL="108000" indent="-108000">
                        <a:lnSpc>
                          <a:spcPct val="150000"/>
                        </a:lnSpc>
                        <a:buSzPct val="83000"/>
                        <a:buFont typeface="Wingdings" pitchFamily="2" charset="2"/>
                        <a:buChar char="l"/>
                      </a:pPr>
                      <a:endParaRPr kumimoji="1" lang="ja-JP" altLang="en-US" sz="1200" b="1" baseline="0" dirty="0">
                        <a:solidFill>
                          <a:srgbClr val="F6167B"/>
                        </a:solidFill>
                        <a:latin typeface="Arial" pitchFamily="34" charset="0"/>
                        <a:ea typeface="メイリオ" pitchFamily="50" charset="-128"/>
                      </a:endParaRPr>
                    </a:p>
                  </a:txBody>
                  <a:tcPr marL="94726" marR="94726" marT="36851" marB="36851">
                    <a:lnL w="9525"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lumMod val="65000"/>
                          <a:lumOff val="35000"/>
                        </a:schemeClr>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pSp>
        <p:nvGrpSpPr>
          <p:cNvPr id="4" name="グループ化 3"/>
          <p:cNvGrpSpPr/>
          <p:nvPr/>
        </p:nvGrpSpPr>
        <p:grpSpPr>
          <a:xfrm>
            <a:off x="2926392" y="4308491"/>
            <a:ext cx="3488259" cy="915986"/>
            <a:chOff x="1336000" y="2684224"/>
            <a:chExt cx="3488259" cy="915986"/>
          </a:xfrm>
        </p:grpSpPr>
        <p:sp>
          <p:nvSpPr>
            <p:cNvPr id="5" name="テキスト ボックス 4"/>
            <p:cNvSpPr txBox="1"/>
            <p:nvPr/>
          </p:nvSpPr>
          <p:spPr>
            <a:xfrm>
              <a:off x="1336000" y="2924072"/>
              <a:ext cx="1168400" cy="263149"/>
            </a:xfrm>
            <a:prstGeom prst="rect">
              <a:avLst/>
            </a:prstGeom>
            <a:noFill/>
          </p:spPr>
          <p:txBody>
            <a:bodyPr wrap="square" rtlCol="0">
              <a:spAutoFit/>
            </a:bodyPr>
            <a:lstStyle/>
            <a:p>
              <a:pPr algn="ctr"/>
              <a:r>
                <a:rPr kumimoji="1" lang="en-US" altLang="ja-JP" sz="1200" spc="100" dirty="0">
                  <a:solidFill>
                    <a:schemeClr val="tx1"/>
                  </a:solidFill>
                  <a:latin typeface="Arial" pitchFamily="34" charset="0"/>
                  <a:ea typeface="メイリオ" pitchFamily="50" charset="-128"/>
                </a:rPr>
                <a:t>or</a:t>
              </a:r>
              <a:endParaRPr kumimoji="1" lang="ja-JP" altLang="en-US" sz="1200" spc="100" dirty="0">
                <a:solidFill>
                  <a:schemeClr val="tx1"/>
                </a:solidFill>
                <a:latin typeface="Arial" pitchFamily="34" charset="0"/>
                <a:ea typeface="メイリオ" pitchFamily="50" charset="-128"/>
              </a:endParaRPr>
            </a:p>
          </p:txBody>
        </p:sp>
        <p:cxnSp>
          <p:nvCxnSpPr>
            <p:cNvPr id="6" name="直線矢印コネクタ 198"/>
            <p:cNvCxnSpPr>
              <a:stCxn id="9" idx="3"/>
              <a:endCxn id="7" idx="1"/>
            </p:cNvCxnSpPr>
            <p:nvPr/>
          </p:nvCxnSpPr>
          <p:spPr bwMode="auto">
            <a:xfrm>
              <a:off x="2334200" y="2828224"/>
              <a:ext cx="1109403" cy="243456"/>
            </a:xfrm>
            <a:prstGeom prst="bentConnector3">
              <a:avLst>
                <a:gd name="adj1" fmla="val 50000"/>
              </a:avLst>
            </a:prstGeom>
            <a:noFill/>
            <a:ln w="57150" cap="flat" cmpd="sng" algn="ctr">
              <a:solidFill>
                <a:schemeClr val="bg1">
                  <a:lumMod val="75000"/>
                </a:schemeClr>
              </a:solidFill>
              <a:prstDash val="solid"/>
              <a:round/>
              <a:headEnd type="none" w="med" len="med"/>
              <a:tailEnd type="triangle" w="med" len="med"/>
            </a:ln>
            <a:effectLst/>
          </p:spPr>
        </p:cxnSp>
        <p:sp>
          <p:nvSpPr>
            <p:cNvPr id="7" name="正方形/長方形 6"/>
            <p:cNvSpPr/>
            <p:nvPr/>
          </p:nvSpPr>
          <p:spPr bwMode="auto">
            <a:xfrm>
              <a:off x="3443603" y="2684224"/>
              <a:ext cx="1380656" cy="774911"/>
            </a:xfrm>
            <a:prstGeom prst="rect">
              <a:avLst/>
            </a:prstGeom>
            <a:solidFill>
              <a:srgbClr val="FBB54F"/>
            </a:solidFill>
            <a:ln w="9525">
              <a:noFill/>
              <a:miter lim="800000"/>
              <a:headEnd/>
              <a:tailEnd/>
            </a:ln>
            <a:effectLst/>
          </p:spPr>
          <p:txBody>
            <a:bodyPr wrap="square" lIns="0" tIns="72000" rIns="0" bIns="0" rtlCol="0" anchor="ctr" anchorCtr="0">
              <a:noAutofit/>
            </a:bodyPr>
            <a:lstStyle/>
            <a:p>
              <a:pPr algn="ctr">
                <a:lnSpc>
                  <a:spcPct val="100000"/>
                </a:lnSpc>
              </a:pPr>
              <a:r>
                <a:rPr kumimoji="1" lang="ja-JP" altLang="en-US" sz="1200" b="1" spc="100" dirty="0">
                  <a:solidFill>
                    <a:schemeClr val="tx1">
                      <a:lumMod val="75000"/>
                      <a:lumOff val="25000"/>
                    </a:schemeClr>
                  </a:solidFill>
                  <a:latin typeface="Arial" pitchFamily="34" charset="0"/>
                  <a:ea typeface="メイリオ" pitchFamily="50" charset="-128"/>
                </a:rPr>
                <a:t>当社ソース</a:t>
              </a:r>
              <a:r>
                <a:rPr kumimoji="1" lang="en-US" altLang="ja-JP" sz="1200" b="1" spc="100" dirty="0">
                  <a:solidFill>
                    <a:schemeClr val="tx1">
                      <a:lumMod val="75000"/>
                      <a:lumOff val="25000"/>
                    </a:schemeClr>
                  </a:solidFill>
                  <a:latin typeface="Arial" pitchFamily="34" charset="0"/>
                  <a:ea typeface="メイリオ" pitchFamily="50" charset="-128"/>
                </a:rPr>
                <a:t/>
              </a:r>
              <a:br>
                <a:rPr kumimoji="1" lang="en-US" altLang="ja-JP" sz="1200" b="1" spc="100" dirty="0">
                  <a:solidFill>
                    <a:schemeClr val="tx1">
                      <a:lumMod val="75000"/>
                      <a:lumOff val="25000"/>
                    </a:schemeClr>
                  </a:solidFill>
                  <a:latin typeface="Arial" pitchFamily="34" charset="0"/>
                  <a:ea typeface="メイリオ" pitchFamily="50" charset="-128"/>
                </a:rPr>
              </a:br>
              <a:r>
                <a:rPr kumimoji="1" lang="ja-JP" altLang="en-US" sz="1200" b="1" spc="100" dirty="0">
                  <a:solidFill>
                    <a:schemeClr val="tx1">
                      <a:lumMod val="75000"/>
                      <a:lumOff val="25000"/>
                    </a:schemeClr>
                  </a:solidFill>
                  <a:latin typeface="Arial" pitchFamily="34" charset="0"/>
                  <a:ea typeface="メイリオ" pitchFamily="50" charset="-128"/>
                </a:rPr>
                <a:t>コード</a:t>
              </a:r>
              <a:r>
                <a:rPr kumimoji="1" lang="en-US" altLang="ja-JP" sz="1200" b="1" spc="100" dirty="0">
                  <a:solidFill>
                    <a:schemeClr val="tx1">
                      <a:lumMod val="75000"/>
                      <a:lumOff val="25000"/>
                    </a:schemeClr>
                  </a:solidFill>
                  <a:latin typeface="Arial" pitchFamily="34" charset="0"/>
                  <a:ea typeface="メイリオ" pitchFamily="50" charset="-128"/>
                </a:rPr>
                <a:t>B</a:t>
              </a:r>
            </a:p>
            <a:p>
              <a:pPr algn="ctr">
                <a:lnSpc>
                  <a:spcPct val="100000"/>
                </a:lnSpc>
              </a:pPr>
              <a:endParaRPr lang="en-US" altLang="ja-JP" sz="1200" b="1" spc="100" dirty="0">
                <a:solidFill>
                  <a:schemeClr val="bg1"/>
                </a:solidFill>
                <a:latin typeface="Arial" pitchFamily="34" charset="0"/>
                <a:ea typeface="メイリオ" pitchFamily="50" charset="-128"/>
              </a:endParaRPr>
            </a:p>
            <a:p>
              <a:pPr algn="ctr">
                <a:lnSpc>
                  <a:spcPct val="100000"/>
                </a:lnSpc>
              </a:pPr>
              <a:endParaRPr kumimoji="1" lang="en-US" altLang="ja-JP" sz="1200" b="1" spc="100" dirty="0">
                <a:solidFill>
                  <a:schemeClr val="bg1"/>
                </a:solidFill>
                <a:latin typeface="Arial" pitchFamily="34" charset="0"/>
                <a:ea typeface="メイリオ" pitchFamily="50" charset="-128"/>
              </a:endParaRPr>
            </a:p>
          </p:txBody>
        </p:sp>
        <p:sp>
          <p:nvSpPr>
            <p:cNvPr id="8" name="正方形/長方形 7"/>
            <p:cNvSpPr/>
            <p:nvPr/>
          </p:nvSpPr>
          <p:spPr bwMode="auto">
            <a:xfrm>
              <a:off x="3509742" y="3118178"/>
              <a:ext cx="1248379" cy="262800"/>
            </a:xfrm>
            <a:prstGeom prst="rect">
              <a:avLst/>
            </a:prstGeom>
            <a:solidFill>
              <a:srgbClr val="F46F3A"/>
            </a:solidFill>
            <a:ln w="9525">
              <a:noFill/>
              <a:miter lim="800000"/>
              <a:headEnd/>
              <a:tailEnd/>
            </a:ln>
            <a:effectLst/>
          </p:spPr>
          <p:txBody>
            <a:bodyPr wrap="non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 or A´)</a:t>
              </a:r>
            </a:p>
          </p:txBody>
        </p:sp>
        <p:sp>
          <p:nvSpPr>
            <p:cNvPr id="9" name="正方形/長方形 8"/>
            <p:cNvSpPr/>
            <p:nvPr/>
          </p:nvSpPr>
          <p:spPr bwMode="auto">
            <a:xfrm>
              <a:off x="1506200" y="2684224"/>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sp>
          <p:nvSpPr>
            <p:cNvPr id="10" name="正方形/長方形 9"/>
            <p:cNvSpPr/>
            <p:nvPr/>
          </p:nvSpPr>
          <p:spPr bwMode="auto">
            <a:xfrm>
              <a:off x="1506200" y="3161744"/>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cxnSp>
          <p:nvCxnSpPr>
            <p:cNvPr id="11" name="直線矢印コネクタ 198"/>
            <p:cNvCxnSpPr>
              <a:stCxn id="10" idx="3"/>
              <a:endCxn id="7" idx="1"/>
            </p:cNvCxnSpPr>
            <p:nvPr/>
          </p:nvCxnSpPr>
          <p:spPr bwMode="auto">
            <a:xfrm flipV="1">
              <a:off x="2334200" y="3071680"/>
              <a:ext cx="1109403" cy="234064"/>
            </a:xfrm>
            <a:prstGeom prst="bentConnector3">
              <a:avLst>
                <a:gd name="adj1" fmla="val 50000"/>
              </a:avLst>
            </a:prstGeom>
            <a:noFill/>
            <a:ln w="57150" cap="flat" cmpd="sng" algn="ctr">
              <a:solidFill>
                <a:schemeClr val="bg1">
                  <a:lumMod val="75000"/>
                </a:schemeClr>
              </a:solidFill>
              <a:prstDash val="solid"/>
              <a:round/>
              <a:headEnd type="none" w="med" len="med"/>
              <a:tailEnd type="triangle" w="med" len="med"/>
            </a:ln>
            <a:effectLst/>
          </p:spPr>
        </p:cxnSp>
        <p:sp>
          <p:nvSpPr>
            <p:cNvPr id="12" name="テキスト ボックス 11"/>
            <p:cNvSpPr txBox="1"/>
            <p:nvPr/>
          </p:nvSpPr>
          <p:spPr>
            <a:xfrm>
              <a:off x="2560669" y="3337061"/>
              <a:ext cx="1030354" cy="263149"/>
            </a:xfrm>
            <a:prstGeom prst="rect">
              <a:avLst/>
            </a:prstGeom>
            <a:noFill/>
          </p:spPr>
          <p:txBody>
            <a:bodyPr wrap="square" rtlCol="0">
              <a:spAutoFit/>
            </a:bodyPr>
            <a:lstStyle/>
            <a:p>
              <a:pPr algn="ctr"/>
              <a:r>
                <a:rPr kumimoji="1" lang="ja-JP" altLang="en-US" sz="1200" spc="100" dirty="0">
                  <a:solidFill>
                    <a:schemeClr val="tx1"/>
                  </a:solidFill>
                  <a:latin typeface="Arial" pitchFamily="34" charset="0"/>
                  <a:ea typeface="メイリオ" pitchFamily="50" charset="-128"/>
                </a:rPr>
                <a:t>組み込み</a:t>
              </a:r>
            </a:p>
          </p:txBody>
        </p:sp>
      </p:grpSp>
      <p:grpSp>
        <p:nvGrpSpPr>
          <p:cNvPr id="13" name="グループ化 12"/>
          <p:cNvGrpSpPr/>
          <p:nvPr/>
        </p:nvGrpSpPr>
        <p:grpSpPr>
          <a:xfrm>
            <a:off x="3106531" y="3495906"/>
            <a:ext cx="3290441" cy="489870"/>
            <a:chOff x="1506200" y="1856075"/>
            <a:chExt cx="3290441" cy="489870"/>
          </a:xfrm>
        </p:grpSpPr>
        <p:sp>
          <p:nvSpPr>
            <p:cNvPr id="14" name="正方形/長方形 13"/>
            <p:cNvSpPr/>
            <p:nvPr/>
          </p:nvSpPr>
          <p:spPr bwMode="auto">
            <a:xfrm>
              <a:off x="1506200" y="1856075"/>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sp>
          <p:nvSpPr>
            <p:cNvPr id="15" name="正方形/長方形 14"/>
            <p:cNvSpPr/>
            <p:nvPr/>
          </p:nvSpPr>
          <p:spPr bwMode="auto">
            <a:xfrm>
              <a:off x="3968641" y="1856075"/>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cxnSp>
          <p:nvCxnSpPr>
            <p:cNvPr id="16" name="直線矢印コネクタ 15"/>
            <p:cNvCxnSpPr>
              <a:stCxn id="14" idx="3"/>
              <a:endCxn id="15" idx="1"/>
            </p:cNvCxnSpPr>
            <p:nvPr/>
          </p:nvCxnSpPr>
          <p:spPr bwMode="auto">
            <a:xfrm>
              <a:off x="2334200" y="2000075"/>
              <a:ext cx="1634441" cy="1588"/>
            </a:xfrm>
            <a:prstGeom prst="straightConnector1">
              <a:avLst/>
            </a:prstGeom>
            <a:noFill/>
            <a:ln w="57150" cap="flat" cmpd="sng" algn="ctr">
              <a:solidFill>
                <a:schemeClr val="bg1">
                  <a:lumMod val="75000"/>
                </a:schemeClr>
              </a:solidFill>
              <a:prstDash val="solid"/>
              <a:round/>
              <a:headEnd type="none" w="med" len="med"/>
              <a:tailEnd type="triangle" w="med" len="med"/>
            </a:ln>
            <a:effectLst/>
          </p:spPr>
        </p:cxnSp>
        <p:sp>
          <p:nvSpPr>
            <p:cNvPr id="17" name="テキスト ボックス 16"/>
            <p:cNvSpPr txBox="1"/>
            <p:nvPr/>
          </p:nvSpPr>
          <p:spPr>
            <a:xfrm>
              <a:off x="2528698" y="2082796"/>
              <a:ext cx="1030354" cy="263149"/>
            </a:xfrm>
            <a:prstGeom prst="rect">
              <a:avLst/>
            </a:prstGeom>
            <a:noFill/>
          </p:spPr>
          <p:txBody>
            <a:bodyPr wrap="square" rtlCol="0">
              <a:spAutoFit/>
            </a:bodyPr>
            <a:lstStyle/>
            <a:p>
              <a:pPr algn="ctr"/>
              <a:r>
                <a:rPr kumimoji="1" lang="ja-JP" altLang="en-US" sz="1200" spc="100" dirty="0">
                  <a:solidFill>
                    <a:schemeClr val="tx1"/>
                  </a:solidFill>
                  <a:latin typeface="Arial" pitchFamily="34" charset="0"/>
                  <a:ea typeface="メイリオ" pitchFamily="50" charset="-128"/>
                </a:rPr>
                <a:t>改変</a:t>
              </a:r>
            </a:p>
          </p:txBody>
        </p:sp>
      </p:grpSp>
      <p:grpSp>
        <p:nvGrpSpPr>
          <p:cNvPr id="18" name="グループ化 17"/>
          <p:cNvGrpSpPr/>
          <p:nvPr/>
        </p:nvGrpSpPr>
        <p:grpSpPr>
          <a:xfrm>
            <a:off x="2926705" y="5412523"/>
            <a:ext cx="3489131" cy="976039"/>
            <a:chOff x="1336000" y="3910049"/>
            <a:chExt cx="3489131" cy="976039"/>
          </a:xfrm>
        </p:grpSpPr>
        <p:sp>
          <p:nvSpPr>
            <p:cNvPr id="19" name="正方形/長方形 18"/>
            <p:cNvSpPr/>
            <p:nvPr/>
          </p:nvSpPr>
          <p:spPr bwMode="auto">
            <a:xfrm>
              <a:off x="1506200" y="3910049"/>
              <a:ext cx="828000" cy="288000"/>
            </a:xfrm>
            <a:prstGeom prst="rect">
              <a:avLst/>
            </a:prstGeom>
            <a:solidFill>
              <a:srgbClr val="F46F3A"/>
            </a:solidFill>
            <a:ln w="57150">
              <a:solidFill>
                <a:srgbClr val="EFA143"/>
              </a:solid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sp>
          <p:nvSpPr>
            <p:cNvPr id="20" name="正方形/長方形 19"/>
            <p:cNvSpPr/>
            <p:nvPr/>
          </p:nvSpPr>
          <p:spPr bwMode="auto">
            <a:xfrm>
              <a:off x="1506200" y="4387569"/>
              <a:ext cx="828000" cy="288000"/>
            </a:xfrm>
            <a:prstGeom prst="rect">
              <a:avLst/>
            </a:prstGeom>
            <a:solidFill>
              <a:srgbClr val="F46F3A"/>
            </a:solidFill>
            <a:ln w="57150">
              <a:solidFill>
                <a:srgbClr val="EFA143"/>
              </a:solid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sp>
          <p:nvSpPr>
            <p:cNvPr id="21" name="テキスト ボックス 20"/>
            <p:cNvSpPr txBox="1"/>
            <p:nvPr/>
          </p:nvSpPr>
          <p:spPr>
            <a:xfrm>
              <a:off x="1336000" y="4149897"/>
              <a:ext cx="1168400" cy="288000"/>
            </a:xfrm>
            <a:prstGeom prst="rect">
              <a:avLst/>
            </a:prstGeom>
            <a:noFill/>
          </p:spPr>
          <p:txBody>
            <a:bodyPr wrap="square" rtlCol="0">
              <a:spAutoFit/>
            </a:bodyPr>
            <a:lstStyle/>
            <a:p>
              <a:pPr algn="ctr"/>
              <a:r>
                <a:rPr kumimoji="1" lang="en-US" altLang="ja-JP" sz="1200" spc="100" dirty="0">
                  <a:solidFill>
                    <a:schemeClr val="tx1"/>
                  </a:solidFill>
                  <a:latin typeface="Arial" pitchFamily="34" charset="0"/>
                  <a:ea typeface="メイリオ" pitchFamily="50" charset="-128"/>
                </a:rPr>
                <a:t>or</a:t>
              </a:r>
              <a:endParaRPr kumimoji="1" lang="ja-JP" altLang="en-US" sz="1200" spc="100" dirty="0">
                <a:solidFill>
                  <a:schemeClr val="tx1"/>
                </a:solidFill>
                <a:latin typeface="Arial" pitchFamily="34" charset="0"/>
                <a:ea typeface="メイリオ" pitchFamily="50" charset="-128"/>
              </a:endParaRPr>
            </a:p>
          </p:txBody>
        </p:sp>
        <p:sp>
          <p:nvSpPr>
            <p:cNvPr id="22" name="正方形/長方形 21"/>
            <p:cNvSpPr/>
            <p:nvPr/>
          </p:nvSpPr>
          <p:spPr bwMode="auto">
            <a:xfrm>
              <a:off x="3442731" y="4022692"/>
              <a:ext cx="1382400" cy="536050"/>
            </a:xfrm>
            <a:prstGeom prst="rect">
              <a:avLst/>
            </a:prstGeom>
            <a:solidFill>
              <a:srgbClr val="F46F3A"/>
            </a:solidFill>
            <a:ln w="57150">
              <a:solidFill>
                <a:srgbClr val="EFA143"/>
              </a:solidFill>
              <a:miter lim="800000"/>
              <a:headEnd/>
              <a:tailEnd/>
            </a:ln>
            <a:effectLst/>
          </p:spPr>
          <p:txBody>
            <a:bodyPr wrap="square" lIns="0" tIns="0" rIns="0" bIns="0" rtlCol="0" anchor="ctr" anchorCtr="0">
              <a:noAutofit/>
            </a:bodyPr>
            <a:lstStyle/>
            <a:p>
              <a:pPr algn="ctr">
                <a:lnSpc>
                  <a:spcPct val="100000"/>
                </a:lnSpc>
              </a:pPr>
              <a:r>
                <a:rPr kumimoji="1" lang="ja-JP" altLang="en-US" sz="1200" b="1" spc="100" dirty="0">
                  <a:solidFill>
                    <a:schemeClr val="bg1"/>
                  </a:solidFill>
                  <a:latin typeface="Arial" pitchFamily="34" charset="0"/>
                  <a:ea typeface="メイリオ" pitchFamily="50" charset="-128"/>
                </a:rPr>
                <a:t>当社バイナリ</a:t>
              </a:r>
              <a:endParaRPr kumimoji="1" lang="en-US" altLang="ja-JP" sz="1200" b="1" spc="100" dirty="0">
                <a:solidFill>
                  <a:schemeClr val="bg1"/>
                </a:solidFill>
                <a:latin typeface="Arial" pitchFamily="34" charset="0"/>
                <a:ea typeface="メイリオ" pitchFamily="50" charset="-128"/>
              </a:endParaRPr>
            </a:p>
            <a:p>
              <a:pPr algn="ctr">
                <a:lnSpc>
                  <a:spcPct val="100000"/>
                </a:lnSpc>
              </a:pPr>
              <a:r>
                <a:rPr lang="ja-JP" altLang="en-US" sz="1200" b="1" spc="100" dirty="0">
                  <a:solidFill>
                    <a:schemeClr val="bg1"/>
                  </a:solidFill>
                  <a:latin typeface="Arial" pitchFamily="34" charset="0"/>
                  <a:ea typeface="メイリオ" pitchFamily="50" charset="-128"/>
                </a:rPr>
                <a:t>コード</a:t>
              </a:r>
              <a:r>
                <a:rPr lang="en-US" altLang="ja-JP" sz="1200" b="1" spc="100" dirty="0">
                  <a:solidFill>
                    <a:schemeClr val="bg1"/>
                  </a:solidFill>
                  <a:latin typeface="Arial" pitchFamily="34" charset="0"/>
                  <a:ea typeface="メイリオ" pitchFamily="50" charset="-128"/>
                </a:rPr>
                <a:t>B</a:t>
              </a:r>
              <a:endParaRPr kumimoji="1" lang="en-US" altLang="ja-JP" sz="1200" b="1" spc="100" dirty="0">
                <a:solidFill>
                  <a:schemeClr val="bg1"/>
                </a:solidFill>
                <a:latin typeface="Arial" pitchFamily="34" charset="0"/>
                <a:ea typeface="メイリオ" pitchFamily="50" charset="-128"/>
              </a:endParaRPr>
            </a:p>
          </p:txBody>
        </p:sp>
        <p:cxnSp>
          <p:nvCxnSpPr>
            <p:cNvPr id="23" name="直線矢印コネクタ 198"/>
            <p:cNvCxnSpPr>
              <a:stCxn id="19" idx="3"/>
              <a:endCxn id="22" idx="1"/>
            </p:cNvCxnSpPr>
            <p:nvPr/>
          </p:nvCxnSpPr>
          <p:spPr bwMode="auto">
            <a:xfrm>
              <a:off x="2334200" y="4054049"/>
              <a:ext cx="1108531" cy="236668"/>
            </a:xfrm>
            <a:prstGeom prst="bentConnector3">
              <a:avLst>
                <a:gd name="adj1" fmla="val 50000"/>
              </a:avLst>
            </a:prstGeom>
            <a:noFill/>
            <a:ln w="57150" cap="flat" cmpd="sng" algn="ctr">
              <a:solidFill>
                <a:schemeClr val="bg1">
                  <a:lumMod val="75000"/>
                </a:schemeClr>
              </a:solidFill>
              <a:prstDash val="solid"/>
              <a:round/>
              <a:headEnd type="triangle" w="med" len="med"/>
              <a:tailEnd type="triangle" w="med" len="med"/>
            </a:ln>
            <a:effectLst/>
          </p:spPr>
        </p:cxnSp>
        <p:cxnSp>
          <p:nvCxnSpPr>
            <p:cNvPr id="24" name="直線矢印コネクタ 198"/>
            <p:cNvCxnSpPr>
              <a:stCxn id="20" idx="3"/>
              <a:endCxn id="22" idx="1"/>
            </p:cNvCxnSpPr>
            <p:nvPr/>
          </p:nvCxnSpPr>
          <p:spPr bwMode="auto">
            <a:xfrm flipV="1">
              <a:off x="2334200" y="4290717"/>
              <a:ext cx="1108531" cy="240852"/>
            </a:xfrm>
            <a:prstGeom prst="bentConnector3">
              <a:avLst>
                <a:gd name="adj1" fmla="val 50000"/>
              </a:avLst>
            </a:prstGeom>
            <a:noFill/>
            <a:ln w="57150" cap="flat" cmpd="sng" algn="ctr">
              <a:solidFill>
                <a:schemeClr val="bg1">
                  <a:lumMod val="75000"/>
                </a:schemeClr>
              </a:solidFill>
              <a:prstDash val="solid"/>
              <a:round/>
              <a:headEnd type="triangle" w="med" len="med"/>
              <a:tailEnd type="triangle" w="med" len="med"/>
            </a:ln>
            <a:effectLst/>
          </p:spPr>
        </p:cxnSp>
        <p:sp>
          <p:nvSpPr>
            <p:cNvPr id="25" name="テキスト ボックス 24"/>
            <p:cNvSpPr txBox="1"/>
            <p:nvPr/>
          </p:nvSpPr>
          <p:spPr>
            <a:xfrm>
              <a:off x="2231872" y="4627556"/>
              <a:ext cx="1816910" cy="258532"/>
            </a:xfrm>
            <a:prstGeom prst="rect">
              <a:avLst/>
            </a:prstGeom>
            <a:noFill/>
          </p:spPr>
          <p:txBody>
            <a:bodyPr wrap="square" rtlCol="0">
              <a:spAutoFit/>
            </a:bodyPr>
            <a:lstStyle/>
            <a:p>
              <a:pPr algn="ctr"/>
              <a:r>
                <a:rPr kumimoji="1" lang="ja-JP" altLang="en-US" sz="1200" spc="100" dirty="0">
                  <a:solidFill>
                    <a:schemeClr val="tx1"/>
                  </a:solidFill>
                  <a:latin typeface="Arial" pitchFamily="34" charset="0"/>
                  <a:ea typeface="メイリオ" pitchFamily="50" charset="-128"/>
                </a:rPr>
                <a:t>動的／</a:t>
              </a:r>
              <a:r>
                <a:rPr lang="ja-JP" altLang="en-US" sz="1200" spc="100" dirty="0">
                  <a:solidFill>
                    <a:schemeClr val="tx1"/>
                  </a:solidFill>
                  <a:latin typeface="Arial" pitchFamily="34" charset="0"/>
                  <a:ea typeface="メイリオ" pitchFamily="50" charset="-128"/>
                </a:rPr>
                <a:t>静的</a:t>
              </a:r>
              <a:r>
                <a:rPr kumimoji="1" lang="ja-JP" altLang="en-US" sz="1200" spc="100" dirty="0">
                  <a:solidFill>
                    <a:schemeClr val="tx1"/>
                  </a:solidFill>
                  <a:latin typeface="Arial" pitchFamily="34" charset="0"/>
                  <a:ea typeface="メイリオ" pitchFamily="50" charset="-128"/>
                </a:rPr>
                <a:t>リンク</a:t>
              </a:r>
            </a:p>
          </p:txBody>
        </p:sp>
      </p:grpSp>
      <p:sp>
        <p:nvSpPr>
          <p:cNvPr id="30" name="正方形/長方形 29"/>
          <p:cNvSpPr/>
          <p:nvPr/>
        </p:nvSpPr>
        <p:spPr bwMode="auto">
          <a:xfrm>
            <a:off x="1952979" y="1862936"/>
            <a:ext cx="9379743" cy="722965"/>
          </a:xfrm>
          <a:prstGeom prst="rect">
            <a:avLst/>
          </a:prstGeom>
          <a:noFill/>
          <a:ln w="9525">
            <a:noFill/>
            <a:miter lim="800000"/>
            <a:headEnd/>
            <a:tailEnd/>
          </a:ln>
          <a:effectLst/>
        </p:spPr>
        <p:txBody>
          <a:bodyPr wrap="square" lIns="0" tIns="36000" rIns="0" bIns="36000" rtlCol="0" anchor="t" anchorCtr="0">
            <a:noAutofit/>
          </a:bodyPr>
          <a:lstStyle/>
          <a:p>
            <a:pPr>
              <a:lnSpc>
                <a:spcPts val="1800"/>
              </a:lnSpc>
            </a:pPr>
            <a:r>
              <a:rPr lang="ja-JP" altLang="en-US" sz="1600" b="1" spc="10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利用形態</a:t>
            </a:r>
            <a:r>
              <a:rPr lang="en-US" altLang="ja-JP" sz="1600" b="1" spc="10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利用形態</a:t>
            </a:r>
            <a:r>
              <a:rPr lang="ja-JP" altLang="en-US"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により課せられるライセンス条件、リスクを確認することで</a:t>
            </a:r>
            <a:r>
              <a:rPr lang="en-US" altLang="ja-JP"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ソースコードの開示の必要十分性の審議</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開示範囲を不必要に広げない実装上の工夫</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非コピーレフト型</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利用や独自開発の検討</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などの検討事項を明確化する。</a:t>
            </a:r>
            <a:endParaRPr lang="ja-JP" altLang="en-US"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テキスト ボックス 31"/>
          <p:cNvSpPr txBox="1"/>
          <p:nvPr/>
        </p:nvSpPr>
        <p:spPr>
          <a:xfrm>
            <a:off x="1850799" y="1450084"/>
            <a:ext cx="5493812" cy="369332"/>
          </a:xfrm>
          <a:prstGeom prst="rect">
            <a:avLst/>
          </a:prstGeom>
          <a:noFill/>
        </p:spPr>
        <p:txBody>
          <a:bodyPr wrap="none" rtlCol="0">
            <a:spAutoFit/>
          </a:bodyPr>
          <a:lstStyle/>
          <a:p>
            <a:pPr>
              <a:buSzPct val="89000"/>
            </a:pPr>
            <a:r>
              <a:rPr lang="en-US" altLang="ja-JP" sz="1800" b="1" spc="100" dirty="0" smtClean="0">
                <a:solidFill>
                  <a:srgbClr val="F6167B"/>
                </a:solidFill>
                <a:latin typeface="Arial" pitchFamily="34" charset="0"/>
                <a:ea typeface="メイリオ" pitchFamily="50" charset="-128"/>
                <a:cs typeface="Times New Roman" pitchFamily="18" charset="0"/>
              </a:rPr>
              <a:t>OSS</a:t>
            </a:r>
            <a:r>
              <a:rPr lang="ja-JP" altLang="en-US" sz="1800" b="1" spc="100" dirty="0" smtClean="0">
                <a:solidFill>
                  <a:srgbClr val="F6167B"/>
                </a:solidFill>
                <a:latin typeface="Arial" pitchFamily="34" charset="0"/>
                <a:ea typeface="メイリオ" pitchFamily="50" charset="-128"/>
                <a:cs typeface="Times New Roman" pitchFamily="18" charset="0"/>
              </a:rPr>
              <a:t>利用形態</a:t>
            </a:r>
            <a:r>
              <a:rPr lang="ja-JP" altLang="en-US" sz="1800" b="1" spc="100" dirty="0">
                <a:solidFill>
                  <a:srgbClr val="F6167B"/>
                </a:solidFill>
                <a:latin typeface="Arial" pitchFamily="34" charset="0"/>
                <a:ea typeface="メイリオ" pitchFamily="50" charset="-128"/>
                <a:cs typeface="Times New Roman" pitchFamily="18" charset="0"/>
              </a:rPr>
              <a:t>、ライセンス条件、リスクの確認</a:t>
            </a:r>
            <a:endParaRPr lang="ja-JP" altLang="en-US" sz="1800" b="1" spc="100" dirty="0">
              <a:solidFill>
                <a:srgbClr val="F6167B"/>
              </a:solidFill>
              <a:latin typeface="Arial" pitchFamily="34" charset="0"/>
              <a:ea typeface="メイリオ" pitchFamily="50" charset="-128"/>
            </a:endParaRPr>
          </a:p>
        </p:txBody>
      </p:sp>
      <p:sp>
        <p:nvSpPr>
          <p:cNvPr id="33" name="正方形/長方形 32"/>
          <p:cNvSpPr/>
          <p:nvPr/>
        </p:nvSpPr>
        <p:spPr>
          <a:xfrm>
            <a:off x="9193303" y="5860288"/>
            <a:ext cx="2017536" cy="521681"/>
          </a:xfrm>
          <a:prstGeom prst="rect">
            <a:avLst/>
          </a:prstGeom>
        </p:spPr>
        <p:txBody>
          <a:bodyPr wrap="square">
            <a:spAutoFit/>
          </a:bodyPr>
          <a:lstStyle/>
          <a:p>
            <a:r>
              <a:rPr kumimoji="0" lang="en-US" altLang="ja-JP" sz="1050" b="1" kern="0" spc="100" dirty="0">
                <a:solidFill>
                  <a:srgbClr val="FF699F"/>
                </a:solidFill>
                <a:latin typeface="メイリオ" panose="020B0604030504040204" pitchFamily="50" charset="-128"/>
                <a:ea typeface="メイリオ" panose="020B0604030504040204" pitchFamily="50" charset="-128"/>
                <a:cs typeface="メイリオ" panose="020B0604030504040204" pitchFamily="50" charset="-128"/>
              </a:rPr>
              <a:t>※1</a:t>
            </a:r>
            <a:r>
              <a:rPr kumimoji="0" lang="ja-JP" altLang="en-US" sz="1050" b="1" kern="0" spc="100" dirty="0">
                <a:solidFill>
                  <a:srgbClr val="FF699F"/>
                </a:solidFill>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00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オブジェクトコード</a:t>
            </a:r>
            <a:endParaRPr kumimoji="0" lang="en-US" altLang="ja-JP" sz="100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0" lang="ja-JP" altLang="en-US" sz="100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またはソースコードの提供</a:t>
            </a:r>
            <a:endParaRPr kumimoji="0" lang="en-US" altLang="ja-JP" sz="100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0" lang="ja-JP" altLang="en-US" sz="100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が必要</a:t>
            </a:r>
            <a:r>
              <a:rPr kumimoji="0" lang="en-US" altLang="ja-JP" sz="100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00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ただし選択制</a:t>
            </a:r>
            <a:r>
              <a:rPr kumimoji="0" lang="en-US" altLang="ja-JP" sz="100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05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34" name="1 つの角を切り取った四角形 33"/>
          <p:cNvSpPr/>
          <p:nvPr/>
        </p:nvSpPr>
        <p:spPr bwMode="auto">
          <a:xfrm>
            <a:off x="9206964" y="5831728"/>
            <a:ext cx="1795277" cy="510746"/>
          </a:xfrm>
          <a:prstGeom prst="snip1Rect">
            <a:avLst/>
          </a:prstGeom>
          <a:noFill/>
          <a:ln w="25400">
            <a:solidFill>
              <a:srgbClr val="FF0000"/>
            </a:solidFill>
            <a:prstDash val="dash"/>
            <a:miter lim="800000"/>
            <a:headEnd/>
            <a:tailEnd/>
          </a:ln>
          <a:effectLst/>
        </p:spPr>
        <p:txBody>
          <a:bodyPr wrap="square" lIns="0" tIns="0" rIns="0" bIns="0" rtlCol="0" anchor="t" anchorCtr="0">
            <a:noAutofit/>
          </a:bodyPr>
          <a:lstStyle/>
          <a:p>
            <a:pPr>
              <a:lnSpc>
                <a:spcPct val="150000"/>
              </a:lnSpc>
            </a:pPr>
            <a:endParaRPr kumimoji="1" lang="ja-JP" altLang="en-US" sz="1050" b="1" spc="100" dirty="0">
              <a:solidFill>
                <a:srgbClr val="FF0000"/>
              </a:solidFill>
              <a:latin typeface="Arial" pitchFamily="34" charset="0"/>
              <a:ea typeface="メイリオ" pitchFamily="50" charset="-128"/>
            </a:endParaRPr>
          </a:p>
        </p:txBody>
      </p:sp>
      <p:sp>
        <p:nvSpPr>
          <p:cNvPr id="35" name="1 つの角を切り取った四角形 34"/>
          <p:cNvSpPr/>
          <p:nvPr/>
        </p:nvSpPr>
        <p:spPr bwMode="auto">
          <a:xfrm>
            <a:off x="8169731" y="4804533"/>
            <a:ext cx="384006" cy="269478"/>
          </a:xfrm>
          <a:prstGeom prst="snip1Rect">
            <a:avLst/>
          </a:prstGeom>
          <a:noFill/>
          <a:ln w="25400">
            <a:solidFill>
              <a:srgbClr val="FF0000"/>
            </a:solidFill>
            <a:prstDash val="dash"/>
            <a:miter lim="800000"/>
            <a:headEnd/>
            <a:tailEnd/>
          </a:ln>
          <a:effectLst/>
        </p:spPr>
        <p:txBody>
          <a:bodyPr wrap="square" lIns="0" tIns="0" rIns="0" bIns="0" rtlCol="0" anchor="t" anchorCtr="0">
            <a:noAutofit/>
          </a:bodyPr>
          <a:lstStyle/>
          <a:p>
            <a:pPr>
              <a:lnSpc>
                <a:spcPct val="150000"/>
              </a:lnSpc>
            </a:pPr>
            <a:endParaRPr kumimoji="1" lang="ja-JP" altLang="en-US" sz="1050" b="1" spc="100" dirty="0">
              <a:solidFill>
                <a:srgbClr val="FF0000"/>
              </a:solidFill>
              <a:latin typeface="Arial" pitchFamily="34" charset="0"/>
              <a:ea typeface="メイリオ" pitchFamily="50" charset="-128"/>
            </a:endParaRPr>
          </a:p>
        </p:txBody>
      </p:sp>
      <p:sp>
        <p:nvSpPr>
          <p:cNvPr id="36" name="テキスト ボックス 35"/>
          <p:cNvSpPr txBox="1"/>
          <p:nvPr/>
        </p:nvSpPr>
        <p:spPr>
          <a:xfrm>
            <a:off x="8006273" y="5005245"/>
            <a:ext cx="984928" cy="241797"/>
          </a:xfrm>
          <a:prstGeom prst="rect">
            <a:avLst/>
          </a:prstGeom>
          <a:noFill/>
        </p:spPr>
        <p:txBody>
          <a:bodyPr wrap="square" rtlCol="0">
            <a:spAutoFit/>
          </a:bodyPr>
          <a:lstStyle/>
          <a:p>
            <a:pPr algn="r"/>
            <a:r>
              <a:rPr lang="ja-JP" altLang="en-US" sz="1050" b="1" spc="100" dirty="0">
                <a:solidFill>
                  <a:srgbClr val="FF0000"/>
                </a:solidFill>
                <a:latin typeface="Arial" pitchFamily="34" charset="0"/>
                <a:ea typeface="メイリオ" pitchFamily="50" charset="-128"/>
              </a:rPr>
              <a:t>追加</a:t>
            </a:r>
            <a:endParaRPr kumimoji="1" lang="ja-JP" altLang="en-US" sz="1050" b="1" spc="100" dirty="0">
              <a:solidFill>
                <a:srgbClr val="FF0000"/>
              </a:solidFill>
              <a:latin typeface="Arial" pitchFamily="34" charset="0"/>
              <a:ea typeface="メイリオ" pitchFamily="50" charset="-128"/>
            </a:endParaRPr>
          </a:p>
        </p:txBody>
      </p:sp>
      <p:sp>
        <p:nvSpPr>
          <p:cNvPr id="37" name="1 つの角を切り取った四角形 36"/>
          <p:cNvSpPr/>
          <p:nvPr/>
        </p:nvSpPr>
        <p:spPr bwMode="auto">
          <a:xfrm>
            <a:off x="8169731" y="5857402"/>
            <a:ext cx="384006" cy="269478"/>
          </a:xfrm>
          <a:prstGeom prst="snip1Rect">
            <a:avLst/>
          </a:prstGeom>
          <a:noFill/>
          <a:ln w="25400">
            <a:solidFill>
              <a:srgbClr val="FF0000"/>
            </a:solidFill>
            <a:prstDash val="dash"/>
            <a:miter lim="800000"/>
            <a:headEnd/>
            <a:tailEnd/>
          </a:ln>
          <a:effectLst/>
        </p:spPr>
        <p:txBody>
          <a:bodyPr wrap="square" lIns="0" tIns="0" rIns="0" bIns="0" rtlCol="0" anchor="t" anchorCtr="0">
            <a:noAutofit/>
          </a:bodyPr>
          <a:lstStyle/>
          <a:p>
            <a:pPr>
              <a:lnSpc>
                <a:spcPct val="150000"/>
              </a:lnSpc>
            </a:pPr>
            <a:endParaRPr kumimoji="1" lang="ja-JP" altLang="en-US" sz="1050" b="1" spc="100" dirty="0">
              <a:solidFill>
                <a:srgbClr val="FF0000"/>
              </a:solidFill>
              <a:latin typeface="Arial" pitchFamily="34" charset="0"/>
              <a:ea typeface="メイリオ" pitchFamily="50" charset="-128"/>
            </a:endParaRPr>
          </a:p>
        </p:txBody>
      </p:sp>
      <p:sp>
        <p:nvSpPr>
          <p:cNvPr id="38" name="テキスト ボックス 37"/>
          <p:cNvSpPr txBox="1"/>
          <p:nvPr/>
        </p:nvSpPr>
        <p:spPr>
          <a:xfrm>
            <a:off x="8006273" y="6058114"/>
            <a:ext cx="984928" cy="241797"/>
          </a:xfrm>
          <a:prstGeom prst="rect">
            <a:avLst/>
          </a:prstGeom>
          <a:noFill/>
        </p:spPr>
        <p:txBody>
          <a:bodyPr wrap="square" rtlCol="0">
            <a:spAutoFit/>
          </a:bodyPr>
          <a:lstStyle/>
          <a:p>
            <a:pPr algn="r"/>
            <a:r>
              <a:rPr lang="ja-JP" altLang="en-US" sz="1050" b="1" spc="100" dirty="0">
                <a:solidFill>
                  <a:srgbClr val="FF0000"/>
                </a:solidFill>
                <a:latin typeface="Arial" pitchFamily="34" charset="0"/>
                <a:ea typeface="メイリオ" pitchFamily="50" charset="-128"/>
              </a:rPr>
              <a:t>追加</a:t>
            </a:r>
            <a:endParaRPr kumimoji="1" lang="ja-JP" altLang="en-US" sz="1050" b="1" spc="100" dirty="0">
              <a:solidFill>
                <a:srgbClr val="FF0000"/>
              </a:solidFill>
              <a:latin typeface="Arial" pitchFamily="34" charset="0"/>
              <a:ea typeface="メイリオ" pitchFamily="50" charset="-128"/>
            </a:endParaRPr>
          </a:p>
        </p:txBody>
      </p:sp>
    </p:spTree>
    <p:extLst>
      <p:ext uri="{BB962C8B-B14F-4D97-AF65-F5344CB8AC3E}">
        <p14:creationId xmlns:p14="http://schemas.microsoft.com/office/powerpoint/2010/main" val="39764157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altLang="ja-JP" dirty="0" smtClean="0"/>
              <a:t>OSS</a:t>
            </a:r>
            <a:r>
              <a:rPr lang="ja-JP" altLang="en-US" dirty="0" smtClean="0"/>
              <a:t>導入</a:t>
            </a:r>
            <a:r>
              <a:rPr lang="ja-JP" altLang="en-US" dirty="0"/>
              <a:t>時の検討・実施事項</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テキスト ボックス 55"/>
          <p:cNvSpPr txBox="1"/>
          <p:nvPr/>
        </p:nvSpPr>
        <p:spPr>
          <a:xfrm>
            <a:off x="1582754" y="1867612"/>
            <a:ext cx="9113821" cy="4955203"/>
          </a:xfrm>
          <a:prstGeom prst="rect">
            <a:avLst/>
          </a:prstGeom>
          <a:noFill/>
        </p:spPr>
        <p:txBody>
          <a:bodyPr wrap="square" rtlCol="0">
            <a:spAutoFit/>
          </a:bodyPr>
          <a:lstStyle/>
          <a:p>
            <a:pPr marL="252000" indent="-252000">
              <a:lnSpc>
                <a:spcPct val="150000"/>
              </a:lnSpc>
              <a:spcBef>
                <a:spcPts val="600"/>
              </a:spcBef>
              <a:buClr>
                <a:srgbClr val="229EC0"/>
              </a:buClr>
              <a:buSzPct val="88000"/>
              <a:buFont typeface="Wingdings" pitchFamily="2" charset="2"/>
              <a:buChar char="l"/>
            </a:pP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複数の</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を使用する</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場合</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、複数の</a:t>
            </a:r>
            <a:r>
              <a:rPr lang="en-US" altLang="ja-JP"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のライセンスが、矛盾しない</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こと</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ライセンス同士が矛盾しないこと：「</a:t>
            </a:r>
            <a:r>
              <a:rPr lang="ja-JP" altLang="en-US" b="1"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互換性がある</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確認すること。</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の他に、活用</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するソフトウェア、ライブラリに適用される</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ライセンスとの間も同様。</a:t>
            </a:r>
            <a:endPar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252000" indent="-252000">
              <a:lnSpc>
                <a:spcPct val="150000"/>
              </a:lnSpc>
              <a:spcBef>
                <a:spcPts val="600"/>
              </a:spcBef>
              <a:buClr>
                <a:srgbClr val="229EC0"/>
              </a:buClr>
              <a:buSzPct val="88000"/>
              <a:buFont typeface="Wingdings" pitchFamily="2" charset="2"/>
              <a:buChar char="l"/>
            </a:pP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矛盾するライセンスを同時に使用すると</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、少なくとも一方</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b="1"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ライセンス違反</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となり、その</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が使えなく</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なる。</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矛盾するライセンスを同時に</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使用している製品</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アプリケーションは、</a:t>
            </a:r>
            <a:r>
              <a:rPr lang="ja-JP" altLang="en-US"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頒布できなくなる</a:t>
            </a:r>
            <a:r>
              <a:rPr lang="ja-JP" altLang="en-US"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252000" indent="-252000">
              <a:lnSpc>
                <a:spcPct val="150000"/>
              </a:lnSpc>
              <a:spcBef>
                <a:spcPts val="600"/>
              </a:spcBef>
              <a:buClr>
                <a:srgbClr val="229EC0"/>
              </a:buClr>
              <a:buSzPct val="88000"/>
              <a:buFont typeface="Wingdings" pitchFamily="2" charset="2"/>
              <a:buChar char="l"/>
            </a:pP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互換性のある例：</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 LGPLv3 –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GPLv3</a:t>
            </a:r>
            <a:r>
              <a:rPr lang="ja-JP" altLang="en-US" sz="1400" b="1" dirty="0" err="1"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b)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AGPLv1 </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GPLv3</a:t>
            </a:r>
            <a:r>
              <a:rPr lang="ja-JP" altLang="en-US" sz="1400" b="1" dirty="0" err="1"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c)</a:t>
            </a:r>
            <a:r>
              <a:rPr lang="ja-JP" altLang="en-US"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Apache License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v2.0 </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GPLv3</a:t>
            </a:r>
            <a:r>
              <a:rPr lang="ja-JP" altLang="en-US" sz="1400" b="1" dirty="0" err="1"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d) MIT License – GPLv3,v2</a:t>
            </a:r>
          </a:p>
          <a:p>
            <a:pPr marL="252000" indent="-252000">
              <a:lnSpc>
                <a:spcPct val="150000"/>
              </a:lnSpc>
              <a:spcBef>
                <a:spcPts val="600"/>
              </a:spcBef>
              <a:buClr>
                <a:srgbClr val="229EC0"/>
              </a:buClr>
              <a:buSzPct val="88000"/>
              <a:buFont typeface="Wingdings" pitchFamily="2" charset="2"/>
              <a:buChar char="l"/>
            </a:pP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互換性のな</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い</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例</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e)</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4-Clause BSD License </a:t>
            </a:r>
            <a:r>
              <a:rPr lang="ja-JP" altLang="en-US"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GPLv3</a:t>
            </a:r>
            <a:r>
              <a:rPr lang="ja-JP" altLang="en-US" sz="1400" b="1" dirty="0" err="1"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 Apache </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License v2.0 </a:t>
            </a:r>
            <a:r>
              <a:rPr lang="ja-JP" altLang="en-US" sz="1400" b="1" dirty="0" err="1"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GPLv2</a:t>
            </a:r>
          </a:p>
          <a:p>
            <a:pPr marL="252000" indent="-252000">
              <a:lnSpc>
                <a:spcPct val="150000"/>
              </a:lnSpc>
              <a:spcBef>
                <a:spcPts val="600"/>
              </a:spcBef>
              <a:buClr>
                <a:srgbClr val="229EC0"/>
              </a:buClr>
              <a:buSzPct val="88000"/>
              <a:buFont typeface="Wingdings" pitchFamily="2" charset="2"/>
              <a:buChar char="l"/>
            </a:pP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ライセンスの互換性は、難しい問題。</a:t>
            </a:r>
            <a:r>
              <a:rPr lang="ja-JP" altLang="en-US"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専門家に相談</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するようにしましょう</a:t>
            </a:r>
            <a:r>
              <a:rPr lang="ja-JP" altLang="en-US"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252000" indent="-252000">
              <a:lnSpc>
                <a:spcPct val="150000"/>
              </a:lnSpc>
              <a:spcBef>
                <a:spcPts val="600"/>
              </a:spcBef>
              <a:buClr>
                <a:srgbClr val="229EC0"/>
              </a:buClr>
              <a:buSzPct val="88000"/>
              <a:buFont typeface="Wingdings" pitchFamily="2" charset="2"/>
              <a:buChar char="l"/>
            </a:pPr>
            <a:endParaRPr lang="en-US" altLang="ja-JP"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7" name="テキスト ボックス 56"/>
          <p:cNvSpPr txBox="1"/>
          <p:nvPr/>
        </p:nvSpPr>
        <p:spPr>
          <a:xfrm>
            <a:off x="1588145" y="1362532"/>
            <a:ext cx="184731" cy="473206"/>
          </a:xfrm>
          <a:prstGeom prst="rect">
            <a:avLst/>
          </a:prstGeom>
          <a:noFill/>
        </p:spPr>
        <p:txBody>
          <a:bodyPr wrap="none" rtlCol="0">
            <a:spAutoFit/>
          </a:bodyPr>
          <a:lstStyle/>
          <a:p>
            <a:pPr>
              <a:lnSpc>
                <a:spcPct val="150000"/>
              </a:lnSpc>
              <a:buClr>
                <a:srgbClr val="C00000"/>
              </a:buClr>
              <a:defRPr/>
            </a:pPr>
            <a:endParaRPr lang="ja-JP" altLang="en-US"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テキスト ボックス 57"/>
          <p:cNvSpPr txBox="1"/>
          <p:nvPr/>
        </p:nvSpPr>
        <p:spPr>
          <a:xfrm>
            <a:off x="526215" y="1268094"/>
            <a:ext cx="10817833" cy="646331"/>
          </a:xfrm>
          <a:prstGeom prst="rect">
            <a:avLst/>
          </a:prstGeom>
          <a:solidFill>
            <a:schemeClr val="bg1"/>
          </a:solidFill>
        </p:spPr>
        <p:txBody>
          <a:bodyPr wrap="none" rtlCol="0">
            <a:spAutoFit/>
          </a:bodyPr>
          <a:lstStyle/>
          <a:p>
            <a:pPr>
              <a:lnSpc>
                <a:spcPct val="150000"/>
              </a:lnSpc>
              <a:buClr>
                <a:srgbClr val="C00000"/>
              </a:buClr>
              <a:defRPr/>
            </a:pPr>
            <a:r>
              <a:rPr lang="ja-JP" altLang="en-US" sz="2400" b="1" spc="100" dirty="0">
                <a:solidFill>
                  <a:srgbClr val="FF2873"/>
                </a:solidFill>
                <a:latin typeface="メイリオ" panose="020B0604030504040204" pitchFamily="50" charset="-128"/>
                <a:ea typeface="メイリオ" panose="020B0604030504040204" pitchFamily="50" charset="-128"/>
                <a:cs typeface="メイリオ" panose="020B0604030504040204" pitchFamily="50" charset="-128"/>
              </a:rPr>
              <a:t>複数の</a:t>
            </a:r>
            <a:r>
              <a:rPr lang="en-US" altLang="ja-JP" sz="2400" b="1" spc="100" dirty="0">
                <a:solidFill>
                  <a:srgbClr val="FF2873"/>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2400" b="1" spc="100" dirty="0">
                <a:solidFill>
                  <a:srgbClr val="FF2873"/>
                </a:solidFill>
                <a:latin typeface="メイリオ" panose="020B0604030504040204" pitchFamily="50" charset="-128"/>
                <a:ea typeface="メイリオ" panose="020B0604030504040204" pitchFamily="50" charset="-128"/>
                <a:cs typeface="メイリオ" panose="020B0604030504040204" pitchFamily="50" charset="-128"/>
              </a:rPr>
              <a:t>を使用する場合、ライセンスの互換性があることの確認が必要</a:t>
            </a:r>
          </a:p>
        </p:txBody>
      </p:sp>
    </p:spTree>
    <p:extLst>
      <p:ext uri="{BB962C8B-B14F-4D97-AF65-F5344CB8AC3E}">
        <p14:creationId xmlns:p14="http://schemas.microsoft.com/office/powerpoint/2010/main" val="30979757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教育資料</a:t>
            </a:r>
            <a:r>
              <a:rPr lang="en-US" altLang="ja-JP" sz="2800"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sz="2800"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ｺﾝﾌﾟﾗｲｱﾝｽﾌﾟﾛｸﾞﾗﾑ･ﾊﾞｰｼﾞｮﾝ</a:t>
            </a:r>
            <a:r>
              <a:rPr lang="en-US" altLang="ja-JP" sz="2800"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とは？</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61" name="Shape 61"/>
          <p:cNvSpPr txBox="1">
            <a:spLocks noGrp="1"/>
          </p:cNvSpPr>
          <p:nvPr>
            <p:ph type="body" idx="1"/>
          </p:nvPr>
        </p:nvSpPr>
        <p:spPr>
          <a:xfrm>
            <a:off x="623093" y="1512648"/>
            <a:ext cx="10945811" cy="4662521"/>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プロジェクトは、</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フリー／オープンソース ソフトウェア（以降</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OSS</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コンプライアンスプログラム</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の中核となるコンポーネントを明確にし、これを共有することを促進するための</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プロジェクトである。</a:t>
            </a:r>
            <a:endPar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en-US" altLang="ja-JP" sz="2400" b="0" i="0" u="none" strike="noStrike" cap="none"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a:t>
            </a:r>
            <a:r>
              <a:rPr lang="ja-JP" altLang="en-US" sz="2400" b="0" i="0" u="none" strike="noStrike" cap="none" dirty="0">
                <a:latin typeface="メイリオ" panose="020B0604030504040204" pitchFamily="50" charset="-128"/>
                <a:ea typeface="メイリオ" panose="020B0604030504040204" pitchFamily="50" charset="-128"/>
                <a:cs typeface="メイリオ" panose="020B0604030504040204" pitchFamily="50" charset="-128"/>
                <a:sym typeface="Roboto"/>
              </a:rPr>
              <a:t>中核</a:t>
            </a:r>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Roboto"/>
              </a:rPr>
              <a:t>が</a:t>
            </a: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Specification</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）となる</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OSS</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コンプライアンスプログラム</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が満たすべき主要要件を明確にし、これを公開</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している。</a:t>
            </a:r>
            <a:endPar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lvl="0">
              <a:spcBef>
                <a:spcPts val="0"/>
              </a:spcBef>
              <a:buFont typeface="Arial"/>
              <a:buChar char="•"/>
            </a:pPr>
            <a:r>
              <a:rPr lang="en-US" altLang="ja-JP"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パンフレットは</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OSS</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初歩を広くアピールし</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OSS</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の利用を</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啓発するための資料である。</a:t>
            </a:r>
            <a:endPar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lvl="0">
              <a:spcBef>
                <a:spcPts val="0"/>
              </a:spcBef>
              <a:buFont typeface="Arial"/>
              <a:buChar char="•"/>
            </a:pPr>
            <a:r>
              <a:rPr lang="en-US" altLang="ja-JP"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b="1"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教育資料</a:t>
            </a:r>
            <a:r>
              <a:rPr lang="en-US" altLang="ja-JP" b="1"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b="1"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コンプライアンスプログラム･バージョン</a:t>
            </a:r>
            <a:r>
              <a:rPr lang="en-US" altLang="ja-JP" b="1"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Roboto"/>
              </a:rPr>
              <a:t>は、</a:t>
            </a:r>
            <a:r>
              <a:rPr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最初に</a:t>
            </a:r>
            <a:r>
              <a:rPr lang="en-US" altLang="ja-JP"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OSS</a:t>
            </a:r>
            <a:r>
              <a:rPr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の</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利用を手掛ける会社向けに、単純な役割想定のもと</a:t>
            </a:r>
            <a:r>
              <a:rPr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、ソフト開発者向けに準備した教育</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資料</a:t>
            </a:r>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Roboto"/>
              </a:rPr>
              <a:t>である。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sym typeface="Roboto"/>
            </a:endParaRPr>
          </a:p>
          <a:p>
            <a:pPr lvl="0">
              <a:spcBef>
                <a:spcPts val="0"/>
              </a:spcBef>
              <a:buFont typeface="Arial"/>
              <a:buChar char="•"/>
            </a:pP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これらのスライドは、企業が</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2.0</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の記載の全要件</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を満たすこと</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a:t>
            </a:r>
            <a:r>
              <a:rPr lang="ja-JP" altLang="en-US"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sym typeface="Roboto"/>
              </a:rPr>
              <a:t>奨励</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Roboto"/>
              </a:rPr>
              <a:t>している。ただし、一切保証しているものではない</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r>
            <a:br>
              <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b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詳細は</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左記</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https</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r>
              <a:rPr 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www.openchainproject.org</a:t>
            </a:r>
            <a:endParaRPr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29135541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altLang="ja-JP" dirty="0" smtClean="0"/>
              <a:t>OSS</a:t>
            </a:r>
            <a:r>
              <a:rPr lang="ja-JP" altLang="en-US" dirty="0" smtClean="0"/>
              <a:t>導入</a:t>
            </a:r>
            <a:r>
              <a:rPr lang="ja-JP" altLang="en-US" dirty="0"/>
              <a:t>時の検討・実施事項</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テキスト ボックス 2"/>
          <p:cNvSpPr txBox="1"/>
          <p:nvPr/>
        </p:nvSpPr>
        <p:spPr>
          <a:xfrm>
            <a:off x="373815" y="1249044"/>
            <a:ext cx="11684835" cy="646331"/>
          </a:xfrm>
          <a:prstGeom prst="rect">
            <a:avLst/>
          </a:prstGeom>
          <a:noFill/>
        </p:spPr>
        <p:txBody>
          <a:bodyPr wrap="square" rtlCol="0">
            <a:spAutoFit/>
          </a:bodyPr>
          <a:lstStyle/>
          <a:p>
            <a:pPr>
              <a:lnSpc>
                <a:spcPct val="150000"/>
              </a:lnSpc>
              <a:buClr>
                <a:srgbClr val="C00000"/>
              </a:buClr>
              <a:defRPr/>
            </a:pPr>
            <a:r>
              <a:rPr lang="en-US" altLang="ja-JP" sz="2400" b="1" spc="100" dirty="0">
                <a:solidFill>
                  <a:srgbClr val="FF2873"/>
                </a:solidFill>
                <a:latin typeface="Arial" pitchFamily="34" charset="0"/>
                <a:ea typeface="メイリオ" pitchFamily="50" charset="-128"/>
              </a:rPr>
              <a:t>OSS</a:t>
            </a:r>
            <a:r>
              <a:rPr lang="ja-JP" altLang="en-US" sz="2400" b="1" spc="100" dirty="0">
                <a:solidFill>
                  <a:srgbClr val="FF2873"/>
                </a:solidFill>
                <a:latin typeface="Arial" pitchFamily="34" charset="0"/>
                <a:ea typeface="メイリオ" pitchFamily="50" charset="-128"/>
              </a:rPr>
              <a:t>によっては、複数のライセンスを有するものが</a:t>
            </a:r>
            <a:r>
              <a:rPr lang="ja-JP" altLang="en-US" sz="2400" b="1" spc="100" dirty="0" smtClean="0">
                <a:solidFill>
                  <a:srgbClr val="FF2873"/>
                </a:solidFill>
                <a:latin typeface="Arial" pitchFamily="34" charset="0"/>
                <a:ea typeface="メイリオ" pitchFamily="50" charset="-128"/>
              </a:rPr>
              <a:t>ある。</a:t>
            </a:r>
            <a:r>
              <a:rPr lang="ja-JP" altLang="en-US" sz="2400" b="1" spc="100" dirty="0">
                <a:solidFill>
                  <a:srgbClr val="FF2873"/>
                </a:solidFill>
                <a:latin typeface="Arial" pitchFamily="34" charset="0"/>
                <a:ea typeface="メイリオ" pitchFamily="50" charset="-128"/>
              </a:rPr>
              <a:t>下記に</a:t>
            </a:r>
            <a:r>
              <a:rPr lang="ja-JP" altLang="en-US" sz="2400" b="1" spc="100" dirty="0" smtClean="0">
                <a:solidFill>
                  <a:srgbClr val="FF2873"/>
                </a:solidFill>
                <a:latin typeface="Arial" pitchFamily="34" charset="0"/>
                <a:ea typeface="メイリオ" pitchFamily="50" charset="-128"/>
              </a:rPr>
              <a:t>より選択する。</a:t>
            </a:r>
            <a:endParaRPr lang="ja-JP" altLang="en-US" sz="2400" b="1" spc="100" dirty="0">
              <a:solidFill>
                <a:srgbClr val="FF2873"/>
              </a:solidFill>
              <a:latin typeface="Arial" pitchFamily="34" charset="0"/>
              <a:ea typeface="メイリオ" pitchFamily="50" charset="-128"/>
            </a:endParaRPr>
          </a:p>
        </p:txBody>
      </p:sp>
      <p:sp>
        <p:nvSpPr>
          <p:cNvPr id="4" name="テキスト ボックス 3"/>
          <p:cNvSpPr txBox="1"/>
          <p:nvPr/>
        </p:nvSpPr>
        <p:spPr>
          <a:xfrm>
            <a:off x="1095375" y="1909275"/>
            <a:ext cx="9906000" cy="4755148"/>
          </a:xfrm>
          <a:prstGeom prst="rect">
            <a:avLst/>
          </a:prstGeom>
          <a:noFill/>
        </p:spPr>
        <p:txBody>
          <a:bodyPr wrap="square" rtlCol="0">
            <a:spAutoFit/>
          </a:bodyPr>
          <a:lstStyle/>
          <a:p>
            <a:pPr marL="252000" indent="-252000">
              <a:lnSpc>
                <a:spcPct val="100000"/>
              </a:lnSpc>
              <a:spcBef>
                <a:spcPts val="600"/>
              </a:spcBef>
              <a:buClr>
                <a:srgbClr val="229EC0"/>
              </a:buClr>
              <a:buSzPct val="88000"/>
              <a:buFont typeface="Wingdings" pitchFamily="2" charset="2"/>
              <a:buChar char="l"/>
            </a:pP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著作権者</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の意思に</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よってライセンス</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割り当てら</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れる。</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の中に</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a:t>
            </a:r>
            <a:r>
              <a:rPr lang="ja-JP" altLang="ja-JP"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互換</a:t>
            </a:r>
            <a:r>
              <a:rPr lang="ja-JP" altLang="en-US"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性</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がない</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もの</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あ</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る</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。例えば</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、ある</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著作</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権</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者</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は、皆が改善してより良い</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となるよう「コピーレフト」の</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GPLv2</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を割り当てた</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する</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。しかし</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GPLv2</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Apache </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License v2.0</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互換性</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な</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いため</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、同時に使用できない状況</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発生する</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。その</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際、</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著作</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権</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者</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は、広く利用してもらう目的</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他</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のライセンスでも使えるよう</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に別</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なライセンスも割り当て、</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の利用者がライセンスを選択可能となる</a:t>
            </a:r>
            <a:r>
              <a:rPr lang="ja-JP" altLang="ja-JP" b="1"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デュアルライセンス</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で</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公開</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す</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る</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05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252000" indent="-252000">
              <a:lnSpc>
                <a:spcPct val="100000"/>
              </a:lnSpc>
              <a:spcBef>
                <a:spcPts val="600"/>
              </a:spcBef>
              <a:buClr>
                <a:srgbClr val="229EC0"/>
              </a:buClr>
              <a:buSzPct val="88000"/>
              <a:buFont typeface="Wingdings" pitchFamily="2" charset="2"/>
              <a:buChar char="l"/>
            </a:pPr>
            <a:r>
              <a:rPr lang="ja-JP" altLang="ja-JP"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デュアルライセンス</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は、先ず</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は全てのライセンスの内容を確認した上で</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配布時</a:t>
            </a:r>
            <a:r>
              <a:rPr lang="ja-JP" altLang="en-US" b="1"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には、希望のライセンスを選択</a:t>
            </a:r>
            <a:r>
              <a:rPr lang="ja-JP" altLang="en-US"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して配布可能</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です。</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１つを選択しても良いし、複数を選択しても良い。選択したライセンスの義務を履行して配布を行うことは必要。</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p>
          <a:p>
            <a:pPr marL="252000" indent="-252000">
              <a:spcBef>
                <a:spcPts val="600"/>
              </a:spcBef>
              <a:buClr>
                <a:srgbClr val="229EC0"/>
              </a:buClr>
              <a:buSzPct val="88000"/>
              <a:buFont typeface="Wingdings" pitchFamily="2" charset="2"/>
              <a:buChar char="l"/>
            </a:pP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また、</a:t>
            </a:r>
            <a:r>
              <a:rPr lang="ja-JP" altLang="ja-JP"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デュアルライセンス</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によっては、複数のライセンスを全て履行する事を要求している場合もある。この場合は、複数のライセンスの義務を履行して配布を行うことが必要となる。</a:t>
            </a:r>
            <a:endParaRPr lang="en-US" altLang="ja-JP"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252000" indent="-252000">
              <a:lnSpc>
                <a:spcPct val="100000"/>
              </a:lnSpc>
              <a:spcBef>
                <a:spcPts val="600"/>
              </a:spcBef>
              <a:buClr>
                <a:srgbClr val="229EC0"/>
              </a:buClr>
              <a:buSzPct val="88000"/>
              <a:buFont typeface="Wingdings" pitchFamily="2" charset="2"/>
              <a:buChar char="l"/>
            </a:pP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製品版</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err="1"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を提</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供しているベンダーは、製品版</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の元の</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のライセンスと、</a:t>
            </a:r>
            <a:r>
              <a:rPr lang="ja-JP" altLang="en-US"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ベンダーの定義したライセンス</a:t>
            </a:r>
            <a:r>
              <a:rPr lang="ja-JP" altLang="en-US"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デュアルライセンスで製品版</a:t>
            </a:r>
            <a:r>
              <a:rPr lang="en-US" altLang="ja-JP"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err="1"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を提</a:t>
            </a:r>
            <a:r>
              <a:rPr lang="ja-JP" altLang="en-US"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供</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している場合が多くあります。この場合も、希望するライセンスを選択して利用すれば良い事になります。（ベンダーの定義したライセンスは、通常非コピーレフト型となっている場合が多い。</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402317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グループ化 237"/>
          <p:cNvGrpSpPr/>
          <p:nvPr/>
        </p:nvGrpSpPr>
        <p:grpSpPr>
          <a:xfrm>
            <a:off x="5401444" y="3868902"/>
            <a:ext cx="133037" cy="106084"/>
            <a:chOff x="-1548441" y="2603764"/>
            <a:chExt cx="141257" cy="112638"/>
          </a:xfrm>
        </p:grpSpPr>
        <p:sp>
          <p:nvSpPr>
            <p:cNvPr id="15" name="台形 14"/>
            <p:cNvSpPr/>
            <p:nvPr/>
          </p:nvSpPr>
          <p:spPr bwMode="auto">
            <a:xfrm rot="16200000">
              <a:off x="-1548458" y="2613244"/>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6" name="台形 15"/>
            <p:cNvSpPr/>
            <p:nvPr/>
          </p:nvSpPr>
          <p:spPr bwMode="auto">
            <a:xfrm rot="16200000">
              <a:off x="-1502983" y="2610352"/>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7" name="台形 16"/>
            <p:cNvSpPr/>
            <p:nvPr/>
          </p:nvSpPr>
          <p:spPr bwMode="auto">
            <a:xfrm rot="16200000">
              <a:off x="-1451725" y="2606410"/>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8" name="台形 17"/>
            <p:cNvSpPr/>
            <p:nvPr/>
          </p:nvSpPr>
          <p:spPr bwMode="auto">
            <a:xfrm rot="16200000">
              <a:off x="-1548458" y="2670809"/>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9" name="台形 18"/>
            <p:cNvSpPr/>
            <p:nvPr/>
          </p:nvSpPr>
          <p:spPr bwMode="auto">
            <a:xfrm rot="16200000">
              <a:off x="-1500616" y="2675015"/>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20" name="台形 19"/>
            <p:cNvSpPr/>
            <p:nvPr/>
          </p:nvSpPr>
          <p:spPr bwMode="auto">
            <a:xfrm rot="16200000">
              <a:off x="-1451725" y="2670285"/>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5" name="角丸四角形 4"/>
          <p:cNvSpPr/>
          <p:nvPr/>
        </p:nvSpPr>
        <p:spPr bwMode="auto">
          <a:xfrm>
            <a:off x="5144793" y="4066363"/>
            <a:ext cx="575046" cy="216000"/>
          </a:xfrm>
          <a:prstGeom prst="roundRect">
            <a:avLst/>
          </a:prstGeom>
          <a:solidFill>
            <a:srgbClr val="FFFFFF">
              <a:alpha val="89020"/>
            </a:srgbClr>
          </a:solidFill>
          <a:ln w="38100" cap="flat" cmpd="sng" algn="ctr">
            <a:noFill/>
            <a:prstDash val="solid"/>
            <a:round/>
            <a:headEnd type="none" w="med" len="med"/>
            <a:tailEnd type="none" w="med" len="med"/>
          </a:ln>
          <a:effectLst/>
        </p:spPr>
        <p:txBody>
          <a:bodyPr wrap="square" lIns="0" tIns="0" rIns="0" bIns="0" rtlCol="0" anchor="ctr">
            <a:noAutofit/>
          </a:bodyPr>
          <a:lstStyle/>
          <a:p>
            <a:pPr algn="ctr">
              <a:lnSpc>
                <a:spcPct val="100000"/>
              </a:lnSpc>
            </a:pPr>
            <a:r>
              <a:rPr lang="ja-JP" altLang="en-US" sz="1200" b="1" dirty="0">
                <a:solidFill>
                  <a:schemeClr val="tx1">
                    <a:lumMod val="75000"/>
                    <a:lumOff val="25000"/>
                  </a:schemeClr>
                </a:solidFill>
                <a:latin typeface="メイリオ" pitchFamily="50" charset="-128"/>
                <a:ea typeface="メイリオ" pitchFamily="50" charset="-128"/>
                <a:cs typeface="メイリオ" pitchFamily="50" charset="-128"/>
              </a:rPr>
              <a:t>取引先</a:t>
            </a:r>
          </a:p>
        </p:txBody>
      </p:sp>
      <p:grpSp>
        <p:nvGrpSpPr>
          <p:cNvPr id="27" name="グループ化 26"/>
          <p:cNvGrpSpPr/>
          <p:nvPr/>
        </p:nvGrpSpPr>
        <p:grpSpPr>
          <a:xfrm>
            <a:off x="3473112" y="3869803"/>
            <a:ext cx="1219200" cy="635682"/>
            <a:chOff x="9721516" y="4369456"/>
            <a:chExt cx="1219200" cy="635682"/>
          </a:xfrm>
        </p:grpSpPr>
        <p:grpSp>
          <p:nvGrpSpPr>
            <p:cNvPr id="28" name="グループ化 94"/>
            <p:cNvGrpSpPr/>
            <p:nvPr/>
          </p:nvGrpSpPr>
          <p:grpSpPr>
            <a:xfrm>
              <a:off x="9721516" y="4369456"/>
              <a:ext cx="1173566" cy="635682"/>
              <a:chOff x="-2600960" y="2824480"/>
              <a:chExt cx="1463040" cy="894080"/>
            </a:xfrm>
          </p:grpSpPr>
          <p:sp>
            <p:nvSpPr>
              <p:cNvPr id="30" name="円/楕円 221"/>
              <p:cNvSpPr/>
              <p:nvPr/>
            </p:nvSpPr>
            <p:spPr bwMode="auto">
              <a:xfrm>
                <a:off x="-2194560" y="2824480"/>
                <a:ext cx="54864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1" name="円/楕円 222"/>
              <p:cNvSpPr/>
              <p:nvPr/>
            </p:nvSpPr>
            <p:spPr bwMode="auto">
              <a:xfrm>
                <a:off x="-2600960" y="294640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2" name="円/楕円 223"/>
              <p:cNvSpPr/>
              <p:nvPr/>
            </p:nvSpPr>
            <p:spPr bwMode="auto">
              <a:xfrm rot="20505470">
                <a:off x="-1950720" y="293624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3" name="円/楕円 224"/>
              <p:cNvSpPr/>
              <p:nvPr/>
            </p:nvSpPr>
            <p:spPr bwMode="auto">
              <a:xfrm rot="1219292">
                <a:off x="-2032000" y="308864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4" name="円/楕円 225"/>
              <p:cNvSpPr/>
              <p:nvPr/>
            </p:nvSpPr>
            <p:spPr bwMode="auto">
              <a:xfrm rot="19172392">
                <a:off x="-2418080" y="313944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29" name="テキスト ボックス 28"/>
            <p:cNvSpPr txBox="1"/>
            <p:nvPr/>
          </p:nvSpPr>
          <p:spPr>
            <a:xfrm>
              <a:off x="9743610" y="4456883"/>
              <a:ext cx="1197106" cy="461665"/>
            </a:xfrm>
            <a:prstGeom prst="rect">
              <a:avLst/>
            </a:prstGeom>
            <a:noFill/>
          </p:spPr>
          <p:txBody>
            <a:bodyPr wrap="square" rtlCol="0">
              <a:spAutoFit/>
            </a:bodyPr>
            <a:lstStyle/>
            <a:p>
              <a:pPr algn="ctr"/>
              <a:r>
                <a:rPr kumimoji="1" lang="en-US" altLang="ja-JP" sz="1200" b="1" spc="100" dirty="0" smtClean="0">
                  <a:solidFill>
                    <a:schemeClr val="bg1"/>
                  </a:solidFill>
                  <a:latin typeface="Arial" pitchFamily="34" charset="0"/>
                  <a:ea typeface="メイリオ" pitchFamily="50" charset="-128"/>
                </a:rPr>
                <a:t>OSS</a:t>
              </a:r>
              <a:endParaRPr kumimoji="1" lang="en-US" altLang="ja-JP" sz="1200" b="1" spc="100" dirty="0">
                <a:solidFill>
                  <a:schemeClr val="bg1"/>
                </a:solidFill>
                <a:latin typeface="Arial" pitchFamily="34" charset="0"/>
                <a:ea typeface="メイリオ" pitchFamily="50" charset="-128"/>
              </a:endParaRPr>
            </a:p>
            <a:p>
              <a:pPr algn="ctr"/>
              <a:r>
                <a:rPr lang="ja-JP" altLang="en-US" sz="1200" b="1" dirty="0">
                  <a:solidFill>
                    <a:schemeClr val="bg1"/>
                  </a:solidFill>
                  <a:latin typeface="Arial" pitchFamily="34" charset="0"/>
                  <a:ea typeface="メイリオ" pitchFamily="50" charset="-128"/>
                </a:rPr>
                <a:t>コミュニティ</a:t>
              </a:r>
              <a:endParaRPr kumimoji="1" lang="ja-JP" altLang="en-US" sz="1200" b="1" dirty="0">
                <a:solidFill>
                  <a:schemeClr val="bg1"/>
                </a:solidFill>
                <a:latin typeface="Arial" pitchFamily="34" charset="0"/>
                <a:ea typeface="メイリオ" pitchFamily="50" charset="-128"/>
              </a:endParaRPr>
            </a:p>
          </p:txBody>
        </p:sp>
      </p:grpSp>
      <p:sp>
        <p:nvSpPr>
          <p:cNvPr id="37" name="角丸四角形 36"/>
          <p:cNvSpPr/>
          <p:nvPr/>
        </p:nvSpPr>
        <p:spPr bwMode="auto">
          <a:xfrm>
            <a:off x="6415718" y="4049196"/>
            <a:ext cx="501692" cy="248928"/>
          </a:xfrm>
          <a:prstGeom prst="roundRect">
            <a:avLst/>
          </a:prstGeom>
          <a:solidFill>
            <a:srgbClr val="FFFFFF">
              <a:alpha val="89020"/>
            </a:srgbClr>
          </a:solidFill>
          <a:ln w="38100" cap="flat" cmpd="sng" algn="ctr">
            <a:noFill/>
            <a:prstDash val="solid"/>
            <a:round/>
            <a:headEnd type="none" w="med" len="med"/>
            <a:tailEnd type="none" w="med" len="med"/>
          </a:ln>
          <a:effectLst/>
        </p:spPr>
        <p:txBody>
          <a:bodyPr wrap="none" tIns="0" bIns="0" rtlCol="0" anchor="ctr">
            <a:noAutofit/>
          </a:bodyPr>
          <a:lstStyle/>
          <a:p>
            <a:pPr algn="ctr">
              <a:lnSpc>
                <a:spcPct val="100000"/>
              </a:lnSpc>
            </a:pPr>
            <a:r>
              <a:rPr lang="ja-JP" altLang="en-US" sz="1200" b="1" dirty="0">
                <a:solidFill>
                  <a:schemeClr val="tx1">
                    <a:lumMod val="75000"/>
                    <a:lumOff val="25000"/>
                  </a:schemeClr>
                </a:solidFill>
                <a:latin typeface="メイリオ" pitchFamily="50" charset="-128"/>
                <a:ea typeface="メイリオ" pitchFamily="50" charset="-128"/>
                <a:cs typeface="メイリオ" pitchFamily="50" charset="-128"/>
              </a:rPr>
              <a:t>自社</a:t>
            </a:r>
          </a:p>
        </p:txBody>
      </p:sp>
      <p:sp>
        <p:nvSpPr>
          <p:cNvPr id="61" name="角丸四角形 60"/>
          <p:cNvSpPr/>
          <p:nvPr/>
        </p:nvSpPr>
        <p:spPr bwMode="auto">
          <a:xfrm>
            <a:off x="7622468" y="4066363"/>
            <a:ext cx="575046" cy="216000"/>
          </a:xfrm>
          <a:prstGeom prst="roundRect">
            <a:avLst/>
          </a:prstGeom>
          <a:solidFill>
            <a:srgbClr val="FFFFFF">
              <a:alpha val="89020"/>
            </a:srgbClr>
          </a:solidFill>
          <a:ln w="38100" cap="flat" cmpd="sng" algn="ctr">
            <a:noFill/>
            <a:prstDash val="solid"/>
            <a:round/>
            <a:headEnd type="none" w="med" len="med"/>
            <a:tailEnd type="none" w="med" len="med"/>
          </a:ln>
          <a:effectLst/>
        </p:spPr>
        <p:txBody>
          <a:bodyPr wrap="square" lIns="0" tIns="0" rIns="0" bIns="0" rtlCol="0" anchor="ctr">
            <a:noAutofit/>
          </a:bodyPr>
          <a:lstStyle/>
          <a:p>
            <a:pPr algn="ctr">
              <a:lnSpc>
                <a:spcPct val="100000"/>
              </a:lnSpc>
            </a:pPr>
            <a:r>
              <a:rPr lang="ja-JP" altLang="en-US" sz="1200" b="1" dirty="0">
                <a:solidFill>
                  <a:schemeClr val="tx1">
                    <a:lumMod val="75000"/>
                    <a:lumOff val="25000"/>
                  </a:schemeClr>
                </a:solidFill>
                <a:latin typeface="メイリオ" pitchFamily="50" charset="-128"/>
                <a:ea typeface="メイリオ" pitchFamily="50" charset="-128"/>
                <a:cs typeface="メイリオ" pitchFamily="50" charset="-128"/>
              </a:rPr>
              <a:t>お客様</a:t>
            </a:r>
          </a:p>
        </p:txBody>
      </p:sp>
      <p:cxnSp>
        <p:nvCxnSpPr>
          <p:cNvPr id="83" name="直線矢印コネクタ 82"/>
          <p:cNvCxnSpPr/>
          <p:nvPr/>
        </p:nvCxnSpPr>
        <p:spPr bwMode="auto">
          <a:xfrm>
            <a:off x="8224841" y="4165639"/>
            <a:ext cx="705058" cy="703"/>
          </a:xfrm>
          <a:prstGeom prst="straightConnector1">
            <a:avLst/>
          </a:prstGeom>
          <a:noFill/>
          <a:ln w="28575" cap="flat" cmpd="sng" algn="ctr">
            <a:solidFill>
              <a:schemeClr val="bg1">
                <a:lumMod val="50000"/>
              </a:schemeClr>
            </a:solidFill>
            <a:prstDash val="sysDash"/>
            <a:round/>
            <a:headEnd type="none" w="med" len="med"/>
            <a:tailEnd type="arrow"/>
          </a:ln>
          <a:effectLst/>
        </p:spPr>
      </p:cxnSp>
      <p:sp>
        <p:nvSpPr>
          <p:cNvPr id="87" name="メモ 86"/>
          <p:cNvSpPr/>
          <p:nvPr/>
        </p:nvSpPr>
        <p:spPr bwMode="auto">
          <a:xfrm>
            <a:off x="4244471" y="4470121"/>
            <a:ext cx="468000" cy="504000"/>
          </a:xfrm>
          <a:prstGeom prst="foldedCorner">
            <a:avLst/>
          </a:prstGeom>
          <a:solidFill>
            <a:schemeClr val="bg1">
              <a:lumMod val="95000"/>
            </a:schemeClr>
          </a:solidFill>
          <a:ln w="9525">
            <a:solidFill>
              <a:schemeClr val="bg1">
                <a:lumMod val="75000"/>
              </a:schemeClr>
            </a:solidFill>
            <a:miter lim="800000"/>
            <a:headEnd/>
            <a:tailEnd/>
          </a:ln>
          <a:effectLst/>
        </p:spPr>
        <p:txBody>
          <a:bodyPr wrap="square" lIns="0" tIns="0" rIns="0" bIns="0" rtlCol="0" anchor="ctr" anchorCtr="0">
            <a:noAutofit/>
          </a:bodyPr>
          <a:lstStyle/>
          <a:p>
            <a:pPr algn="ctr">
              <a:lnSpc>
                <a:spcPct val="100000"/>
              </a:lnSpc>
            </a:pPr>
            <a:r>
              <a:rPr kumimoji="1" lang="ja-JP" altLang="en-US" sz="900" dirty="0">
                <a:solidFill>
                  <a:schemeClr val="tx1">
                    <a:lumMod val="75000"/>
                    <a:lumOff val="25000"/>
                  </a:schemeClr>
                </a:solidFill>
                <a:latin typeface="Arial" pitchFamily="34" charset="0"/>
                <a:ea typeface="メイリオ" pitchFamily="50" charset="-128"/>
              </a:rPr>
              <a:t>契約書</a:t>
            </a:r>
          </a:p>
        </p:txBody>
      </p:sp>
      <p:sp>
        <p:nvSpPr>
          <p:cNvPr id="86" name="テキスト ボックス 85"/>
          <p:cNvSpPr txBox="1"/>
          <p:nvPr/>
        </p:nvSpPr>
        <p:spPr>
          <a:xfrm>
            <a:off x="4696737" y="4588724"/>
            <a:ext cx="619190" cy="220573"/>
          </a:xfrm>
          <a:prstGeom prst="rect">
            <a:avLst/>
          </a:prstGeom>
          <a:noFill/>
        </p:spPr>
        <p:txBody>
          <a:bodyPr wrap="square" rtlCol="0">
            <a:spAutoFit/>
          </a:bodyPr>
          <a:lstStyle/>
          <a:p>
            <a:pPr algn="ctr">
              <a:lnSpc>
                <a:spcPts val="1000"/>
              </a:lnSpc>
            </a:pPr>
            <a:r>
              <a:rPr lang="en-US" altLang="ja-JP" sz="1200" b="1" spc="100" dirty="0" smtClean="0">
                <a:solidFill>
                  <a:schemeClr val="tx1">
                    <a:lumMod val="75000"/>
                    <a:lumOff val="25000"/>
                  </a:schemeClr>
                </a:solidFill>
                <a:latin typeface="Arial" pitchFamily="34" charset="0"/>
                <a:ea typeface="メイリオ" pitchFamily="50" charset="-128"/>
              </a:rPr>
              <a:t>OSS</a:t>
            </a:r>
            <a:endParaRPr kumimoji="1" lang="ja-JP" altLang="en-US" sz="1200" b="1" spc="100" dirty="0">
              <a:solidFill>
                <a:schemeClr val="tx1">
                  <a:lumMod val="75000"/>
                  <a:lumOff val="25000"/>
                </a:schemeClr>
              </a:solidFill>
              <a:latin typeface="Arial" pitchFamily="34" charset="0"/>
              <a:ea typeface="メイリオ" pitchFamily="50" charset="-128"/>
            </a:endParaRPr>
          </a:p>
        </p:txBody>
      </p:sp>
      <p:sp>
        <p:nvSpPr>
          <p:cNvPr id="97" name="メモ 96"/>
          <p:cNvSpPr/>
          <p:nvPr/>
        </p:nvSpPr>
        <p:spPr bwMode="auto">
          <a:xfrm>
            <a:off x="5539871" y="4470121"/>
            <a:ext cx="468000" cy="504000"/>
          </a:xfrm>
          <a:prstGeom prst="foldedCorner">
            <a:avLst/>
          </a:prstGeom>
          <a:solidFill>
            <a:schemeClr val="bg1">
              <a:lumMod val="95000"/>
            </a:schemeClr>
          </a:solidFill>
          <a:ln w="9525">
            <a:solidFill>
              <a:schemeClr val="bg1">
                <a:lumMod val="75000"/>
              </a:schemeClr>
            </a:solidFill>
            <a:miter lim="800000"/>
            <a:headEnd/>
            <a:tailEnd/>
          </a:ln>
          <a:effectLst/>
        </p:spPr>
        <p:txBody>
          <a:bodyPr wrap="square" lIns="0" tIns="0" rIns="0" bIns="0" rtlCol="0" anchor="ctr" anchorCtr="0">
            <a:noAutofit/>
          </a:bodyPr>
          <a:lstStyle/>
          <a:p>
            <a:pPr algn="ctr">
              <a:lnSpc>
                <a:spcPct val="100000"/>
              </a:lnSpc>
            </a:pPr>
            <a:r>
              <a:rPr kumimoji="1" lang="ja-JP" altLang="en-US" sz="900" dirty="0">
                <a:solidFill>
                  <a:schemeClr val="tx1">
                    <a:lumMod val="75000"/>
                    <a:lumOff val="25000"/>
                  </a:schemeClr>
                </a:solidFill>
                <a:latin typeface="Arial" pitchFamily="34" charset="0"/>
                <a:ea typeface="メイリオ" pitchFamily="50" charset="-128"/>
              </a:rPr>
              <a:t>契約書</a:t>
            </a:r>
          </a:p>
        </p:txBody>
      </p:sp>
      <p:sp>
        <p:nvSpPr>
          <p:cNvPr id="96" name="テキスト ボックス 95"/>
          <p:cNvSpPr txBox="1"/>
          <p:nvPr/>
        </p:nvSpPr>
        <p:spPr>
          <a:xfrm>
            <a:off x="5962047" y="4535807"/>
            <a:ext cx="619190" cy="220573"/>
          </a:xfrm>
          <a:prstGeom prst="rect">
            <a:avLst/>
          </a:prstGeom>
          <a:noFill/>
        </p:spPr>
        <p:txBody>
          <a:bodyPr wrap="square" rtlCol="0">
            <a:spAutoFit/>
          </a:bodyPr>
          <a:lstStyle/>
          <a:p>
            <a:pPr algn="ctr">
              <a:lnSpc>
                <a:spcPts val="1000"/>
              </a:lnSpc>
            </a:pPr>
            <a:r>
              <a:rPr lang="en-US" altLang="ja-JP" sz="1200" b="1" spc="100" dirty="0" smtClean="0">
                <a:solidFill>
                  <a:schemeClr val="tx1">
                    <a:lumMod val="75000"/>
                    <a:lumOff val="25000"/>
                  </a:schemeClr>
                </a:solidFill>
                <a:latin typeface="Arial" pitchFamily="34" charset="0"/>
                <a:ea typeface="メイリオ" pitchFamily="50" charset="-128"/>
              </a:rPr>
              <a:t>OSS</a:t>
            </a:r>
            <a:endParaRPr kumimoji="1" lang="ja-JP" altLang="en-US" sz="1200" b="1" spc="100" dirty="0">
              <a:solidFill>
                <a:schemeClr val="tx1">
                  <a:lumMod val="75000"/>
                  <a:lumOff val="25000"/>
                </a:schemeClr>
              </a:solidFill>
              <a:latin typeface="Arial" pitchFamily="34" charset="0"/>
              <a:ea typeface="メイリオ" pitchFamily="50" charset="-128"/>
            </a:endParaRPr>
          </a:p>
        </p:txBody>
      </p:sp>
      <p:sp>
        <p:nvSpPr>
          <p:cNvPr id="108" name="テキスト ボックス 107"/>
          <p:cNvSpPr txBox="1"/>
          <p:nvPr/>
        </p:nvSpPr>
        <p:spPr>
          <a:xfrm>
            <a:off x="1223223" y="1389745"/>
            <a:ext cx="2108269" cy="461665"/>
          </a:xfrm>
          <a:prstGeom prst="rect">
            <a:avLst/>
          </a:prstGeom>
          <a:noFill/>
        </p:spPr>
        <p:txBody>
          <a:bodyPr wrap="none" rtlCol="0">
            <a:spAutoFit/>
          </a:bodyPr>
          <a:lstStyle/>
          <a:p>
            <a:pPr>
              <a:buSzPct val="89000"/>
            </a:pPr>
            <a:r>
              <a:rPr lang="ja-JP" altLang="en-US" sz="2400" b="1" spc="100" dirty="0" smtClean="0">
                <a:solidFill>
                  <a:srgbClr val="F6167B"/>
                </a:solidFill>
                <a:latin typeface="Arial" pitchFamily="34" charset="0"/>
                <a:ea typeface="メイリオ" pitchFamily="50" charset="-128"/>
                <a:cs typeface="Times New Roman" pitchFamily="18" charset="0"/>
              </a:rPr>
              <a:t>特許へ</a:t>
            </a:r>
            <a:r>
              <a:rPr lang="ja-JP" altLang="en-US" sz="2400" b="1" spc="100" dirty="0">
                <a:solidFill>
                  <a:srgbClr val="F6167B"/>
                </a:solidFill>
                <a:latin typeface="Arial" pitchFamily="34" charset="0"/>
                <a:ea typeface="メイリオ" pitchFamily="50" charset="-128"/>
                <a:cs typeface="Times New Roman" pitchFamily="18" charset="0"/>
              </a:rPr>
              <a:t>の対応</a:t>
            </a:r>
          </a:p>
        </p:txBody>
      </p:sp>
      <p:sp>
        <p:nvSpPr>
          <p:cNvPr id="112" name="正方形/長方形 111"/>
          <p:cNvSpPr/>
          <p:nvPr/>
        </p:nvSpPr>
        <p:spPr bwMode="auto">
          <a:xfrm>
            <a:off x="1462108" y="5325340"/>
            <a:ext cx="8986797" cy="1120278"/>
          </a:xfrm>
          <a:prstGeom prst="rect">
            <a:avLst/>
          </a:prstGeom>
          <a:solidFill>
            <a:srgbClr val="DEE4E6"/>
          </a:solidFill>
          <a:ln w="9525">
            <a:noFill/>
            <a:miter lim="800000"/>
            <a:headEnd/>
            <a:tailEnd/>
          </a:ln>
          <a:effectLst>
            <a:outerShdw blurRad="50800" dist="38100" dir="2700000" algn="tl" rotWithShape="0">
              <a:prstClr val="black">
                <a:alpha val="40000"/>
              </a:prstClr>
            </a:outerShdw>
          </a:effectLst>
        </p:spPr>
        <p:txBody>
          <a:bodyPr wrap="square" lIns="432000" tIns="144000" rIns="396000" bIns="144000" rtlCol="0" anchor="ctr" anchorCtr="0">
            <a:noAutofit/>
          </a:bodyPr>
          <a:lstStyle/>
          <a:p>
            <a:pPr>
              <a:lnSpc>
                <a:spcPct val="150000"/>
              </a:lnSpc>
              <a:spcBef>
                <a:spcPts val="400"/>
              </a:spcBef>
            </a:pPr>
            <a:endParaRPr lang="ja-JP" altLang="en-US" sz="1400" b="1" spc="100" dirty="0">
              <a:solidFill>
                <a:schemeClr val="tx1">
                  <a:lumMod val="75000"/>
                  <a:lumOff val="25000"/>
                </a:schemeClr>
              </a:solidFill>
              <a:latin typeface="Arial" pitchFamily="34" charset="0"/>
              <a:ea typeface="メイリオ" pitchFamily="50" charset="-128"/>
            </a:endParaRPr>
          </a:p>
        </p:txBody>
      </p:sp>
      <p:sp>
        <p:nvSpPr>
          <p:cNvPr id="113" name="角丸四角形 112"/>
          <p:cNvSpPr/>
          <p:nvPr/>
        </p:nvSpPr>
        <p:spPr>
          <a:xfrm>
            <a:off x="1588400" y="5469242"/>
            <a:ext cx="1199718" cy="832474"/>
          </a:xfrm>
          <a:prstGeom prst="roundRect">
            <a:avLst/>
          </a:prstGeom>
          <a:solidFill>
            <a:srgbClr val="33B1D9"/>
          </a:solidFill>
        </p:spPr>
        <p:txBody>
          <a:bodyPr wrap="square" lIns="108000" tIns="0" rIns="108000" bIns="0" anchor="ctr">
            <a:noAutofit/>
          </a:bodyPr>
          <a:lstStyle/>
          <a:p>
            <a:pPr marL="144000" indent="-144000" algn="ctr" defTabSz="914331">
              <a:lnSpc>
                <a:spcPct val="100000"/>
              </a:lnSpc>
              <a:buClr>
                <a:srgbClr val="4DBDDB"/>
              </a:buClr>
              <a:buSzPct val="93000"/>
              <a:defRPr/>
            </a:pPr>
            <a:r>
              <a:rPr lang="ja-JP" altLang="en-US" sz="1800" b="1" dirty="0">
                <a:solidFill>
                  <a:schemeClr val="bg1"/>
                </a:solidFill>
                <a:latin typeface="Arial" pitchFamily="34" charset="0"/>
                <a:ea typeface="メイリオ" pitchFamily="50" charset="-128"/>
              </a:rPr>
              <a:t>対応</a:t>
            </a:r>
            <a:endParaRPr lang="ja-JP" altLang="ja-JP" sz="1800" b="1" dirty="0">
              <a:solidFill>
                <a:schemeClr val="bg1"/>
              </a:solidFill>
              <a:latin typeface="Arial" pitchFamily="34" charset="0"/>
              <a:ea typeface="メイリオ" pitchFamily="50" charset="-128"/>
            </a:endParaRPr>
          </a:p>
        </p:txBody>
      </p:sp>
      <p:sp>
        <p:nvSpPr>
          <p:cNvPr id="114" name="正方形/長方形 113"/>
          <p:cNvSpPr/>
          <p:nvPr/>
        </p:nvSpPr>
        <p:spPr>
          <a:xfrm>
            <a:off x="2941164" y="5412570"/>
            <a:ext cx="6767512" cy="1023429"/>
          </a:xfrm>
          <a:prstGeom prst="rect">
            <a:avLst/>
          </a:prstGeom>
          <a:noFill/>
        </p:spPr>
        <p:txBody>
          <a:bodyPr wrap="square" lIns="0" tIns="0" rIns="0" bIns="0">
            <a:noAutofit/>
          </a:bodyPr>
          <a:lstStyle/>
          <a:p>
            <a:pPr marL="180000" indent="-180000" defTabSz="914331">
              <a:lnSpc>
                <a:spcPct val="150000"/>
              </a:lnSpc>
              <a:buClr>
                <a:srgbClr val="4DBDDB"/>
              </a:buClr>
              <a:buSzPct val="93000"/>
              <a:buFont typeface="Wingdings" pitchFamily="2" charset="2"/>
              <a:buChar char="l"/>
              <a:defRPr/>
            </a:pPr>
            <a:r>
              <a:rPr lang="ja-JP" altLang="en-US" sz="1400" b="1" spc="100" dirty="0">
                <a:solidFill>
                  <a:schemeClr val="tx1">
                    <a:lumMod val="75000"/>
                    <a:lumOff val="25000"/>
                  </a:schemeClr>
                </a:solidFill>
                <a:latin typeface="Arial" pitchFamily="34" charset="0"/>
                <a:ea typeface="メイリオ" pitchFamily="50" charset="-128"/>
              </a:rPr>
              <a:t>開発時は自らの特許出願（の検討）と第三者の特許調査を実施</a:t>
            </a:r>
            <a:r>
              <a:rPr lang="ja-JP" altLang="en-US" sz="1400" b="1" spc="100" dirty="0" smtClean="0">
                <a:solidFill>
                  <a:schemeClr val="tx1">
                    <a:lumMod val="75000"/>
                    <a:lumOff val="25000"/>
                  </a:schemeClr>
                </a:solidFill>
                <a:latin typeface="Arial" pitchFamily="34" charset="0"/>
                <a:ea typeface="メイリオ" pitchFamily="50" charset="-128"/>
              </a:rPr>
              <a:t>する。</a:t>
            </a:r>
            <a:endParaRPr lang="ja-JP" altLang="en-US" sz="1400" b="1" spc="100" dirty="0">
              <a:solidFill>
                <a:schemeClr val="tx1">
                  <a:lumMod val="75000"/>
                  <a:lumOff val="25000"/>
                </a:schemeClr>
              </a:solidFill>
              <a:latin typeface="Arial" pitchFamily="34" charset="0"/>
              <a:ea typeface="メイリオ" pitchFamily="50" charset="-128"/>
            </a:endParaRPr>
          </a:p>
          <a:p>
            <a:pPr marL="180000" indent="-180000" defTabSz="914331">
              <a:lnSpc>
                <a:spcPct val="150000"/>
              </a:lnSpc>
              <a:buClr>
                <a:srgbClr val="4DBDDB"/>
              </a:buClr>
              <a:buSzPct val="93000"/>
              <a:buFont typeface="Wingdings" pitchFamily="2" charset="2"/>
              <a:buChar char="l"/>
              <a:defRPr/>
            </a:pPr>
            <a:r>
              <a:rPr lang="en-US" altLang="ja-JP" sz="1400" b="1" spc="100" dirty="0" smtClean="0">
                <a:solidFill>
                  <a:schemeClr val="tx1">
                    <a:lumMod val="75000"/>
                    <a:lumOff val="25000"/>
                  </a:schemeClr>
                </a:solidFill>
                <a:latin typeface="Arial" pitchFamily="34" charset="0"/>
                <a:ea typeface="メイリオ" pitchFamily="50" charset="-128"/>
              </a:rPr>
              <a:t>OSS</a:t>
            </a:r>
            <a:r>
              <a:rPr lang="ja-JP" altLang="en-US" sz="1400" b="1" spc="100" dirty="0" smtClean="0">
                <a:solidFill>
                  <a:schemeClr val="tx1">
                    <a:lumMod val="75000"/>
                    <a:lumOff val="25000"/>
                  </a:schemeClr>
                </a:solidFill>
                <a:latin typeface="Arial" pitchFamily="34" charset="0"/>
                <a:ea typeface="メイリオ" pitchFamily="50" charset="-128"/>
              </a:rPr>
              <a:t>利用に</a:t>
            </a:r>
            <a:r>
              <a:rPr lang="ja-JP" altLang="en-US" sz="1400" b="1" spc="100" dirty="0">
                <a:solidFill>
                  <a:schemeClr val="tx1">
                    <a:lumMod val="75000"/>
                    <a:lumOff val="25000"/>
                  </a:schemeClr>
                </a:solidFill>
                <a:latin typeface="Arial" pitchFamily="34" charset="0"/>
                <a:ea typeface="メイリオ" pitchFamily="50" charset="-128"/>
              </a:rPr>
              <a:t>よるメリットとリスクを総合的に判断</a:t>
            </a:r>
            <a:r>
              <a:rPr lang="ja-JP" altLang="en-US" sz="1400" b="1" spc="100" dirty="0" smtClean="0">
                <a:solidFill>
                  <a:schemeClr val="tx1">
                    <a:lumMod val="75000"/>
                    <a:lumOff val="25000"/>
                  </a:schemeClr>
                </a:solidFill>
                <a:latin typeface="Arial" pitchFamily="34" charset="0"/>
                <a:ea typeface="メイリオ" pitchFamily="50" charset="-128"/>
              </a:rPr>
              <a:t>する。</a:t>
            </a:r>
            <a:endParaRPr lang="ja-JP" altLang="en-US" sz="1400" b="1" spc="100" dirty="0">
              <a:solidFill>
                <a:schemeClr val="tx1">
                  <a:lumMod val="75000"/>
                  <a:lumOff val="25000"/>
                </a:schemeClr>
              </a:solidFill>
              <a:latin typeface="Arial" pitchFamily="34" charset="0"/>
              <a:ea typeface="メイリオ" pitchFamily="50" charset="-128"/>
            </a:endParaRPr>
          </a:p>
          <a:p>
            <a:pPr marL="180000" indent="-180000" defTabSz="914331">
              <a:lnSpc>
                <a:spcPct val="150000"/>
              </a:lnSpc>
              <a:buClr>
                <a:srgbClr val="4DBDDB"/>
              </a:buClr>
              <a:buSzPct val="93000"/>
              <a:buFont typeface="Wingdings" pitchFamily="2" charset="2"/>
              <a:buChar char="l"/>
              <a:defRPr/>
            </a:pPr>
            <a:r>
              <a:rPr lang="ja-JP" altLang="en-US" sz="1400" b="1" spc="100" dirty="0">
                <a:solidFill>
                  <a:schemeClr val="tx1">
                    <a:lumMod val="75000"/>
                    <a:lumOff val="25000"/>
                  </a:schemeClr>
                </a:solidFill>
                <a:latin typeface="Arial" pitchFamily="34" charset="0"/>
                <a:ea typeface="メイリオ" pitchFamily="50" charset="-128"/>
              </a:rPr>
              <a:t>具体的な事案が生じた場合は、知財部門に相談のこと。</a:t>
            </a:r>
          </a:p>
        </p:txBody>
      </p:sp>
      <p:sp>
        <p:nvSpPr>
          <p:cNvPr id="115" name="正方形/長方形 114"/>
          <p:cNvSpPr/>
          <p:nvPr/>
        </p:nvSpPr>
        <p:spPr bwMode="auto">
          <a:xfrm>
            <a:off x="1351081" y="1928194"/>
            <a:ext cx="10390203" cy="692648"/>
          </a:xfrm>
          <a:prstGeom prst="rect">
            <a:avLst/>
          </a:prstGeom>
          <a:noFill/>
          <a:ln w="9525">
            <a:noFill/>
            <a:miter lim="800000"/>
            <a:headEnd/>
            <a:tailEnd/>
          </a:ln>
          <a:effectLst/>
        </p:spPr>
        <p:txBody>
          <a:bodyPr wrap="square" lIns="0" tIns="36000" rIns="0" bIns="36000" rtlCol="0" anchor="t" anchorCtr="0">
            <a:noAutofit/>
          </a:bodyPr>
          <a:lstStyle/>
          <a:p>
            <a:pPr>
              <a:lnSpc>
                <a:spcPct val="150000"/>
              </a:lnSpc>
            </a:pP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は第三者の知財権を侵害していないことを保証していないため</a:t>
            </a:r>
            <a:r>
              <a:rPr lang="ja-JP" altLang="en-US" sz="1600" b="1" spc="100" dirty="0">
                <a:solidFill>
                  <a:srgbClr val="4C99C0"/>
                </a:solidFill>
                <a:latin typeface="メイリオ" panose="020B0604030504040204" pitchFamily="50" charset="-128"/>
                <a:ea typeface="メイリオ" panose="020B0604030504040204" pitchFamily="50" charset="-128"/>
                <a:cs typeface="メイリオ" panose="020B0604030504040204" pitchFamily="50" charset="-128"/>
              </a:rPr>
              <a:t>（図①）</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、第三者からの訴訟に巻き込まれるリスクがある</a:t>
            </a:r>
            <a:r>
              <a:rPr lang="ja-JP" altLang="en-US"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（図②）</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。また</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、利用する</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関連する特許を当社が保有している場合に、その権利不行使（無償での実施許諾しなければならない）の義務を課す</a:t>
            </a:r>
            <a:r>
              <a:rPr lang="ja-JP" altLang="en-US"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（図③）</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ライセンスもある。</a:t>
            </a:r>
          </a:p>
        </p:txBody>
      </p:sp>
      <p:grpSp>
        <p:nvGrpSpPr>
          <p:cNvPr id="117" name="グループ化 116"/>
          <p:cNvGrpSpPr/>
          <p:nvPr/>
        </p:nvGrpSpPr>
        <p:grpSpPr>
          <a:xfrm>
            <a:off x="1436177" y="3251255"/>
            <a:ext cx="3024000" cy="793832"/>
            <a:chOff x="-767166" y="2262754"/>
            <a:chExt cx="3024000" cy="793832"/>
          </a:xfrm>
          <a:solidFill>
            <a:srgbClr val="976E9E"/>
          </a:solidFill>
        </p:grpSpPr>
        <p:sp>
          <p:nvSpPr>
            <p:cNvPr id="118" name="角丸四角形 117"/>
            <p:cNvSpPr/>
            <p:nvPr/>
          </p:nvSpPr>
          <p:spPr bwMode="auto">
            <a:xfrm>
              <a:off x="-767166" y="2262754"/>
              <a:ext cx="3024000" cy="550190"/>
            </a:xfrm>
            <a:prstGeom prst="roundRect">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19" name="二等辺三角形 118"/>
            <p:cNvSpPr/>
            <p:nvPr/>
          </p:nvSpPr>
          <p:spPr bwMode="auto">
            <a:xfrm rot="8857597">
              <a:off x="-173152" y="2413407"/>
              <a:ext cx="376440" cy="643179"/>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120" name="テキスト ボックス 119"/>
          <p:cNvSpPr txBox="1"/>
          <p:nvPr/>
        </p:nvSpPr>
        <p:spPr>
          <a:xfrm>
            <a:off x="1445144" y="3307540"/>
            <a:ext cx="3030604" cy="480131"/>
          </a:xfrm>
          <a:prstGeom prst="rect">
            <a:avLst/>
          </a:prstGeom>
          <a:noFill/>
        </p:spPr>
        <p:txBody>
          <a:bodyPr wrap="square" rtlCol="0">
            <a:spAutoFit/>
          </a:bodyPr>
          <a:lstStyle/>
          <a:p>
            <a:r>
              <a:rPr kumimoji="1" lang="ja-JP" altLang="en-US" sz="1400" b="1" spc="100" dirty="0">
                <a:solidFill>
                  <a:schemeClr val="bg1"/>
                </a:solidFill>
                <a:latin typeface="Arial" pitchFamily="34" charset="0"/>
                <a:ea typeface="メイリオ" pitchFamily="50" charset="-128"/>
              </a:rPr>
              <a:t>特許リスクは大きく</a:t>
            </a:r>
            <a:r>
              <a:rPr kumimoji="1" lang="en-US" altLang="ja-JP" sz="1400" b="1" spc="100" dirty="0">
                <a:solidFill>
                  <a:schemeClr val="bg1"/>
                </a:solidFill>
                <a:latin typeface="Arial" pitchFamily="34" charset="0"/>
                <a:ea typeface="メイリオ" pitchFamily="50" charset="-128"/>
              </a:rPr>
              <a:t>2</a:t>
            </a:r>
            <a:r>
              <a:rPr kumimoji="1" lang="ja-JP" altLang="en-US" sz="1400" b="1" spc="100" dirty="0">
                <a:solidFill>
                  <a:schemeClr val="bg1"/>
                </a:solidFill>
                <a:latin typeface="Arial" pitchFamily="34" charset="0"/>
                <a:ea typeface="メイリオ" pitchFamily="50" charset="-128"/>
              </a:rPr>
              <a:t>種類。</a:t>
            </a:r>
            <a:endParaRPr kumimoji="1" lang="en-US" altLang="ja-JP" sz="1400" b="1" spc="100" dirty="0">
              <a:solidFill>
                <a:schemeClr val="bg1"/>
              </a:solidFill>
              <a:latin typeface="Arial" pitchFamily="34" charset="0"/>
              <a:ea typeface="メイリオ" pitchFamily="50" charset="-128"/>
            </a:endParaRPr>
          </a:p>
          <a:p>
            <a:r>
              <a:rPr lang="ja-JP" altLang="en-US" sz="1400" b="1" spc="100" dirty="0">
                <a:solidFill>
                  <a:schemeClr val="bg1"/>
                </a:solidFill>
                <a:latin typeface="Arial" pitchFamily="34" charset="0"/>
                <a:ea typeface="メイリオ" pitchFamily="50" charset="-128"/>
              </a:rPr>
              <a:t>影響は商流全体に及ぶことも･･･</a:t>
            </a:r>
            <a:endParaRPr kumimoji="1" lang="ja-JP" altLang="en-US" sz="1400" b="1" spc="100" dirty="0">
              <a:solidFill>
                <a:schemeClr val="bg1"/>
              </a:solidFill>
              <a:latin typeface="Arial" pitchFamily="34" charset="0"/>
              <a:ea typeface="メイリオ" pitchFamily="50" charset="-128"/>
            </a:endParaRPr>
          </a:p>
        </p:txBody>
      </p:sp>
      <p:cxnSp>
        <p:nvCxnSpPr>
          <p:cNvPr id="121" name="直線矢印コネクタ 120"/>
          <p:cNvCxnSpPr/>
          <p:nvPr/>
        </p:nvCxnSpPr>
        <p:spPr bwMode="auto">
          <a:xfrm>
            <a:off x="4692312" y="4165639"/>
            <a:ext cx="452481" cy="4767"/>
          </a:xfrm>
          <a:prstGeom prst="straightConnector1">
            <a:avLst/>
          </a:prstGeom>
          <a:noFill/>
          <a:ln w="28575" cap="flat" cmpd="sng" algn="ctr">
            <a:solidFill>
              <a:schemeClr val="bg1">
                <a:lumMod val="50000"/>
              </a:schemeClr>
            </a:solidFill>
            <a:prstDash val="sysDash"/>
            <a:round/>
            <a:headEnd type="none" w="med" len="med"/>
            <a:tailEnd type="arrow"/>
          </a:ln>
          <a:effectLst/>
        </p:spPr>
      </p:cxnSp>
      <p:cxnSp>
        <p:nvCxnSpPr>
          <p:cNvPr id="122" name="直線矢印コネクタ 121"/>
          <p:cNvCxnSpPr/>
          <p:nvPr/>
        </p:nvCxnSpPr>
        <p:spPr bwMode="auto">
          <a:xfrm flipV="1">
            <a:off x="5719839" y="4165639"/>
            <a:ext cx="695879" cy="703"/>
          </a:xfrm>
          <a:prstGeom prst="straightConnector1">
            <a:avLst/>
          </a:prstGeom>
          <a:noFill/>
          <a:ln w="28575" cap="flat" cmpd="sng" algn="ctr">
            <a:solidFill>
              <a:schemeClr val="bg1">
                <a:lumMod val="50000"/>
              </a:schemeClr>
            </a:solidFill>
            <a:prstDash val="solid"/>
            <a:round/>
            <a:headEnd type="none" w="med" len="med"/>
            <a:tailEnd type="arrow"/>
          </a:ln>
          <a:effectLst/>
        </p:spPr>
      </p:cxnSp>
      <p:cxnSp>
        <p:nvCxnSpPr>
          <p:cNvPr id="123" name="直線矢印コネクタ 122"/>
          <p:cNvCxnSpPr/>
          <p:nvPr/>
        </p:nvCxnSpPr>
        <p:spPr bwMode="auto">
          <a:xfrm>
            <a:off x="6917410" y="4165639"/>
            <a:ext cx="705058" cy="703"/>
          </a:xfrm>
          <a:prstGeom prst="straightConnector1">
            <a:avLst/>
          </a:prstGeom>
          <a:noFill/>
          <a:ln w="28575" cap="flat" cmpd="sng" algn="ctr">
            <a:solidFill>
              <a:schemeClr val="bg1">
                <a:lumMod val="50000"/>
              </a:schemeClr>
            </a:solidFill>
            <a:prstDash val="solid"/>
            <a:round/>
            <a:headEnd type="none" w="med" len="med"/>
            <a:tailEnd type="arrow"/>
          </a:ln>
          <a:effectLst/>
        </p:spPr>
      </p:cxnSp>
      <p:grpSp>
        <p:nvGrpSpPr>
          <p:cNvPr id="124" name="グループ化 123"/>
          <p:cNvGrpSpPr/>
          <p:nvPr/>
        </p:nvGrpSpPr>
        <p:grpSpPr>
          <a:xfrm>
            <a:off x="6760179" y="4446501"/>
            <a:ext cx="1124511" cy="477054"/>
            <a:chOff x="5932394" y="4030169"/>
            <a:chExt cx="1579880" cy="670236"/>
          </a:xfrm>
        </p:grpSpPr>
        <p:sp>
          <p:nvSpPr>
            <p:cNvPr id="125" name="円柱 124"/>
            <p:cNvSpPr/>
            <p:nvPr/>
          </p:nvSpPr>
          <p:spPr bwMode="auto">
            <a:xfrm>
              <a:off x="6201626" y="4077162"/>
              <a:ext cx="996019" cy="585382"/>
            </a:xfrm>
            <a:prstGeom prst="can">
              <a:avLst/>
            </a:prstGeom>
            <a:solidFill>
              <a:srgbClr val="F3919D"/>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26" name="テキスト ボックス 125"/>
            <p:cNvSpPr txBox="1"/>
            <p:nvPr/>
          </p:nvSpPr>
          <p:spPr>
            <a:xfrm>
              <a:off x="5932394" y="4030169"/>
              <a:ext cx="1579880" cy="670236"/>
            </a:xfrm>
            <a:prstGeom prst="rect">
              <a:avLst/>
            </a:prstGeom>
            <a:noFill/>
          </p:spPr>
          <p:txBody>
            <a:bodyPr wrap="square" rtlCol="0">
              <a:spAutoFit/>
            </a:bodyPr>
            <a:lstStyle/>
            <a:p>
              <a:pPr algn="ctr">
                <a:lnSpc>
                  <a:spcPts val="1000"/>
                </a:lnSpc>
              </a:pPr>
              <a:r>
                <a:rPr lang="ja-JP" altLang="en-US" sz="1200" b="1" spc="100" dirty="0">
                  <a:solidFill>
                    <a:schemeClr val="tx1">
                      <a:lumMod val="75000"/>
                      <a:lumOff val="25000"/>
                    </a:schemeClr>
                  </a:solidFill>
                  <a:latin typeface="Arial" pitchFamily="34" charset="0"/>
                  <a:ea typeface="メイリオ" pitchFamily="50" charset="-128"/>
                </a:rPr>
                <a:t>自社製品</a:t>
              </a:r>
              <a:endParaRPr lang="en-US" altLang="ja-JP" sz="1200" b="1" spc="100" dirty="0">
                <a:solidFill>
                  <a:schemeClr val="tx1">
                    <a:lumMod val="75000"/>
                    <a:lumOff val="25000"/>
                  </a:schemeClr>
                </a:solidFill>
                <a:latin typeface="Arial" pitchFamily="34" charset="0"/>
                <a:ea typeface="メイリオ" pitchFamily="50" charset="-128"/>
              </a:endParaRPr>
            </a:p>
            <a:p>
              <a:pPr algn="ctr">
                <a:lnSpc>
                  <a:spcPts val="1000"/>
                </a:lnSpc>
              </a:pPr>
              <a:r>
                <a:rPr lang="ja-JP" altLang="en-US" sz="1200" b="1" spc="100" dirty="0">
                  <a:solidFill>
                    <a:schemeClr val="tx1">
                      <a:lumMod val="75000"/>
                      <a:lumOff val="25000"/>
                    </a:schemeClr>
                  </a:solidFill>
                  <a:latin typeface="Arial" pitchFamily="34" charset="0"/>
                  <a:ea typeface="メイリオ" pitchFamily="50" charset="-128"/>
                </a:rPr>
                <a:t>＋</a:t>
              </a:r>
              <a:endParaRPr lang="en-US" altLang="ja-JP" sz="1200" b="1" spc="100" dirty="0">
                <a:solidFill>
                  <a:schemeClr val="tx1">
                    <a:lumMod val="75000"/>
                    <a:lumOff val="25000"/>
                  </a:schemeClr>
                </a:solidFill>
                <a:latin typeface="Arial" pitchFamily="34" charset="0"/>
                <a:ea typeface="メイリオ" pitchFamily="50" charset="-128"/>
              </a:endParaRPr>
            </a:p>
            <a:p>
              <a:pPr algn="ctr">
                <a:lnSpc>
                  <a:spcPts val="1000"/>
                </a:lnSpc>
              </a:pPr>
              <a:r>
                <a:rPr lang="en-US" altLang="ja-JP" sz="1200" b="1" spc="100" dirty="0" smtClean="0">
                  <a:solidFill>
                    <a:schemeClr val="tx1">
                      <a:lumMod val="75000"/>
                      <a:lumOff val="25000"/>
                    </a:schemeClr>
                  </a:solidFill>
                  <a:latin typeface="Arial" pitchFamily="34" charset="0"/>
                  <a:ea typeface="メイリオ" pitchFamily="50" charset="-128"/>
                </a:rPr>
                <a:t>OSS</a:t>
              </a:r>
              <a:endParaRPr kumimoji="1" lang="ja-JP" altLang="en-US" sz="1200" b="1" spc="100" dirty="0">
                <a:solidFill>
                  <a:schemeClr val="tx1">
                    <a:lumMod val="75000"/>
                    <a:lumOff val="25000"/>
                  </a:schemeClr>
                </a:solidFill>
                <a:latin typeface="Arial" pitchFamily="34" charset="0"/>
                <a:ea typeface="メイリオ" pitchFamily="50" charset="-128"/>
              </a:endParaRPr>
            </a:p>
          </p:txBody>
        </p:sp>
      </p:grpSp>
      <p:sp>
        <p:nvSpPr>
          <p:cNvPr id="127" name="フリーフォーム 126"/>
          <p:cNvSpPr/>
          <p:nvPr/>
        </p:nvSpPr>
        <p:spPr bwMode="auto">
          <a:xfrm>
            <a:off x="5350042" y="3709904"/>
            <a:ext cx="1243263" cy="2860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Lst>
            <a:ahLst/>
            <a:cxnLst>
              <a:cxn ang="0">
                <a:pos x="connsiteX0" y="connsiteY0"/>
              </a:cxn>
              <a:cxn ang="0">
                <a:pos x="connsiteX1" y="connsiteY1"/>
              </a:cxn>
            </a:cxnLst>
            <a:rect l="l" t="t" r="r" b="b"/>
            <a:pathLst>
              <a:path w="1243263" h="286084">
                <a:moveTo>
                  <a:pt x="1243263" y="173790"/>
                </a:moveTo>
                <a:cubicBezTo>
                  <a:pt x="909053" y="66842"/>
                  <a:pt x="414421" y="0"/>
                  <a:pt x="0" y="286084"/>
                </a:cubicBezTo>
              </a:path>
            </a:pathLst>
          </a:custGeom>
          <a:noFill/>
          <a:ln w="57150" cap="flat" cmpd="sng" algn="ctr">
            <a:solidFill>
              <a:srgbClr val="F6167B"/>
            </a:solidFill>
            <a:prstDash val="solid"/>
            <a:round/>
            <a:headEnd type="none" w="med" len="med"/>
            <a:tailEnd type="triangle" w="med" len="med"/>
          </a:ln>
          <a:effectLst/>
        </p:spPr>
        <p:txBody>
          <a:bodyPr rtlCol="0" anchor="ctr"/>
          <a:lstStyle/>
          <a:p>
            <a:pPr algn="ctr"/>
            <a:endParaRPr kumimoji="1" lang="ja-JP" altLang="en-US"/>
          </a:p>
        </p:txBody>
      </p:sp>
      <p:sp>
        <p:nvSpPr>
          <p:cNvPr id="128" name="フリーフォーム 127"/>
          <p:cNvSpPr/>
          <p:nvPr/>
        </p:nvSpPr>
        <p:spPr bwMode="auto">
          <a:xfrm>
            <a:off x="4090738" y="3565524"/>
            <a:ext cx="2486526" cy="4384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 name="connsiteX0" fmla="*/ 1243263 w 1243263"/>
              <a:gd name="connsiteY0" fmla="*/ 272278 h 384572"/>
              <a:gd name="connsiteX1" fmla="*/ 0 w 1243263"/>
              <a:gd name="connsiteY1" fmla="*/ 384572 h 384572"/>
              <a:gd name="connsiteX0" fmla="*/ 1243263 w 1243263"/>
              <a:gd name="connsiteY0" fmla="*/ 272278 h 384572"/>
              <a:gd name="connsiteX1" fmla="*/ 0 w 1243263"/>
              <a:gd name="connsiteY1" fmla="*/ 384572 h 384572"/>
            </a:gdLst>
            <a:ahLst/>
            <a:cxnLst>
              <a:cxn ang="0">
                <a:pos x="connsiteX0" y="connsiteY0"/>
              </a:cxn>
              <a:cxn ang="0">
                <a:pos x="connsiteX1" y="connsiteY1"/>
              </a:cxn>
            </a:cxnLst>
            <a:rect l="l" t="t" r="r" b="b"/>
            <a:pathLst>
              <a:path w="1243263" h="384572">
                <a:moveTo>
                  <a:pt x="1243263" y="272278"/>
                </a:moveTo>
                <a:cubicBezTo>
                  <a:pt x="989264" y="109051"/>
                  <a:pt x="382337" y="0"/>
                  <a:pt x="0" y="384572"/>
                </a:cubicBezTo>
              </a:path>
            </a:pathLst>
          </a:custGeom>
          <a:noFill/>
          <a:ln w="57150" cap="flat" cmpd="sng" algn="ctr">
            <a:solidFill>
              <a:srgbClr val="F6167B"/>
            </a:solidFill>
            <a:prstDash val="solid"/>
            <a:round/>
            <a:headEnd type="none" w="med" len="med"/>
            <a:tailEnd type="triangle" w="med" len="med"/>
          </a:ln>
          <a:effectLst/>
        </p:spPr>
        <p:txBody>
          <a:bodyPr rtlCol="0" anchor="ctr"/>
          <a:lstStyle/>
          <a:p>
            <a:pPr algn="ctr"/>
            <a:endParaRPr kumimoji="1" lang="ja-JP" altLang="en-US"/>
          </a:p>
        </p:txBody>
      </p:sp>
      <p:sp>
        <p:nvSpPr>
          <p:cNvPr id="129" name="フリーフォーム 128"/>
          <p:cNvSpPr/>
          <p:nvPr/>
        </p:nvSpPr>
        <p:spPr bwMode="auto">
          <a:xfrm flipH="1">
            <a:off x="6641430" y="3693862"/>
            <a:ext cx="1243263" cy="2860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Lst>
            <a:ahLst/>
            <a:cxnLst>
              <a:cxn ang="0">
                <a:pos x="connsiteX0" y="connsiteY0"/>
              </a:cxn>
              <a:cxn ang="0">
                <a:pos x="connsiteX1" y="connsiteY1"/>
              </a:cxn>
            </a:cxnLst>
            <a:rect l="l" t="t" r="r" b="b"/>
            <a:pathLst>
              <a:path w="1243263" h="286084">
                <a:moveTo>
                  <a:pt x="1243263" y="173790"/>
                </a:moveTo>
                <a:cubicBezTo>
                  <a:pt x="909053" y="66842"/>
                  <a:pt x="414421" y="0"/>
                  <a:pt x="0" y="286084"/>
                </a:cubicBezTo>
              </a:path>
            </a:pathLst>
          </a:custGeom>
          <a:noFill/>
          <a:ln w="57150" cap="flat" cmpd="sng" algn="ctr">
            <a:solidFill>
              <a:srgbClr val="F6167B"/>
            </a:solidFill>
            <a:prstDash val="solid"/>
            <a:round/>
            <a:headEnd type="none" w="med" len="med"/>
            <a:tailEnd type="triangle" w="med" len="med"/>
          </a:ln>
          <a:effectLst/>
        </p:spPr>
        <p:txBody>
          <a:bodyPr rtlCol="0" anchor="ctr"/>
          <a:lstStyle/>
          <a:p>
            <a:pPr algn="ctr"/>
            <a:endParaRPr kumimoji="1" lang="ja-JP" altLang="en-US"/>
          </a:p>
        </p:txBody>
      </p:sp>
      <p:sp>
        <p:nvSpPr>
          <p:cNvPr id="130" name="フリーフォーム 129"/>
          <p:cNvSpPr/>
          <p:nvPr/>
        </p:nvSpPr>
        <p:spPr bwMode="auto">
          <a:xfrm flipH="1">
            <a:off x="6641432" y="3565524"/>
            <a:ext cx="2486526" cy="4384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 name="connsiteX0" fmla="*/ 1243263 w 1243263"/>
              <a:gd name="connsiteY0" fmla="*/ 272278 h 384572"/>
              <a:gd name="connsiteX1" fmla="*/ 0 w 1243263"/>
              <a:gd name="connsiteY1" fmla="*/ 384572 h 384572"/>
              <a:gd name="connsiteX0" fmla="*/ 1243263 w 1243263"/>
              <a:gd name="connsiteY0" fmla="*/ 272278 h 384572"/>
              <a:gd name="connsiteX1" fmla="*/ 0 w 1243263"/>
              <a:gd name="connsiteY1" fmla="*/ 384572 h 384572"/>
            </a:gdLst>
            <a:ahLst/>
            <a:cxnLst>
              <a:cxn ang="0">
                <a:pos x="connsiteX0" y="connsiteY0"/>
              </a:cxn>
              <a:cxn ang="0">
                <a:pos x="connsiteX1" y="connsiteY1"/>
              </a:cxn>
            </a:cxnLst>
            <a:rect l="l" t="t" r="r" b="b"/>
            <a:pathLst>
              <a:path w="1243263" h="384572">
                <a:moveTo>
                  <a:pt x="1243263" y="272278"/>
                </a:moveTo>
                <a:cubicBezTo>
                  <a:pt x="989264" y="109051"/>
                  <a:pt x="382337" y="0"/>
                  <a:pt x="0" y="384572"/>
                </a:cubicBezTo>
              </a:path>
            </a:pathLst>
          </a:custGeom>
          <a:noFill/>
          <a:ln w="57150" cap="flat" cmpd="sng" algn="ctr">
            <a:solidFill>
              <a:srgbClr val="F6167B"/>
            </a:solidFill>
            <a:prstDash val="solid"/>
            <a:round/>
            <a:headEnd type="none" w="med" len="med"/>
            <a:tailEnd type="triangle" w="med" len="med"/>
          </a:ln>
          <a:effectLst/>
        </p:spPr>
        <p:txBody>
          <a:bodyPr rtlCol="0" anchor="ctr"/>
          <a:lstStyle/>
          <a:p>
            <a:pPr algn="ctr"/>
            <a:endParaRPr kumimoji="1" lang="ja-JP" altLang="en-US"/>
          </a:p>
        </p:txBody>
      </p:sp>
      <p:grpSp>
        <p:nvGrpSpPr>
          <p:cNvPr id="131" name="グループ化 130"/>
          <p:cNvGrpSpPr/>
          <p:nvPr/>
        </p:nvGrpSpPr>
        <p:grpSpPr>
          <a:xfrm>
            <a:off x="6300991" y="4746187"/>
            <a:ext cx="696539" cy="541191"/>
            <a:chOff x="-1579249" y="3803488"/>
            <a:chExt cx="937804" cy="728646"/>
          </a:xfrm>
        </p:grpSpPr>
        <p:grpSp>
          <p:nvGrpSpPr>
            <p:cNvPr id="132" name="グループ化 174"/>
            <p:cNvGrpSpPr/>
            <p:nvPr/>
          </p:nvGrpSpPr>
          <p:grpSpPr>
            <a:xfrm>
              <a:off x="-1239935" y="3803483"/>
              <a:ext cx="291973" cy="532265"/>
              <a:chOff x="-1172318" y="3777483"/>
              <a:chExt cx="434566" cy="792214"/>
            </a:xfrm>
            <a:gradFill flip="none" rotWithShape="1">
              <a:gsLst>
                <a:gs pos="0">
                  <a:schemeClr val="tx1"/>
                </a:gs>
                <a:gs pos="50000">
                  <a:schemeClr val="tx1">
                    <a:lumMod val="50000"/>
                    <a:lumOff val="50000"/>
                  </a:schemeClr>
                </a:gs>
                <a:gs pos="100000">
                  <a:schemeClr val="bg1">
                    <a:lumMod val="50000"/>
                  </a:schemeClr>
                </a:gs>
              </a:gsLst>
              <a:lin ang="5400000" scaled="1"/>
              <a:tileRect/>
            </a:gradFill>
          </p:grpSpPr>
          <p:sp>
            <p:nvSpPr>
              <p:cNvPr id="134" name="円/楕円 293"/>
              <p:cNvSpPr/>
              <p:nvPr/>
            </p:nvSpPr>
            <p:spPr bwMode="auto">
              <a:xfrm>
                <a:off x="-1127052" y="3777483"/>
                <a:ext cx="344033" cy="344032"/>
              </a:xfrm>
              <a:prstGeom prst="ellips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35" name="フローチャート : 論理積ゲート 294"/>
              <p:cNvSpPr/>
              <p:nvPr/>
            </p:nvSpPr>
            <p:spPr bwMode="auto">
              <a:xfrm rot="16200000">
                <a:off x="-1213059" y="4094391"/>
                <a:ext cx="516047" cy="434566"/>
              </a:xfrm>
              <a:prstGeom prst="flowChartDelay">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133" name="テキスト ボックス 132"/>
            <p:cNvSpPr txBox="1"/>
            <p:nvPr/>
          </p:nvSpPr>
          <p:spPr bwMode="gray">
            <a:xfrm>
              <a:off x="-1579249" y="4195648"/>
              <a:ext cx="937804" cy="336486"/>
            </a:xfrm>
            <a:prstGeom prst="roundRect">
              <a:avLst/>
            </a:prstGeom>
            <a:solidFill>
              <a:srgbClr val="000000">
                <a:alpha val="69804"/>
              </a:srgbClr>
            </a:solidFill>
            <a:ln w="3175" cap="rnd">
              <a:noFill/>
              <a:miter lim="800000"/>
              <a:headEnd/>
              <a:tailEnd/>
            </a:ln>
            <a:effectLst/>
          </p:spPr>
          <p:txBody>
            <a:bodyPr wrap="square" rtlCol="0" anchor="ctr">
              <a:spAutoFit/>
            </a:bodyPr>
            <a:lstStyle/>
            <a:p>
              <a:pPr algn="ctr" fontAlgn="auto">
                <a:spcBef>
                  <a:spcPts val="0"/>
                </a:spcBef>
                <a:spcAft>
                  <a:spcPts val="300"/>
                </a:spcAft>
                <a:buClr>
                  <a:srgbClr val="C00000"/>
                </a:buClr>
              </a:pPr>
              <a:r>
                <a:rPr kumimoji="0" lang="ja-JP" altLang="en-US" sz="1200" b="1" kern="0" dirty="0">
                  <a:solidFill>
                    <a:schemeClr val="bg1"/>
                  </a:solidFill>
                  <a:latin typeface="Arial" pitchFamily="34" charset="0"/>
                  <a:ea typeface="メイリオ" pitchFamily="50" charset="-128"/>
                </a:rPr>
                <a:t>第三者</a:t>
              </a:r>
            </a:p>
          </p:txBody>
        </p:sp>
      </p:grpSp>
      <p:sp>
        <p:nvSpPr>
          <p:cNvPr id="136" name="上矢印 135"/>
          <p:cNvSpPr/>
          <p:nvPr/>
        </p:nvSpPr>
        <p:spPr bwMode="auto">
          <a:xfrm flipH="1">
            <a:off x="6536949" y="4330271"/>
            <a:ext cx="230435" cy="530043"/>
          </a:xfrm>
          <a:prstGeom prst="upArrow">
            <a:avLst>
              <a:gd name="adj1" fmla="val 50000"/>
              <a:gd name="adj2" fmla="val 72080"/>
            </a:avLst>
          </a:prstGeom>
          <a:gradFill flip="none" rotWithShape="1">
            <a:gsLst>
              <a:gs pos="0">
                <a:srgbClr val="F6167B"/>
              </a:gs>
              <a:gs pos="50000">
                <a:srgbClr val="F6167B">
                  <a:alpha val="31000"/>
                </a:srgbClr>
              </a:gs>
              <a:gs pos="100000">
                <a:srgbClr val="F6167B">
                  <a:alpha val="0"/>
                </a:srgbClr>
              </a:gs>
            </a:gsLst>
            <a:lin ang="5400000" scaled="0"/>
            <a:tileRect/>
          </a:gradFill>
          <a:ln w="9525">
            <a:noFill/>
            <a:miter lim="800000"/>
            <a:headEnd/>
            <a:tailEnd/>
          </a:ln>
          <a:effectLst/>
        </p:spPr>
        <p:txBody>
          <a:bodyPr wrap="square" lIns="144000" tIns="144000" rIns="144000" bIns="14400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37" name="テキスト ボックス 79"/>
          <p:cNvSpPr txBox="1"/>
          <p:nvPr/>
        </p:nvSpPr>
        <p:spPr>
          <a:xfrm>
            <a:off x="4728694" y="3374661"/>
            <a:ext cx="4146275" cy="252000"/>
          </a:xfrm>
          <a:prstGeom prst="roundRect">
            <a:avLst/>
          </a:prstGeom>
          <a:solidFill>
            <a:srgbClr val="F6167B"/>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400" b="1" spc="100" dirty="0">
                <a:solidFill>
                  <a:schemeClr val="bg1"/>
                </a:solidFill>
                <a:latin typeface="Arial" pitchFamily="34" charset="0"/>
                <a:ea typeface="メイリオ" pitchFamily="50" charset="-128"/>
              </a:rPr>
              <a:t>③自社保有特許の権利不行使、無償実施許諾</a:t>
            </a:r>
            <a:endParaRPr kumimoji="1" lang="en-US" altLang="ja-JP" sz="1400" b="1" spc="100" dirty="0">
              <a:solidFill>
                <a:schemeClr val="bg1"/>
              </a:solidFill>
              <a:latin typeface="Arial" pitchFamily="34" charset="0"/>
              <a:ea typeface="メイリオ" pitchFamily="50" charset="-128"/>
            </a:endParaRPr>
          </a:p>
        </p:txBody>
      </p:sp>
      <p:cxnSp>
        <p:nvCxnSpPr>
          <p:cNvPr id="138" name="直線矢印コネクタ 137"/>
          <p:cNvCxnSpPr/>
          <p:nvPr/>
        </p:nvCxnSpPr>
        <p:spPr bwMode="auto">
          <a:xfrm flipV="1">
            <a:off x="4235117" y="4410591"/>
            <a:ext cx="2108694" cy="599551"/>
          </a:xfrm>
          <a:prstGeom prst="straightConnector1">
            <a:avLst/>
          </a:prstGeom>
          <a:noFill/>
          <a:ln w="28575" cap="flat" cmpd="sng" algn="ctr">
            <a:solidFill>
              <a:srgbClr val="4BA2C1"/>
            </a:solidFill>
            <a:prstDash val="solid"/>
            <a:round/>
            <a:headEnd type="none" w="med" len="med"/>
            <a:tailEnd type="arrow"/>
          </a:ln>
          <a:effectLst/>
        </p:spPr>
      </p:cxnSp>
      <p:cxnSp>
        <p:nvCxnSpPr>
          <p:cNvPr id="139" name="直線矢印コネクタ 138"/>
          <p:cNvCxnSpPr/>
          <p:nvPr/>
        </p:nvCxnSpPr>
        <p:spPr bwMode="auto">
          <a:xfrm flipV="1">
            <a:off x="4235115" y="4453736"/>
            <a:ext cx="796646" cy="556406"/>
          </a:xfrm>
          <a:prstGeom prst="straightConnector1">
            <a:avLst/>
          </a:prstGeom>
          <a:noFill/>
          <a:ln w="28575" cap="flat" cmpd="sng" algn="ctr">
            <a:solidFill>
              <a:srgbClr val="4D94BF"/>
            </a:solidFill>
            <a:prstDash val="solid"/>
            <a:round/>
            <a:headEnd type="none" w="med" len="med"/>
            <a:tailEnd type="arrow"/>
          </a:ln>
          <a:effectLst/>
        </p:spPr>
      </p:cxnSp>
      <p:cxnSp>
        <p:nvCxnSpPr>
          <p:cNvPr id="140" name="直線矢印コネクタ 139"/>
          <p:cNvCxnSpPr/>
          <p:nvPr/>
        </p:nvCxnSpPr>
        <p:spPr bwMode="auto">
          <a:xfrm rot="5400000" flipH="1" flipV="1">
            <a:off x="5448557" y="3456320"/>
            <a:ext cx="340381" cy="2767263"/>
          </a:xfrm>
          <a:prstGeom prst="straightConnector1">
            <a:avLst/>
          </a:prstGeom>
          <a:noFill/>
          <a:ln w="28575" cap="flat" cmpd="sng" algn="ctr">
            <a:solidFill>
              <a:srgbClr val="4A89C2"/>
            </a:solidFill>
            <a:prstDash val="solid"/>
            <a:round/>
            <a:headEnd type="none" w="med" len="med"/>
            <a:tailEnd type="arrow"/>
          </a:ln>
          <a:effectLst/>
        </p:spPr>
      </p:cxnSp>
      <p:sp>
        <p:nvSpPr>
          <p:cNvPr id="141" name="テキスト ボックス 79"/>
          <p:cNvSpPr txBox="1"/>
          <p:nvPr/>
        </p:nvSpPr>
        <p:spPr>
          <a:xfrm rot="5400000">
            <a:off x="6124965" y="5010141"/>
            <a:ext cx="208101" cy="252000"/>
          </a:xfrm>
          <a:prstGeom prst="triangle">
            <a:avLst/>
          </a:prstGeom>
          <a:solidFill>
            <a:srgbClr val="F6167B"/>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sz="1400" b="1" spc="100" dirty="0">
              <a:solidFill>
                <a:schemeClr val="bg1"/>
              </a:solidFill>
              <a:latin typeface="Arial" pitchFamily="34" charset="0"/>
              <a:ea typeface="メイリオ" pitchFamily="50" charset="-128"/>
            </a:endParaRPr>
          </a:p>
        </p:txBody>
      </p:sp>
      <p:sp>
        <p:nvSpPr>
          <p:cNvPr id="142" name="テキスト ボックス 79"/>
          <p:cNvSpPr txBox="1"/>
          <p:nvPr/>
        </p:nvSpPr>
        <p:spPr>
          <a:xfrm rot="16200000" flipH="1">
            <a:off x="6963166" y="5010141"/>
            <a:ext cx="208101" cy="252000"/>
          </a:xfrm>
          <a:prstGeom prst="triangle">
            <a:avLst/>
          </a:prstGeom>
          <a:solidFill>
            <a:srgbClr val="F6167B"/>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sz="1400" b="1" spc="100" dirty="0">
              <a:solidFill>
                <a:schemeClr val="bg1"/>
              </a:solidFill>
              <a:latin typeface="Arial" pitchFamily="34" charset="0"/>
              <a:ea typeface="メイリオ" pitchFamily="50" charset="-128"/>
            </a:endParaRPr>
          </a:p>
        </p:txBody>
      </p:sp>
      <p:sp>
        <p:nvSpPr>
          <p:cNvPr id="143" name="テキスト ボックス 79"/>
          <p:cNvSpPr txBox="1"/>
          <p:nvPr/>
        </p:nvSpPr>
        <p:spPr>
          <a:xfrm>
            <a:off x="7098632" y="5010141"/>
            <a:ext cx="3128210" cy="252000"/>
          </a:xfrm>
          <a:prstGeom prst="roundRect">
            <a:avLst/>
          </a:prstGeom>
          <a:solidFill>
            <a:srgbClr val="F6167B"/>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400" b="1" spc="100" dirty="0">
                <a:solidFill>
                  <a:schemeClr val="bg1"/>
                </a:solidFill>
                <a:latin typeface="Arial" pitchFamily="34" charset="0"/>
                <a:ea typeface="メイリオ" pitchFamily="50" charset="-128"/>
              </a:rPr>
              <a:t>②第三者の特許侵害、訴訟提起</a:t>
            </a:r>
          </a:p>
        </p:txBody>
      </p:sp>
      <p:sp>
        <p:nvSpPr>
          <p:cNvPr id="144" name="テキスト ボックス 79"/>
          <p:cNvSpPr txBox="1"/>
          <p:nvPr/>
        </p:nvSpPr>
        <p:spPr>
          <a:xfrm>
            <a:off x="2221832" y="5010141"/>
            <a:ext cx="4026568" cy="252000"/>
          </a:xfrm>
          <a:prstGeom prst="roundRect">
            <a:avLst/>
          </a:prstGeom>
          <a:solidFill>
            <a:srgbClr val="4C89C0"/>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400" b="1" spc="100" dirty="0">
                <a:solidFill>
                  <a:schemeClr val="bg1"/>
                </a:solidFill>
                <a:latin typeface="Arial" pitchFamily="34" charset="0"/>
                <a:ea typeface="メイリオ" pitchFamily="50" charset="-128"/>
              </a:rPr>
              <a:t>①第三者</a:t>
            </a:r>
            <a:r>
              <a:rPr lang="en-US" altLang="ja-JP" sz="1400" b="1" spc="100" dirty="0">
                <a:solidFill>
                  <a:schemeClr val="bg1"/>
                </a:solidFill>
                <a:latin typeface="Arial" pitchFamily="34" charset="0"/>
                <a:ea typeface="メイリオ" pitchFamily="50" charset="-128"/>
              </a:rPr>
              <a:t>X</a:t>
            </a:r>
            <a:r>
              <a:rPr lang="ja-JP" altLang="en-US" sz="1400" b="1" spc="100" dirty="0">
                <a:solidFill>
                  <a:schemeClr val="bg1"/>
                </a:solidFill>
                <a:latin typeface="Arial" pitchFamily="34" charset="0"/>
                <a:ea typeface="メイリオ" pitchFamily="50" charset="-128"/>
              </a:rPr>
              <a:t>の知財権の不侵害について無保証</a:t>
            </a:r>
          </a:p>
        </p:txBody>
      </p:sp>
      <p:cxnSp>
        <p:nvCxnSpPr>
          <p:cNvPr id="145" name="直線矢印コネクタ 144"/>
          <p:cNvCxnSpPr>
            <a:stCxn id="143" idx="0"/>
            <a:endCxn id="136" idx="1"/>
          </p:cNvCxnSpPr>
          <p:nvPr/>
        </p:nvCxnSpPr>
        <p:spPr bwMode="auto">
          <a:xfrm rot="16200000" flipV="1">
            <a:off x="7458175" y="3805578"/>
            <a:ext cx="513772" cy="1895353"/>
          </a:xfrm>
          <a:prstGeom prst="straightConnector1">
            <a:avLst/>
          </a:prstGeom>
          <a:noFill/>
          <a:ln w="28575" cap="flat" cmpd="sng" algn="ctr">
            <a:solidFill>
              <a:srgbClr val="F6167B"/>
            </a:solidFill>
            <a:prstDash val="solid"/>
            <a:round/>
            <a:headEnd type="none" w="med" len="med"/>
            <a:tailEnd type="arrow"/>
          </a:ln>
          <a:effectLst/>
        </p:spPr>
      </p:cxnSp>
      <p:sp>
        <p:nvSpPr>
          <p:cNvPr id="62" name="Rectangle 2"/>
          <p:cNvSpPr>
            <a:spLocks noGrp="1" noChangeArrowheads="1"/>
          </p:cNvSpPr>
          <p:nvPr>
            <p:ph type="title"/>
          </p:nvPr>
        </p:nvSpPr>
        <p:spPr>
          <a:xfrm>
            <a:off x="609600" y="533400"/>
            <a:ext cx="10972800" cy="990600"/>
          </a:xfrm>
        </p:spPr>
        <p:txBody>
          <a:bodyPr>
            <a:normAutofit/>
          </a:bodyPr>
          <a:lstStyle/>
          <a:p>
            <a:r>
              <a:rPr lang="en-US" altLang="ja-JP" dirty="0" smtClean="0"/>
              <a:t>OSS</a:t>
            </a:r>
            <a:r>
              <a:rPr lang="ja-JP" altLang="en-US" dirty="0" smtClean="0"/>
              <a:t>導入</a:t>
            </a:r>
            <a:r>
              <a:rPr lang="ja-JP" altLang="en-US" dirty="0"/>
              <a:t>時の検討・実施事項</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2260729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altLang="ja-JP" dirty="0" smtClean="0"/>
              <a:t>OSS</a:t>
            </a:r>
            <a:r>
              <a:rPr lang="ja-JP" altLang="en-US" dirty="0" smtClean="0"/>
              <a:t>導入</a:t>
            </a:r>
            <a:r>
              <a:rPr lang="ja-JP" altLang="en-US" dirty="0"/>
              <a:t>時の検討・実施事項</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265809199"/>
              </p:ext>
            </p:extLst>
          </p:nvPr>
        </p:nvGraphicFramePr>
        <p:xfrm>
          <a:off x="515566" y="1942750"/>
          <a:ext cx="11206264" cy="4568132"/>
        </p:xfrm>
        <a:graphic>
          <a:graphicData uri="http://schemas.openxmlformats.org/drawingml/2006/table">
            <a:tbl>
              <a:tblPr firstRow="1" bandRow="1">
                <a:tableStyleId>{5C22544A-7EE6-4342-B048-85BDC9FD1C3A}</a:tableStyleId>
              </a:tblPr>
              <a:tblGrid>
                <a:gridCol w="1277516">
                  <a:extLst>
                    <a:ext uri="{9D8B030D-6E8A-4147-A177-3AD203B41FA5}">
                      <a16:colId xmlns:a16="http://schemas.microsoft.com/office/drawing/2014/main" val="20000"/>
                    </a:ext>
                  </a:extLst>
                </a:gridCol>
                <a:gridCol w="4411963">
                  <a:extLst>
                    <a:ext uri="{9D8B030D-6E8A-4147-A177-3AD203B41FA5}">
                      <a16:colId xmlns:a16="http://schemas.microsoft.com/office/drawing/2014/main" val="20001"/>
                    </a:ext>
                  </a:extLst>
                </a:gridCol>
                <a:gridCol w="2851406">
                  <a:extLst>
                    <a:ext uri="{9D8B030D-6E8A-4147-A177-3AD203B41FA5}">
                      <a16:colId xmlns:a16="http://schemas.microsoft.com/office/drawing/2014/main" val="20002"/>
                    </a:ext>
                  </a:extLst>
                </a:gridCol>
                <a:gridCol w="2665379">
                  <a:extLst>
                    <a:ext uri="{9D8B030D-6E8A-4147-A177-3AD203B41FA5}">
                      <a16:colId xmlns:a16="http://schemas.microsoft.com/office/drawing/2014/main" val="20003"/>
                    </a:ext>
                  </a:extLst>
                </a:gridCol>
              </a:tblGrid>
              <a:tr h="335046">
                <a:tc gridSpan="2">
                  <a:txBody>
                    <a:bodyPr/>
                    <a:lstStyle/>
                    <a:p>
                      <a:pPr algn="ctr">
                        <a:lnSpc>
                          <a:spcPct val="100000"/>
                        </a:lnSpc>
                      </a:pPr>
                      <a:r>
                        <a:rPr kumimoji="1" lang="ja-JP" altLang="en-US" sz="1400" b="1" kern="1200" baseline="0" dirty="0" smtClean="0">
                          <a:solidFill>
                            <a:schemeClr val="bg1"/>
                          </a:solidFill>
                          <a:latin typeface="Arial" pitchFamily="34" charset="0"/>
                          <a:ea typeface="メイリオ" pitchFamily="50" charset="-128"/>
                          <a:cs typeface="+mn-cs"/>
                        </a:rPr>
                        <a:t>利用</a:t>
                      </a:r>
                      <a:r>
                        <a:rPr kumimoji="1" lang="ja-JP" altLang="ja-JP" sz="1400" b="1" kern="1200" baseline="0" dirty="0" smtClean="0">
                          <a:solidFill>
                            <a:schemeClr val="bg1"/>
                          </a:solidFill>
                          <a:latin typeface="Arial" pitchFamily="34" charset="0"/>
                          <a:ea typeface="メイリオ" pitchFamily="50" charset="-128"/>
                          <a:cs typeface="+mn-cs"/>
                        </a:rPr>
                        <a:t>形態</a:t>
                      </a:r>
                      <a:endParaRPr kumimoji="1" lang="ja-JP" altLang="en-US" sz="1400" baseline="0" dirty="0">
                        <a:solidFill>
                          <a:schemeClr val="bg1"/>
                        </a:solidFill>
                        <a:latin typeface="Arial" pitchFamily="34" charset="0"/>
                        <a:ea typeface="メイリオ" pitchFamily="50" charset="-128"/>
                      </a:endParaRPr>
                    </a:p>
                  </a:txBody>
                  <a:tcPr marL="94726" marR="94726"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hMerge="1">
                  <a:txBody>
                    <a:bodyPr/>
                    <a:lstStyle/>
                    <a:p>
                      <a:endParaRPr kumimoji="1" lang="ja-JP" altLang="en-US"/>
                    </a:p>
                  </a:txBody>
                  <a:tcPr/>
                </a:tc>
                <a:tc>
                  <a:txBody>
                    <a:bodyPr/>
                    <a:lstStyle/>
                    <a:p>
                      <a:pPr algn="ctr">
                        <a:lnSpc>
                          <a:spcPct val="100000"/>
                        </a:lnSpc>
                      </a:pPr>
                      <a:r>
                        <a:rPr kumimoji="1" lang="ja-JP" altLang="ja-JP" sz="1200" b="1" kern="1200" baseline="0" dirty="0" smtClean="0">
                          <a:solidFill>
                            <a:schemeClr val="bg1"/>
                          </a:solidFill>
                          <a:latin typeface="Arial" pitchFamily="34" charset="0"/>
                          <a:ea typeface="メイリオ" pitchFamily="50" charset="-128"/>
                          <a:cs typeface="+mn-cs"/>
                        </a:rPr>
                        <a:t>ライセンス</a:t>
                      </a:r>
                      <a:r>
                        <a:rPr kumimoji="1" lang="ja-JP" altLang="en-US" sz="1200" b="1" kern="1200" baseline="0" dirty="0" smtClean="0">
                          <a:solidFill>
                            <a:schemeClr val="bg1"/>
                          </a:solidFill>
                          <a:latin typeface="Arial" pitchFamily="34" charset="0"/>
                          <a:ea typeface="メイリオ" pitchFamily="50" charset="-128"/>
                          <a:cs typeface="+mn-cs"/>
                        </a:rPr>
                        <a:t>の</a:t>
                      </a:r>
                      <a:r>
                        <a:rPr kumimoji="1" lang="ja-JP" altLang="ja-JP" sz="1200" b="1" kern="1200" baseline="0" dirty="0" smtClean="0">
                          <a:solidFill>
                            <a:schemeClr val="bg1"/>
                          </a:solidFill>
                          <a:latin typeface="Arial" pitchFamily="34" charset="0"/>
                          <a:ea typeface="メイリオ" pitchFamily="50" charset="-128"/>
                          <a:cs typeface="+mn-cs"/>
                        </a:rPr>
                        <a:t>条件</a:t>
                      </a:r>
                      <a:endParaRPr kumimoji="1" lang="ja-JP" altLang="en-US" sz="1200" baseline="0" dirty="0">
                        <a:solidFill>
                          <a:schemeClr val="bg1"/>
                        </a:solidFill>
                        <a:latin typeface="Arial" pitchFamily="34" charset="0"/>
                        <a:ea typeface="メイリオ" pitchFamily="50" charset="-128"/>
                      </a:endParaRPr>
                    </a:p>
                  </a:txBody>
                  <a:tcPr marL="94726" marR="94726"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ctr">
                        <a:lnSpc>
                          <a:spcPct val="100000"/>
                        </a:lnSpc>
                      </a:pPr>
                      <a:r>
                        <a:rPr kumimoji="1" lang="ja-JP" altLang="en-US" sz="1200" b="1" kern="1200" baseline="0" dirty="0" smtClean="0">
                          <a:solidFill>
                            <a:schemeClr val="bg1"/>
                          </a:solidFill>
                          <a:latin typeface="Arial" pitchFamily="34" charset="0"/>
                          <a:ea typeface="メイリオ" pitchFamily="50" charset="-128"/>
                          <a:cs typeface="+mn-cs"/>
                        </a:rPr>
                        <a:t>検討事項</a:t>
                      </a:r>
                      <a:endParaRPr kumimoji="1" lang="ja-JP" altLang="en-US" sz="1200" b="1" baseline="0" dirty="0">
                        <a:solidFill>
                          <a:schemeClr val="bg1"/>
                        </a:solidFill>
                        <a:latin typeface="Arial" pitchFamily="34" charset="0"/>
                        <a:ea typeface="メイリオ" pitchFamily="50" charset="-128"/>
                      </a:endParaRPr>
                    </a:p>
                  </a:txBody>
                  <a:tcPr marL="94726" marR="94726"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6167B"/>
                    </a:solidFill>
                  </a:tcPr>
                </a:tc>
                <a:extLst>
                  <a:ext uri="{0D108BD9-81ED-4DB2-BD59-A6C34878D82A}">
                    <a16:rowId xmlns:a16="http://schemas.microsoft.com/office/drawing/2014/main" val="10000"/>
                  </a:ext>
                </a:extLst>
              </a:tr>
              <a:tr h="591864">
                <a:tc>
                  <a:txBody>
                    <a:bodyPr/>
                    <a:lstStyle/>
                    <a:p>
                      <a:pPr algn="l">
                        <a:lnSpc>
                          <a:spcPct val="150000"/>
                        </a:lnSpc>
                      </a:pP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改変して</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p>
                      <a:pPr algn="l">
                        <a:lnSpc>
                          <a:spcPct val="150000"/>
                        </a:lnSpc>
                      </a:pPr>
                      <a:r>
                        <a:rPr kumimoji="1" lang="ja-JP" altLang="ja-JP" sz="1200" b="1" kern="1200" baseline="0" dirty="0" smtClean="0">
                          <a:solidFill>
                            <a:schemeClr val="tx1">
                              <a:lumMod val="75000"/>
                              <a:lumOff val="25000"/>
                            </a:schemeClr>
                          </a:solidFill>
                          <a:latin typeface="Arial" pitchFamily="34" charset="0"/>
                          <a:ea typeface="メイリオ" pitchFamily="50" charset="-128"/>
                          <a:cs typeface="+mn-cs"/>
                        </a:rPr>
                        <a:t>利用</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a:lnSpc>
                          <a:spcPct val="150000"/>
                        </a:lnSpc>
                      </a:pPr>
                      <a:endParaRPr kumimoji="1" lang="en-US" altLang="ja-JP" sz="1200" b="1" kern="1200" baseline="0" dirty="0">
                        <a:solidFill>
                          <a:srgbClr val="1E8CAA"/>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pPr>
                      <a:r>
                        <a:rPr kumimoji="1" lang="ja-JP" altLang="en-US" sz="1200" b="1" kern="1200" baseline="0" dirty="0" smtClean="0">
                          <a:solidFill>
                            <a:schemeClr val="tx1">
                              <a:lumMod val="75000"/>
                              <a:lumOff val="25000"/>
                            </a:schemeClr>
                          </a:solidFill>
                          <a:latin typeface="Arial" pitchFamily="34" charset="0"/>
                          <a:ea typeface="メイリオ" pitchFamily="50" charset="-128"/>
                          <a:cs typeface="+mn-cs"/>
                        </a:rPr>
                        <a:t>自社が</a:t>
                      </a:r>
                      <a:r>
                        <a:rPr kumimoji="1" lang="ja-JP" altLang="ja-JP" sz="1200" b="1" kern="1200" baseline="0" dirty="0" smtClean="0">
                          <a:solidFill>
                            <a:schemeClr val="tx1">
                              <a:lumMod val="75000"/>
                              <a:lumOff val="25000"/>
                            </a:schemeClr>
                          </a:solidFill>
                          <a:latin typeface="Arial" pitchFamily="34" charset="0"/>
                          <a:ea typeface="メイリオ" pitchFamily="50" charset="-128"/>
                          <a:cs typeface="+mn-cs"/>
                        </a:rPr>
                        <a:t>改変</a:t>
                      </a:r>
                      <a:r>
                        <a:rPr kumimoji="1" lang="ja-JP" altLang="en-US" sz="1200" b="1" kern="1200" baseline="0" dirty="0" smtClean="0">
                          <a:solidFill>
                            <a:schemeClr val="tx1">
                              <a:lumMod val="75000"/>
                              <a:lumOff val="25000"/>
                            </a:schemeClr>
                          </a:solidFill>
                          <a:latin typeface="Arial" pitchFamily="34" charset="0"/>
                          <a:ea typeface="メイリオ" pitchFamily="50" charset="-128"/>
                          <a:cs typeface="+mn-cs"/>
                        </a:rPr>
                        <a:t>した</a:t>
                      </a:r>
                      <a:r>
                        <a:rPr kumimoji="1" lang="ja-JP" altLang="ja-JP" sz="1200" b="1" kern="1200" baseline="0" dirty="0" smtClean="0">
                          <a:solidFill>
                            <a:schemeClr val="tx1">
                              <a:lumMod val="75000"/>
                              <a:lumOff val="25000"/>
                            </a:schemeClr>
                          </a:solidFill>
                          <a:latin typeface="Arial" pitchFamily="34" charset="0"/>
                          <a:ea typeface="メイリオ" pitchFamily="50" charset="-128"/>
                          <a:cs typeface="+mn-cs"/>
                        </a:rPr>
                        <a:t>部分</a:t>
                      </a: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のソースコードの</a:t>
                      </a:r>
                      <a:r>
                        <a:rPr kumimoji="1" lang="ja-JP" altLang="ja-JP" sz="1200" b="1" kern="1200" baseline="0" dirty="0" smtClean="0">
                          <a:solidFill>
                            <a:schemeClr val="tx1">
                              <a:lumMod val="75000"/>
                              <a:lumOff val="25000"/>
                            </a:schemeClr>
                          </a:solidFill>
                          <a:latin typeface="Arial" pitchFamily="34" charset="0"/>
                          <a:ea typeface="メイリオ" pitchFamily="50" charset="-128"/>
                          <a:cs typeface="+mn-cs"/>
                        </a:rPr>
                        <a:t>開示</a:t>
                      </a:r>
                      <a:r>
                        <a:rPr kumimoji="1" lang="ja-JP" altLang="en-US" sz="1200" b="1" kern="1200" baseline="0" dirty="0" smtClean="0">
                          <a:solidFill>
                            <a:schemeClr val="tx1">
                              <a:lumMod val="75000"/>
                              <a:lumOff val="25000"/>
                            </a:schemeClr>
                          </a:solidFill>
                          <a:latin typeface="Arial" pitchFamily="34" charset="0"/>
                          <a:ea typeface="メイリオ" pitchFamily="50" charset="-128"/>
                          <a:cs typeface="+mn-cs"/>
                        </a:rPr>
                        <a:t>が必要となる場合がある。</a:t>
                      </a:r>
                      <a:r>
                        <a:rPr kumimoji="1" lang="ja-JP" altLang="en-US" sz="1200" b="1" kern="1200" baseline="0" dirty="0">
                          <a:solidFill>
                            <a:schemeClr val="tx1">
                              <a:lumMod val="75000"/>
                              <a:lumOff val="25000"/>
                            </a:schemeClr>
                          </a:solidFill>
                          <a:latin typeface="Arial" pitchFamily="34" charset="0"/>
                          <a:ea typeface="メイリオ" pitchFamily="50" charset="-128"/>
                          <a:cs typeface="+mn-cs"/>
                        </a:rPr>
                        <a:t>　</a:t>
                      </a:r>
                      <a:endParaRPr kumimoji="1" lang="ja-JP" altLang="en-US" sz="1100" b="1" baseline="0" dirty="0">
                        <a:solidFill>
                          <a:schemeClr val="tx1">
                            <a:lumMod val="75000"/>
                            <a:lumOff val="25000"/>
                          </a:schemeClr>
                        </a:solidFill>
                        <a:latin typeface="Arial" pitchFamily="34" charset="0"/>
                        <a:ea typeface="メイリオ" pitchFamily="50" charset="-128"/>
                      </a:endParaRPr>
                    </a:p>
                  </a:txBody>
                  <a:tcPr marL="94726" marR="94726"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marL="108000" indent="-108000">
                        <a:lnSpc>
                          <a:spcPct val="150000"/>
                        </a:lnSpc>
                        <a:buSzPct val="83000"/>
                        <a:buFont typeface="Wingdings" pitchFamily="2" charset="2"/>
                        <a:buChar char="l"/>
                      </a:pPr>
                      <a:r>
                        <a:rPr kumimoji="1" lang="ja-JP" altLang="ja-JP" sz="1200" b="1" kern="1200" baseline="0" dirty="0">
                          <a:solidFill>
                            <a:srgbClr val="F6167B"/>
                          </a:solidFill>
                          <a:latin typeface="Arial" pitchFamily="34" charset="0"/>
                          <a:ea typeface="メイリオ" pitchFamily="50" charset="-128"/>
                          <a:cs typeface="+mn-cs"/>
                        </a:rPr>
                        <a:t>改変部分に</a:t>
                      </a:r>
                      <a:r>
                        <a:rPr kumimoji="1" lang="ja-JP" altLang="ja-JP" sz="1200" b="1" kern="1200" baseline="0" dirty="0" smtClean="0">
                          <a:solidFill>
                            <a:srgbClr val="F6167B"/>
                          </a:solidFill>
                          <a:latin typeface="Arial" pitchFamily="34" charset="0"/>
                          <a:ea typeface="メイリオ" pitchFamily="50" charset="-128"/>
                          <a:cs typeface="+mn-cs"/>
                        </a:rPr>
                        <a:t>関する</a:t>
                      </a:r>
                      <a:r>
                        <a:rPr kumimoji="1" lang="ja-JP" altLang="en-US" sz="1200" b="1" kern="1200" baseline="0" dirty="0" smtClean="0">
                          <a:solidFill>
                            <a:srgbClr val="F6167B"/>
                          </a:solidFill>
                          <a:latin typeface="Arial" pitchFamily="34" charset="0"/>
                          <a:ea typeface="メイリオ" pitchFamily="50" charset="-128"/>
                          <a:cs typeface="+mn-cs"/>
                        </a:rPr>
                        <a:t>自社の</a:t>
                      </a:r>
                      <a:r>
                        <a:rPr kumimoji="1" lang="ja-JP" altLang="ja-JP" sz="1200" b="1" kern="1200" baseline="0" dirty="0" smtClean="0">
                          <a:solidFill>
                            <a:srgbClr val="F6167B"/>
                          </a:solidFill>
                          <a:latin typeface="Arial" pitchFamily="34" charset="0"/>
                          <a:ea typeface="メイリオ" pitchFamily="50" charset="-128"/>
                          <a:cs typeface="+mn-cs"/>
                        </a:rPr>
                        <a:t>技術情報</a:t>
                      </a:r>
                      <a:r>
                        <a:rPr kumimoji="1" lang="ja-JP" altLang="en-US" sz="1200" b="1" kern="1200" baseline="0" dirty="0" smtClean="0">
                          <a:solidFill>
                            <a:srgbClr val="F6167B"/>
                          </a:solidFill>
                          <a:latin typeface="Arial" pitchFamily="34" charset="0"/>
                          <a:ea typeface="メイリオ" pitchFamily="50" charset="-128"/>
                          <a:cs typeface="+mn-cs"/>
                        </a:rPr>
                        <a:t>を開示してよいか？</a:t>
                      </a:r>
                      <a:endParaRPr kumimoji="1" lang="ja-JP" altLang="en-US" sz="1200" b="1" baseline="0" dirty="0">
                        <a:solidFill>
                          <a:srgbClr val="F6167B"/>
                        </a:solidFill>
                        <a:latin typeface="Arial" pitchFamily="34" charset="0"/>
                        <a:ea typeface="メイリオ" pitchFamily="50" charset="-128"/>
                      </a:endParaRPr>
                    </a:p>
                  </a:txBody>
                  <a:tcPr marL="94726" marR="72000"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822994">
                <a:tc>
                  <a:txBody>
                    <a:bodyPr/>
                    <a:lstStyle/>
                    <a:p>
                      <a:pPr algn="l">
                        <a:lnSpc>
                          <a:spcPct val="150000"/>
                        </a:lnSpc>
                      </a:pP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ソースコード</a:t>
                      </a:r>
                      <a:r>
                        <a:rPr kumimoji="1" lang="ja-JP" altLang="en-US" sz="1200" b="1" kern="1200" baseline="0" dirty="0">
                          <a:solidFill>
                            <a:schemeClr val="tx1">
                              <a:lumMod val="75000"/>
                              <a:lumOff val="25000"/>
                            </a:schemeClr>
                          </a:solidFill>
                          <a:latin typeface="Arial" pitchFamily="34" charset="0"/>
                          <a:ea typeface="メイリオ" pitchFamily="50" charset="-128"/>
                          <a:cs typeface="+mn-cs"/>
                        </a:rPr>
                        <a:t>を</a:t>
                      </a: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組み込んで利用</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a:lnSpc>
                          <a:spcPct val="150000"/>
                        </a:lnSpc>
                      </a:pPr>
                      <a:endParaRPr kumimoji="1" lang="ja-JP" altLang="en-US" sz="1200" b="1" baseline="0" dirty="0">
                        <a:solidFill>
                          <a:srgbClr val="1E8CAA"/>
                        </a:solidFill>
                        <a:latin typeface="Arial" pitchFamily="34" charset="0"/>
                        <a:ea typeface="メイリオ" pitchFamily="50" charset="-128"/>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kumimoji="1" lang="en-US" altLang="ja-JP"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の配布先に、自社ソースコードＢの開示が</a:t>
                      </a:r>
                      <a:r>
                        <a:rPr kumimoji="1" lang="ja-JP" altLang="en-US" sz="1200" b="1" kern="1200"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必要となる場合がある。</a:t>
                      </a:r>
                      <a:endParaRPr kumimoji="1" lang="ja-JP" altLang="en-US" sz="1200" b="1" baseline="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4726" marR="94726"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rowSpan="2">
                  <a:txBody>
                    <a:bodyPr/>
                    <a:lstStyle/>
                    <a:p>
                      <a:pPr marL="108000" indent="-108000">
                        <a:lnSpc>
                          <a:spcPct val="150000"/>
                        </a:lnSpc>
                        <a:buSzPct val="83000"/>
                        <a:buFont typeface="Wingdings" pitchFamily="2" charset="2"/>
                        <a:buChar char="l"/>
                      </a:pPr>
                      <a:r>
                        <a:rPr kumimoji="1" lang="ja-JP" altLang="en-US" sz="1200" b="1" kern="1200" baseline="0" dirty="0">
                          <a:solidFill>
                            <a:srgbClr val="F6167B"/>
                          </a:solidFill>
                          <a:latin typeface="Arial" pitchFamily="34" charset="0"/>
                          <a:ea typeface="メイリオ" pitchFamily="50" charset="-128"/>
                          <a:cs typeface="+mn-cs"/>
                        </a:rPr>
                        <a:t>自社</a:t>
                      </a:r>
                      <a:r>
                        <a:rPr kumimoji="1" lang="ja-JP" altLang="ja-JP" sz="1200" b="1" kern="1200" baseline="0" dirty="0">
                          <a:solidFill>
                            <a:srgbClr val="F6167B"/>
                          </a:solidFill>
                          <a:latin typeface="Arial" pitchFamily="34" charset="0"/>
                          <a:ea typeface="メイリオ" pitchFamily="50" charset="-128"/>
                          <a:cs typeface="+mn-cs"/>
                        </a:rPr>
                        <a:t>技術</a:t>
                      </a:r>
                      <a:r>
                        <a:rPr kumimoji="1" lang="ja-JP" altLang="ja-JP" sz="1200" b="1" kern="1200" baseline="0" dirty="0" smtClean="0">
                          <a:solidFill>
                            <a:srgbClr val="F6167B"/>
                          </a:solidFill>
                          <a:latin typeface="Arial" pitchFamily="34" charset="0"/>
                          <a:ea typeface="メイリオ" pitchFamily="50" charset="-128"/>
                          <a:cs typeface="+mn-cs"/>
                        </a:rPr>
                        <a:t>情報</a:t>
                      </a:r>
                      <a:r>
                        <a:rPr kumimoji="1" lang="ja-JP" altLang="en-US" sz="1200" b="1" kern="1200" baseline="0" dirty="0" smtClean="0">
                          <a:solidFill>
                            <a:srgbClr val="F6167B"/>
                          </a:solidFill>
                          <a:latin typeface="Arial" pitchFamily="34" charset="0"/>
                          <a:ea typeface="メイリオ" pitchFamily="50" charset="-128"/>
                          <a:cs typeface="+mn-cs"/>
                        </a:rPr>
                        <a:t>を開示してよいか？</a:t>
                      </a:r>
                      <a:r>
                        <a:rPr kumimoji="1" lang="en-US" altLang="ja-JP" sz="1200" b="1" kern="1200" baseline="0" dirty="0" smtClean="0">
                          <a:solidFill>
                            <a:srgbClr val="F6167B"/>
                          </a:solidFill>
                          <a:latin typeface="Arial" pitchFamily="34" charset="0"/>
                          <a:ea typeface="メイリオ" pitchFamily="50" charset="-128"/>
                          <a:cs typeface="+mn-cs"/>
                        </a:rPr>
                        <a:t/>
                      </a:r>
                      <a:br>
                        <a:rPr kumimoji="1" lang="en-US" altLang="ja-JP" sz="1200" b="1" kern="1200" baseline="0" dirty="0" smtClean="0">
                          <a:solidFill>
                            <a:srgbClr val="F6167B"/>
                          </a:solidFill>
                          <a:latin typeface="Arial" pitchFamily="34" charset="0"/>
                          <a:ea typeface="メイリオ" pitchFamily="50" charset="-128"/>
                          <a:cs typeface="+mn-cs"/>
                        </a:rPr>
                      </a:br>
                      <a:r>
                        <a:rPr kumimoji="1" lang="en-US" altLang="ja-JP" sz="1200" b="1" kern="1200" baseline="0" dirty="0" smtClean="0">
                          <a:solidFill>
                            <a:srgbClr val="F6167B"/>
                          </a:solidFill>
                          <a:latin typeface="Arial" pitchFamily="34" charset="0"/>
                          <a:ea typeface="メイリオ" pitchFamily="50" charset="-128"/>
                          <a:cs typeface="+mn-cs"/>
                        </a:rPr>
                        <a:t>(</a:t>
                      </a:r>
                      <a:r>
                        <a:rPr kumimoji="1" lang="ja-JP" altLang="ja-JP" sz="1200" b="1" kern="1200" baseline="0" dirty="0" smtClean="0">
                          <a:solidFill>
                            <a:srgbClr val="F6167B"/>
                          </a:solidFill>
                          <a:latin typeface="Arial" pitchFamily="34" charset="0"/>
                          <a:ea typeface="メイリオ" pitchFamily="50" charset="-128"/>
                          <a:cs typeface="+mn-cs"/>
                        </a:rPr>
                        <a:t>その</a:t>
                      </a:r>
                      <a:r>
                        <a:rPr kumimoji="1" lang="ja-JP" altLang="ja-JP" sz="1200" b="1" kern="1200" baseline="0" dirty="0">
                          <a:solidFill>
                            <a:srgbClr val="F6167B"/>
                          </a:solidFill>
                          <a:latin typeface="Arial" pitchFamily="34" charset="0"/>
                          <a:ea typeface="メイリオ" pitchFamily="50" charset="-128"/>
                          <a:cs typeface="+mn-cs"/>
                        </a:rPr>
                        <a:t>製品</a:t>
                      </a:r>
                      <a:r>
                        <a:rPr kumimoji="1" lang="ja-JP" altLang="ja-JP" sz="1200" b="1" kern="1200" baseline="0" dirty="0" smtClean="0">
                          <a:solidFill>
                            <a:srgbClr val="F6167B"/>
                          </a:solidFill>
                          <a:latin typeface="Arial" pitchFamily="34" charset="0"/>
                          <a:ea typeface="メイリオ" pitchFamily="50" charset="-128"/>
                          <a:cs typeface="+mn-cs"/>
                        </a:rPr>
                        <a:t>等</a:t>
                      </a:r>
                      <a:r>
                        <a:rPr kumimoji="1" lang="ja-JP" altLang="en-US" sz="1200" b="1" kern="1200" baseline="0" dirty="0" smtClean="0">
                          <a:solidFill>
                            <a:srgbClr val="F6167B"/>
                          </a:solidFill>
                          <a:latin typeface="Arial" pitchFamily="34" charset="0"/>
                          <a:ea typeface="メイリオ" pitchFamily="50" charset="-128"/>
                          <a:cs typeface="+mn-cs"/>
                        </a:rPr>
                        <a:t>全体</a:t>
                      </a:r>
                      <a:r>
                        <a:rPr kumimoji="1" lang="ja-JP" altLang="en-US" sz="1200" b="1" kern="1200" baseline="0" dirty="0">
                          <a:solidFill>
                            <a:srgbClr val="F6167B"/>
                          </a:solidFill>
                          <a:latin typeface="Arial" pitchFamily="34" charset="0"/>
                          <a:ea typeface="メイリオ" pitchFamily="50" charset="-128"/>
                          <a:cs typeface="+mn-cs"/>
                        </a:rPr>
                        <a:t>の</a:t>
                      </a:r>
                      <a:r>
                        <a:rPr kumimoji="1" lang="ja-JP" altLang="ja-JP" sz="1200" b="1" kern="1200" baseline="0" dirty="0" smtClean="0">
                          <a:solidFill>
                            <a:srgbClr val="F6167B"/>
                          </a:solidFill>
                          <a:latin typeface="Arial" pitchFamily="34" charset="0"/>
                          <a:ea typeface="メイリオ" pitchFamily="50" charset="-128"/>
                          <a:cs typeface="+mn-cs"/>
                        </a:rPr>
                        <a:t>ソースコード</a:t>
                      </a:r>
                      <a:r>
                        <a:rPr kumimoji="1" lang="ja-JP" altLang="en-US" sz="1200" b="1" kern="1200" baseline="0" dirty="0" smtClean="0">
                          <a:solidFill>
                            <a:srgbClr val="F6167B"/>
                          </a:solidFill>
                          <a:latin typeface="Arial" pitchFamily="34" charset="0"/>
                          <a:ea typeface="メイリオ" pitchFamily="50" charset="-128"/>
                          <a:cs typeface="+mn-cs"/>
                        </a:rPr>
                        <a:t>にわたる場合も）</a:t>
                      </a:r>
                      <a:endParaRPr kumimoji="1" lang="en-US" altLang="ja-JP" sz="1200" b="1" kern="1200" baseline="0" dirty="0">
                        <a:solidFill>
                          <a:srgbClr val="F6167B"/>
                        </a:solidFill>
                        <a:latin typeface="Arial" pitchFamily="34" charset="0"/>
                        <a:ea typeface="メイリオ" pitchFamily="50" charset="-128"/>
                        <a:cs typeface="+mn-cs"/>
                      </a:endParaRPr>
                    </a:p>
                  </a:txBody>
                  <a:tcPr marL="94726" marR="72000"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924128">
                <a:tc>
                  <a:txBody>
                    <a:bodyPr/>
                    <a:lstStyle/>
                    <a:p>
                      <a:pPr algn="l">
                        <a:lnSpc>
                          <a:spcPct val="150000"/>
                        </a:lnSpc>
                      </a:pP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バイナリコード</a:t>
                      </a:r>
                      <a:r>
                        <a:rPr kumimoji="1" lang="ja-JP" altLang="ja-JP" sz="1200" b="1" kern="1200" baseline="0" dirty="0" smtClean="0">
                          <a:solidFill>
                            <a:schemeClr val="tx1">
                              <a:lumMod val="75000"/>
                              <a:lumOff val="25000"/>
                            </a:schemeClr>
                          </a:solidFill>
                          <a:latin typeface="Arial" pitchFamily="34" charset="0"/>
                          <a:ea typeface="メイリオ" pitchFamily="50" charset="-128"/>
                          <a:cs typeface="+mn-cs"/>
                        </a:rPr>
                        <a:t>のリンク</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a:lnSpc>
                          <a:spcPct val="150000"/>
                        </a:lnSpc>
                      </a:pPr>
                      <a:endParaRPr kumimoji="1" lang="ja-JP" altLang="en-US" sz="1200" b="1" baseline="0" dirty="0">
                        <a:solidFill>
                          <a:srgbClr val="1E8CAA"/>
                        </a:solidFill>
                        <a:latin typeface="Arial" pitchFamily="34" charset="0"/>
                        <a:ea typeface="メイリオ" pitchFamily="50" charset="-128"/>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kumimoji="1" lang="en-US" altLang="ja-JP"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の配布先に、自社バイナリコードＢに対応したソースコードの開示が</a:t>
                      </a:r>
                      <a:r>
                        <a:rPr kumimoji="1" lang="ja-JP" altLang="en-US" sz="1200" b="1" kern="1200"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必要となる場合がある。</a:t>
                      </a:r>
                      <a:endParaRPr kumimoji="1" lang="ja-JP" altLang="en-US" sz="1200" b="1" baseline="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4726" marR="94726"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vMerge="1">
                  <a:txBody>
                    <a:bodyPr/>
                    <a:lstStyle/>
                    <a:p>
                      <a:pPr marL="108000" indent="-108000">
                        <a:lnSpc>
                          <a:spcPct val="150000"/>
                        </a:lnSpc>
                        <a:buSzPct val="83000"/>
                        <a:buFont typeface="Wingdings" pitchFamily="2" charset="2"/>
                        <a:buChar char="l"/>
                      </a:pPr>
                      <a:endParaRPr kumimoji="1" lang="ja-JP" altLang="en-US" sz="1200" b="1" baseline="0" dirty="0">
                        <a:solidFill>
                          <a:srgbClr val="F6167B"/>
                        </a:solidFill>
                        <a:latin typeface="Arial" pitchFamily="34" charset="0"/>
                        <a:ea typeface="メイリオ" pitchFamily="50" charset="-128"/>
                      </a:endParaRPr>
                    </a:p>
                  </a:txBody>
                  <a:tcPr marL="94726" marR="94726" marT="36851" marB="36851">
                    <a:lnL w="9525"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lumMod val="65000"/>
                          <a:lumOff val="35000"/>
                        </a:schemeClr>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856034">
                <a:tc>
                  <a:txBody>
                    <a:bodyPr/>
                    <a:lstStyle/>
                    <a:p>
                      <a:pPr algn="l">
                        <a:lnSpc>
                          <a:spcPct val="150000"/>
                        </a:lnSpc>
                      </a:pPr>
                      <a:r>
                        <a:rPr kumimoji="1" lang="ja-JP" altLang="en-US" sz="1200" b="1" kern="1200" baseline="0" dirty="0" smtClean="0">
                          <a:solidFill>
                            <a:schemeClr val="tx1">
                              <a:lumMod val="75000"/>
                              <a:lumOff val="25000"/>
                            </a:schemeClr>
                          </a:solidFill>
                          <a:latin typeface="Arial" pitchFamily="34" charset="0"/>
                          <a:ea typeface="メイリオ" pitchFamily="50" charset="-128"/>
                          <a:cs typeface="+mn-cs"/>
                        </a:rPr>
                        <a:t>複数の</a:t>
                      </a:r>
                      <a:r>
                        <a:rPr kumimoji="1" lang="en-US" altLang="ja-JP" sz="1200" b="1" kern="1200" baseline="0" dirty="0" smtClean="0">
                          <a:solidFill>
                            <a:schemeClr val="tx1">
                              <a:lumMod val="75000"/>
                              <a:lumOff val="25000"/>
                            </a:schemeClr>
                          </a:solidFill>
                          <a:latin typeface="Arial" pitchFamily="34" charset="0"/>
                          <a:ea typeface="メイリオ" pitchFamily="50" charset="-128"/>
                          <a:cs typeface="+mn-cs"/>
                        </a:rPr>
                        <a:t>OSS</a:t>
                      </a:r>
                      <a:r>
                        <a:rPr kumimoji="1" lang="ja-JP" altLang="en-US" sz="1200" b="1" kern="1200" baseline="0" dirty="0" smtClean="0">
                          <a:solidFill>
                            <a:schemeClr val="tx1">
                              <a:lumMod val="75000"/>
                              <a:lumOff val="25000"/>
                            </a:schemeClr>
                          </a:solidFill>
                          <a:latin typeface="Arial" pitchFamily="34" charset="0"/>
                          <a:ea typeface="メイリオ" pitchFamily="50" charset="-128"/>
                          <a:cs typeface="+mn-cs"/>
                        </a:rPr>
                        <a:t>を</a:t>
                      </a:r>
                      <a:r>
                        <a:rPr kumimoji="1" lang="en-US" altLang="ja-JP" sz="1200" b="1" kern="1200" baseline="0" dirty="0" smtClean="0">
                          <a:solidFill>
                            <a:schemeClr val="tx1">
                              <a:lumMod val="75000"/>
                              <a:lumOff val="25000"/>
                            </a:schemeClr>
                          </a:solidFill>
                          <a:latin typeface="Arial" pitchFamily="34" charset="0"/>
                          <a:ea typeface="メイリオ" pitchFamily="50" charset="-128"/>
                          <a:cs typeface="+mn-cs"/>
                        </a:rPr>
                        <a:t/>
                      </a:r>
                      <a:br>
                        <a:rPr kumimoji="1" lang="en-US" altLang="ja-JP" sz="1200" b="1" kern="1200" baseline="0" dirty="0" smtClean="0">
                          <a:solidFill>
                            <a:schemeClr val="tx1">
                              <a:lumMod val="75000"/>
                              <a:lumOff val="25000"/>
                            </a:schemeClr>
                          </a:solidFill>
                          <a:latin typeface="Arial" pitchFamily="34" charset="0"/>
                          <a:ea typeface="メイリオ" pitchFamily="50" charset="-128"/>
                          <a:cs typeface="+mn-cs"/>
                        </a:rPr>
                      </a:br>
                      <a:r>
                        <a:rPr kumimoji="1" lang="ja-JP" altLang="en-US" sz="1200" b="1" kern="1200" baseline="0" dirty="0" smtClean="0">
                          <a:solidFill>
                            <a:schemeClr val="tx1">
                              <a:lumMod val="75000"/>
                              <a:lumOff val="25000"/>
                            </a:schemeClr>
                          </a:solidFill>
                          <a:latin typeface="Arial" pitchFamily="34" charset="0"/>
                          <a:ea typeface="メイリオ" pitchFamily="50" charset="-128"/>
                          <a:cs typeface="+mn-cs"/>
                        </a:rPr>
                        <a:t>製品に組み込む</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a:lnSpc>
                          <a:spcPct val="150000"/>
                        </a:lnSpc>
                      </a:pPr>
                      <a:endParaRPr kumimoji="1" lang="ja-JP" altLang="en-US" sz="1200" b="1" baseline="0" dirty="0">
                        <a:solidFill>
                          <a:srgbClr val="1E8CAA"/>
                        </a:solidFill>
                        <a:latin typeface="Arial" pitchFamily="34" charset="0"/>
                        <a:ea typeface="メイリオ" pitchFamily="50" charset="-128"/>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kumimoji="1" lang="en-US" altLang="ja-JP"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a:t>
                      </a:r>
                      <a:r>
                        <a:rPr kumimoji="1" lang="ja-JP" altLang="en-US"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a:t>
                      </a:r>
                      <a:r>
                        <a:rPr kumimoji="1" lang="en-US" altLang="ja-JP"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C</a:t>
                      </a:r>
                      <a:r>
                        <a:rPr kumimoji="1" lang="ja-JP" altLang="en-US"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のライセンスの条件が、矛盾していると、同時に使用出来ない場合がある。</a:t>
                      </a:r>
                      <a:endParaRPr kumimoji="1" lang="ja-JP" altLang="en-US" sz="1200" b="1" baseline="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4726" marR="94726"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sz="1200" b="1" kern="1200" baseline="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矛盾しないライセンスの</a:t>
                      </a:r>
                      <a:r>
                        <a:rPr kumimoji="1" lang="en-US" altLang="ja-JP" sz="1200" b="1" kern="1200" baseline="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200" b="1" kern="1200" baseline="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を選定する事を検討</a:t>
                      </a:r>
                      <a:endParaRPr kumimoji="1" lang="en-US" altLang="ja-JP" sz="1200" b="1" kern="1200" baseline="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a:txBody>
                  <a:tcPr marL="94726" marR="72000"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0421933"/>
                  </a:ext>
                </a:extLst>
              </a:tr>
              <a:tr h="439023">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1200" b="1" kern="1200" baseline="0" dirty="0" smtClean="0">
                          <a:solidFill>
                            <a:schemeClr val="tx1">
                              <a:lumMod val="75000"/>
                              <a:lumOff val="25000"/>
                            </a:schemeClr>
                          </a:solidFill>
                          <a:latin typeface="Arial" pitchFamily="34" charset="0"/>
                          <a:ea typeface="メイリオ" pitchFamily="50" charset="-128"/>
                          <a:cs typeface="+mn-cs"/>
                        </a:rPr>
                        <a:t>複数のライセンスを持つ</a:t>
                      </a:r>
                      <a:r>
                        <a:rPr kumimoji="1" lang="en-US" altLang="ja-JP" sz="1200" b="1" kern="1200" baseline="0" dirty="0" smtClean="0">
                          <a:solidFill>
                            <a:schemeClr val="tx1">
                              <a:lumMod val="75000"/>
                              <a:lumOff val="25000"/>
                            </a:schemeClr>
                          </a:solidFill>
                          <a:latin typeface="Arial" pitchFamily="34" charset="0"/>
                          <a:ea typeface="メイリオ" pitchFamily="50" charset="-128"/>
                          <a:cs typeface="+mn-cs"/>
                        </a:rPr>
                        <a:t>OSS</a:t>
                      </a:r>
                      <a:r>
                        <a:rPr kumimoji="1" lang="ja-JP" altLang="en-US" sz="1200" b="1" kern="1200" baseline="0" dirty="0" smtClean="0">
                          <a:solidFill>
                            <a:schemeClr val="tx1">
                              <a:lumMod val="75000"/>
                              <a:lumOff val="25000"/>
                            </a:schemeClr>
                          </a:solidFill>
                          <a:latin typeface="Arial" pitchFamily="34" charset="0"/>
                          <a:ea typeface="メイリオ" pitchFamily="50" charset="-128"/>
                          <a:cs typeface="+mn-cs"/>
                        </a:rPr>
                        <a:t>を製品に組み込む</a:t>
                      </a:r>
                      <a:endParaRPr kumimoji="1" lang="en-US" altLang="ja-JP" sz="1200" b="1" kern="1200" baseline="0" dirty="0" smtClean="0">
                        <a:solidFill>
                          <a:schemeClr val="tx1">
                            <a:lumMod val="75000"/>
                            <a:lumOff val="25000"/>
                          </a:schemeClr>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a:lnSpc>
                          <a:spcPct val="150000"/>
                        </a:lnSpc>
                      </a:pPr>
                      <a:endParaRPr kumimoji="1" lang="ja-JP" altLang="en-US" sz="1200" b="1" baseline="0" dirty="0">
                        <a:solidFill>
                          <a:srgbClr val="1E8CAA"/>
                        </a:solidFill>
                        <a:latin typeface="Arial" pitchFamily="34" charset="0"/>
                        <a:ea typeface="メイリオ" pitchFamily="50" charset="-128"/>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kumimoji="1" lang="ja-JP" altLang="en-US"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a:t>
                      </a:r>
                      <a:r>
                        <a:rPr kumimoji="1" lang="en-US" altLang="ja-JP"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a:t>
                      </a:r>
                      <a:r>
                        <a:rPr kumimoji="1" lang="ja-JP" altLang="en-US"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a:t>
                      </a:r>
                      <a:r>
                        <a:rPr kumimoji="1" lang="en-US" altLang="ja-JP"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a:t>
                      </a:r>
                      <a:r>
                        <a:rPr kumimoji="1" lang="ja-JP" altLang="en-US"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の希望のライセンスを選択して</a:t>
                      </a:r>
                      <a:r>
                        <a:rPr kumimoji="1" lang="en-US" altLang="ja-JP"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を配布する。</a:t>
                      </a:r>
                      <a:endParaRPr kumimoji="1" lang="ja-JP" altLang="en-US" sz="1200" b="1" baseline="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4726" marR="94726"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sz="1200" b="1" kern="1200" baseline="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ライセンスの条件を確認して、自社の希望に合うライセンスを選定することを検討</a:t>
                      </a:r>
                      <a:endParaRPr kumimoji="1" lang="en-US" altLang="ja-JP" sz="1200" b="1" kern="1200" baseline="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a:txBody>
                  <a:tcPr marL="94726" marR="72000"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5411623"/>
                  </a:ext>
                </a:extLst>
              </a:tr>
            </a:tbl>
          </a:graphicData>
        </a:graphic>
      </p:graphicFrame>
      <p:grpSp>
        <p:nvGrpSpPr>
          <p:cNvPr id="4" name="グループ化 3"/>
          <p:cNvGrpSpPr/>
          <p:nvPr/>
        </p:nvGrpSpPr>
        <p:grpSpPr>
          <a:xfrm>
            <a:off x="1819072" y="2966071"/>
            <a:ext cx="4182893" cy="818706"/>
            <a:chOff x="1336000" y="2684224"/>
            <a:chExt cx="3488259" cy="818706"/>
          </a:xfrm>
        </p:grpSpPr>
        <p:sp>
          <p:nvSpPr>
            <p:cNvPr id="5" name="テキスト ボックス 4"/>
            <p:cNvSpPr txBox="1"/>
            <p:nvPr/>
          </p:nvSpPr>
          <p:spPr>
            <a:xfrm>
              <a:off x="1336000" y="2924072"/>
              <a:ext cx="1168400" cy="263149"/>
            </a:xfrm>
            <a:prstGeom prst="rect">
              <a:avLst/>
            </a:prstGeom>
            <a:noFill/>
          </p:spPr>
          <p:txBody>
            <a:bodyPr wrap="square" rtlCol="0">
              <a:spAutoFit/>
            </a:bodyPr>
            <a:lstStyle/>
            <a:p>
              <a:pPr algn="ctr"/>
              <a:r>
                <a:rPr kumimoji="1" lang="en-US" altLang="ja-JP" sz="1200" spc="100" dirty="0">
                  <a:solidFill>
                    <a:schemeClr val="tx1"/>
                  </a:solidFill>
                  <a:latin typeface="Arial" pitchFamily="34" charset="0"/>
                  <a:ea typeface="メイリオ" pitchFamily="50" charset="-128"/>
                </a:rPr>
                <a:t>or</a:t>
              </a:r>
              <a:endParaRPr kumimoji="1" lang="ja-JP" altLang="en-US" sz="1200" spc="100" dirty="0">
                <a:solidFill>
                  <a:schemeClr val="tx1"/>
                </a:solidFill>
                <a:latin typeface="Arial" pitchFamily="34" charset="0"/>
                <a:ea typeface="メイリオ" pitchFamily="50" charset="-128"/>
              </a:endParaRPr>
            </a:p>
          </p:txBody>
        </p:sp>
        <p:cxnSp>
          <p:nvCxnSpPr>
            <p:cNvPr id="6" name="直線矢印コネクタ 198"/>
            <p:cNvCxnSpPr>
              <a:stCxn id="9" idx="3"/>
              <a:endCxn id="7" idx="1"/>
            </p:cNvCxnSpPr>
            <p:nvPr/>
          </p:nvCxnSpPr>
          <p:spPr bwMode="auto">
            <a:xfrm>
              <a:off x="2334200" y="2828224"/>
              <a:ext cx="1109403" cy="243456"/>
            </a:xfrm>
            <a:prstGeom prst="bentConnector3">
              <a:avLst>
                <a:gd name="adj1" fmla="val 50000"/>
              </a:avLst>
            </a:prstGeom>
            <a:noFill/>
            <a:ln w="57150" cap="flat" cmpd="sng" algn="ctr">
              <a:solidFill>
                <a:schemeClr val="bg1">
                  <a:lumMod val="75000"/>
                </a:schemeClr>
              </a:solidFill>
              <a:prstDash val="solid"/>
              <a:round/>
              <a:headEnd type="none" w="med" len="med"/>
              <a:tailEnd type="triangle" w="med" len="med"/>
            </a:ln>
            <a:effectLst/>
          </p:spPr>
        </p:cxnSp>
        <p:sp>
          <p:nvSpPr>
            <p:cNvPr id="7" name="正方形/長方形 6"/>
            <p:cNvSpPr/>
            <p:nvPr/>
          </p:nvSpPr>
          <p:spPr bwMode="auto">
            <a:xfrm>
              <a:off x="3443603" y="2713409"/>
              <a:ext cx="1380656" cy="736336"/>
            </a:xfrm>
            <a:prstGeom prst="rect">
              <a:avLst/>
            </a:prstGeom>
            <a:solidFill>
              <a:srgbClr val="FBB54F"/>
            </a:solidFill>
            <a:ln w="9525">
              <a:noFill/>
              <a:miter lim="800000"/>
              <a:headEnd/>
              <a:tailEnd/>
            </a:ln>
            <a:effectLst/>
          </p:spPr>
          <p:txBody>
            <a:bodyPr wrap="square" lIns="0" tIns="72000" rIns="0" bIns="0" rtlCol="0" anchor="ctr" anchorCtr="0">
              <a:noAutofit/>
            </a:bodyPr>
            <a:lstStyle/>
            <a:p>
              <a:pPr algn="ctr">
                <a:lnSpc>
                  <a:spcPct val="100000"/>
                </a:lnSpc>
              </a:pPr>
              <a:r>
                <a:rPr kumimoji="1" lang="ja-JP" altLang="en-US" sz="1200" b="1" spc="100" dirty="0">
                  <a:solidFill>
                    <a:schemeClr val="tx1">
                      <a:lumMod val="75000"/>
                      <a:lumOff val="25000"/>
                    </a:schemeClr>
                  </a:solidFill>
                  <a:latin typeface="Arial" pitchFamily="34" charset="0"/>
                  <a:ea typeface="メイリオ" pitchFamily="50" charset="-128"/>
                </a:rPr>
                <a:t>自社</a:t>
              </a:r>
              <a:r>
                <a:rPr kumimoji="1" lang="ja-JP" altLang="en-US" sz="1200" b="1" spc="100" dirty="0" smtClean="0">
                  <a:solidFill>
                    <a:schemeClr val="tx1">
                      <a:lumMod val="75000"/>
                      <a:lumOff val="25000"/>
                    </a:schemeClr>
                  </a:solidFill>
                  <a:latin typeface="Arial" pitchFamily="34" charset="0"/>
                  <a:ea typeface="メイリオ" pitchFamily="50" charset="-128"/>
                </a:rPr>
                <a:t>ソース</a:t>
              </a:r>
              <a:r>
                <a:rPr kumimoji="1" lang="en-US" altLang="ja-JP" sz="1200" b="1" spc="100" dirty="0">
                  <a:solidFill>
                    <a:schemeClr val="tx1">
                      <a:lumMod val="75000"/>
                      <a:lumOff val="25000"/>
                    </a:schemeClr>
                  </a:solidFill>
                  <a:latin typeface="Arial" pitchFamily="34" charset="0"/>
                  <a:ea typeface="メイリオ" pitchFamily="50" charset="-128"/>
                </a:rPr>
                <a:t/>
              </a:r>
              <a:br>
                <a:rPr kumimoji="1" lang="en-US" altLang="ja-JP" sz="1200" b="1" spc="100" dirty="0">
                  <a:solidFill>
                    <a:schemeClr val="tx1">
                      <a:lumMod val="75000"/>
                      <a:lumOff val="25000"/>
                    </a:schemeClr>
                  </a:solidFill>
                  <a:latin typeface="Arial" pitchFamily="34" charset="0"/>
                  <a:ea typeface="メイリオ" pitchFamily="50" charset="-128"/>
                </a:rPr>
              </a:br>
              <a:r>
                <a:rPr kumimoji="1" lang="ja-JP" altLang="en-US" sz="1200" b="1" spc="100" dirty="0">
                  <a:solidFill>
                    <a:schemeClr val="tx1">
                      <a:lumMod val="75000"/>
                      <a:lumOff val="25000"/>
                    </a:schemeClr>
                  </a:solidFill>
                  <a:latin typeface="Arial" pitchFamily="34" charset="0"/>
                  <a:ea typeface="メイリオ" pitchFamily="50" charset="-128"/>
                </a:rPr>
                <a:t>コード</a:t>
              </a:r>
              <a:r>
                <a:rPr kumimoji="1" lang="en-US" altLang="ja-JP" sz="1200" b="1" spc="100" dirty="0">
                  <a:solidFill>
                    <a:schemeClr val="tx1">
                      <a:lumMod val="75000"/>
                      <a:lumOff val="25000"/>
                    </a:schemeClr>
                  </a:solidFill>
                  <a:latin typeface="Arial" pitchFamily="34" charset="0"/>
                  <a:ea typeface="メイリオ" pitchFamily="50" charset="-128"/>
                </a:rPr>
                <a:t>B</a:t>
              </a:r>
            </a:p>
            <a:p>
              <a:pPr algn="ctr">
                <a:lnSpc>
                  <a:spcPct val="100000"/>
                </a:lnSpc>
              </a:pPr>
              <a:endParaRPr lang="en-US" altLang="ja-JP" sz="1200" b="1" spc="100" dirty="0">
                <a:solidFill>
                  <a:schemeClr val="bg1"/>
                </a:solidFill>
                <a:latin typeface="Arial" pitchFamily="34" charset="0"/>
                <a:ea typeface="メイリオ" pitchFamily="50" charset="-128"/>
              </a:endParaRPr>
            </a:p>
            <a:p>
              <a:pPr algn="ctr">
                <a:lnSpc>
                  <a:spcPct val="100000"/>
                </a:lnSpc>
              </a:pPr>
              <a:endParaRPr kumimoji="1" lang="en-US" altLang="ja-JP" sz="1200" b="1" spc="100" dirty="0">
                <a:solidFill>
                  <a:schemeClr val="bg1"/>
                </a:solidFill>
                <a:latin typeface="Arial" pitchFamily="34" charset="0"/>
                <a:ea typeface="メイリオ" pitchFamily="50" charset="-128"/>
              </a:endParaRPr>
            </a:p>
          </p:txBody>
        </p:sp>
        <p:sp>
          <p:nvSpPr>
            <p:cNvPr id="8" name="正方形/長方形 7"/>
            <p:cNvSpPr/>
            <p:nvPr/>
          </p:nvSpPr>
          <p:spPr bwMode="auto">
            <a:xfrm>
              <a:off x="3509742" y="3118178"/>
              <a:ext cx="1248379" cy="262800"/>
            </a:xfrm>
            <a:prstGeom prst="rect">
              <a:avLst/>
            </a:prstGeom>
            <a:solidFill>
              <a:srgbClr val="F46F3A"/>
            </a:solidFill>
            <a:ln w="9525">
              <a:noFill/>
              <a:miter lim="800000"/>
              <a:headEnd/>
              <a:tailEnd/>
            </a:ln>
            <a:effectLst/>
          </p:spPr>
          <p:txBody>
            <a:bodyPr wrap="non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 or A´)</a:t>
              </a:r>
            </a:p>
          </p:txBody>
        </p:sp>
        <p:sp>
          <p:nvSpPr>
            <p:cNvPr id="9" name="正方形/長方形 8"/>
            <p:cNvSpPr/>
            <p:nvPr/>
          </p:nvSpPr>
          <p:spPr bwMode="auto">
            <a:xfrm>
              <a:off x="1506200" y="2684224"/>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sp>
          <p:nvSpPr>
            <p:cNvPr id="10" name="正方形/長方形 9"/>
            <p:cNvSpPr/>
            <p:nvPr/>
          </p:nvSpPr>
          <p:spPr bwMode="auto">
            <a:xfrm>
              <a:off x="1506200" y="3161744"/>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cxnSp>
          <p:nvCxnSpPr>
            <p:cNvPr id="11" name="直線矢印コネクタ 198"/>
            <p:cNvCxnSpPr>
              <a:stCxn id="10" idx="3"/>
              <a:endCxn id="7" idx="1"/>
            </p:cNvCxnSpPr>
            <p:nvPr/>
          </p:nvCxnSpPr>
          <p:spPr bwMode="auto">
            <a:xfrm flipV="1">
              <a:off x="2334200" y="3071680"/>
              <a:ext cx="1109403" cy="234064"/>
            </a:xfrm>
            <a:prstGeom prst="bentConnector3">
              <a:avLst>
                <a:gd name="adj1" fmla="val 50000"/>
              </a:avLst>
            </a:prstGeom>
            <a:noFill/>
            <a:ln w="57150" cap="flat" cmpd="sng" algn="ctr">
              <a:solidFill>
                <a:schemeClr val="bg1">
                  <a:lumMod val="75000"/>
                </a:schemeClr>
              </a:solidFill>
              <a:prstDash val="solid"/>
              <a:round/>
              <a:headEnd type="none" w="med" len="med"/>
              <a:tailEnd type="triangle" w="med" len="med"/>
            </a:ln>
            <a:effectLst/>
          </p:spPr>
        </p:cxnSp>
        <p:sp>
          <p:nvSpPr>
            <p:cNvPr id="12" name="テキスト ボックス 11"/>
            <p:cNvSpPr txBox="1"/>
            <p:nvPr/>
          </p:nvSpPr>
          <p:spPr>
            <a:xfrm>
              <a:off x="2654753" y="3239781"/>
              <a:ext cx="1030354" cy="263149"/>
            </a:xfrm>
            <a:prstGeom prst="rect">
              <a:avLst/>
            </a:prstGeom>
            <a:noFill/>
          </p:spPr>
          <p:txBody>
            <a:bodyPr wrap="square" rtlCol="0">
              <a:spAutoFit/>
            </a:bodyPr>
            <a:lstStyle/>
            <a:p>
              <a:pPr algn="ctr"/>
              <a:r>
                <a:rPr kumimoji="1" lang="ja-JP" altLang="en-US" sz="1200" spc="100" dirty="0">
                  <a:solidFill>
                    <a:schemeClr val="tx1"/>
                  </a:solidFill>
                  <a:latin typeface="Arial" pitchFamily="34" charset="0"/>
                  <a:ea typeface="メイリオ" pitchFamily="50" charset="-128"/>
                </a:rPr>
                <a:t>組み込み</a:t>
              </a:r>
            </a:p>
          </p:txBody>
        </p:sp>
      </p:grpSp>
      <p:grpSp>
        <p:nvGrpSpPr>
          <p:cNvPr id="13" name="グループ化 12"/>
          <p:cNvGrpSpPr/>
          <p:nvPr/>
        </p:nvGrpSpPr>
        <p:grpSpPr>
          <a:xfrm>
            <a:off x="2013626" y="2318851"/>
            <a:ext cx="3988340" cy="489870"/>
            <a:chOff x="1506200" y="1856075"/>
            <a:chExt cx="3290441" cy="489870"/>
          </a:xfrm>
        </p:grpSpPr>
        <p:sp>
          <p:nvSpPr>
            <p:cNvPr id="14" name="正方形/長方形 13"/>
            <p:cNvSpPr/>
            <p:nvPr/>
          </p:nvSpPr>
          <p:spPr bwMode="auto">
            <a:xfrm>
              <a:off x="1506200" y="1856075"/>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sp>
          <p:nvSpPr>
            <p:cNvPr id="15" name="正方形/長方形 14"/>
            <p:cNvSpPr/>
            <p:nvPr/>
          </p:nvSpPr>
          <p:spPr bwMode="auto">
            <a:xfrm>
              <a:off x="3968641" y="1856075"/>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cxnSp>
          <p:nvCxnSpPr>
            <p:cNvPr id="16" name="直線矢印コネクタ 15"/>
            <p:cNvCxnSpPr>
              <a:stCxn id="14" idx="3"/>
              <a:endCxn id="15" idx="1"/>
            </p:cNvCxnSpPr>
            <p:nvPr/>
          </p:nvCxnSpPr>
          <p:spPr bwMode="auto">
            <a:xfrm>
              <a:off x="2334200" y="2000075"/>
              <a:ext cx="1634441" cy="1588"/>
            </a:xfrm>
            <a:prstGeom prst="straightConnector1">
              <a:avLst/>
            </a:prstGeom>
            <a:noFill/>
            <a:ln w="57150" cap="flat" cmpd="sng" algn="ctr">
              <a:solidFill>
                <a:schemeClr val="bg1">
                  <a:lumMod val="75000"/>
                </a:schemeClr>
              </a:solidFill>
              <a:prstDash val="solid"/>
              <a:round/>
              <a:headEnd type="none" w="med" len="med"/>
              <a:tailEnd type="triangle" w="med" len="med"/>
            </a:ln>
            <a:effectLst/>
          </p:spPr>
        </p:cxnSp>
        <p:sp>
          <p:nvSpPr>
            <p:cNvPr id="17" name="テキスト ボックス 16"/>
            <p:cNvSpPr txBox="1"/>
            <p:nvPr/>
          </p:nvSpPr>
          <p:spPr>
            <a:xfrm>
              <a:off x="2528698" y="2082796"/>
              <a:ext cx="1030354" cy="263149"/>
            </a:xfrm>
            <a:prstGeom prst="rect">
              <a:avLst/>
            </a:prstGeom>
            <a:noFill/>
          </p:spPr>
          <p:txBody>
            <a:bodyPr wrap="square" rtlCol="0">
              <a:spAutoFit/>
            </a:bodyPr>
            <a:lstStyle/>
            <a:p>
              <a:pPr algn="ctr"/>
              <a:r>
                <a:rPr kumimoji="1" lang="ja-JP" altLang="en-US" sz="1200" spc="100" dirty="0">
                  <a:solidFill>
                    <a:schemeClr val="tx1"/>
                  </a:solidFill>
                  <a:latin typeface="Arial" pitchFamily="34" charset="0"/>
                  <a:ea typeface="メイリオ" pitchFamily="50" charset="-128"/>
                </a:rPr>
                <a:t>改変</a:t>
              </a:r>
            </a:p>
          </p:txBody>
        </p:sp>
      </p:grpSp>
      <p:grpSp>
        <p:nvGrpSpPr>
          <p:cNvPr id="18" name="グループ化 17"/>
          <p:cNvGrpSpPr/>
          <p:nvPr/>
        </p:nvGrpSpPr>
        <p:grpSpPr>
          <a:xfrm>
            <a:off x="1819072" y="3817184"/>
            <a:ext cx="4182893" cy="838858"/>
            <a:chOff x="1336000" y="3910049"/>
            <a:chExt cx="3489131" cy="838858"/>
          </a:xfrm>
        </p:grpSpPr>
        <p:sp>
          <p:nvSpPr>
            <p:cNvPr id="19" name="正方形/長方形 18"/>
            <p:cNvSpPr/>
            <p:nvPr/>
          </p:nvSpPr>
          <p:spPr bwMode="auto">
            <a:xfrm>
              <a:off x="1506200" y="3910049"/>
              <a:ext cx="828000" cy="288000"/>
            </a:xfrm>
            <a:prstGeom prst="rect">
              <a:avLst/>
            </a:prstGeom>
            <a:solidFill>
              <a:srgbClr val="F46F3A"/>
            </a:solidFill>
            <a:ln w="57150">
              <a:solidFill>
                <a:srgbClr val="EFA143"/>
              </a:solid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sp>
          <p:nvSpPr>
            <p:cNvPr id="20" name="正方形/長方形 19"/>
            <p:cNvSpPr/>
            <p:nvPr/>
          </p:nvSpPr>
          <p:spPr bwMode="auto">
            <a:xfrm>
              <a:off x="1506200" y="4387569"/>
              <a:ext cx="828000" cy="288000"/>
            </a:xfrm>
            <a:prstGeom prst="rect">
              <a:avLst/>
            </a:prstGeom>
            <a:solidFill>
              <a:srgbClr val="F46F3A"/>
            </a:solidFill>
            <a:ln w="57150">
              <a:solidFill>
                <a:srgbClr val="EFA143"/>
              </a:solid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sp>
          <p:nvSpPr>
            <p:cNvPr id="21" name="テキスト ボックス 20"/>
            <p:cNvSpPr txBox="1"/>
            <p:nvPr/>
          </p:nvSpPr>
          <p:spPr>
            <a:xfrm>
              <a:off x="1336000" y="4149897"/>
              <a:ext cx="1168400" cy="288000"/>
            </a:xfrm>
            <a:prstGeom prst="rect">
              <a:avLst/>
            </a:prstGeom>
            <a:noFill/>
          </p:spPr>
          <p:txBody>
            <a:bodyPr wrap="square" rtlCol="0">
              <a:spAutoFit/>
            </a:bodyPr>
            <a:lstStyle/>
            <a:p>
              <a:pPr algn="ctr"/>
              <a:r>
                <a:rPr kumimoji="1" lang="en-US" altLang="ja-JP" sz="1200" spc="100" dirty="0">
                  <a:solidFill>
                    <a:schemeClr val="tx1"/>
                  </a:solidFill>
                  <a:latin typeface="Arial" pitchFamily="34" charset="0"/>
                  <a:ea typeface="メイリオ" pitchFamily="50" charset="-128"/>
                </a:rPr>
                <a:t>or</a:t>
              </a:r>
              <a:endParaRPr kumimoji="1" lang="ja-JP" altLang="en-US" sz="1200" spc="100" dirty="0">
                <a:solidFill>
                  <a:schemeClr val="tx1"/>
                </a:solidFill>
                <a:latin typeface="Arial" pitchFamily="34" charset="0"/>
                <a:ea typeface="メイリオ" pitchFamily="50" charset="-128"/>
              </a:endParaRPr>
            </a:p>
          </p:txBody>
        </p:sp>
        <p:sp>
          <p:nvSpPr>
            <p:cNvPr id="22" name="正方形/長方形 21"/>
            <p:cNvSpPr/>
            <p:nvPr/>
          </p:nvSpPr>
          <p:spPr bwMode="auto">
            <a:xfrm>
              <a:off x="3442731" y="4022692"/>
              <a:ext cx="1382400" cy="536050"/>
            </a:xfrm>
            <a:prstGeom prst="rect">
              <a:avLst/>
            </a:prstGeom>
            <a:solidFill>
              <a:srgbClr val="F46F3A"/>
            </a:solidFill>
            <a:ln w="57150">
              <a:solidFill>
                <a:srgbClr val="EFA143"/>
              </a:solidFill>
              <a:miter lim="800000"/>
              <a:headEnd/>
              <a:tailEnd/>
            </a:ln>
            <a:effectLst/>
          </p:spPr>
          <p:txBody>
            <a:bodyPr wrap="square" lIns="0" tIns="0" rIns="0" bIns="0" rtlCol="0" anchor="ctr" anchorCtr="0">
              <a:noAutofit/>
            </a:bodyPr>
            <a:lstStyle/>
            <a:p>
              <a:pPr algn="ctr">
                <a:lnSpc>
                  <a:spcPct val="100000"/>
                </a:lnSpc>
              </a:pPr>
              <a:r>
                <a:rPr kumimoji="1" lang="ja-JP" altLang="en-US" sz="1200" b="1" spc="100" dirty="0">
                  <a:solidFill>
                    <a:schemeClr val="bg1"/>
                  </a:solidFill>
                  <a:latin typeface="Arial" pitchFamily="34" charset="0"/>
                  <a:ea typeface="メイリオ" pitchFamily="50" charset="-128"/>
                </a:rPr>
                <a:t>自社</a:t>
              </a:r>
              <a:r>
                <a:rPr kumimoji="1" lang="ja-JP" altLang="en-US" sz="1200" b="1" spc="100" dirty="0" smtClean="0">
                  <a:solidFill>
                    <a:schemeClr val="bg1"/>
                  </a:solidFill>
                  <a:latin typeface="Arial" pitchFamily="34" charset="0"/>
                  <a:ea typeface="メイリオ" pitchFamily="50" charset="-128"/>
                </a:rPr>
                <a:t>バイナリ</a:t>
              </a:r>
              <a:endParaRPr kumimoji="1" lang="en-US" altLang="ja-JP" sz="1200" b="1" spc="100" dirty="0">
                <a:solidFill>
                  <a:schemeClr val="bg1"/>
                </a:solidFill>
                <a:latin typeface="Arial" pitchFamily="34" charset="0"/>
                <a:ea typeface="メイリオ" pitchFamily="50" charset="-128"/>
              </a:endParaRPr>
            </a:p>
            <a:p>
              <a:pPr algn="ctr">
                <a:lnSpc>
                  <a:spcPct val="100000"/>
                </a:lnSpc>
              </a:pPr>
              <a:r>
                <a:rPr lang="ja-JP" altLang="en-US" sz="1200" b="1" spc="100" dirty="0">
                  <a:solidFill>
                    <a:schemeClr val="bg1"/>
                  </a:solidFill>
                  <a:latin typeface="Arial" pitchFamily="34" charset="0"/>
                  <a:ea typeface="メイリオ" pitchFamily="50" charset="-128"/>
                </a:rPr>
                <a:t>コード</a:t>
              </a:r>
              <a:r>
                <a:rPr lang="en-US" altLang="ja-JP" sz="1200" b="1" spc="100" dirty="0">
                  <a:solidFill>
                    <a:schemeClr val="bg1"/>
                  </a:solidFill>
                  <a:latin typeface="Arial" pitchFamily="34" charset="0"/>
                  <a:ea typeface="メイリオ" pitchFamily="50" charset="-128"/>
                </a:rPr>
                <a:t>B</a:t>
              </a:r>
              <a:endParaRPr kumimoji="1" lang="en-US" altLang="ja-JP" sz="1200" b="1" spc="100" dirty="0">
                <a:solidFill>
                  <a:schemeClr val="bg1"/>
                </a:solidFill>
                <a:latin typeface="Arial" pitchFamily="34" charset="0"/>
                <a:ea typeface="メイリオ" pitchFamily="50" charset="-128"/>
              </a:endParaRPr>
            </a:p>
          </p:txBody>
        </p:sp>
        <p:cxnSp>
          <p:nvCxnSpPr>
            <p:cNvPr id="23" name="直線矢印コネクタ 198"/>
            <p:cNvCxnSpPr>
              <a:stCxn id="19" idx="3"/>
              <a:endCxn id="22" idx="1"/>
            </p:cNvCxnSpPr>
            <p:nvPr/>
          </p:nvCxnSpPr>
          <p:spPr bwMode="auto">
            <a:xfrm>
              <a:off x="2334200" y="4054049"/>
              <a:ext cx="1108531" cy="236668"/>
            </a:xfrm>
            <a:prstGeom prst="bentConnector3">
              <a:avLst>
                <a:gd name="adj1" fmla="val 50000"/>
              </a:avLst>
            </a:prstGeom>
            <a:noFill/>
            <a:ln w="57150" cap="flat" cmpd="sng" algn="ctr">
              <a:solidFill>
                <a:schemeClr val="bg1">
                  <a:lumMod val="75000"/>
                </a:schemeClr>
              </a:solidFill>
              <a:prstDash val="solid"/>
              <a:round/>
              <a:headEnd type="triangle" w="med" len="med"/>
              <a:tailEnd type="triangle" w="med" len="med"/>
            </a:ln>
            <a:effectLst/>
          </p:spPr>
        </p:cxnSp>
        <p:cxnSp>
          <p:nvCxnSpPr>
            <p:cNvPr id="24" name="直線矢印コネクタ 198"/>
            <p:cNvCxnSpPr>
              <a:stCxn id="20" idx="3"/>
              <a:endCxn id="22" idx="1"/>
            </p:cNvCxnSpPr>
            <p:nvPr/>
          </p:nvCxnSpPr>
          <p:spPr bwMode="auto">
            <a:xfrm flipV="1">
              <a:off x="2334200" y="4290717"/>
              <a:ext cx="1108531" cy="240852"/>
            </a:xfrm>
            <a:prstGeom prst="bentConnector3">
              <a:avLst>
                <a:gd name="adj1" fmla="val 50000"/>
              </a:avLst>
            </a:prstGeom>
            <a:noFill/>
            <a:ln w="57150" cap="flat" cmpd="sng" algn="ctr">
              <a:solidFill>
                <a:schemeClr val="bg1">
                  <a:lumMod val="75000"/>
                </a:schemeClr>
              </a:solidFill>
              <a:prstDash val="solid"/>
              <a:round/>
              <a:headEnd type="triangle" w="med" len="med"/>
              <a:tailEnd type="triangle" w="med" len="med"/>
            </a:ln>
            <a:effectLst/>
          </p:spPr>
        </p:cxnSp>
        <p:sp>
          <p:nvSpPr>
            <p:cNvPr id="25" name="テキスト ボックス 24"/>
            <p:cNvSpPr txBox="1"/>
            <p:nvPr/>
          </p:nvSpPr>
          <p:spPr>
            <a:xfrm>
              <a:off x="2231872" y="4471908"/>
              <a:ext cx="1816910" cy="276999"/>
            </a:xfrm>
            <a:prstGeom prst="rect">
              <a:avLst/>
            </a:prstGeom>
            <a:noFill/>
          </p:spPr>
          <p:txBody>
            <a:bodyPr wrap="square" rtlCol="0">
              <a:spAutoFit/>
            </a:bodyPr>
            <a:lstStyle/>
            <a:p>
              <a:pPr algn="ctr"/>
              <a:r>
                <a:rPr kumimoji="1" lang="ja-JP" altLang="en-US" sz="1200" spc="100" dirty="0" smtClean="0">
                  <a:solidFill>
                    <a:schemeClr val="tx1"/>
                  </a:solidFill>
                  <a:latin typeface="Arial" pitchFamily="34" charset="0"/>
                  <a:ea typeface="メイリオ" pitchFamily="50" charset="-128"/>
                </a:rPr>
                <a:t>リンク</a:t>
              </a:r>
              <a:endParaRPr kumimoji="1" lang="ja-JP" altLang="en-US" sz="1200" spc="100" dirty="0">
                <a:solidFill>
                  <a:schemeClr val="tx1"/>
                </a:solidFill>
                <a:latin typeface="Arial" pitchFamily="34" charset="0"/>
                <a:ea typeface="メイリオ" pitchFamily="50" charset="-128"/>
              </a:endParaRPr>
            </a:p>
          </p:txBody>
        </p:sp>
      </p:grpSp>
      <p:sp>
        <p:nvSpPr>
          <p:cNvPr id="32" name="テキスト ボックス 31"/>
          <p:cNvSpPr txBox="1"/>
          <p:nvPr/>
        </p:nvSpPr>
        <p:spPr>
          <a:xfrm>
            <a:off x="515566" y="1284708"/>
            <a:ext cx="11206263" cy="646331"/>
          </a:xfrm>
          <a:prstGeom prst="rect">
            <a:avLst/>
          </a:prstGeom>
          <a:noFill/>
        </p:spPr>
        <p:txBody>
          <a:bodyPr wrap="square" rtlCol="0">
            <a:spAutoFit/>
          </a:bodyPr>
          <a:lstStyle/>
          <a:p>
            <a:pPr>
              <a:buSzPct val="89000"/>
            </a:pPr>
            <a:r>
              <a:rPr lang="en-US" altLang="ja-JP" sz="1800" b="1" spc="100" dirty="0" smtClean="0">
                <a:solidFill>
                  <a:srgbClr val="F6167B"/>
                </a:solidFill>
                <a:latin typeface="Arial" pitchFamily="34" charset="0"/>
                <a:ea typeface="メイリオ" pitchFamily="50" charset="-128"/>
                <a:cs typeface="Times New Roman" pitchFamily="18" charset="0"/>
              </a:rPr>
              <a:t>OSS</a:t>
            </a:r>
            <a:r>
              <a:rPr lang="ja-JP" altLang="en-US" sz="1800" b="1" spc="100" dirty="0" smtClean="0">
                <a:solidFill>
                  <a:srgbClr val="F6167B"/>
                </a:solidFill>
                <a:latin typeface="Arial" pitchFamily="34" charset="0"/>
                <a:ea typeface="メイリオ" pitchFamily="50" charset="-128"/>
                <a:cs typeface="Times New Roman" pitchFamily="18" charset="0"/>
              </a:rPr>
              <a:t>のライセンスによっては、下記の条件が発生する場合がある。</a:t>
            </a:r>
            <a:r>
              <a:rPr lang="en-US" altLang="ja-JP" sz="1800" b="1" spc="100" dirty="0" smtClean="0">
                <a:solidFill>
                  <a:srgbClr val="F6167B"/>
                </a:solidFill>
                <a:latin typeface="Arial" pitchFamily="34" charset="0"/>
                <a:ea typeface="メイリオ" pitchFamily="50" charset="-128"/>
                <a:cs typeface="Times New Roman" pitchFamily="18" charset="0"/>
              </a:rPr>
              <a:t>OSS</a:t>
            </a:r>
            <a:r>
              <a:rPr lang="ja-JP" altLang="en-US" sz="1800" b="1" spc="100" dirty="0" smtClean="0">
                <a:solidFill>
                  <a:srgbClr val="F6167B"/>
                </a:solidFill>
                <a:latin typeface="Arial" pitchFamily="34" charset="0"/>
                <a:ea typeface="メイリオ" pitchFamily="50" charset="-128"/>
                <a:cs typeface="Times New Roman" pitchFamily="18" charset="0"/>
              </a:rPr>
              <a:t>利用推進、法務、知財他と相談して、利用する</a:t>
            </a:r>
            <a:r>
              <a:rPr lang="en-US" altLang="ja-JP" sz="1800" b="1" spc="100" dirty="0" smtClean="0">
                <a:solidFill>
                  <a:srgbClr val="F6167B"/>
                </a:solidFill>
                <a:latin typeface="Arial" pitchFamily="34" charset="0"/>
                <a:ea typeface="メイリオ" pitchFamily="50" charset="-128"/>
                <a:cs typeface="Times New Roman" pitchFamily="18" charset="0"/>
              </a:rPr>
              <a:t>OSS</a:t>
            </a:r>
            <a:r>
              <a:rPr lang="ja-JP" altLang="en-US" b="1" spc="100" dirty="0" smtClean="0">
                <a:solidFill>
                  <a:srgbClr val="F6167B"/>
                </a:solidFill>
                <a:latin typeface="Arial" pitchFamily="34" charset="0"/>
                <a:ea typeface="メイリオ" pitchFamily="50" charset="-128"/>
                <a:cs typeface="Times New Roman" pitchFamily="18" charset="0"/>
              </a:rPr>
              <a:t>のライセンス条件を確認する必要がある。</a:t>
            </a:r>
            <a:endParaRPr lang="ja-JP" altLang="en-US" sz="1800" b="1" spc="100" dirty="0">
              <a:solidFill>
                <a:srgbClr val="F6167B"/>
              </a:solidFill>
              <a:latin typeface="Arial" pitchFamily="34" charset="0"/>
              <a:ea typeface="メイリオ" pitchFamily="50" charset="-128"/>
            </a:endParaRPr>
          </a:p>
        </p:txBody>
      </p:sp>
      <p:grpSp>
        <p:nvGrpSpPr>
          <p:cNvPr id="39" name="グループ化 38"/>
          <p:cNvGrpSpPr/>
          <p:nvPr/>
        </p:nvGrpSpPr>
        <p:grpSpPr>
          <a:xfrm>
            <a:off x="1819073" y="4704084"/>
            <a:ext cx="4182892" cy="890758"/>
            <a:chOff x="1336000" y="2684224"/>
            <a:chExt cx="3488259" cy="890758"/>
          </a:xfrm>
        </p:grpSpPr>
        <p:sp>
          <p:nvSpPr>
            <p:cNvPr id="40" name="テキスト ボックス 39"/>
            <p:cNvSpPr txBox="1"/>
            <p:nvPr/>
          </p:nvSpPr>
          <p:spPr>
            <a:xfrm>
              <a:off x="1336000" y="2924072"/>
              <a:ext cx="1168400" cy="263149"/>
            </a:xfrm>
            <a:prstGeom prst="rect">
              <a:avLst/>
            </a:prstGeom>
            <a:noFill/>
          </p:spPr>
          <p:txBody>
            <a:bodyPr wrap="square" rtlCol="0">
              <a:spAutoFit/>
            </a:bodyPr>
            <a:lstStyle/>
            <a:p>
              <a:pPr algn="ctr"/>
              <a:r>
                <a:rPr kumimoji="1" lang="en-US" altLang="ja-JP" sz="1200" spc="100" dirty="0">
                  <a:solidFill>
                    <a:schemeClr val="tx1"/>
                  </a:solidFill>
                  <a:latin typeface="Arial" pitchFamily="34" charset="0"/>
                  <a:ea typeface="メイリオ" pitchFamily="50" charset="-128"/>
                </a:rPr>
                <a:t>or</a:t>
              </a:r>
              <a:endParaRPr kumimoji="1" lang="ja-JP" altLang="en-US" sz="1200" spc="100" dirty="0">
                <a:solidFill>
                  <a:schemeClr val="tx1"/>
                </a:solidFill>
                <a:latin typeface="Arial" pitchFamily="34" charset="0"/>
                <a:ea typeface="メイリオ" pitchFamily="50" charset="-128"/>
              </a:endParaRPr>
            </a:p>
          </p:txBody>
        </p:sp>
        <p:cxnSp>
          <p:nvCxnSpPr>
            <p:cNvPr id="41" name="直線矢印コネクタ 198"/>
            <p:cNvCxnSpPr>
              <a:stCxn id="44" idx="3"/>
              <a:endCxn id="42" idx="1"/>
            </p:cNvCxnSpPr>
            <p:nvPr/>
          </p:nvCxnSpPr>
          <p:spPr bwMode="auto">
            <a:xfrm>
              <a:off x="2334200" y="2828224"/>
              <a:ext cx="1109403" cy="243456"/>
            </a:xfrm>
            <a:prstGeom prst="bentConnector3">
              <a:avLst>
                <a:gd name="adj1" fmla="val 50000"/>
              </a:avLst>
            </a:prstGeom>
            <a:noFill/>
            <a:ln w="57150" cap="flat" cmpd="sng" algn="ctr">
              <a:solidFill>
                <a:schemeClr val="bg1">
                  <a:lumMod val="75000"/>
                </a:schemeClr>
              </a:solidFill>
              <a:prstDash val="solid"/>
              <a:round/>
              <a:headEnd type="none" w="med" len="med"/>
              <a:tailEnd type="triangle" w="med" len="med"/>
            </a:ln>
            <a:effectLst/>
          </p:spPr>
        </p:cxnSp>
        <p:sp>
          <p:nvSpPr>
            <p:cNvPr id="42" name="正方形/長方形 41"/>
            <p:cNvSpPr/>
            <p:nvPr/>
          </p:nvSpPr>
          <p:spPr bwMode="auto">
            <a:xfrm>
              <a:off x="3443603" y="2713409"/>
              <a:ext cx="1380656" cy="736336"/>
            </a:xfrm>
            <a:prstGeom prst="rect">
              <a:avLst/>
            </a:prstGeom>
            <a:solidFill>
              <a:srgbClr val="FBB54F"/>
            </a:solidFill>
            <a:ln w="9525">
              <a:noFill/>
              <a:miter lim="800000"/>
              <a:headEnd/>
              <a:tailEnd/>
            </a:ln>
            <a:effectLst/>
          </p:spPr>
          <p:txBody>
            <a:bodyPr wrap="square" lIns="0" tIns="72000" rIns="0" bIns="0" rtlCol="0" anchor="ctr" anchorCtr="0">
              <a:noAutofit/>
            </a:bodyPr>
            <a:lstStyle/>
            <a:p>
              <a:pPr algn="ctr">
                <a:lnSpc>
                  <a:spcPct val="100000"/>
                </a:lnSpc>
              </a:pPr>
              <a:r>
                <a:rPr kumimoji="1" lang="ja-JP" altLang="en-US" sz="1200" b="1" spc="100" dirty="0" smtClean="0">
                  <a:solidFill>
                    <a:schemeClr val="tx1">
                      <a:lumMod val="75000"/>
                      <a:lumOff val="25000"/>
                    </a:schemeClr>
                  </a:solidFill>
                  <a:latin typeface="Arial" pitchFamily="34" charset="0"/>
                  <a:ea typeface="メイリオ" pitchFamily="50" charset="-128"/>
                </a:rPr>
                <a:t>自社製品</a:t>
              </a:r>
              <a:endParaRPr kumimoji="1" lang="en-US" altLang="ja-JP" sz="1200" b="1" spc="100" dirty="0">
                <a:solidFill>
                  <a:schemeClr val="tx1">
                    <a:lumMod val="75000"/>
                    <a:lumOff val="25000"/>
                  </a:schemeClr>
                </a:solidFill>
                <a:latin typeface="Arial" pitchFamily="34" charset="0"/>
                <a:ea typeface="メイリオ" pitchFamily="50" charset="-128"/>
              </a:endParaRPr>
            </a:p>
            <a:p>
              <a:pPr algn="ctr">
                <a:lnSpc>
                  <a:spcPct val="100000"/>
                </a:lnSpc>
              </a:pPr>
              <a:endParaRPr lang="en-US" altLang="ja-JP" sz="1200" b="1" spc="100" dirty="0">
                <a:solidFill>
                  <a:schemeClr val="bg1"/>
                </a:solidFill>
                <a:latin typeface="Arial" pitchFamily="34" charset="0"/>
                <a:ea typeface="メイリオ" pitchFamily="50" charset="-128"/>
              </a:endParaRPr>
            </a:p>
            <a:p>
              <a:pPr algn="ctr">
                <a:lnSpc>
                  <a:spcPct val="100000"/>
                </a:lnSpc>
              </a:pPr>
              <a:endParaRPr kumimoji="1" lang="en-US" altLang="ja-JP" sz="1200" b="1" spc="100" dirty="0">
                <a:solidFill>
                  <a:schemeClr val="bg1"/>
                </a:solidFill>
                <a:latin typeface="Arial" pitchFamily="34" charset="0"/>
                <a:ea typeface="メイリオ" pitchFamily="50" charset="-128"/>
              </a:endParaRPr>
            </a:p>
          </p:txBody>
        </p:sp>
        <p:sp>
          <p:nvSpPr>
            <p:cNvPr id="43" name="正方形/長方形 42"/>
            <p:cNvSpPr/>
            <p:nvPr/>
          </p:nvSpPr>
          <p:spPr bwMode="auto">
            <a:xfrm>
              <a:off x="3509742" y="3118178"/>
              <a:ext cx="1248379" cy="262800"/>
            </a:xfrm>
            <a:prstGeom prst="rect">
              <a:avLst/>
            </a:prstGeom>
            <a:solidFill>
              <a:srgbClr val="F46F3A"/>
            </a:solidFill>
            <a:ln w="9525">
              <a:noFill/>
              <a:miter lim="800000"/>
              <a:headEnd/>
              <a:tailEnd/>
            </a:ln>
            <a:effectLst/>
          </p:spPr>
          <p:txBody>
            <a:bodyPr wrap="non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a:t>
              </a:r>
              <a:r>
                <a:rPr kumimoji="1" lang="ja-JP" altLang="en-US" sz="1200" b="1" spc="100" dirty="0" err="1" smtClean="0">
                  <a:solidFill>
                    <a:schemeClr val="bg1"/>
                  </a:solidFill>
                  <a:latin typeface="Arial" pitchFamily="34" charset="0"/>
                  <a:ea typeface="メイリオ" pitchFamily="50" charset="-128"/>
                </a:rPr>
                <a:t>、</a:t>
              </a:r>
              <a:r>
                <a:rPr kumimoji="1" lang="en-US" altLang="ja-JP" sz="1200" b="1" spc="100" dirty="0" smtClean="0">
                  <a:solidFill>
                    <a:schemeClr val="bg1"/>
                  </a:solidFill>
                  <a:latin typeface="Arial" pitchFamily="34" charset="0"/>
                  <a:ea typeface="メイリオ" pitchFamily="50" charset="-128"/>
                </a:rPr>
                <a:t>C</a:t>
              </a:r>
              <a:endParaRPr kumimoji="1" lang="en-US" altLang="ja-JP" sz="1200" b="1" spc="100" dirty="0">
                <a:solidFill>
                  <a:schemeClr val="bg1"/>
                </a:solidFill>
                <a:latin typeface="Arial" pitchFamily="34" charset="0"/>
                <a:ea typeface="メイリオ" pitchFamily="50" charset="-128"/>
              </a:endParaRPr>
            </a:p>
          </p:txBody>
        </p:sp>
        <p:sp>
          <p:nvSpPr>
            <p:cNvPr id="44" name="正方形/長方形 43"/>
            <p:cNvSpPr/>
            <p:nvPr/>
          </p:nvSpPr>
          <p:spPr bwMode="auto">
            <a:xfrm>
              <a:off x="1506200" y="2684224"/>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sp>
          <p:nvSpPr>
            <p:cNvPr id="45" name="正方形/長方形 44"/>
            <p:cNvSpPr/>
            <p:nvPr/>
          </p:nvSpPr>
          <p:spPr bwMode="auto">
            <a:xfrm>
              <a:off x="1506200" y="3161744"/>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C</a:t>
              </a:r>
              <a:endParaRPr kumimoji="1" lang="en-US" altLang="ja-JP" sz="1200" b="1" spc="100" dirty="0">
                <a:solidFill>
                  <a:schemeClr val="bg1"/>
                </a:solidFill>
                <a:latin typeface="Arial" pitchFamily="34" charset="0"/>
                <a:ea typeface="メイリオ" pitchFamily="50" charset="-128"/>
              </a:endParaRPr>
            </a:p>
          </p:txBody>
        </p:sp>
        <p:cxnSp>
          <p:nvCxnSpPr>
            <p:cNvPr id="46" name="直線矢印コネクタ 198"/>
            <p:cNvCxnSpPr>
              <a:stCxn id="45" idx="3"/>
              <a:endCxn id="42" idx="1"/>
            </p:cNvCxnSpPr>
            <p:nvPr/>
          </p:nvCxnSpPr>
          <p:spPr bwMode="auto">
            <a:xfrm flipV="1">
              <a:off x="2334200" y="3071680"/>
              <a:ext cx="1109403" cy="234064"/>
            </a:xfrm>
            <a:prstGeom prst="bentConnector3">
              <a:avLst>
                <a:gd name="adj1" fmla="val 50000"/>
              </a:avLst>
            </a:prstGeom>
            <a:noFill/>
            <a:ln w="57150" cap="flat" cmpd="sng" algn="ctr">
              <a:solidFill>
                <a:schemeClr val="bg1">
                  <a:lumMod val="75000"/>
                </a:schemeClr>
              </a:solidFill>
              <a:prstDash val="solid"/>
              <a:round/>
              <a:headEnd type="none" w="med" len="med"/>
              <a:tailEnd type="triangle" w="med" len="med"/>
            </a:ln>
            <a:effectLst/>
          </p:spPr>
        </p:cxnSp>
        <p:sp>
          <p:nvSpPr>
            <p:cNvPr id="47" name="テキスト ボックス 46"/>
            <p:cNvSpPr txBox="1"/>
            <p:nvPr/>
          </p:nvSpPr>
          <p:spPr>
            <a:xfrm>
              <a:off x="2353656" y="3113317"/>
              <a:ext cx="1647626" cy="461665"/>
            </a:xfrm>
            <a:prstGeom prst="rect">
              <a:avLst/>
            </a:prstGeom>
            <a:noFill/>
          </p:spPr>
          <p:txBody>
            <a:bodyPr wrap="square" rtlCol="0">
              <a:spAutoFit/>
            </a:bodyPr>
            <a:lstStyle/>
            <a:p>
              <a:pPr algn="ctr"/>
              <a:r>
                <a:rPr kumimoji="1" lang="ja-JP" altLang="en-US" sz="1200" spc="100" dirty="0" smtClean="0">
                  <a:solidFill>
                    <a:schemeClr val="tx1"/>
                  </a:solidFill>
                  <a:latin typeface="Arial" pitchFamily="34" charset="0"/>
                  <a:ea typeface="メイリオ" pitchFamily="50" charset="-128"/>
                </a:rPr>
                <a:t>リンク</a:t>
              </a:r>
              <a:r>
                <a:rPr kumimoji="1" lang="en-US" altLang="ja-JP" sz="1200" spc="100" dirty="0" smtClean="0">
                  <a:latin typeface="Arial" pitchFamily="34" charset="0"/>
                  <a:ea typeface="メイリオ" pitchFamily="50" charset="-128"/>
                </a:rPr>
                <a:t>/</a:t>
              </a:r>
              <a:br>
                <a:rPr kumimoji="1" lang="en-US" altLang="ja-JP" sz="1200" spc="100" dirty="0" smtClean="0">
                  <a:latin typeface="Arial" pitchFamily="34" charset="0"/>
                  <a:ea typeface="メイリオ" pitchFamily="50" charset="-128"/>
                </a:rPr>
              </a:br>
              <a:r>
                <a:rPr kumimoji="1" lang="ja-JP" altLang="en-US" sz="1200" spc="100" dirty="0" smtClean="0">
                  <a:solidFill>
                    <a:schemeClr val="tx1"/>
                  </a:solidFill>
                  <a:latin typeface="Arial" pitchFamily="34" charset="0"/>
                  <a:ea typeface="メイリオ" pitchFamily="50" charset="-128"/>
                </a:rPr>
                <a:t>組み込み</a:t>
              </a:r>
              <a:endParaRPr kumimoji="1" lang="ja-JP" altLang="en-US" sz="1200" spc="100" dirty="0">
                <a:solidFill>
                  <a:schemeClr val="tx1"/>
                </a:solidFill>
                <a:latin typeface="Arial" pitchFamily="34" charset="0"/>
                <a:ea typeface="メイリオ" pitchFamily="50" charset="-128"/>
              </a:endParaRPr>
            </a:p>
          </p:txBody>
        </p:sp>
      </p:grpSp>
      <p:sp>
        <p:nvSpPr>
          <p:cNvPr id="2" name="テキスト ボックス 1"/>
          <p:cNvSpPr txBox="1"/>
          <p:nvPr/>
        </p:nvSpPr>
        <p:spPr>
          <a:xfrm>
            <a:off x="2890413" y="4714009"/>
            <a:ext cx="640727" cy="229924"/>
          </a:xfrm>
          <a:prstGeom prst="rect">
            <a:avLst/>
          </a:prstGeom>
          <a:solidFill>
            <a:schemeClr val="bg1"/>
          </a:solidFill>
          <a:ln>
            <a:solidFill>
              <a:srgbClr val="0070C0"/>
            </a:solidFill>
          </a:ln>
        </p:spPr>
        <p:txBody>
          <a:bodyPr vert="horz" wrap="square" lIns="36000" tIns="36000" rIns="36000" bIns="36000" rtlCol="0" anchor="t">
            <a:noAutofit/>
          </a:bodyPr>
          <a:lstStyle/>
          <a:p>
            <a:pPr marR="0" algn="l" defTabSz="914400" rtl="0" eaLnBrk="1" fontAlgn="auto" latinLnBrk="0" hangingPunct="1">
              <a:lnSpc>
                <a:spcPct val="90000"/>
              </a:lnSpc>
              <a:spcBef>
                <a:spcPts val="1000"/>
              </a:spcBef>
              <a:spcAft>
                <a:spcPts val="0"/>
              </a:spcAft>
              <a:buClrTx/>
              <a:buSzTx/>
              <a:tabLst/>
            </a:pPr>
            <a:r>
              <a:rPr lang="ja-JP" altLang="en-US" sz="1200" b="1"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ﾗｲｾﾝｽ</a:t>
            </a:r>
            <a:r>
              <a:rPr kumimoji="0" lang="en-US" altLang="ja-JP" sz="1200" b="1" i="0" strike="noStrike" kern="1200" cap="none" spc="0" normalizeH="0" baseline="0" noProof="0" dirty="0" smtClean="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A</a:t>
            </a:r>
            <a:endParaRPr kumimoji="0" lang="ja-JP" altLang="en-US" sz="1200" b="1" i="0"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テキスト ボックス 47"/>
          <p:cNvSpPr txBox="1"/>
          <p:nvPr/>
        </p:nvSpPr>
        <p:spPr>
          <a:xfrm>
            <a:off x="2877404" y="5254996"/>
            <a:ext cx="640727" cy="229924"/>
          </a:xfrm>
          <a:prstGeom prst="rect">
            <a:avLst/>
          </a:prstGeom>
          <a:solidFill>
            <a:schemeClr val="bg1"/>
          </a:solidFill>
          <a:ln>
            <a:solidFill>
              <a:srgbClr val="0070C0"/>
            </a:solidFill>
          </a:ln>
        </p:spPr>
        <p:txBody>
          <a:bodyPr vert="horz" wrap="square" lIns="36000" tIns="36000" rIns="36000" bIns="36000" rtlCol="0" anchor="t">
            <a:noAutofit/>
          </a:bodyPr>
          <a:lstStyle/>
          <a:p>
            <a:pPr marR="0" algn="l" defTabSz="914400" rtl="0" eaLnBrk="1" fontAlgn="auto" latinLnBrk="0" hangingPunct="1">
              <a:lnSpc>
                <a:spcPct val="90000"/>
              </a:lnSpc>
              <a:spcBef>
                <a:spcPts val="1000"/>
              </a:spcBef>
              <a:spcAft>
                <a:spcPts val="0"/>
              </a:spcAft>
              <a:buClrTx/>
              <a:buSzTx/>
              <a:tabLst/>
            </a:pPr>
            <a:r>
              <a:rPr lang="ja-JP" altLang="en-US" sz="1200" b="1"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ﾗｲｾﾝｽ</a:t>
            </a:r>
            <a:r>
              <a:rPr lang="en-US" altLang="ja-JP" sz="1200" b="1"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C</a:t>
            </a:r>
            <a:endParaRPr kumimoji="0" lang="ja-JP" altLang="en-US" sz="1200" b="1" i="0"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上下矢印 25"/>
          <p:cNvSpPr/>
          <p:nvPr/>
        </p:nvSpPr>
        <p:spPr>
          <a:xfrm>
            <a:off x="3103879" y="4911578"/>
            <a:ext cx="195027" cy="35992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p:cNvSpPr txBox="1"/>
          <p:nvPr/>
        </p:nvSpPr>
        <p:spPr>
          <a:xfrm>
            <a:off x="2777153" y="4969812"/>
            <a:ext cx="1401069" cy="276999"/>
          </a:xfrm>
          <a:prstGeom prst="rect">
            <a:avLst/>
          </a:prstGeom>
          <a:noFill/>
        </p:spPr>
        <p:txBody>
          <a:bodyPr wrap="square" rtlCol="0">
            <a:spAutoFit/>
          </a:bodyPr>
          <a:lstStyle/>
          <a:p>
            <a:pPr algn="ctr"/>
            <a:r>
              <a:rPr kumimoji="1" lang="ja-JP" altLang="en-US" sz="1200" spc="100" dirty="0">
                <a:latin typeface="Arial" pitchFamily="34" charset="0"/>
                <a:ea typeface="メイリオ" pitchFamily="50" charset="-128"/>
              </a:rPr>
              <a:t>矛盾</a:t>
            </a:r>
            <a:endParaRPr kumimoji="1" lang="ja-JP" altLang="en-US" sz="1200" spc="100" dirty="0">
              <a:solidFill>
                <a:schemeClr val="tx1"/>
              </a:solidFill>
              <a:latin typeface="Arial" pitchFamily="34" charset="0"/>
              <a:ea typeface="メイリオ" pitchFamily="50" charset="-128"/>
            </a:endParaRPr>
          </a:p>
        </p:txBody>
      </p:sp>
      <p:sp>
        <p:nvSpPr>
          <p:cNvPr id="27" name="乗算 26"/>
          <p:cNvSpPr/>
          <p:nvPr/>
        </p:nvSpPr>
        <p:spPr>
          <a:xfrm>
            <a:off x="5304372" y="4999131"/>
            <a:ext cx="550188" cy="545168"/>
          </a:xfrm>
          <a:prstGeom prst="mathMultiply">
            <a:avLst>
              <a:gd name="adj1" fmla="val 7461"/>
            </a:avLst>
          </a:prstGeom>
          <a:solidFill>
            <a:schemeClr val="accent1">
              <a:alpha val="2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0" name="グループ化 49"/>
          <p:cNvGrpSpPr/>
          <p:nvPr/>
        </p:nvGrpSpPr>
        <p:grpSpPr>
          <a:xfrm>
            <a:off x="2019918" y="5605517"/>
            <a:ext cx="3978799" cy="890758"/>
            <a:chOff x="1506200" y="2684224"/>
            <a:chExt cx="3318059" cy="890758"/>
          </a:xfrm>
        </p:grpSpPr>
        <p:cxnSp>
          <p:nvCxnSpPr>
            <p:cNvPr id="52" name="直線矢印コネクタ 198"/>
            <p:cNvCxnSpPr>
              <a:stCxn id="55" idx="3"/>
              <a:endCxn id="53" idx="1"/>
            </p:cNvCxnSpPr>
            <p:nvPr/>
          </p:nvCxnSpPr>
          <p:spPr bwMode="auto">
            <a:xfrm>
              <a:off x="2334200" y="2828224"/>
              <a:ext cx="1109403" cy="243456"/>
            </a:xfrm>
            <a:prstGeom prst="bentConnector3">
              <a:avLst>
                <a:gd name="adj1" fmla="val 50000"/>
              </a:avLst>
            </a:prstGeom>
            <a:noFill/>
            <a:ln w="57150" cap="flat" cmpd="sng" algn="ctr">
              <a:solidFill>
                <a:schemeClr val="bg1">
                  <a:lumMod val="75000"/>
                </a:schemeClr>
              </a:solidFill>
              <a:prstDash val="solid"/>
              <a:round/>
              <a:headEnd type="none" w="med" len="med"/>
              <a:tailEnd type="triangle" w="med" len="med"/>
            </a:ln>
            <a:effectLst/>
          </p:spPr>
        </p:cxnSp>
        <p:sp>
          <p:nvSpPr>
            <p:cNvPr id="53" name="正方形/長方形 52"/>
            <p:cNvSpPr/>
            <p:nvPr/>
          </p:nvSpPr>
          <p:spPr bwMode="auto">
            <a:xfrm>
              <a:off x="3443603" y="2713409"/>
              <a:ext cx="1380656" cy="736336"/>
            </a:xfrm>
            <a:prstGeom prst="rect">
              <a:avLst/>
            </a:prstGeom>
            <a:solidFill>
              <a:srgbClr val="FBB54F"/>
            </a:solidFill>
            <a:ln w="9525">
              <a:noFill/>
              <a:miter lim="800000"/>
              <a:headEnd/>
              <a:tailEnd/>
            </a:ln>
            <a:effectLst/>
          </p:spPr>
          <p:txBody>
            <a:bodyPr wrap="square" lIns="0" tIns="72000" rIns="0" bIns="0" rtlCol="0" anchor="ctr" anchorCtr="0">
              <a:noAutofit/>
            </a:bodyPr>
            <a:lstStyle/>
            <a:p>
              <a:pPr algn="ctr">
                <a:lnSpc>
                  <a:spcPct val="100000"/>
                </a:lnSpc>
              </a:pPr>
              <a:r>
                <a:rPr kumimoji="1" lang="ja-JP" altLang="en-US" sz="1200" b="1" spc="100" dirty="0" smtClean="0">
                  <a:solidFill>
                    <a:schemeClr val="tx1">
                      <a:lumMod val="75000"/>
                      <a:lumOff val="25000"/>
                    </a:schemeClr>
                  </a:solidFill>
                  <a:latin typeface="Arial" pitchFamily="34" charset="0"/>
                  <a:ea typeface="メイリオ" pitchFamily="50" charset="-128"/>
                </a:rPr>
                <a:t>自社製品</a:t>
              </a:r>
              <a:endParaRPr kumimoji="1" lang="en-US" altLang="ja-JP" sz="1200" b="1" spc="100" dirty="0">
                <a:solidFill>
                  <a:schemeClr val="tx1">
                    <a:lumMod val="75000"/>
                    <a:lumOff val="25000"/>
                  </a:schemeClr>
                </a:solidFill>
                <a:latin typeface="Arial" pitchFamily="34" charset="0"/>
                <a:ea typeface="メイリオ" pitchFamily="50" charset="-128"/>
              </a:endParaRPr>
            </a:p>
            <a:p>
              <a:pPr algn="ctr">
                <a:lnSpc>
                  <a:spcPct val="100000"/>
                </a:lnSpc>
              </a:pPr>
              <a:endParaRPr lang="en-US" altLang="ja-JP" sz="1200" b="1" spc="100" dirty="0">
                <a:solidFill>
                  <a:schemeClr val="bg1"/>
                </a:solidFill>
                <a:latin typeface="Arial" pitchFamily="34" charset="0"/>
                <a:ea typeface="メイリオ" pitchFamily="50" charset="-128"/>
              </a:endParaRPr>
            </a:p>
            <a:p>
              <a:pPr algn="ctr">
                <a:lnSpc>
                  <a:spcPct val="100000"/>
                </a:lnSpc>
              </a:pPr>
              <a:endParaRPr kumimoji="1" lang="en-US" altLang="ja-JP" sz="1200" b="1" spc="100" dirty="0">
                <a:solidFill>
                  <a:schemeClr val="bg1"/>
                </a:solidFill>
                <a:latin typeface="Arial" pitchFamily="34" charset="0"/>
                <a:ea typeface="メイリオ" pitchFamily="50" charset="-128"/>
              </a:endParaRPr>
            </a:p>
          </p:txBody>
        </p:sp>
        <p:sp>
          <p:nvSpPr>
            <p:cNvPr id="54" name="正方形/長方形 53"/>
            <p:cNvSpPr/>
            <p:nvPr/>
          </p:nvSpPr>
          <p:spPr bwMode="auto">
            <a:xfrm>
              <a:off x="3509742" y="3118178"/>
              <a:ext cx="1248379" cy="262800"/>
            </a:xfrm>
            <a:prstGeom prst="rect">
              <a:avLst/>
            </a:prstGeom>
            <a:solidFill>
              <a:srgbClr val="F46F3A"/>
            </a:solidFill>
            <a:ln w="9525">
              <a:noFill/>
              <a:miter lim="800000"/>
              <a:headEnd/>
              <a:tailEnd/>
            </a:ln>
            <a:effectLst/>
          </p:spPr>
          <p:txBody>
            <a:bodyPr wrap="non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a:t>
              </a:r>
            </a:p>
          </p:txBody>
        </p:sp>
        <p:sp>
          <p:nvSpPr>
            <p:cNvPr id="55" name="正方形/長方形 54"/>
            <p:cNvSpPr/>
            <p:nvPr/>
          </p:nvSpPr>
          <p:spPr bwMode="auto">
            <a:xfrm>
              <a:off x="1506200" y="2684224"/>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sp>
          <p:nvSpPr>
            <p:cNvPr id="58" name="テキスト ボックス 57"/>
            <p:cNvSpPr txBox="1"/>
            <p:nvPr/>
          </p:nvSpPr>
          <p:spPr>
            <a:xfrm>
              <a:off x="2353656" y="3113317"/>
              <a:ext cx="1647626" cy="461665"/>
            </a:xfrm>
            <a:prstGeom prst="rect">
              <a:avLst/>
            </a:prstGeom>
            <a:noFill/>
          </p:spPr>
          <p:txBody>
            <a:bodyPr wrap="square" rtlCol="0">
              <a:spAutoFit/>
            </a:bodyPr>
            <a:lstStyle/>
            <a:p>
              <a:pPr algn="ctr"/>
              <a:r>
                <a:rPr kumimoji="1" lang="ja-JP" altLang="en-US" sz="1200" spc="100" dirty="0" smtClean="0">
                  <a:solidFill>
                    <a:schemeClr val="tx1"/>
                  </a:solidFill>
                  <a:latin typeface="Arial" pitchFamily="34" charset="0"/>
                  <a:ea typeface="メイリオ" pitchFamily="50" charset="-128"/>
                </a:rPr>
                <a:t>リンク</a:t>
              </a:r>
              <a:r>
                <a:rPr kumimoji="1" lang="en-US" altLang="ja-JP" sz="1200" spc="100" dirty="0" smtClean="0">
                  <a:latin typeface="Arial" pitchFamily="34" charset="0"/>
                  <a:ea typeface="メイリオ" pitchFamily="50" charset="-128"/>
                </a:rPr>
                <a:t>/</a:t>
              </a:r>
              <a:br>
                <a:rPr kumimoji="1" lang="en-US" altLang="ja-JP" sz="1200" spc="100" dirty="0" smtClean="0">
                  <a:latin typeface="Arial" pitchFamily="34" charset="0"/>
                  <a:ea typeface="メイリオ" pitchFamily="50" charset="-128"/>
                </a:rPr>
              </a:br>
              <a:r>
                <a:rPr kumimoji="1" lang="ja-JP" altLang="en-US" sz="1200" spc="100" dirty="0" smtClean="0">
                  <a:solidFill>
                    <a:schemeClr val="tx1"/>
                  </a:solidFill>
                  <a:latin typeface="Arial" pitchFamily="34" charset="0"/>
                  <a:ea typeface="メイリオ" pitchFamily="50" charset="-128"/>
                </a:rPr>
                <a:t>組み込み</a:t>
              </a:r>
              <a:endParaRPr kumimoji="1" lang="ja-JP" altLang="en-US" sz="1200" spc="100" dirty="0">
                <a:solidFill>
                  <a:schemeClr val="tx1"/>
                </a:solidFill>
                <a:latin typeface="Arial" pitchFamily="34" charset="0"/>
                <a:ea typeface="メイリオ" pitchFamily="50" charset="-128"/>
              </a:endParaRPr>
            </a:p>
          </p:txBody>
        </p:sp>
      </p:grpSp>
      <p:sp>
        <p:nvSpPr>
          <p:cNvPr id="59" name="テキスト ボックス 58"/>
          <p:cNvSpPr txBox="1"/>
          <p:nvPr/>
        </p:nvSpPr>
        <p:spPr>
          <a:xfrm>
            <a:off x="2887165" y="5615442"/>
            <a:ext cx="640727" cy="229924"/>
          </a:xfrm>
          <a:prstGeom prst="rect">
            <a:avLst/>
          </a:prstGeom>
          <a:solidFill>
            <a:schemeClr val="bg1"/>
          </a:solidFill>
          <a:ln>
            <a:solidFill>
              <a:srgbClr val="0070C0"/>
            </a:solidFill>
          </a:ln>
        </p:spPr>
        <p:txBody>
          <a:bodyPr vert="horz" wrap="square" lIns="36000" tIns="36000" rIns="36000" bIns="36000" rtlCol="0" anchor="t">
            <a:noAutofit/>
          </a:bodyPr>
          <a:lstStyle/>
          <a:p>
            <a:pPr marR="0" algn="l" defTabSz="914400" rtl="0" eaLnBrk="1" fontAlgn="auto" latinLnBrk="0" hangingPunct="1">
              <a:lnSpc>
                <a:spcPct val="90000"/>
              </a:lnSpc>
              <a:spcBef>
                <a:spcPts val="1000"/>
              </a:spcBef>
              <a:spcAft>
                <a:spcPts val="0"/>
              </a:spcAft>
              <a:buClrTx/>
              <a:buSzTx/>
              <a:tabLst/>
            </a:pPr>
            <a:r>
              <a:rPr lang="ja-JP" altLang="en-US" sz="1200" b="1"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ﾗｲｾﾝｽ</a:t>
            </a:r>
            <a:r>
              <a:rPr kumimoji="0" lang="en-US" altLang="ja-JP" sz="1200" b="1" i="0" strike="noStrike" kern="1200" cap="none" spc="0" normalizeH="0" baseline="0" noProof="0" dirty="0" smtClean="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A</a:t>
            </a:r>
            <a:endParaRPr kumimoji="0" lang="ja-JP" altLang="en-US" sz="1200" b="1" i="0"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テキスト ボックス 59"/>
          <p:cNvSpPr txBox="1"/>
          <p:nvPr/>
        </p:nvSpPr>
        <p:spPr>
          <a:xfrm>
            <a:off x="2893612" y="5845133"/>
            <a:ext cx="640727" cy="229924"/>
          </a:xfrm>
          <a:prstGeom prst="rect">
            <a:avLst/>
          </a:prstGeom>
          <a:solidFill>
            <a:schemeClr val="bg1"/>
          </a:solidFill>
          <a:ln>
            <a:solidFill>
              <a:srgbClr val="0070C0"/>
            </a:solidFill>
          </a:ln>
        </p:spPr>
        <p:txBody>
          <a:bodyPr vert="horz" wrap="square" lIns="36000" tIns="36000" rIns="36000" bIns="36000" rtlCol="0" anchor="t">
            <a:noAutofit/>
          </a:bodyPr>
          <a:lstStyle/>
          <a:p>
            <a:pPr marR="0" algn="l" defTabSz="914400" rtl="0" eaLnBrk="1" fontAlgn="auto" latinLnBrk="0" hangingPunct="1">
              <a:lnSpc>
                <a:spcPct val="90000"/>
              </a:lnSpc>
              <a:spcBef>
                <a:spcPts val="1000"/>
              </a:spcBef>
              <a:spcAft>
                <a:spcPts val="0"/>
              </a:spcAft>
              <a:buClrTx/>
              <a:buSzTx/>
              <a:tabLst/>
            </a:pPr>
            <a:r>
              <a:rPr lang="ja-JP" altLang="en-US" sz="1200" b="1"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ﾗｲｾﾝｽ</a:t>
            </a:r>
            <a:r>
              <a:rPr lang="en-US" altLang="ja-JP" sz="1200" b="1"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a:t>
            </a:r>
            <a:endParaRPr kumimoji="0" lang="ja-JP" altLang="en-US" sz="1200" b="1" i="0"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4" name="テキスト ボックス 63"/>
          <p:cNvSpPr txBox="1"/>
          <p:nvPr/>
        </p:nvSpPr>
        <p:spPr>
          <a:xfrm>
            <a:off x="5534196" y="6099334"/>
            <a:ext cx="640727" cy="229924"/>
          </a:xfrm>
          <a:prstGeom prst="rect">
            <a:avLst/>
          </a:prstGeom>
          <a:solidFill>
            <a:schemeClr val="bg1"/>
          </a:solidFill>
          <a:ln>
            <a:solidFill>
              <a:srgbClr val="0070C0"/>
            </a:solidFill>
          </a:ln>
        </p:spPr>
        <p:txBody>
          <a:bodyPr vert="horz" wrap="square" lIns="36000" tIns="36000" rIns="36000" bIns="36000" rtlCol="0" anchor="t">
            <a:noAutofit/>
          </a:bodyPr>
          <a:lstStyle/>
          <a:p>
            <a:pPr marR="0" algn="l" defTabSz="914400" rtl="0" eaLnBrk="1" fontAlgn="auto" latinLnBrk="0" hangingPunct="1">
              <a:lnSpc>
                <a:spcPct val="90000"/>
              </a:lnSpc>
              <a:spcBef>
                <a:spcPts val="1000"/>
              </a:spcBef>
              <a:spcAft>
                <a:spcPts val="0"/>
              </a:spcAft>
              <a:buClrTx/>
              <a:buSzTx/>
              <a:tabLst/>
            </a:pPr>
            <a:r>
              <a:rPr lang="ja-JP" altLang="en-US" sz="1200" b="1"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ﾗｲｾﾝｽ</a:t>
            </a:r>
            <a:r>
              <a:rPr kumimoji="0" lang="en-US" altLang="ja-JP" sz="1200" b="1" i="0" strike="noStrike" kern="1200" cap="none" spc="0" normalizeH="0" baseline="0" noProof="0" dirty="0" smtClean="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A</a:t>
            </a:r>
            <a:endParaRPr kumimoji="0" lang="ja-JP" altLang="en-US" sz="1200" b="1" i="0"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4195950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テキスト ボックス 107"/>
          <p:cNvSpPr txBox="1"/>
          <p:nvPr/>
        </p:nvSpPr>
        <p:spPr>
          <a:xfrm>
            <a:off x="1223223" y="1389745"/>
            <a:ext cx="2108269" cy="461665"/>
          </a:xfrm>
          <a:prstGeom prst="rect">
            <a:avLst/>
          </a:prstGeom>
          <a:noFill/>
        </p:spPr>
        <p:txBody>
          <a:bodyPr wrap="none" rtlCol="0">
            <a:spAutoFit/>
          </a:bodyPr>
          <a:lstStyle/>
          <a:p>
            <a:pPr>
              <a:buSzPct val="89000"/>
            </a:pPr>
            <a:r>
              <a:rPr lang="ja-JP" altLang="en-US" sz="2400" b="1" spc="100" dirty="0" smtClean="0">
                <a:solidFill>
                  <a:srgbClr val="F6167B"/>
                </a:solidFill>
                <a:latin typeface="Arial" pitchFamily="34" charset="0"/>
                <a:ea typeface="メイリオ" pitchFamily="50" charset="-128"/>
                <a:cs typeface="Times New Roman" pitchFamily="18" charset="0"/>
              </a:rPr>
              <a:t>特許へ</a:t>
            </a:r>
            <a:r>
              <a:rPr lang="ja-JP" altLang="en-US" sz="2400" b="1" spc="100" dirty="0">
                <a:solidFill>
                  <a:srgbClr val="F6167B"/>
                </a:solidFill>
                <a:latin typeface="Arial" pitchFamily="34" charset="0"/>
                <a:ea typeface="メイリオ" pitchFamily="50" charset="-128"/>
                <a:cs typeface="Times New Roman" pitchFamily="18" charset="0"/>
              </a:rPr>
              <a:t>の対応</a:t>
            </a:r>
          </a:p>
        </p:txBody>
      </p:sp>
      <p:sp>
        <p:nvSpPr>
          <p:cNvPr id="112" name="正方形/長方形 111"/>
          <p:cNvSpPr/>
          <p:nvPr/>
        </p:nvSpPr>
        <p:spPr bwMode="auto">
          <a:xfrm>
            <a:off x="1462108" y="5325340"/>
            <a:ext cx="8986797" cy="1120278"/>
          </a:xfrm>
          <a:prstGeom prst="rect">
            <a:avLst/>
          </a:prstGeom>
          <a:solidFill>
            <a:srgbClr val="DEE4E6"/>
          </a:solidFill>
          <a:ln w="9525">
            <a:noFill/>
            <a:miter lim="800000"/>
            <a:headEnd/>
            <a:tailEnd/>
          </a:ln>
          <a:effectLst>
            <a:outerShdw blurRad="50800" dist="38100" dir="2700000" algn="tl" rotWithShape="0">
              <a:prstClr val="black">
                <a:alpha val="40000"/>
              </a:prstClr>
            </a:outerShdw>
          </a:effectLst>
        </p:spPr>
        <p:txBody>
          <a:bodyPr wrap="square" lIns="432000" tIns="144000" rIns="396000" bIns="144000" rtlCol="0" anchor="ctr" anchorCtr="0">
            <a:noAutofit/>
          </a:bodyPr>
          <a:lstStyle/>
          <a:p>
            <a:pPr>
              <a:lnSpc>
                <a:spcPct val="150000"/>
              </a:lnSpc>
              <a:spcBef>
                <a:spcPts val="400"/>
              </a:spcBef>
            </a:pPr>
            <a:endParaRPr lang="ja-JP" altLang="en-US" sz="1400" b="1" spc="100" dirty="0">
              <a:solidFill>
                <a:schemeClr val="tx1">
                  <a:lumMod val="75000"/>
                  <a:lumOff val="25000"/>
                </a:schemeClr>
              </a:solidFill>
              <a:latin typeface="Arial" pitchFamily="34" charset="0"/>
              <a:ea typeface="メイリオ" pitchFamily="50" charset="-128"/>
            </a:endParaRPr>
          </a:p>
        </p:txBody>
      </p:sp>
      <p:sp>
        <p:nvSpPr>
          <p:cNvPr id="113" name="角丸四角形 112"/>
          <p:cNvSpPr/>
          <p:nvPr/>
        </p:nvSpPr>
        <p:spPr>
          <a:xfrm>
            <a:off x="1588400" y="5469242"/>
            <a:ext cx="1199718" cy="832474"/>
          </a:xfrm>
          <a:prstGeom prst="roundRect">
            <a:avLst/>
          </a:prstGeom>
          <a:solidFill>
            <a:srgbClr val="33B1D9"/>
          </a:solidFill>
        </p:spPr>
        <p:txBody>
          <a:bodyPr wrap="square" lIns="108000" tIns="0" rIns="108000" bIns="0" anchor="ctr">
            <a:noAutofit/>
          </a:bodyPr>
          <a:lstStyle/>
          <a:p>
            <a:pPr marL="144000" indent="-144000" algn="ctr" defTabSz="914331">
              <a:lnSpc>
                <a:spcPct val="100000"/>
              </a:lnSpc>
              <a:buClr>
                <a:srgbClr val="4DBDDB"/>
              </a:buClr>
              <a:buSzPct val="93000"/>
              <a:defRPr/>
            </a:pPr>
            <a:r>
              <a:rPr lang="ja-JP" altLang="en-US" sz="1800" b="1" dirty="0">
                <a:solidFill>
                  <a:schemeClr val="bg1"/>
                </a:solidFill>
                <a:latin typeface="Arial" pitchFamily="34" charset="0"/>
                <a:ea typeface="メイリオ" pitchFamily="50" charset="-128"/>
              </a:rPr>
              <a:t>対応</a:t>
            </a:r>
            <a:endParaRPr lang="ja-JP" altLang="ja-JP" sz="1800" b="1" dirty="0">
              <a:solidFill>
                <a:schemeClr val="bg1"/>
              </a:solidFill>
              <a:latin typeface="Arial" pitchFamily="34" charset="0"/>
              <a:ea typeface="メイリオ" pitchFamily="50" charset="-128"/>
            </a:endParaRPr>
          </a:p>
        </p:txBody>
      </p:sp>
      <p:sp>
        <p:nvSpPr>
          <p:cNvPr id="114" name="正方形/長方形 113"/>
          <p:cNvSpPr/>
          <p:nvPr/>
        </p:nvSpPr>
        <p:spPr>
          <a:xfrm>
            <a:off x="2941164" y="5412570"/>
            <a:ext cx="6767512" cy="1023429"/>
          </a:xfrm>
          <a:prstGeom prst="rect">
            <a:avLst/>
          </a:prstGeom>
          <a:noFill/>
        </p:spPr>
        <p:txBody>
          <a:bodyPr wrap="square" lIns="0" tIns="0" rIns="0" bIns="0">
            <a:noAutofit/>
          </a:bodyPr>
          <a:lstStyle/>
          <a:p>
            <a:pPr marL="180000" indent="-180000" defTabSz="914331">
              <a:lnSpc>
                <a:spcPct val="150000"/>
              </a:lnSpc>
              <a:buClr>
                <a:srgbClr val="4DBDDB"/>
              </a:buClr>
              <a:buSzPct val="93000"/>
              <a:buFont typeface="Wingdings" pitchFamily="2" charset="2"/>
              <a:buChar char="l"/>
              <a:defRPr/>
            </a:pPr>
            <a:r>
              <a:rPr lang="ja-JP" altLang="en-US" sz="1400" b="1" spc="100" dirty="0">
                <a:solidFill>
                  <a:schemeClr val="tx1">
                    <a:lumMod val="75000"/>
                    <a:lumOff val="25000"/>
                  </a:schemeClr>
                </a:solidFill>
                <a:latin typeface="Arial" pitchFamily="34" charset="0"/>
                <a:ea typeface="メイリオ" pitchFamily="50" charset="-128"/>
              </a:rPr>
              <a:t>開発時は第三者の</a:t>
            </a:r>
            <a:r>
              <a:rPr lang="ja-JP" altLang="en-US" sz="1400" b="1" spc="100" dirty="0" smtClean="0">
                <a:solidFill>
                  <a:schemeClr val="tx1">
                    <a:lumMod val="75000"/>
                    <a:lumOff val="25000"/>
                  </a:schemeClr>
                </a:solidFill>
                <a:latin typeface="Arial" pitchFamily="34" charset="0"/>
                <a:ea typeface="メイリオ" pitchFamily="50" charset="-128"/>
              </a:rPr>
              <a:t>特許と自社の特許の</a:t>
            </a:r>
            <a:r>
              <a:rPr lang="ja-JP" altLang="en-US" sz="1400" b="1" spc="100" dirty="0">
                <a:solidFill>
                  <a:schemeClr val="tx1">
                    <a:lumMod val="75000"/>
                    <a:lumOff val="25000"/>
                  </a:schemeClr>
                </a:solidFill>
                <a:latin typeface="Arial" pitchFamily="34" charset="0"/>
                <a:ea typeface="メイリオ" pitchFamily="50" charset="-128"/>
              </a:rPr>
              <a:t>特許調査を実施</a:t>
            </a:r>
            <a:r>
              <a:rPr lang="ja-JP" altLang="en-US" sz="1400" b="1" spc="100" dirty="0" smtClean="0">
                <a:solidFill>
                  <a:schemeClr val="tx1">
                    <a:lumMod val="75000"/>
                    <a:lumOff val="25000"/>
                  </a:schemeClr>
                </a:solidFill>
                <a:latin typeface="Arial" pitchFamily="34" charset="0"/>
                <a:ea typeface="メイリオ" pitchFamily="50" charset="-128"/>
              </a:rPr>
              <a:t>する。</a:t>
            </a:r>
            <a:endParaRPr lang="ja-JP" altLang="en-US" sz="1400" b="1" spc="100" dirty="0">
              <a:solidFill>
                <a:schemeClr val="tx1">
                  <a:lumMod val="75000"/>
                  <a:lumOff val="25000"/>
                </a:schemeClr>
              </a:solidFill>
              <a:latin typeface="Arial" pitchFamily="34" charset="0"/>
              <a:ea typeface="メイリオ" pitchFamily="50" charset="-128"/>
            </a:endParaRPr>
          </a:p>
          <a:p>
            <a:pPr marL="180000" indent="-180000" defTabSz="914331">
              <a:lnSpc>
                <a:spcPct val="150000"/>
              </a:lnSpc>
              <a:buClr>
                <a:srgbClr val="4DBDDB"/>
              </a:buClr>
              <a:buSzPct val="93000"/>
              <a:buFont typeface="Wingdings" pitchFamily="2" charset="2"/>
              <a:buChar char="l"/>
              <a:defRPr/>
            </a:pPr>
            <a:r>
              <a:rPr lang="en-US" altLang="ja-JP" sz="1400" b="1" spc="100" dirty="0" smtClean="0">
                <a:solidFill>
                  <a:schemeClr val="tx1">
                    <a:lumMod val="75000"/>
                    <a:lumOff val="25000"/>
                  </a:schemeClr>
                </a:solidFill>
                <a:latin typeface="Arial" pitchFamily="34" charset="0"/>
                <a:ea typeface="メイリオ" pitchFamily="50" charset="-128"/>
              </a:rPr>
              <a:t>OSS</a:t>
            </a:r>
            <a:r>
              <a:rPr lang="ja-JP" altLang="en-US" sz="1400" b="1" spc="100" dirty="0" smtClean="0">
                <a:solidFill>
                  <a:schemeClr val="tx1">
                    <a:lumMod val="75000"/>
                    <a:lumOff val="25000"/>
                  </a:schemeClr>
                </a:solidFill>
                <a:latin typeface="Arial" pitchFamily="34" charset="0"/>
                <a:ea typeface="メイリオ" pitchFamily="50" charset="-128"/>
              </a:rPr>
              <a:t>利用に</a:t>
            </a:r>
            <a:r>
              <a:rPr lang="ja-JP" altLang="en-US" sz="1400" b="1" spc="100" dirty="0">
                <a:solidFill>
                  <a:schemeClr val="tx1">
                    <a:lumMod val="75000"/>
                    <a:lumOff val="25000"/>
                  </a:schemeClr>
                </a:solidFill>
                <a:latin typeface="Arial" pitchFamily="34" charset="0"/>
                <a:ea typeface="メイリオ" pitchFamily="50" charset="-128"/>
              </a:rPr>
              <a:t>よるメリットとリスクを総合的に判断</a:t>
            </a:r>
            <a:r>
              <a:rPr lang="ja-JP" altLang="en-US" sz="1400" b="1" spc="100" dirty="0" smtClean="0">
                <a:solidFill>
                  <a:schemeClr val="tx1">
                    <a:lumMod val="75000"/>
                    <a:lumOff val="25000"/>
                  </a:schemeClr>
                </a:solidFill>
                <a:latin typeface="Arial" pitchFamily="34" charset="0"/>
                <a:ea typeface="メイリオ" pitchFamily="50" charset="-128"/>
              </a:rPr>
              <a:t>する。</a:t>
            </a:r>
            <a:endParaRPr lang="ja-JP" altLang="en-US" sz="1400" b="1" spc="100" dirty="0">
              <a:solidFill>
                <a:schemeClr val="tx1">
                  <a:lumMod val="75000"/>
                  <a:lumOff val="25000"/>
                </a:schemeClr>
              </a:solidFill>
              <a:latin typeface="Arial" pitchFamily="34" charset="0"/>
              <a:ea typeface="メイリオ" pitchFamily="50" charset="-128"/>
            </a:endParaRPr>
          </a:p>
          <a:p>
            <a:pPr marL="180000" indent="-180000" defTabSz="914331">
              <a:lnSpc>
                <a:spcPct val="150000"/>
              </a:lnSpc>
              <a:buClr>
                <a:srgbClr val="4DBDDB"/>
              </a:buClr>
              <a:buSzPct val="93000"/>
              <a:buFont typeface="Wingdings" pitchFamily="2" charset="2"/>
              <a:buChar char="l"/>
              <a:defRPr/>
            </a:pPr>
            <a:r>
              <a:rPr lang="ja-JP" altLang="en-US" sz="1400" b="1" spc="100" dirty="0">
                <a:solidFill>
                  <a:schemeClr val="tx1">
                    <a:lumMod val="75000"/>
                    <a:lumOff val="25000"/>
                  </a:schemeClr>
                </a:solidFill>
                <a:latin typeface="Arial" pitchFamily="34" charset="0"/>
                <a:ea typeface="メイリオ" pitchFamily="50" charset="-128"/>
              </a:rPr>
              <a:t>具体的な事案が生じた場合は、知</a:t>
            </a:r>
            <a:r>
              <a:rPr lang="ja-JP" altLang="en-US" sz="1400" b="1" spc="100" dirty="0" smtClean="0">
                <a:solidFill>
                  <a:schemeClr val="tx1">
                    <a:lumMod val="75000"/>
                    <a:lumOff val="25000"/>
                  </a:schemeClr>
                </a:solidFill>
                <a:latin typeface="Arial" pitchFamily="34" charset="0"/>
                <a:ea typeface="メイリオ" pitchFamily="50" charset="-128"/>
              </a:rPr>
              <a:t>財、法務他に相談すること</a:t>
            </a:r>
            <a:r>
              <a:rPr lang="ja-JP" altLang="en-US" sz="1400" b="1" spc="100" dirty="0">
                <a:solidFill>
                  <a:schemeClr val="tx1">
                    <a:lumMod val="75000"/>
                    <a:lumOff val="25000"/>
                  </a:schemeClr>
                </a:solidFill>
                <a:latin typeface="Arial" pitchFamily="34" charset="0"/>
                <a:ea typeface="メイリオ" pitchFamily="50" charset="-128"/>
              </a:rPr>
              <a:t>。</a:t>
            </a:r>
          </a:p>
        </p:txBody>
      </p:sp>
      <p:sp>
        <p:nvSpPr>
          <p:cNvPr id="115" name="正方形/長方形 114"/>
          <p:cNvSpPr/>
          <p:nvPr/>
        </p:nvSpPr>
        <p:spPr bwMode="auto">
          <a:xfrm>
            <a:off x="1351081" y="1723906"/>
            <a:ext cx="10390203" cy="692648"/>
          </a:xfrm>
          <a:prstGeom prst="rect">
            <a:avLst/>
          </a:prstGeom>
          <a:noFill/>
          <a:ln w="9525">
            <a:noFill/>
            <a:miter lim="800000"/>
            <a:headEnd/>
            <a:tailEnd/>
          </a:ln>
          <a:effectLst/>
        </p:spPr>
        <p:txBody>
          <a:bodyPr wrap="square" lIns="0" tIns="36000" rIns="0" bIns="36000" rtlCol="0" anchor="t" anchorCtr="0">
            <a:noAutofit/>
          </a:bodyPr>
          <a:lstStyle/>
          <a:p>
            <a:pPr>
              <a:lnSpc>
                <a:spcPct val="150000"/>
              </a:lnSpc>
            </a:pP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通常、</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は第三者</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の知的財産権</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特許他</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侵害していないことを保証して</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いない</a:t>
            </a:r>
            <a:r>
              <a:rPr lang="ja-JP" altLang="en-US" sz="1600" b="1" spc="100" dirty="0" smtClean="0">
                <a:solidFill>
                  <a:srgbClr val="4C99C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rgbClr val="4C99C0"/>
                </a:solidFill>
                <a:latin typeface="メイリオ" panose="020B0604030504040204" pitchFamily="50" charset="-128"/>
                <a:ea typeface="メイリオ" panose="020B0604030504040204" pitchFamily="50" charset="-128"/>
                <a:cs typeface="メイリオ" panose="020B0604030504040204" pitchFamily="50" charset="-128"/>
              </a:rPr>
              <a:t>図①</a:t>
            </a:r>
            <a:r>
              <a:rPr lang="ja-JP" altLang="en-US" sz="1600" b="1" spc="100" dirty="0" smtClean="0">
                <a:solidFill>
                  <a:srgbClr val="4C99C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を配布する場合は</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、第三者</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の特許調査をしておく必要がある</a:t>
            </a:r>
            <a:r>
              <a:rPr lang="ja-JP" altLang="en-US" sz="1600" b="1" spc="10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図②）</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。また</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、利用する</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関連する特許</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を自社が</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保有している場合に、</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その特許を無償で実施</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許諾しなければ</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ならない義務</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を課す</a:t>
            </a:r>
            <a:r>
              <a:rPr lang="ja-JP" altLang="en-US"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（図③）</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ライセンスもある。</a:t>
            </a:r>
          </a:p>
        </p:txBody>
      </p:sp>
      <p:grpSp>
        <p:nvGrpSpPr>
          <p:cNvPr id="2" name="グループ化 1"/>
          <p:cNvGrpSpPr/>
          <p:nvPr/>
        </p:nvGrpSpPr>
        <p:grpSpPr>
          <a:xfrm>
            <a:off x="1588400" y="2918298"/>
            <a:ext cx="7808519" cy="2369081"/>
            <a:chOff x="2675379" y="3374661"/>
            <a:chExt cx="6675692" cy="1912717"/>
          </a:xfrm>
        </p:grpSpPr>
        <p:grpSp>
          <p:nvGrpSpPr>
            <p:cNvPr id="7" name="グループ化 237"/>
            <p:cNvGrpSpPr/>
            <p:nvPr/>
          </p:nvGrpSpPr>
          <p:grpSpPr>
            <a:xfrm>
              <a:off x="5401444" y="3868902"/>
              <a:ext cx="133037" cy="106084"/>
              <a:chOff x="-1548441" y="2603764"/>
              <a:chExt cx="141257" cy="112638"/>
            </a:xfrm>
          </p:grpSpPr>
          <p:sp>
            <p:nvSpPr>
              <p:cNvPr id="15" name="台形 14"/>
              <p:cNvSpPr/>
              <p:nvPr/>
            </p:nvSpPr>
            <p:spPr bwMode="auto">
              <a:xfrm rot="16200000">
                <a:off x="-1548458" y="2613244"/>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6" name="台形 15"/>
              <p:cNvSpPr/>
              <p:nvPr/>
            </p:nvSpPr>
            <p:spPr bwMode="auto">
              <a:xfrm rot="16200000">
                <a:off x="-1502983" y="2610352"/>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7" name="台形 16"/>
              <p:cNvSpPr/>
              <p:nvPr/>
            </p:nvSpPr>
            <p:spPr bwMode="auto">
              <a:xfrm rot="16200000">
                <a:off x="-1451725" y="2606410"/>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8" name="台形 17"/>
              <p:cNvSpPr/>
              <p:nvPr/>
            </p:nvSpPr>
            <p:spPr bwMode="auto">
              <a:xfrm rot="16200000">
                <a:off x="-1548458" y="2670809"/>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9" name="台形 18"/>
              <p:cNvSpPr/>
              <p:nvPr/>
            </p:nvSpPr>
            <p:spPr bwMode="auto">
              <a:xfrm rot="16200000">
                <a:off x="-1500616" y="2675015"/>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20" name="台形 19"/>
              <p:cNvSpPr/>
              <p:nvPr/>
            </p:nvSpPr>
            <p:spPr bwMode="auto">
              <a:xfrm rot="16200000">
                <a:off x="-1451725" y="2670285"/>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5" name="角丸四角形 4"/>
            <p:cNvSpPr/>
            <p:nvPr/>
          </p:nvSpPr>
          <p:spPr bwMode="auto">
            <a:xfrm>
              <a:off x="5144793" y="4066363"/>
              <a:ext cx="575046" cy="216000"/>
            </a:xfrm>
            <a:prstGeom prst="roundRect">
              <a:avLst/>
            </a:prstGeom>
            <a:solidFill>
              <a:srgbClr val="FFFFFF">
                <a:alpha val="89020"/>
              </a:srgbClr>
            </a:solidFill>
            <a:ln w="38100" cap="flat" cmpd="sng" algn="ctr">
              <a:noFill/>
              <a:prstDash val="solid"/>
              <a:round/>
              <a:headEnd type="none" w="med" len="med"/>
              <a:tailEnd type="none" w="med" len="med"/>
            </a:ln>
            <a:effectLst/>
          </p:spPr>
          <p:txBody>
            <a:bodyPr wrap="square" lIns="0" tIns="0" rIns="0" bIns="0" rtlCol="0" anchor="ctr">
              <a:noAutofit/>
            </a:bodyPr>
            <a:lstStyle/>
            <a:p>
              <a:pPr algn="ctr">
                <a:lnSpc>
                  <a:spcPct val="100000"/>
                </a:lnSpc>
              </a:pPr>
              <a:r>
                <a:rPr lang="ja-JP" altLang="en-US" sz="1200" b="1" dirty="0">
                  <a:solidFill>
                    <a:schemeClr val="tx1">
                      <a:lumMod val="75000"/>
                      <a:lumOff val="25000"/>
                    </a:schemeClr>
                  </a:solidFill>
                  <a:latin typeface="メイリオ" pitchFamily="50" charset="-128"/>
                  <a:ea typeface="メイリオ" pitchFamily="50" charset="-128"/>
                  <a:cs typeface="メイリオ" pitchFamily="50" charset="-128"/>
                </a:rPr>
                <a:t>取引先</a:t>
              </a:r>
            </a:p>
          </p:txBody>
        </p:sp>
        <p:grpSp>
          <p:nvGrpSpPr>
            <p:cNvPr id="27" name="グループ化 26"/>
            <p:cNvGrpSpPr/>
            <p:nvPr/>
          </p:nvGrpSpPr>
          <p:grpSpPr>
            <a:xfrm>
              <a:off x="3473112" y="3869803"/>
              <a:ext cx="1219200" cy="635682"/>
              <a:chOff x="9721516" y="4369456"/>
              <a:chExt cx="1219200" cy="635682"/>
            </a:xfrm>
          </p:grpSpPr>
          <p:grpSp>
            <p:nvGrpSpPr>
              <p:cNvPr id="28" name="グループ化 94"/>
              <p:cNvGrpSpPr/>
              <p:nvPr/>
            </p:nvGrpSpPr>
            <p:grpSpPr>
              <a:xfrm>
                <a:off x="9721516" y="4369456"/>
                <a:ext cx="1173566" cy="635682"/>
                <a:chOff x="-2600960" y="2824480"/>
                <a:chExt cx="1463040" cy="894080"/>
              </a:xfrm>
            </p:grpSpPr>
            <p:sp>
              <p:nvSpPr>
                <p:cNvPr id="30" name="円/楕円 221"/>
                <p:cNvSpPr/>
                <p:nvPr/>
              </p:nvSpPr>
              <p:spPr bwMode="auto">
                <a:xfrm>
                  <a:off x="-2194560" y="2824480"/>
                  <a:ext cx="54864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1" name="円/楕円 222"/>
                <p:cNvSpPr/>
                <p:nvPr/>
              </p:nvSpPr>
              <p:spPr bwMode="auto">
                <a:xfrm>
                  <a:off x="-2600960" y="294640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2" name="円/楕円 223"/>
                <p:cNvSpPr/>
                <p:nvPr/>
              </p:nvSpPr>
              <p:spPr bwMode="auto">
                <a:xfrm rot="20505470">
                  <a:off x="-1950720" y="293624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3" name="円/楕円 224"/>
                <p:cNvSpPr/>
                <p:nvPr/>
              </p:nvSpPr>
              <p:spPr bwMode="auto">
                <a:xfrm rot="1219292">
                  <a:off x="-2032000" y="308864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4" name="円/楕円 225"/>
                <p:cNvSpPr/>
                <p:nvPr/>
              </p:nvSpPr>
              <p:spPr bwMode="auto">
                <a:xfrm rot="19172392">
                  <a:off x="-2418080" y="313944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29" name="テキスト ボックス 28"/>
              <p:cNvSpPr txBox="1"/>
              <p:nvPr/>
            </p:nvSpPr>
            <p:spPr>
              <a:xfrm>
                <a:off x="9743610" y="4456883"/>
                <a:ext cx="1197106" cy="372733"/>
              </a:xfrm>
              <a:prstGeom prst="rect">
                <a:avLst/>
              </a:prstGeom>
              <a:noFill/>
            </p:spPr>
            <p:txBody>
              <a:bodyPr wrap="square" rtlCol="0">
                <a:spAutoFit/>
              </a:bodyPr>
              <a:lstStyle/>
              <a:p>
                <a:pPr algn="ctr"/>
                <a:r>
                  <a:rPr kumimoji="1" lang="en-US" altLang="ja-JP" sz="1200" b="1" spc="100" dirty="0" smtClean="0">
                    <a:solidFill>
                      <a:schemeClr val="bg1"/>
                    </a:solidFill>
                    <a:latin typeface="Arial" pitchFamily="34" charset="0"/>
                    <a:ea typeface="メイリオ" pitchFamily="50" charset="-128"/>
                  </a:rPr>
                  <a:t>OSS</a:t>
                </a:r>
                <a:endParaRPr kumimoji="1" lang="en-US" altLang="ja-JP" sz="1200" b="1" spc="100" dirty="0">
                  <a:solidFill>
                    <a:schemeClr val="bg1"/>
                  </a:solidFill>
                  <a:latin typeface="Arial" pitchFamily="34" charset="0"/>
                  <a:ea typeface="メイリオ" pitchFamily="50" charset="-128"/>
                </a:endParaRPr>
              </a:p>
              <a:p>
                <a:pPr algn="ctr"/>
                <a:r>
                  <a:rPr lang="ja-JP" altLang="en-US" sz="1200" b="1" dirty="0">
                    <a:solidFill>
                      <a:schemeClr val="bg1"/>
                    </a:solidFill>
                    <a:latin typeface="Arial" pitchFamily="34" charset="0"/>
                    <a:ea typeface="メイリオ" pitchFamily="50" charset="-128"/>
                  </a:rPr>
                  <a:t>コミュニティ</a:t>
                </a:r>
                <a:endParaRPr kumimoji="1" lang="ja-JP" altLang="en-US" sz="1200" b="1" dirty="0">
                  <a:solidFill>
                    <a:schemeClr val="bg1"/>
                  </a:solidFill>
                  <a:latin typeface="Arial" pitchFamily="34" charset="0"/>
                  <a:ea typeface="メイリオ" pitchFamily="50" charset="-128"/>
                </a:endParaRPr>
              </a:p>
            </p:txBody>
          </p:sp>
        </p:grpSp>
        <p:sp>
          <p:nvSpPr>
            <p:cNvPr id="37" name="角丸四角形 36"/>
            <p:cNvSpPr/>
            <p:nvPr/>
          </p:nvSpPr>
          <p:spPr bwMode="auto">
            <a:xfrm>
              <a:off x="6415718" y="4049196"/>
              <a:ext cx="501692" cy="248928"/>
            </a:xfrm>
            <a:prstGeom prst="roundRect">
              <a:avLst/>
            </a:prstGeom>
            <a:solidFill>
              <a:srgbClr val="FFFFFF">
                <a:alpha val="89020"/>
              </a:srgbClr>
            </a:solidFill>
            <a:ln w="38100" cap="flat" cmpd="sng" algn="ctr">
              <a:noFill/>
              <a:prstDash val="solid"/>
              <a:round/>
              <a:headEnd type="none" w="med" len="med"/>
              <a:tailEnd type="none" w="med" len="med"/>
            </a:ln>
            <a:effectLst/>
          </p:spPr>
          <p:txBody>
            <a:bodyPr wrap="none" tIns="0" bIns="0" rtlCol="0" anchor="ctr">
              <a:noAutofit/>
            </a:bodyPr>
            <a:lstStyle/>
            <a:p>
              <a:pPr algn="ctr">
                <a:lnSpc>
                  <a:spcPct val="100000"/>
                </a:lnSpc>
              </a:pPr>
              <a:r>
                <a:rPr lang="ja-JP" altLang="en-US" sz="1200" b="1" dirty="0">
                  <a:solidFill>
                    <a:schemeClr val="tx1">
                      <a:lumMod val="75000"/>
                      <a:lumOff val="25000"/>
                    </a:schemeClr>
                  </a:solidFill>
                  <a:latin typeface="メイリオ" pitchFamily="50" charset="-128"/>
                  <a:ea typeface="メイリオ" pitchFamily="50" charset="-128"/>
                  <a:cs typeface="メイリオ" pitchFamily="50" charset="-128"/>
                </a:rPr>
                <a:t>自社</a:t>
              </a:r>
            </a:p>
          </p:txBody>
        </p:sp>
        <p:sp>
          <p:nvSpPr>
            <p:cNvPr id="61" name="角丸四角形 60"/>
            <p:cNvSpPr/>
            <p:nvPr/>
          </p:nvSpPr>
          <p:spPr bwMode="auto">
            <a:xfrm>
              <a:off x="7622468" y="4066363"/>
              <a:ext cx="575046" cy="216000"/>
            </a:xfrm>
            <a:prstGeom prst="roundRect">
              <a:avLst/>
            </a:prstGeom>
            <a:solidFill>
              <a:srgbClr val="FFFFFF">
                <a:alpha val="89020"/>
              </a:srgbClr>
            </a:solidFill>
            <a:ln w="38100" cap="flat" cmpd="sng" algn="ctr">
              <a:noFill/>
              <a:prstDash val="solid"/>
              <a:round/>
              <a:headEnd type="none" w="med" len="med"/>
              <a:tailEnd type="none" w="med" len="med"/>
            </a:ln>
            <a:effectLst/>
          </p:spPr>
          <p:txBody>
            <a:bodyPr wrap="square" lIns="0" tIns="0" rIns="0" bIns="0" rtlCol="0" anchor="ctr">
              <a:noAutofit/>
            </a:bodyPr>
            <a:lstStyle/>
            <a:p>
              <a:pPr algn="ctr">
                <a:lnSpc>
                  <a:spcPct val="100000"/>
                </a:lnSpc>
              </a:pPr>
              <a:r>
                <a:rPr lang="ja-JP" altLang="en-US" sz="1200" b="1" dirty="0">
                  <a:solidFill>
                    <a:schemeClr val="tx1">
                      <a:lumMod val="75000"/>
                      <a:lumOff val="25000"/>
                    </a:schemeClr>
                  </a:solidFill>
                  <a:latin typeface="メイリオ" pitchFamily="50" charset="-128"/>
                  <a:ea typeface="メイリオ" pitchFamily="50" charset="-128"/>
                  <a:cs typeface="メイリオ" pitchFamily="50" charset="-128"/>
                </a:rPr>
                <a:t>お客様</a:t>
              </a:r>
            </a:p>
          </p:txBody>
        </p:sp>
        <p:cxnSp>
          <p:nvCxnSpPr>
            <p:cNvPr id="83" name="直線矢印コネクタ 82"/>
            <p:cNvCxnSpPr/>
            <p:nvPr/>
          </p:nvCxnSpPr>
          <p:spPr bwMode="auto">
            <a:xfrm>
              <a:off x="8224841" y="4165639"/>
              <a:ext cx="705058" cy="703"/>
            </a:xfrm>
            <a:prstGeom prst="straightConnector1">
              <a:avLst/>
            </a:prstGeom>
            <a:noFill/>
            <a:ln w="28575" cap="flat" cmpd="sng" algn="ctr">
              <a:solidFill>
                <a:schemeClr val="bg1">
                  <a:lumMod val="50000"/>
                </a:schemeClr>
              </a:solidFill>
              <a:prstDash val="sysDash"/>
              <a:round/>
              <a:headEnd type="none" w="med" len="med"/>
              <a:tailEnd type="arrow"/>
            </a:ln>
            <a:effectLst/>
          </p:spPr>
        </p:cxnSp>
        <p:sp>
          <p:nvSpPr>
            <p:cNvPr id="87" name="メモ 86"/>
            <p:cNvSpPr/>
            <p:nvPr/>
          </p:nvSpPr>
          <p:spPr bwMode="auto">
            <a:xfrm>
              <a:off x="4244471" y="4470121"/>
              <a:ext cx="468000" cy="504000"/>
            </a:xfrm>
            <a:prstGeom prst="foldedCorner">
              <a:avLst/>
            </a:prstGeom>
            <a:solidFill>
              <a:schemeClr val="bg1">
                <a:lumMod val="95000"/>
              </a:schemeClr>
            </a:solidFill>
            <a:ln w="9525">
              <a:solidFill>
                <a:schemeClr val="bg1">
                  <a:lumMod val="75000"/>
                </a:schemeClr>
              </a:solidFill>
              <a:miter lim="800000"/>
              <a:headEnd/>
              <a:tailEnd/>
            </a:ln>
            <a:effectLst/>
          </p:spPr>
          <p:txBody>
            <a:bodyPr wrap="square" lIns="0" tIns="0" rIns="0" bIns="0" rtlCol="0" anchor="ctr" anchorCtr="0">
              <a:noAutofit/>
            </a:bodyPr>
            <a:lstStyle/>
            <a:p>
              <a:pPr algn="ctr">
                <a:lnSpc>
                  <a:spcPct val="100000"/>
                </a:lnSpc>
              </a:pPr>
              <a:r>
                <a:rPr kumimoji="1" lang="ja-JP" altLang="en-US" sz="900" dirty="0">
                  <a:solidFill>
                    <a:schemeClr val="tx1">
                      <a:lumMod val="75000"/>
                      <a:lumOff val="25000"/>
                    </a:schemeClr>
                  </a:solidFill>
                  <a:latin typeface="Arial" pitchFamily="34" charset="0"/>
                  <a:ea typeface="メイリオ" pitchFamily="50" charset="-128"/>
                </a:rPr>
                <a:t>契約書</a:t>
              </a:r>
            </a:p>
          </p:txBody>
        </p:sp>
        <p:sp>
          <p:nvSpPr>
            <p:cNvPr id="86" name="テキスト ボックス 85"/>
            <p:cNvSpPr txBox="1"/>
            <p:nvPr/>
          </p:nvSpPr>
          <p:spPr>
            <a:xfrm>
              <a:off x="4696737" y="4588724"/>
              <a:ext cx="619190" cy="178083"/>
            </a:xfrm>
            <a:prstGeom prst="rect">
              <a:avLst/>
            </a:prstGeom>
            <a:noFill/>
          </p:spPr>
          <p:txBody>
            <a:bodyPr wrap="square" rtlCol="0">
              <a:spAutoFit/>
            </a:bodyPr>
            <a:lstStyle/>
            <a:p>
              <a:pPr algn="ctr">
                <a:lnSpc>
                  <a:spcPts val="1000"/>
                </a:lnSpc>
              </a:pPr>
              <a:r>
                <a:rPr lang="en-US" altLang="ja-JP" sz="1200" b="1" spc="100" dirty="0" smtClean="0">
                  <a:solidFill>
                    <a:schemeClr val="tx1">
                      <a:lumMod val="75000"/>
                      <a:lumOff val="25000"/>
                    </a:schemeClr>
                  </a:solidFill>
                  <a:latin typeface="Arial" pitchFamily="34" charset="0"/>
                  <a:ea typeface="メイリオ" pitchFamily="50" charset="-128"/>
                </a:rPr>
                <a:t>OSS</a:t>
              </a:r>
              <a:endParaRPr kumimoji="1" lang="ja-JP" altLang="en-US" sz="1200" b="1" spc="100" dirty="0">
                <a:solidFill>
                  <a:schemeClr val="tx1">
                    <a:lumMod val="75000"/>
                    <a:lumOff val="25000"/>
                  </a:schemeClr>
                </a:solidFill>
                <a:latin typeface="Arial" pitchFamily="34" charset="0"/>
                <a:ea typeface="メイリオ" pitchFamily="50" charset="-128"/>
              </a:endParaRPr>
            </a:p>
          </p:txBody>
        </p:sp>
        <p:sp>
          <p:nvSpPr>
            <p:cNvPr id="97" name="メモ 96"/>
            <p:cNvSpPr/>
            <p:nvPr/>
          </p:nvSpPr>
          <p:spPr bwMode="auto">
            <a:xfrm>
              <a:off x="5539871" y="4470121"/>
              <a:ext cx="468000" cy="504000"/>
            </a:xfrm>
            <a:prstGeom prst="foldedCorner">
              <a:avLst/>
            </a:prstGeom>
            <a:solidFill>
              <a:schemeClr val="bg1">
                <a:lumMod val="95000"/>
              </a:schemeClr>
            </a:solidFill>
            <a:ln w="9525">
              <a:solidFill>
                <a:schemeClr val="bg1">
                  <a:lumMod val="75000"/>
                </a:schemeClr>
              </a:solidFill>
              <a:miter lim="800000"/>
              <a:headEnd/>
              <a:tailEnd/>
            </a:ln>
            <a:effectLst/>
          </p:spPr>
          <p:txBody>
            <a:bodyPr wrap="square" lIns="0" tIns="0" rIns="0" bIns="0" rtlCol="0" anchor="ctr" anchorCtr="0">
              <a:noAutofit/>
            </a:bodyPr>
            <a:lstStyle/>
            <a:p>
              <a:pPr algn="ctr">
                <a:lnSpc>
                  <a:spcPct val="100000"/>
                </a:lnSpc>
              </a:pPr>
              <a:r>
                <a:rPr kumimoji="1" lang="ja-JP" altLang="en-US" sz="900" dirty="0">
                  <a:solidFill>
                    <a:schemeClr val="tx1">
                      <a:lumMod val="75000"/>
                      <a:lumOff val="25000"/>
                    </a:schemeClr>
                  </a:solidFill>
                  <a:latin typeface="Arial" pitchFamily="34" charset="0"/>
                  <a:ea typeface="メイリオ" pitchFamily="50" charset="-128"/>
                </a:rPr>
                <a:t>契約書</a:t>
              </a:r>
            </a:p>
          </p:txBody>
        </p:sp>
        <p:sp>
          <p:nvSpPr>
            <p:cNvPr id="96" name="テキスト ボックス 95"/>
            <p:cNvSpPr txBox="1"/>
            <p:nvPr/>
          </p:nvSpPr>
          <p:spPr>
            <a:xfrm>
              <a:off x="5962047" y="4535807"/>
              <a:ext cx="619190" cy="178083"/>
            </a:xfrm>
            <a:prstGeom prst="rect">
              <a:avLst/>
            </a:prstGeom>
            <a:noFill/>
          </p:spPr>
          <p:txBody>
            <a:bodyPr wrap="square" rtlCol="0">
              <a:spAutoFit/>
            </a:bodyPr>
            <a:lstStyle/>
            <a:p>
              <a:pPr algn="ctr">
                <a:lnSpc>
                  <a:spcPts val="1000"/>
                </a:lnSpc>
              </a:pPr>
              <a:r>
                <a:rPr lang="en-US" altLang="ja-JP" sz="1200" b="1" spc="100" dirty="0" smtClean="0">
                  <a:solidFill>
                    <a:schemeClr val="tx1">
                      <a:lumMod val="75000"/>
                      <a:lumOff val="25000"/>
                    </a:schemeClr>
                  </a:solidFill>
                  <a:latin typeface="Arial" pitchFamily="34" charset="0"/>
                  <a:ea typeface="メイリオ" pitchFamily="50" charset="-128"/>
                </a:rPr>
                <a:t>OSS</a:t>
              </a:r>
              <a:endParaRPr kumimoji="1" lang="ja-JP" altLang="en-US" sz="1200" b="1" spc="100" dirty="0">
                <a:solidFill>
                  <a:schemeClr val="tx1">
                    <a:lumMod val="75000"/>
                    <a:lumOff val="25000"/>
                  </a:schemeClr>
                </a:solidFill>
                <a:latin typeface="Arial" pitchFamily="34" charset="0"/>
                <a:ea typeface="メイリオ" pitchFamily="50" charset="-128"/>
              </a:endParaRPr>
            </a:p>
          </p:txBody>
        </p:sp>
        <p:cxnSp>
          <p:nvCxnSpPr>
            <p:cNvPr id="121" name="直線矢印コネクタ 120"/>
            <p:cNvCxnSpPr/>
            <p:nvPr/>
          </p:nvCxnSpPr>
          <p:spPr bwMode="auto">
            <a:xfrm>
              <a:off x="4692312" y="4165639"/>
              <a:ext cx="452481" cy="4767"/>
            </a:xfrm>
            <a:prstGeom prst="straightConnector1">
              <a:avLst/>
            </a:prstGeom>
            <a:noFill/>
            <a:ln w="28575" cap="flat" cmpd="sng" algn="ctr">
              <a:solidFill>
                <a:schemeClr val="bg1">
                  <a:lumMod val="50000"/>
                </a:schemeClr>
              </a:solidFill>
              <a:prstDash val="sysDash"/>
              <a:round/>
              <a:headEnd type="none" w="med" len="med"/>
              <a:tailEnd type="arrow"/>
            </a:ln>
            <a:effectLst/>
          </p:spPr>
        </p:cxnSp>
        <p:cxnSp>
          <p:nvCxnSpPr>
            <p:cNvPr id="122" name="直線矢印コネクタ 121"/>
            <p:cNvCxnSpPr/>
            <p:nvPr/>
          </p:nvCxnSpPr>
          <p:spPr bwMode="auto">
            <a:xfrm flipV="1">
              <a:off x="5719839" y="4165639"/>
              <a:ext cx="695879" cy="703"/>
            </a:xfrm>
            <a:prstGeom prst="straightConnector1">
              <a:avLst/>
            </a:prstGeom>
            <a:noFill/>
            <a:ln w="28575" cap="flat" cmpd="sng" algn="ctr">
              <a:solidFill>
                <a:schemeClr val="bg1">
                  <a:lumMod val="50000"/>
                </a:schemeClr>
              </a:solidFill>
              <a:prstDash val="solid"/>
              <a:round/>
              <a:headEnd type="none" w="med" len="med"/>
              <a:tailEnd type="arrow"/>
            </a:ln>
            <a:effectLst/>
          </p:spPr>
        </p:cxnSp>
        <p:cxnSp>
          <p:nvCxnSpPr>
            <p:cNvPr id="123" name="直線矢印コネクタ 122"/>
            <p:cNvCxnSpPr/>
            <p:nvPr/>
          </p:nvCxnSpPr>
          <p:spPr bwMode="auto">
            <a:xfrm>
              <a:off x="6917410" y="4165639"/>
              <a:ext cx="705058" cy="703"/>
            </a:xfrm>
            <a:prstGeom prst="straightConnector1">
              <a:avLst/>
            </a:prstGeom>
            <a:noFill/>
            <a:ln w="28575" cap="flat" cmpd="sng" algn="ctr">
              <a:solidFill>
                <a:schemeClr val="bg1">
                  <a:lumMod val="50000"/>
                </a:schemeClr>
              </a:solidFill>
              <a:prstDash val="solid"/>
              <a:round/>
              <a:headEnd type="none" w="med" len="med"/>
              <a:tailEnd type="arrow"/>
            </a:ln>
            <a:effectLst/>
          </p:spPr>
        </p:cxnSp>
        <p:grpSp>
          <p:nvGrpSpPr>
            <p:cNvPr id="124" name="グループ化 123"/>
            <p:cNvGrpSpPr/>
            <p:nvPr/>
          </p:nvGrpSpPr>
          <p:grpSpPr>
            <a:xfrm>
              <a:off x="6760179" y="4446503"/>
              <a:ext cx="1124511" cy="450106"/>
              <a:chOff x="5932394" y="4030169"/>
              <a:chExt cx="1579880" cy="632375"/>
            </a:xfrm>
          </p:grpSpPr>
          <p:sp>
            <p:nvSpPr>
              <p:cNvPr id="125" name="円柱 124"/>
              <p:cNvSpPr/>
              <p:nvPr/>
            </p:nvSpPr>
            <p:spPr bwMode="auto">
              <a:xfrm>
                <a:off x="6201626" y="4077162"/>
                <a:ext cx="996019" cy="585382"/>
              </a:xfrm>
              <a:prstGeom prst="can">
                <a:avLst/>
              </a:prstGeom>
              <a:solidFill>
                <a:srgbClr val="F3919D"/>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26" name="テキスト ボックス 125"/>
              <p:cNvSpPr txBox="1"/>
              <p:nvPr/>
            </p:nvSpPr>
            <p:spPr>
              <a:xfrm>
                <a:off x="5932394" y="4030169"/>
                <a:ext cx="1579880" cy="541126"/>
              </a:xfrm>
              <a:prstGeom prst="rect">
                <a:avLst/>
              </a:prstGeom>
              <a:noFill/>
            </p:spPr>
            <p:txBody>
              <a:bodyPr wrap="square" rtlCol="0">
                <a:spAutoFit/>
              </a:bodyPr>
              <a:lstStyle/>
              <a:p>
                <a:pPr algn="ctr">
                  <a:lnSpc>
                    <a:spcPts val="1000"/>
                  </a:lnSpc>
                </a:pPr>
                <a:r>
                  <a:rPr lang="ja-JP" altLang="en-US" sz="1200" b="1" spc="100" dirty="0">
                    <a:solidFill>
                      <a:schemeClr val="tx1">
                        <a:lumMod val="75000"/>
                        <a:lumOff val="25000"/>
                      </a:schemeClr>
                    </a:solidFill>
                    <a:latin typeface="Arial" pitchFamily="34" charset="0"/>
                    <a:ea typeface="メイリオ" pitchFamily="50" charset="-128"/>
                  </a:rPr>
                  <a:t>自社製品</a:t>
                </a:r>
                <a:endParaRPr lang="en-US" altLang="ja-JP" sz="1200" b="1" spc="100" dirty="0">
                  <a:solidFill>
                    <a:schemeClr val="tx1">
                      <a:lumMod val="75000"/>
                      <a:lumOff val="25000"/>
                    </a:schemeClr>
                  </a:solidFill>
                  <a:latin typeface="Arial" pitchFamily="34" charset="0"/>
                  <a:ea typeface="メイリオ" pitchFamily="50" charset="-128"/>
                </a:endParaRPr>
              </a:p>
              <a:p>
                <a:pPr algn="ctr">
                  <a:lnSpc>
                    <a:spcPts val="1000"/>
                  </a:lnSpc>
                </a:pPr>
                <a:r>
                  <a:rPr lang="ja-JP" altLang="en-US" sz="1200" b="1" spc="100" dirty="0">
                    <a:solidFill>
                      <a:schemeClr val="tx1">
                        <a:lumMod val="75000"/>
                        <a:lumOff val="25000"/>
                      </a:schemeClr>
                    </a:solidFill>
                    <a:latin typeface="Arial" pitchFamily="34" charset="0"/>
                    <a:ea typeface="メイリオ" pitchFamily="50" charset="-128"/>
                  </a:rPr>
                  <a:t>＋</a:t>
                </a:r>
                <a:endParaRPr lang="en-US" altLang="ja-JP" sz="1200" b="1" spc="100" dirty="0">
                  <a:solidFill>
                    <a:schemeClr val="tx1">
                      <a:lumMod val="75000"/>
                      <a:lumOff val="25000"/>
                    </a:schemeClr>
                  </a:solidFill>
                  <a:latin typeface="Arial" pitchFamily="34" charset="0"/>
                  <a:ea typeface="メイリオ" pitchFamily="50" charset="-128"/>
                </a:endParaRPr>
              </a:p>
              <a:p>
                <a:pPr algn="ctr">
                  <a:lnSpc>
                    <a:spcPts val="1000"/>
                  </a:lnSpc>
                </a:pPr>
                <a:r>
                  <a:rPr lang="en-US" altLang="ja-JP" sz="1200" b="1" spc="100" dirty="0" smtClean="0">
                    <a:solidFill>
                      <a:schemeClr val="tx1">
                        <a:lumMod val="75000"/>
                        <a:lumOff val="25000"/>
                      </a:schemeClr>
                    </a:solidFill>
                    <a:latin typeface="Arial" pitchFamily="34" charset="0"/>
                    <a:ea typeface="メイリオ" pitchFamily="50" charset="-128"/>
                  </a:rPr>
                  <a:t>OSS</a:t>
                </a:r>
                <a:endParaRPr kumimoji="1" lang="ja-JP" altLang="en-US" sz="1200" b="1" spc="100" dirty="0">
                  <a:solidFill>
                    <a:schemeClr val="tx1">
                      <a:lumMod val="75000"/>
                      <a:lumOff val="25000"/>
                    </a:schemeClr>
                  </a:solidFill>
                  <a:latin typeface="Arial" pitchFamily="34" charset="0"/>
                  <a:ea typeface="メイリオ" pitchFamily="50" charset="-128"/>
                </a:endParaRPr>
              </a:p>
            </p:txBody>
          </p:sp>
        </p:grpSp>
        <p:sp>
          <p:nvSpPr>
            <p:cNvPr id="127" name="フリーフォーム 126"/>
            <p:cNvSpPr/>
            <p:nvPr/>
          </p:nvSpPr>
          <p:spPr bwMode="auto">
            <a:xfrm>
              <a:off x="5350042" y="3709904"/>
              <a:ext cx="1243263" cy="2860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Lst>
              <a:ahLst/>
              <a:cxnLst>
                <a:cxn ang="0">
                  <a:pos x="connsiteX0" y="connsiteY0"/>
                </a:cxn>
                <a:cxn ang="0">
                  <a:pos x="connsiteX1" y="connsiteY1"/>
                </a:cxn>
              </a:cxnLst>
              <a:rect l="l" t="t" r="r" b="b"/>
              <a:pathLst>
                <a:path w="1243263" h="286084">
                  <a:moveTo>
                    <a:pt x="1243263" y="173790"/>
                  </a:moveTo>
                  <a:cubicBezTo>
                    <a:pt x="909053" y="66842"/>
                    <a:pt x="414421" y="0"/>
                    <a:pt x="0" y="286084"/>
                  </a:cubicBezTo>
                </a:path>
              </a:pathLst>
            </a:custGeom>
            <a:noFill/>
            <a:ln w="57150" cap="flat" cmpd="sng" algn="ctr">
              <a:solidFill>
                <a:srgbClr val="F6167B"/>
              </a:solidFill>
              <a:prstDash val="solid"/>
              <a:round/>
              <a:headEnd type="none" w="med" len="med"/>
              <a:tailEnd type="triangle" w="med" len="med"/>
            </a:ln>
            <a:effectLst/>
          </p:spPr>
          <p:txBody>
            <a:bodyPr rtlCol="0" anchor="ctr"/>
            <a:lstStyle/>
            <a:p>
              <a:pPr algn="ctr"/>
              <a:endParaRPr kumimoji="1" lang="ja-JP" altLang="en-US"/>
            </a:p>
          </p:txBody>
        </p:sp>
        <p:sp>
          <p:nvSpPr>
            <p:cNvPr id="128" name="フリーフォーム 127"/>
            <p:cNvSpPr/>
            <p:nvPr/>
          </p:nvSpPr>
          <p:spPr bwMode="auto">
            <a:xfrm>
              <a:off x="4090738" y="3565524"/>
              <a:ext cx="2486526" cy="4384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 name="connsiteX0" fmla="*/ 1243263 w 1243263"/>
                <a:gd name="connsiteY0" fmla="*/ 272278 h 384572"/>
                <a:gd name="connsiteX1" fmla="*/ 0 w 1243263"/>
                <a:gd name="connsiteY1" fmla="*/ 384572 h 384572"/>
                <a:gd name="connsiteX0" fmla="*/ 1243263 w 1243263"/>
                <a:gd name="connsiteY0" fmla="*/ 272278 h 384572"/>
                <a:gd name="connsiteX1" fmla="*/ 0 w 1243263"/>
                <a:gd name="connsiteY1" fmla="*/ 384572 h 384572"/>
              </a:gdLst>
              <a:ahLst/>
              <a:cxnLst>
                <a:cxn ang="0">
                  <a:pos x="connsiteX0" y="connsiteY0"/>
                </a:cxn>
                <a:cxn ang="0">
                  <a:pos x="connsiteX1" y="connsiteY1"/>
                </a:cxn>
              </a:cxnLst>
              <a:rect l="l" t="t" r="r" b="b"/>
              <a:pathLst>
                <a:path w="1243263" h="384572">
                  <a:moveTo>
                    <a:pt x="1243263" y="272278"/>
                  </a:moveTo>
                  <a:cubicBezTo>
                    <a:pt x="989264" y="109051"/>
                    <a:pt x="382337" y="0"/>
                    <a:pt x="0" y="384572"/>
                  </a:cubicBezTo>
                </a:path>
              </a:pathLst>
            </a:custGeom>
            <a:noFill/>
            <a:ln w="57150" cap="flat" cmpd="sng" algn="ctr">
              <a:solidFill>
                <a:srgbClr val="F6167B"/>
              </a:solidFill>
              <a:prstDash val="solid"/>
              <a:round/>
              <a:headEnd type="none" w="med" len="med"/>
              <a:tailEnd type="triangle" w="med" len="med"/>
            </a:ln>
            <a:effectLst/>
          </p:spPr>
          <p:txBody>
            <a:bodyPr rtlCol="0" anchor="ctr"/>
            <a:lstStyle/>
            <a:p>
              <a:pPr algn="ctr"/>
              <a:endParaRPr kumimoji="1" lang="ja-JP" altLang="en-US"/>
            </a:p>
          </p:txBody>
        </p:sp>
        <p:sp>
          <p:nvSpPr>
            <p:cNvPr id="129" name="フリーフォーム 128"/>
            <p:cNvSpPr/>
            <p:nvPr/>
          </p:nvSpPr>
          <p:spPr bwMode="auto">
            <a:xfrm flipH="1">
              <a:off x="6641430" y="3693862"/>
              <a:ext cx="1243263" cy="2860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Lst>
              <a:ahLst/>
              <a:cxnLst>
                <a:cxn ang="0">
                  <a:pos x="connsiteX0" y="connsiteY0"/>
                </a:cxn>
                <a:cxn ang="0">
                  <a:pos x="connsiteX1" y="connsiteY1"/>
                </a:cxn>
              </a:cxnLst>
              <a:rect l="l" t="t" r="r" b="b"/>
              <a:pathLst>
                <a:path w="1243263" h="286084">
                  <a:moveTo>
                    <a:pt x="1243263" y="173790"/>
                  </a:moveTo>
                  <a:cubicBezTo>
                    <a:pt x="909053" y="66842"/>
                    <a:pt x="414421" y="0"/>
                    <a:pt x="0" y="286084"/>
                  </a:cubicBezTo>
                </a:path>
              </a:pathLst>
            </a:custGeom>
            <a:noFill/>
            <a:ln w="57150" cap="flat" cmpd="sng" algn="ctr">
              <a:solidFill>
                <a:srgbClr val="F6167B"/>
              </a:solidFill>
              <a:prstDash val="solid"/>
              <a:round/>
              <a:headEnd type="none" w="med" len="med"/>
              <a:tailEnd type="triangle" w="med" len="med"/>
            </a:ln>
            <a:effectLst/>
          </p:spPr>
          <p:txBody>
            <a:bodyPr rtlCol="0" anchor="ctr"/>
            <a:lstStyle/>
            <a:p>
              <a:pPr algn="ctr"/>
              <a:endParaRPr kumimoji="1" lang="ja-JP" altLang="en-US"/>
            </a:p>
          </p:txBody>
        </p:sp>
        <p:sp>
          <p:nvSpPr>
            <p:cNvPr id="130" name="フリーフォーム 129"/>
            <p:cNvSpPr/>
            <p:nvPr/>
          </p:nvSpPr>
          <p:spPr bwMode="auto">
            <a:xfrm flipH="1">
              <a:off x="6641432" y="3565524"/>
              <a:ext cx="2486526" cy="4384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 name="connsiteX0" fmla="*/ 1243263 w 1243263"/>
                <a:gd name="connsiteY0" fmla="*/ 272278 h 384572"/>
                <a:gd name="connsiteX1" fmla="*/ 0 w 1243263"/>
                <a:gd name="connsiteY1" fmla="*/ 384572 h 384572"/>
                <a:gd name="connsiteX0" fmla="*/ 1243263 w 1243263"/>
                <a:gd name="connsiteY0" fmla="*/ 272278 h 384572"/>
                <a:gd name="connsiteX1" fmla="*/ 0 w 1243263"/>
                <a:gd name="connsiteY1" fmla="*/ 384572 h 384572"/>
              </a:gdLst>
              <a:ahLst/>
              <a:cxnLst>
                <a:cxn ang="0">
                  <a:pos x="connsiteX0" y="connsiteY0"/>
                </a:cxn>
                <a:cxn ang="0">
                  <a:pos x="connsiteX1" y="connsiteY1"/>
                </a:cxn>
              </a:cxnLst>
              <a:rect l="l" t="t" r="r" b="b"/>
              <a:pathLst>
                <a:path w="1243263" h="384572">
                  <a:moveTo>
                    <a:pt x="1243263" y="272278"/>
                  </a:moveTo>
                  <a:cubicBezTo>
                    <a:pt x="989264" y="109051"/>
                    <a:pt x="382337" y="0"/>
                    <a:pt x="0" y="384572"/>
                  </a:cubicBezTo>
                </a:path>
              </a:pathLst>
            </a:custGeom>
            <a:noFill/>
            <a:ln w="57150" cap="flat" cmpd="sng" algn="ctr">
              <a:solidFill>
                <a:srgbClr val="F6167B"/>
              </a:solidFill>
              <a:prstDash val="solid"/>
              <a:round/>
              <a:headEnd type="none" w="med" len="med"/>
              <a:tailEnd type="triangle" w="med" len="med"/>
            </a:ln>
            <a:effectLst/>
          </p:spPr>
          <p:txBody>
            <a:bodyPr rtlCol="0" anchor="ctr"/>
            <a:lstStyle/>
            <a:p>
              <a:pPr algn="ctr"/>
              <a:endParaRPr kumimoji="1" lang="ja-JP" altLang="en-US"/>
            </a:p>
          </p:txBody>
        </p:sp>
        <p:grpSp>
          <p:nvGrpSpPr>
            <p:cNvPr id="131" name="グループ化 130"/>
            <p:cNvGrpSpPr/>
            <p:nvPr/>
          </p:nvGrpSpPr>
          <p:grpSpPr>
            <a:xfrm>
              <a:off x="6300991" y="4746187"/>
              <a:ext cx="696539" cy="541191"/>
              <a:chOff x="-1579249" y="3803488"/>
              <a:chExt cx="937804" cy="728646"/>
            </a:xfrm>
          </p:grpSpPr>
          <p:grpSp>
            <p:nvGrpSpPr>
              <p:cNvPr id="132" name="グループ化 174"/>
              <p:cNvGrpSpPr/>
              <p:nvPr/>
            </p:nvGrpSpPr>
            <p:grpSpPr>
              <a:xfrm>
                <a:off x="-1239935" y="3803483"/>
                <a:ext cx="291973" cy="532265"/>
                <a:chOff x="-1172318" y="3777483"/>
                <a:chExt cx="434566" cy="792214"/>
              </a:xfrm>
              <a:gradFill flip="none" rotWithShape="1">
                <a:gsLst>
                  <a:gs pos="0">
                    <a:schemeClr val="tx1"/>
                  </a:gs>
                  <a:gs pos="50000">
                    <a:schemeClr val="tx1">
                      <a:lumMod val="50000"/>
                      <a:lumOff val="50000"/>
                    </a:schemeClr>
                  </a:gs>
                  <a:gs pos="100000">
                    <a:schemeClr val="bg1">
                      <a:lumMod val="50000"/>
                    </a:schemeClr>
                  </a:gs>
                </a:gsLst>
                <a:lin ang="5400000" scaled="1"/>
                <a:tileRect/>
              </a:gradFill>
            </p:grpSpPr>
            <p:sp>
              <p:nvSpPr>
                <p:cNvPr id="134" name="円/楕円 293"/>
                <p:cNvSpPr/>
                <p:nvPr/>
              </p:nvSpPr>
              <p:spPr bwMode="auto">
                <a:xfrm>
                  <a:off x="-1127052" y="3777483"/>
                  <a:ext cx="344033" cy="344032"/>
                </a:xfrm>
                <a:prstGeom prst="ellips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35" name="フローチャート : 論理積ゲート 294"/>
                <p:cNvSpPr/>
                <p:nvPr/>
              </p:nvSpPr>
              <p:spPr bwMode="auto">
                <a:xfrm rot="16200000">
                  <a:off x="-1213059" y="4094391"/>
                  <a:ext cx="516047" cy="434566"/>
                </a:xfrm>
                <a:prstGeom prst="flowChartDelay">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133" name="テキスト ボックス 132"/>
              <p:cNvSpPr txBox="1"/>
              <p:nvPr/>
            </p:nvSpPr>
            <p:spPr bwMode="gray">
              <a:xfrm>
                <a:off x="-1579249" y="4195648"/>
                <a:ext cx="937804" cy="336486"/>
              </a:xfrm>
              <a:prstGeom prst="roundRect">
                <a:avLst/>
              </a:prstGeom>
              <a:solidFill>
                <a:srgbClr val="000000">
                  <a:alpha val="69804"/>
                </a:srgbClr>
              </a:solidFill>
              <a:ln w="3175" cap="rnd">
                <a:noFill/>
                <a:miter lim="800000"/>
                <a:headEnd/>
                <a:tailEnd/>
              </a:ln>
              <a:effectLst/>
            </p:spPr>
            <p:txBody>
              <a:bodyPr wrap="square" rtlCol="0" anchor="ctr">
                <a:spAutoFit/>
              </a:bodyPr>
              <a:lstStyle/>
              <a:p>
                <a:pPr algn="ctr" fontAlgn="auto">
                  <a:spcBef>
                    <a:spcPts val="0"/>
                  </a:spcBef>
                  <a:spcAft>
                    <a:spcPts val="300"/>
                  </a:spcAft>
                  <a:buClr>
                    <a:srgbClr val="C00000"/>
                  </a:buClr>
                </a:pPr>
                <a:r>
                  <a:rPr kumimoji="0" lang="ja-JP" altLang="en-US" sz="1200" b="1" kern="0" dirty="0">
                    <a:solidFill>
                      <a:schemeClr val="bg1"/>
                    </a:solidFill>
                    <a:latin typeface="Arial" pitchFamily="34" charset="0"/>
                    <a:ea typeface="メイリオ" pitchFamily="50" charset="-128"/>
                  </a:rPr>
                  <a:t>第三者</a:t>
                </a:r>
              </a:p>
            </p:txBody>
          </p:sp>
        </p:grpSp>
        <p:sp>
          <p:nvSpPr>
            <p:cNvPr id="136" name="上矢印 135"/>
            <p:cNvSpPr/>
            <p:nvPr/>
          </p:nvSpPr>
          <p:spPr bwMode="auto">
            <a:xfrm flipH="1">
              <a:off x="6536949" y="4330271"/>
              <a:ext cx="230435" cy="530043"/>
            </a:xfrm>
            <a:prstGeom prst="upArrow">
              <a:avLst>
                <a:gd name="adj1" fmla="val 50000"/>
                <a:gd name="adj2" fmla="val 72080"/>
              </a:avLst>
            </a:prstGeom>
            <a:gradFill flip="none" rotWithShape="1">
              <a:gsLst>
                <a:gs pos="0">
                  <a:srgbClr val="F6167B"/>
                </a:gs>
                <a:gs pos="50000">
                  <a:srgbClr val="F6167B">
                    <a:alpha val="31000"/>
                  </a:srgbClr>
                </a:gs>
                <a:gs pos="100000">
                  <a:srgbClr val="F6167B">
                    <a:alpha val="0"/>
                  </a:srgbClr>
                </a:gs>
              </a:gsLst>
              <a:lin ang="5400000" scaled="0"/>
              <a:tileRect/>
            </a:gradFill>
            <a:ln w="9525">
              <a:noFill/>
              <a:miter lim="800000"/>
              <a:headEnd/>
              <a:tailEnd/>
            </a:ln>
            <a:effectLst/>
          </p:spPr>
          <p:txBody>
            <a:bodyPr wrap="square" lIns="144000" tIns="144000" rIns="144000" bIns="14400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37" name="テキスト ボックス 79"/>
            <p:cNvSpPr txBox="1"/>
            <p:nvPr/>
          </p:nvSpPr>
          <p:spPr>
            <a:xfrm>
              <a:off x="5078894" y="3374661"/>
              <a:ext cx="2708691" cy="252000"/>
            </a:xfrm>
            <a:prstGeom prst="roundRect">
              <a:avLst/>
            </a:prstGeom>
            <a:solidFill>
              <a:srgbClr val="F6167B"/>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400" b="1" spc="100" dirty="0">
                  <a:solidFill>
                    <a:schemeClr val="bg1"/>
                  </a:solidFill>
                  <a:latin typeface="Arial" pitchFamily="34" charset="0"/>
                  <a:ea typeface="メイリオ" pitchFamily="50" charset="-128"/>
                </a:rPr>
                <a:t>③自社保有</a:t>
              </a:r>
              <a:r>
                <a:rPr lang="ja-JP" altLang="en-US" sz="1400" b="1" spc="100" dirty="0" smtClean="0">
                  <a:solidFill>
                    <a:schemeClr val="bg1"/>
                  </a:solidFill>
                  <a:latin typeface="Arial" pitchFamily="34" charset="0"/>
                  <a:ea typeface="メイリオ" pitchFamily="50" charset="-128"/>
                </a:rPr>
                <a:t>特許を無償で実施許諾</a:t>
              </a:r>
              <a:endParaRPr kumimoji="1" lang="en-US" altLang="ja-JP" sz="1400" b="1" spc="100" dirty="0">
                <a:solidFill>
                  <a:schemeClr val="bg1"/>
                </a:solidFill>
                <a:latin typeface="Arial" pitchFamily="34" charset="0"/>
                <a:ea typeface="メイリオ" pitchFamily="50" charset="-128"/>
              </a:endParaRPr>
            </a:p>
          </p:txBody>
        </p:sp>
        <p:cxnSp>
          <p:nvCxnSpPr>
            <p:cNvPr id="138" name="直線矢印コネクタ 137"/>
            <p:cNvCxnSpPr/>
            <p:nvPr/>
          </p:nvCxnSpPr>
          <p:spPr bwMode="auto">
            <a:xfrm flipV="1">
              <a:off x="4235117" y="4410591"/>
              <a:ext cx="2108694" cy="599551"/>
            </a:xfrm>
            <a:prstGeom prst="straightConnector1">
              <a:avLst/>
            </a:prstGeom>
            <a:noFill/>
            <a:ln w="28575" cap="flat" cmpd="sng" algn="ctr">
              <a:solidFill>
                <a:srgbClr val="4BA2C1"/>
              </a:solidFill>
              <a:prstDash val="solid"/>
              <a:round/>
              <a:headEnd type="none" w="med" len="med"/>
              <a:tailEnd type="arrow"/>
            </a:ln>
            <a:effectLst/>
          </p:spPr>
        </p:cxnSp>
        <p:cxnSp>
          <p:nvCxnSpPr>
            <p:cNvPr id="139" name="直線矢印コネクタ 138"/>
            <p:cNvCxnSpPr/>
            <p:nvPr/>
          </p:nvCxnSpPr>
          <p:spPr bwMode="auto">
            <a:xfrm flipV="1">
              <a:off x="4235115" y="4453736"/>
              <a:ext cx="796646" cy="556406"/>
            </a:xfrm>
            <a:prstGeom prst="straightConnector1">
              <a:avLst/>
            </a:prstGeom>
            <a:noFill/>
            <a:ln w="28575" cap="flat" cmpd="sng" algn="ctr">
              <a:solidFill>
                <a:srgbClr val="4D94BF"/>
              </a:solidFill>
              <a:prstDash val="solid"/>
              <a:round/>
              <a:headEnd type="none" w="med" len="med"/>
              <a:tailEnd type="arrow"/>
            </a:ln>
            <a:effectLst/>
          </p:spPr>
        </p:cxnSp>
        <p:cxnSp>
          <p:nvCxnSpPr>
            <p:cNvPr id="140" name="直線矢印コネクタ 139"/>
            <p:cNvCxnSpPr/>
            <p:nvPr/>
          </p:nvCxnSpPr>
          <p:spPr bwMode="auto">
            <a:xfrm rot="5400000" flipH="1" flipV="1">
              <a:off x="5448557" y="3456320"/>
              <a:ext cx="340381" cy="2767263"/>
            </a:xfrm>
            <a:prstGeom prst="straightConnector1">
              <a:avLst/>
            </a:prstGeom>
            <a:noFill/>
            <a:ln w="28575" cap="flat" cmpd="sng" algn="ctr">
              <a:solidFill>
                <a:srgbClr val="4A89C2"/>
              </a:solidFill>
              <a:prstDash val="solid"/>
              <a:round/>
              <a:headEnd type="none" w="med" len="med"/>
              <a:tailEnd type="arrow"/>
            </a:ln>
            <a:effectLst/>
          </p:spPr>
        </p:cxnSp>
        <p:sp>
          <p:nvSpPr>
            <p:cNvPr id="141" name="テキスト ボックス 79"/>
            <p:cNvSpPr txBox="1"/>
            <p:nvPr/>
          </p:nvSpPr>
          <p:spPr>
            <a:xfrm rot="5400000">
              <a:off x="6124965" y="5010141"/>
              <a:ext cx="208101" cy="252000"/>
            </a:xfrm>
            <a:prstGeom prst="triangle">
              <a:avLst/>
            </a:prstGeom>
            <a:solidFill>
              <a:srgbClr val="F6167B"/>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sz="1400" b="1" spc="100" dirty="0">
                <a:solidFill>
                  <a:schemeClr val="bg1"/>
                </a:solidFill>
                <a:latin typeface="Arial" pitchFamily="34" charset="0"/>
                <a:ea typeface="メイリオ" pitchFamily="50" charset="-128"/>
              </a:endParaRPr>
            </a:p>
          </p:txBody>
        </p:sp>
        <p:sp>
          <p:nvSpPr>
            <p:cNvPr id="142" name="テキスト ボックス 79"/>
            <p:cNvSpPr txBox="1"/>
            <p:nvPr/>
          </p:nvSpPr>
          <p:spPr>
            <a:xfrm rot="16200000" flipH="1">
              <a:off x="6963166" y="5010141"/>
              <a:ext cx="208101" cy="252000"/>
            </a:xfrm>
            <a:prstGeom prst="triangle">
              <a:avLst/>
            </a:prstGeom>
            <a:solidFill>
              <a:srgbClr val="F6167B"/>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sz="1400" b="1" spc="100" dirty="0">
                <a:solidFill>
                  <a:schemeClr val="bg1"/>
                </a:solidFill>
                <a:latin typeface="Arial" pitchFamily="34" charset="0"/>
                <a:ea typeface="メイリオ" pitchFamily="50" charset="-128"/>
              </a:endParaRPr>
            </a:p>
          </p:txBody>
        </p:sp>
        <p:sp>
          <p:nvSpPr>
            <p:cNvPr id="143" name="テキスト ボックス 79"/>
            <p:cNvSpPr txBox="1"/>
            <p:nvPr/>
          </p:nvSpPr>
          <p:spPr>
            <a:xfrm>
              <a:off x="7123583" y="5010141"/>
              <a:ext cx="2227488" cy="252000"/>
            </a:xfrm>
            <a:prstGeom prst="roundRect">
              <a:avLst/>
            </a:prstGeom>
            <a:solidFill>
              <a:srgbClr val="F6167B"/>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400" b="1" spc="100" dirty="0">
                  <a:solidFill>
                    <a:schemeClr val="bg1"/>
                  </a:solidFill>
                  <a:latin typeface="Arial" pitchFamily="34" charset="0"/>
                  <a:ea typeface="メイリオ" pitchFamily="50" charset="-128"/>
                </a:rPr>
                <a:t>②第三者の</a:t>
              </a:r>
              <a:r>
                <a:rPr lang="ja-JP" altLang="en-US" sz="1400" b="1" spc="100" dirty="0" smtClean="0">
                  <a:solidFill>
                    <a:schemeClr val="bg1"/>
                  </a:solidFill>
                  <a:latin typeface="Arial" pitchFamily="34" charset="0"/>
                  <a:ea typeface="メイリオ" pitchFamily="50" charset="-128"/>
                </a:rPr>
                <a:t>特許調査が必要</a:t>
              </a:r>
              <a:endParaRPr lang="ja-JP" altLang="en-US" sz="1400" b="1" spc="100" dirty="0">
                <a:solidFill>
                  <a:schemeClr val="bg1"/>
                </a:solidFill>
                <a:latin typeface="Arial" pitchFamily="34" charset="0"/>
                <a:ea typeface="メイリオ" pitchFamily="50" charset="-128"/>
              </a:endParaRPr>
            </a:p>
          </p:txBody>
        </p:sp>
        <p:sp>
          <p:nvSpPr>
            <p:cNvPr id="144" name="テキスト ボックス 79"/>
            <p:cNvSpPr txBox="1"/>
            <p:nvPr/>
          </p:nvSpPr>
          <p:spPr>
            <a:xfrm>
              <a:off x="2675379" y="5010141"/>
              <a:ext cx="3485469" cy="252000"/>
            </a:xfrm>
            <a:prstGeom prst="roundRect">
              <a:avLst/>
            </a:prstGeom>
            <a:solidFill>
              <a:srgbClr val="4C89C0"/>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400" b="1" spc="100" dirty="0">
                  <a:solidFill>
                    <a:schemeClr val="bg1"/>
                  </a:solidFill>
                  <a:latin typeface="Arial" pitchFamily="34" charset="0"/>
                  <a:ea typeface="メイリオ" pitchFamily="50" charset="-128"/>
                </a:rPr>
                <a:t>①</a:t>
              </a:r>
              <a:r>
                <a:rPr lang="ja-JP" altLang="en-US" sz="1400" b="1" spc="100" dirty="0" smtClean="0">
                  <a:solidFill>
                    <a:schemeClr val="bg1"/>
                  </a:solidFill>
                  <a:latin typeface="Arial" pitchFamily="34" charset="0"/>
                  <a:ea typeface="メイリオ" pitchFamily="50" charset="-128"/>
                </a:rPr>
                <a:t>第三者の知的財産権の侵害</a:t>
              </a:r>
              <a:r>
                <a:rPr lang="ja-JP" altLang="en-US" sz="1400" b="1" spc="100" dirty="0">
                  <a:solidFill>
                    <a:schemeClr val="bg1"/>
                  </a:solidFill>
                  <a:latin typeface="Arial" pitchFamily="34" charset="0"/>
                  <a:ea typeface="メイリオ" pitchFamily="50" charset="-128"/>
                </a:rPr>
                <a:t>について無保証</a:t>
              </a:r>
            </a:p>
          </p:txBody>
        </p:sp>
        <p:cxnSp>
          <p:nvCxnSpPr>
            <p:cNvPr id="145" name="直線矢印コネクタ 144"/>
            <p:cNvCxnSpPr>
              <a:stCxn id="143" idx="0"/>
              <a:endCxn id="136" idx="1"/>
            </p:cNvCxnSpPr>
            <p:nvPr/>
          </p:nvCxnSpPr>
          <p:spPr bwMode="auto">
            <a:xfrm flipH="1" flipV="1">
              <a:off x="6767384" y="4487129"/>
              <a:ext cx="1469943" cy="523012"/>
            </a:xfrm>
            <a:prstGeom prst="straightConnector1">
              <a:avLst/>
            </a:prstGeom>
            <a:noFill/>
            <a:ln w="28575" cap="flat" cmpd="sng" algn="ctr">
              <a:solidFill>
                <a:srgbClr val="F6167B"/>
              </a:solidFill>
              <a:prstDash val="solid"/>
              <a:round/>
              <a:headEnd type="none" w="med" len="med"/>
              <a:tailEnd type="arrow"/>
            </a:ln>
            <a:effectLst/>
          </p:spPr>
        </p:cxnSp>
      </p:grpSp>
      <p:sp>
        <p:nvSpPr>
          <p:cNvPr id="62" name="Rectangle 2"/>
          <p:cNvSpPr>
            <a:spLocks noGrp="1" noChangeArrowheads="1"/>
          </p:cNvSpPr>
          <p:nvPr>
            <p:ph type="title"/>
          </p:nvPr>
        </p:nvSpPr>
        <p:spPr>
          <a:xfrm>
            <a:off x="609600" y="533400"/>
            <a:ext cx="10972800" cy="990600"/>
          </a:xfrm>
        </p:spPr>
        <p:txBody>
          <a:bodyPr>
            <a:normAutofit/>
          </a:bodyPr>
          <a:lstStyle/>
          <a:p>
            <a:r>
              <a:rPr lang="en-US" altLang="ja-JP" dirty="0" smtClean="0"/>
              <a:t>OSS</a:t>
            </a:r>
            <a:r>
              <a:rPr lang="ja-JP" altLang="en-US" dirty="0" smtClean="0"/>
              <a:t>導入</a:t>
            </a:r>
            <a:r>
              <a:rPr lang="ja-JP" altLang="en-US" dirty="0"/>
              <a:t>時の検討・実施事項</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9060691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5</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fontScale="92500" lnSpcReduction="10000"/>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企業に</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altLang="ja-JP" sz="4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利用</a:t>
            </a:r>
            <a:endParaRPr lang="en-US" altLang="ja-JP" sz="4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4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レビュー</a:t>
            </a:r>
            <a:endParaRPr lang="en-US" altLang="ja-JP"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1618855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OSSレビュ</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ー                                    </a:t>
            </a:r>
            <a:r>
              <a:rPr lang="en-US" altLang="ja-JP" sz="20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【§1.5】</a:t>
            </a:r>
            <a:endParaRPr 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プログラムマネージャー、プロダクトマネージャーおよびエンジニアに提案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された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の有益性や品質面のレビューを実施しその後、選択されたコンポーネントの使用に付随する権利や義務についてのレビューが開始される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OSSコンプライアンス</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とって鍵となる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要素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OSS </a:t>
            </a:r>
            <a:r>
              <a:rPr lang="en-US" dirty="0" err="1">
                <a:latin typeface="メイリオ" panose="020B0604030504040204" pitchFamily="50" charset="-128"/>
                <a:ea typeface="メイリオ" panose="020B0604030504040204" pitchFamily="50" charset="-128"/>
                <a:cs typeface="メイリオ" panose="020B0604030504040204" pitchFamily="50" charset="-128"/>
              </a:rPr>
              <a:t>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のプロセスで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あり、これにより企業は使用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分析し、権利と義務を理解することができる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OSSレビューのプロセスには以下のステップがあ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a:latin typeface="メイリオ" panose="020B0604030504040204" pitchFamily="50" charset="-128"/>
                <a:ea typeface="メイリオ" panose="020B0604030504040204" pitchFamily="50" charset="-128"/>
                <a:cs typeface="メイリオ" panose="020B0604030504040204" pitchFamily="50" charset="-128"/>
              </a:rPr>
              <a:t>関連情報の収集</a:t>
            </a: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ライセンスの義務の分析</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と理解</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企業のポリシーや事業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目標に合わせた指導の提供</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702480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情報を集める必要があるか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 name="Content Placeholder 2"/>
          <p:cNvSpPr>
            <a:spLocks noGrp="1"/>
          </p:cNvSpPr>
          <p:nvPr>
            <p:ph idx="1"/>
          </p:nvPr>
        </p:nvSpPr>
        <p:spPr>
          <a:xfrm>
            <a:off x="609600" y="1600200"/>
            <a:ext cx="10972800" cy="5092430"/>
          </a:xfrm>
        </p:spPr>
        <p:txBody>
          <a:bodyPr vert="horz" lIns="91440" tIns="45720" rIns="91440" bIns="45720" rtlCol="0" anchor="t">
            <a:normAutofit/>
          </a:bodyPr>
          <a:lstStyle/>
          <a:p>
            <a:pPr marL="0" indent="0">
              <a:buNone/>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OSSの使用分析にあたり、OSSコンポーネント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の属性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起源、使用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方法などの情報</a:t>
            </a:r>
            <a:r>
              <a:rPr lang="en-US" dirty="0" err="1">
                <a:latin typeface="メイリオ" panose="020B0604030504040204" pitchFamily="50" charset="-128"/>
                <a:ea typeface="メイリオ" panose="020B0604030504040204" pitchFamily="50" charset="-128"/>
                <a:cs typeface="メイリオ" panose="020B0604030504040204" pitchFamily="50" charset="-128"/>
              </a:rPr>
              <a:t>を集め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たとえば</a:t>
            </a:r>
            <a:r>
              <a:rPr lang="en-US" dirty="0" err="1">
                <a:latin typeface="メイリオ" panose="020B0604030504040204" pitchFamily="50" charset="-128"/>
                <a:ea typeface="メイリオ" panose="020B0604030504040204" pitchFamily="50" charset="-128"/>
                <a:cs typeface="メイリオ" panose="020B0604030504040204" pitchFamily="50" charset="-128"/>
              </a:rPr>
              <a:t>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2"/>
          <p:cNvSpPr txBox="1">
            <a:spLocks/>
          </p:cNvSpPr>
          <p:nvPr/>
        </p:nvSpPr>
        <p:spPr>
          <a:xfrm>
            <a:off x="608400" y="2418925"/>
            <a:ext cx="11483291" cy="4293160"/>
          </a:xfrm>
          <a:prstGeom prst="rect">
            <a:avLst/>
          </a:prstGeom>
          <a:noFill/>
          <a:ln w="3175" cap="sq">
            <a:noFill/>
            <a:miter lim="800000"/>
          </a:ln>
        </p:spPr>
        <p:txBody>
          <a:bodyPr vert="horz" wrap="square" lIns="252000" tIns="180000" rIns="180000" bIns="216000" numCol="2" rtlCol="0">
            <a:noAutofit/>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パッケージ名</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パッケージを取り巻くコミュニティの状況（活動状況、メンバーの多様性、反応の早さ）</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版名（</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バージョン</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ダウンロード</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元もしくはソースコードの</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URL</a:t>
            </a: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著作権保有者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および</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ライセンスのURL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帰属表示やその他の告知</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通知</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表示、それらの</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意図して行われた</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改変に関する記述</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依存</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関係</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のリスト</a:t>
            </a: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製品で意図している使用</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方法</a:t>
            </a: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そのパッケージを</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内包する</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製品のファースト</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リリース（最初の公開・販売</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p>
          <a:p>
            <a:pPr marL="350838" indent="-177800">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が</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メンテナンスされ</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ているロケーション</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過去に別</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経緯で</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そのパッケージ</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に対して下された</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承認</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の可能性</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外部ベンダーからの提供物の場合</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 </a:t>
            </a:r>
          </a:p>
          <a:p>
            <a:pPr marL="542925" lvl="1">
              <a:lnSpc>
                <a:spcPct val="110000"/>
              </a:lnSpc>
              <a:buFont typeface="Wingdings" panose="05000000000000000000" pitchFamily="2" charset="2"/>
              <a:buChar char="Ø"/>
            </a:pPr>
            <a:r>
              <a:rPr lang="en-US" sz="1400" b="0" dirty="0">
                <a:latin typeface="メイリオ" panose="020B0604030504040204" pitchFamily="50" charset="-128"/>
                <a:ea typeface="メイリオ" panose="020B0604030504040204" pitchFamily="50" charset="-128"/>
                <a:cs typeface="メイリオ" panose="020B0604030504040204" pitchFamily="50" charset="-128"/>
              </a:rPr>
              <a:t>開発チームのコンタクト ポイント</a:t>
            </a:r>
          </a:p>
          <a:p>
            <a:pPr marL="542925" lvl="1">
              <a:lnSpc>
                <a:spcPct val="110000"/>
              </a:lnSpc>
              <a:buFont typeface="Wingdings" panose="05000000000000000000" pitchFamily="2" charset="2"/>
              <a:buChar char="Ø"/>
            </a:pPr>
            <a:r>
              <a:rPr lang="en-US" sz="1400" dirty="0" err="1">
                <a:latin typeface="メイリオ" panose="020B0604030504040204" pitchFamily="50" charset="-128"/>
                <a:ea typeface="メイリオ" panose="020B0604030504040204" pitchFamily="50" charset="-128"/>
                <a:cs typeface="メイリオ" panose="020B0604030504040204" pitchFamily="50" charset="-128"/>
              </a:rPr>
              <a:t>著作権表示、帰属</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1400" dirty="0">
                <a:latin typeface="メイリオ" panose="020B0604030504040204" pitchFamily="50" charset="-128"/>
                <a:ea typeface="メイリオ" panose="020B0604030504040204" pitchFamily="50" charset="-128"/>
                <a:cs typeface="メイリオ" panose="020B0604030504040204" pitchFamily="50" charset="-128"/>
              </a:rPr>
              <a:t>、</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およびライセンスの義務</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履行に</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必要</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な</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ベンダー改変ソースコード</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00000"/>
              </a:lnSpc>
              <a:buNone/>
            </a:pP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899313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ja-JP" alt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rPr>
              <a:t>ソースコード スキャン ツール</a:t>
            </a:r>
            <a:endParaRPr 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424" name="Shape 424"/>
          <p:cNvSpPr txBox="1">
            <a:spLocks noGrp="1"/>
          </p:cNvSpPr>
          <p:nvPr>
            <p:ph idx="1"/>
          </p:nvPr>
        </p:nvSpPr>
        <p:spPr>
          <a:xfrm>
            <a:off x="608400"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ソースコードスキャン</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を自動化するツールは数多く、さまざまなものが存在</a:t>
            </a:r>
            <a:endParaRPr 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それらのすべては特定のニーズに向けたソリューションであるため、あらゆる課題を解決するもの</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ではない</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企業はそれらの中で自分たちの特定の市場領域や製品に</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合うものを選定する</a:t>
            </a:r>
            <a:endParaRPr 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多くの企業は自動化ツールと人手によるレビューを併用している</a:t>
            </a:r>
            <a:endParaRPr lang="en-US" altLang="ja-JP"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無償で、自由に利用できるソースコード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スキャン ツールの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つの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よい例として</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The Linux Foundation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でホストしたプロジェクトである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OSSology</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がある：</a:t>
            </a:r>
            <a:r>
              <a:rPr lang="en-US" sz="2000" b="0" i="0" u="sng" strike="noStrike" cap="none" dirty="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https://</a:t>
            </a:r>
            <a:r>
              <a:rPr lang="en-US" sz="2000" b="0" i="0" u="sng" strike="noStrike" cap="none" dirty="0" smtClean="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www.OSSology.org</a:t>
            </a:r>
            <a:r>
              <a:rPr 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40606771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6</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fontScale="92500" lnSpcReduction="10000"/>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企業に</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altLang="ja-JP" sz="4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利用</a:t>
            </a:r>
            <a:endParaRPr lang="en-US" altLang="ja-JP" sz="4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4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配布</a:t>
            </a:r>
            <a:endParaRPr lang="en-US" altLang="ja-JP"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2613293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9600" y="465319"/>
            <a:ext cx="10972800" cy="990600"/>
          </a:xfrm>
        </p:spPr>
        <p:txBody>
          <a:bodyPr>
            <a:normAutofit/>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配布</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ビジネス形態毎の</a:t>
            </a:r>
            <a:r>
              <a:rPr kumimoji="1" lang="ja-JP" altLang="en-US" sz="3200" smtClean="0">
                <a:latin typeface="メイリオ" panose="020B0604030504040204" pitchFamily="50" charset="-128"/>
                <a:ea typeface="メイリオ" panose="020B0604030504040204" pitchFamily="50" charset="-128"/>
                <a:cs typeface="メイリオ" panose="020B0604030504040204" pitchFamily="50" charset="-128"/>
              </a:rPr>
              <a:t>配布の例            </a:t>
            </a:r>
            <a:r>
              <a:rPr lang="en-US" altLang="ja-JP" sz="18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【§3.2,4.1】</a:t>
            </a:r>
            <a:endPar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サブタイトル 2"/>
          <p:cNvSpPr txBox="1">
            <a:spLocks/>
          </p:cNvSpPr>
          <p:nvPr/>
        </p:nvSpPr>
        <p:spPr>
          <a:xfrm>
            <a:off x="846666" y="4547965"/>
            <a:ext cx="11345333" cy="318029"/>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rPr>
              <a:t>③</a:t>
            </a:r>
            <a:r>
              <a:rPr kumimoji="1" lang="en-US" altLang="ja-JP" sz="1800" dirty="0">
                <a:latin typeface="メイリオ" panose="020B0604030504040204" pitchFamily="50" charset="-128"/>
                <a:ea typeface="メイリオ" panose="020B0604030504040204" pitchFamily="50" charset="-128"/>
                <a:cs typeface="メイリオ" panose="020B0604030504040204" pitchFamily="50" charset="-128"/>
              </a:rPr>
              <a:t>IT</a:t>
            </a:r>
            <a:r>
              <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rPr>
              <a:t>ベンダー：お客様</a:t>
            </a:r>
            <a:r>
              <a:rPr kumimoji="1"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にコンサルし、</a:t>
            </a:r>
            <a:r>
              <a:rPr kumimoji="1"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を</a:t>
            </a:r>
            <a:r>
              <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rPr>
              <a:t>含む環境構築、アプリケーション開発を行うパターン</a:t>
            </a:r>
          </a:p>
        </p:txBody>
      </p:sp>
      <p:sp>
        <p:nvSpPr>
          <p:cNvPr id="7" name="サブタイトル 2"/>
          <p:cNvSpPr txBox="1">
            <a:spLocks/>
          </p:cNvSpPr>
          <p:nvPr/>
        </p:nvSpPr>
        <p:spPr>
          <a:xfrm>
            <a:off x="846665" y="2863104"/>
            <a:ext cx="9144000" cy="3180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②</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IT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ベンダー：お客様のユーザプログラムを開発</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し</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共に提供するパターン</a:t>
            </a:r>
          </a:p>
        </p:txBody>
      </p:sp>
      <p:sp>
        <p:nvSpPr>
          <p:cNvPr id="8" name="サブタイトル 2"/>
          <p:cNvSpPr txBox="1">
            <a:spLocks/>
          </p:cNvSpPr>
          <p:nvPr/>
        </p:nvSpPr>
        <p:spPr>
          <a:xfrm>
            <a:off x="846667" y="1365573"/>
            <a:ext cx="11345332" cy="3180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①製品ベンダー：お客様</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組み込んだアプリケーション、サービス、組込型製品を提供するパターン</a:t>
            </a:r>
          </a:p>
        </p:txBody>
      </p:sp>
      <p:sp>
        <p:nvSpPr>
          <p:cNvPr id="9" name="正方形/長方形 8"/>
          <p:cNvSpPr/>
          <p:nvPr/>
        </p:nvSpPr>
        <p:spPr>
          <a:xfrm>
            <a:off x="2819046" y="5803923"/>
            <a:ext cx="1507066" cy="597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atin typeface="メイリオ" panose="020B0604030504040204" pitchFamily="50" charset="-128"/>
                <a:ea typeface="メイリオ" panose="020B0604030504040204" pitchFamily="50" charset="-128"/>
                <a:cs typeface="メイリオ" panose="020B0604030504040204" pitchFamily="50" charset="-128"/>
              </a:rPr>
              <a:t>IT</a:t>
            </a:r>
            <a:r>
              <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rPr>
              <a:t>ベンダー</a:t>
            </a:r>
          </a:p>
        </p:txBody>
      </p:sp>
      <p:sp>
        <p:nvSpPr>
          <p:cNvPr id="10" name="正方形/長方形 9"/>
          <p:cNvSpPr/>
          <p:nvPr/>
        </p:nvSpPr>
        <p:spPr>
          <a:xfrm>
            <a:off x="6425855" y="5812388"/>
            <a:ext cx="1507066" cy="5974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お客様</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正方形/長方形 10"/>
          <p:cNvSpPr/>
          <p:nvPr/>
        </p:nvSpPr>
        <p:spPr>
          <a:xfrm>
            <a:off x="10024200" y="5812384"/>
            <a:ext cx="1507066" cy="59743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ｴﾝﾄﾞﾕｰｻﾞ</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右矢印 11"/>
          <p:cNvSpPr/>
          <p:nvPr/>
        </p:nvSpPr>
        <p:spPr>
          <a:xfrm>
            <a:off x="4495444" y="5969556"/>
            <a:ext cx="1718734" cy="2540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コンサル</a:t>
            </a:r>
          </a:p>
        </p:txBody>
      </p:sp>
      <p:sp>
        <p:nvSpPr>
          <p:cNvPr id="13" name="雲形吹き出し 12"/>
          <p:cNvSpPr/>
          <p:nvPr/>
        </p:nvSpPr>
        <p:spPr>
          <a:xfrm>
            <a:off x="6552844" y="4953550"/>
            <a:ext cx="1303867" cy="592671"/>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下矢印 13"/>
          <p:cNvSpPr/>
          <p:nvPr/>
        </p:nvSpPr>
        <p:spPr>
          <a:xfrm>
            <a:off x="7128578" y="5402287"/>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14"/>
          <p:cNvSpPr txBox="1"/>
          <p:nvPr/>
        </p:nvSpPr>
        <p:spPr>
          <a:xfrm>
            <a:off x="7331772" y="5453086"/>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ダウンロード</a:t>
            </a:r>
          </a:p>
        </p:txBody>
      </p:sp>
      <p:sp>
        <p:nvSpPr>
          <p:cNvPr id="16" name="正方形/長方形 15"/>
          <p:cNvSpPr/>
          <p:nvPr/>
        </p:nvSpPr>
        <p:spPr>
          <a:xfrm>
            <a:off x="2798329" y="3718939"/>
            <a:ext cx="1507066" cy="597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atin typeface="メイリオ" panose="020B0604030504040204" pitchFamily="50" charset="-128"/>
                <a:ea typeface="メイリオ" panose="020B0604030504040204" pitchFamily="50" charset="-128"/>
                <a:cs typeface="メイリオ" panose="020B0604030504040204" pitchFamily="50" charset="-128"/>
              </a:rPr>
              <a:t>IT</a:t>
            </a:r>
            <a:r>
              <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rPr>
              <a:t>ベンダー</a:t>
            </a:r>
          </a:p>
        </p:txBody>
      </p:sp>
      <p:sp>
        <p:nvSpPr>
          <p:cNvPr id="17" name="正方形/長方形 16"/>
          <p:cNvSpPr/>
          <p:nvPr/>
        </p:nvSpPr>
        <p:spPr>
          <a:xfrm>
            <a:off x="6405138" y="3727404"/>
            <a:ext cx="1507066" cy="5974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お客様</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下矢印 18"/>
          <p:cNvSpPr/>
          <p:nvPr/>
        </p:nvSpPr>
        <p:spPr>
          <a:xfrm rot="17387092">
            <a:off x="2323804" y="3486005"/>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 name="テキスト ボックス 19"/>
          <p:cNvSpPr txBox="1"/>
          <p:nvPr/>
        </p:nvSpPr>
        <p:spPr>
          <a:xfrm>
            <a:off x="2574047" y="3357855"/>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入手</a:t>
            </a:r>
          </a:p>
        </p:txBody>
      </p:sp>
      <p:sp>
        <p:nvSpPr>
          <p:cNvPr id="21" name="正方形/長方形 20"/>
          <p:cNvSpPr/>
          <p:nvPr/>
        </p:nvSpPr>
        <p:spPr>
          <a:xfrm>
            <a:off x="2798326" y="2095864"/>
            <a:ext cx="1507066" cy="597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製品ベンダー</a:t>
            </a:r>
          </a:p>
        </p:txBody>
      </p:sp>
      <p:sp>
        <p:nvSpPr>
          <p:cNvPr id="22" name="正方形/長方形 21"/>
          <p:cNvSpPr/>
          <p:nvPr/>
        </p:nvSpPr>
        <p:spPr>
          <a:xfrm>
            <a:off x="6405135" y="2104329"/>
            <a:ext cx="1507066" cy="5974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お客様</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楕円 23"/>
          <p:cNvSpPr/>
          <p:nvPr/>
        </p:nvSpPr>
        <p:spPr>
          <a:xfrm>
            <a:off x="9647411" y="5655236"/>
            <a:ext cx="266700" cy="8763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右矢印 27"/>
          <p:cNvSpPr/>
          <p:nvPr/>
        </p:nvSpPr>
        <p:spPr>
          <a:xfrm>
            <a:off x="8119190" y="5969559"/>
            <a:ext cx="1718734" cy="2540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ｱﾌﾟﾘｹｰｼｮﾝ </a:t>
            </a:r>
            <a:r>
              <a:rPr lang="en-US" alt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or</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サービス</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テキスト ボックス 28"/>
          <p:cNvSpPr txBox="1"/>
          <p:nvPr/>
        </p:nvSpPr>
        <p:spPr>
          <a:xfrm>
            <a:off x="9522522" y="5367198"/>
            <a:ext cx="1701800" cy="307777"/>
          </a:xfrm>
          <a:prstGeom prst="rect">
            <a:avLst/>
          </a:prstGeom>
          <a:noFill/>
        </p:spPr>
        <p:txBody>
          <a:bodyPr wrap="square" rtlCol="0">
            <a:spAutoFit/>
          </a:bodyPr>
          <a:lstStyle/>
          <a:p>
            <a:r>
              <a:rPr kumimoji="1" lang="en-US" altLang="ja-JP"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a:t>
            </a:r>
            <a:endParaRPr kumimoji="1" lang="ja-JP" altLang="en-US"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楕円 29"/>
          <p:cNvSpPr/>
          <p:nvPr/>
        </p:nvSpPr>
        <p:spPr>
          <a:xfrm>
            <a:off x="5988161" y="3570252"/>
            <a:ext cx="266700" cy="8763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テキスト ボックス 30"/>
          <p:cNvSpPr txBox="1"/>
          <p:nvPr/>
        </p:nvSpPr>
        <p:spPr>
          <a:xfrm>
            <a:off x="5863272" y="3330854"/>
            <a:ext cx="1701800" cy="307777"/>
          </a:xfrm>
          <a:prstGeom prst="rect">
            <a:avLst/>
          </a:prstGeom>
          <a:noFill/>
        </p:spPr>
        <p:txBody>
          <a:bodyPr wrap="square" rtlCol="0">
            <a:spAutoFit/>
          </a:bodyPr>
          <a:lstStyle/>
          <a:p>
            <a:r>
              <a:rPr kumimoji="1" lang="en-US" altLang="ja-JP"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a:t>
            </a:r>
            <a:endParaRPr kumimoji="1" lang="ja-JP" altLang="en-US"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右矢印 31"/>
          <p:cNvSpPr/>
          <p:nvPr/>
        </p:nvSpPr>
        <p:spPr>
          <a:xfrm>
            <a:off x="4474727" y="3884572"/>
            <a:ext cx="1718734" cy="2540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ユーザ</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ﾌﾟﾛｸﾞﾗﾑ</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楕円 32"/>
          <p:cNvSpPr/>
          <p:nvPr/>
        </p:nvSpPr>
        <p:spPr>
          <a:xfrm>
            <a:off x="5978631" y="1951406"/>
            <a:ext cx="266700" cy="8763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テキスト ボックス 33"/>
          <p:cNvSpPr txBox="1"/>
          <p:nvPr/>
        </p:nvSpPr>
        <p:spPr>
          <a:xfrm>
            <a:off x="5853742" y="1721736"/>
            <a:ext cx="1701800" cy="307777"/>
          </a:xfrm>
          <a:prstGeom prst="rect">
            <a:avLst/>
          </a:prstGeom>
          <a:noFill/>
        </p:spPr>
        <p:txBody>
          <a:bodyPr wrap="square" rtlCol="0">
            <a:spAutoFit/>
          </a:bodyPr>
          <a:lstStyle/>
          <a:p>
            <a:r>
              <a:rPr kumimoji="1" lang="en-US" altLang="ja-JP"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a:t>
            </a:r>
            <a:endParaRPr kumimoji="1" lang="ja-JP" altLang="en-US"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右矢印 34"/>
          <p:cNvSpPr/>
          <p:nvPr/>
        </p:nvSpPr>
        <p:spPr>
          <a:xfrm>
            <a:off x="4474724" y="2261497"/>
            <a:ext cx="1718734" cy="2540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ｱﾌﾟﾘｹｰｼｮﾝ</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b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サービス </a:t>
            </a:r>
            <a:r>
              <a:rPr lang="en-US" alt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or</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組込型製品</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雲形吹き出し 37"/>
          <p:cNvSpPr/>
          <p:nvPr/>
        </p:nvSpPr>
        <p:spPr>
          <a:xfrm>
            <a:off x="691365" y="3927076"/>
            <a:ext cx="1303867" cy="437002"/>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下矢印 38"/>
          <p:cNvSpPr/>
          <p:nvPr/>
        </p:nvSpPr>
        <p:spPr>
          <a:xfrm rot="16200000">
            <a:off x="2313158" y="3887246"/>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テキスト ボックス 39"/>
          <p:cNvSpPr txBox="1"/>
          <p:nvPr/>
        </p:nvSpPr>
        <p:spPr>
          <a:xfrm>
            <a:off x="1627566" y="4271464"/>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ダウンロード</a:t>
            </a:r>
          </a:p>
        </p:txBody>
      </p:sp>
      <p:sp>
        <p:nvSpPr>
          <p:cNvPr id="2" name="フローチャート: 磁気ディスク 1"/>
          <p:cNvSpPr/>
          <p:nvPr/>
        </p:nvSpPr>
        <p:spPr>
          <a:xfrm>
            <a:off x="691365" y="3349503"/>
            <a:ext cx="1287652" cy="491233"/>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ｿﾌﾄｳｪｱ </a:t>
            </a: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下矢印 40"/>
          <p:cNvSpPr/>
          <p:nvPr/>
        </p:nvSpPr>
        <p:spPr>
          <a:xfrm rot="17387092">
            <a:off x="2320563" y="1848521"/>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テキスト ボックス 41"/>
          <p:cNvSpPr txBox="1"/>
          <p:nvPr/>
        </p:nvSpPr>
        <p:spPr>
          <a:xfrm>
            <a:off x="2570806" y="1720371"/>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入手</a:t>
            </a:r>
          </a:p>
        </p:txBody>
      </p:sp>
      <p:sp>
        <p:nvSpPr>
          <p:cNvPr id="43" name="雲形吹き出し 42"/>
          <p:cNvSpPr/>
          <p:nvPr/>
        </p:nvSpPr>
        <p:spPr>
          <a:xfrm>
            <a:off x="688124" y="2289592"/>
            <a:ext cx="1303867" cy="437002"/>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下矢印 43"/>
          <p:cNvSpPr/>
          <p:nvPr/>
        </p:nvSpPr>
        <p:spPr>
          <a:xfrm rot="16200000">
            <a:off x="2309917" y="2249762"/>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テキスト ボックス 44"/>
          <p:cNvSpPr txBox="1"/>
          <p:nvPr/>
        </p:nvSpPr>
        <p:spPr>
          <a:xfrm>
            <a:off x="1624325" y="2633980"/>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ダウンロード</a:t>
            </a:r>
          </a:p>
        </p:txBody>
      </p:sp>
      <p:sp>
        <p:nvSpPr>
          <p:cNvPr id="46" name="フローチャート: 磁気ディスク 45"/>
          <p:cNvSpPr/>
          <p:nvPr/>
        </p:nvSpPr>
        <p:spPr>
          <a:xfrm>
            <a:off x="688124" y="1712019"/>
            <a:ext cx="1287652" cy="491233"/>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ｿﾌﾄｳｪｱ </a:t>
            </a: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7" name="下矢印 46"/>
          <p:cNvSpPr/>
          <p:nvPr/>
        </p:nvSpPr>
        <p:spPr>
          <a:xfrm rot="17387092">
            <a:off x="6270006" y="5369932"/>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フローチャート: 磁気ディスク 47"/>
          <p:cNvSpPr/>
          <p:nvPr/>
        </p:nvSpPr>
        <p:spPr>
          <a:xfrm>
            <a:off x="4871031" y="4931870"/>
            <a:ext cx="1287652" cy="491233"/>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ｿﾌﾄｳｪｱ</a:t>
            </a:r>
            <a:endParaRPr kumimoji="1" lang="en-US" altLang="ja-JP"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製品 </a:t>
            </a: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テキスト ボックス 48"/>
          <p:cNvSpPr txBox="1"/>
          <p:nvPr/>
        </p:nvSpPr>
        <p:spPr>
          <a:xfrm>
            <a:off x="5716762" y="5472290"/>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入手</a:t>
            </a:r>
          </a:p>
        </p:txBody>
      </p:sp>
      <p:sp>
        <p:nvSpPr>
          <p:cNvPr id="50" name="サブタイトル 2"/>
          <p:cNvSpPr txBox="1">
            <a:spLocks/>
          </p:cNvSpPr>
          <p:nvPr/>
        </p:nvSpPr>
        <p:spPr>
          <a:xfrm>
            <a:off x="383140" y="6607628"/>
            <a:ext cx="6169704" cy="3180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en-US" altLang="ja-JP"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含む</a:t>
            </a:r>
            <a:r>
              <a:rPr lang="ja-JP" altLang="en-US"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又は外注の開発したソフトウェア</a:t>
            </a:r>
          </a:p>
        </p:txBody>
      </p:sp>
    </p:spTree>
    <p:extLst>
      <p:ext uri="{BB962C8B-B14F-4D97-AF65-F5344CB8AC3E}">
        <p14:creationId xmlns:p14="http://schemas.microsoft.com/office/powerpoint/2010/main" val="21464110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教育資料</a:t>
            </a:r>
            <a:r>
              <a:rPr lang="en-US" altLang="ja-JP" sz="2800"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sz="2800"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ｺﾝﾌﾟﾗｲｱﾝｽﾌﾟﾛｸﾞﾗﾑ･ﾊﾞｰｼﾞｮﾝ</a:t>
            </a:r>
            <a:r>
              <a:rPr lang="en-US" altLang="ja-JP" sz="2800"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概要</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5" name="正方形/長方形 4"/>
          <p:cNvSpPr/>
          <p:nvPr/>
        </p:nvSpPr>
        <p:spPr>
          <a:xfrm>
            <a:off x="9217484" y="1931243"/>
            <a:ext cx="2793902" cy="33147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4625" indent="-174625">
              <a:buFont typeface="+mj-lt"/>
              <a:buAutoNum type="arabicPeriod"/>
            </a:pPr>
            <a:r>
              <a:rPr lang="x-none"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知的財産とは何か？</a:t>
            </a:r>
          </a:p>
          <a:p>
            <a:pPr marL="174625" indent="-174625">
              <a:buFont typeface="+mj-lt"/>
              <a:buAutoNum type="arabicPeriod"/>
            </a:pPr>
            <a:r>
              <a:rPr lang="en-US" altLang="ja-JP" sz="14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en-US" altLang="ja-JP" sz="14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ライセンス概論</a:t>
            </a:r>
            <a:endParaRPr lang="x-none"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74625" indent="-174625">
              <a:buFont typeface="+mj-lt"/>
              <a:buAutoNum type="arabicPeriod"/>
            </a:pPr>
            <a:r>
              <a:rPr lang="x-none"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x-none"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コンプライアンス概論</a:t>
            </a:r>
          </a:p>
          <a:p>
            <a:pPr marL="174625" indent="-174625">
              <a:buFont typeface="+mj-lt"/>
              <a:buAutoNum type="arabicPeriod"/>
            </a:pPr>
            <a:r>
              <a:rPr lang="en-US" altLang="ja-JP" sz="14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OSSレビュ</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sz="14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ソフトウェアの重要概念</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74625" indent="-174625">
              <a:buFont typeface="+mj-lt"/>
              <a:buAutoNum type="arabicPeriod" startAt="5"/>
            </a:pPr>
            <a:r>
              <a:rPr lang="en-US" altLang="ja-JP" sz="14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OSSレビュ</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4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実施</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74625" indent="-174625">
              <a:buFont typeface="+mj-lt"/>
              <a:buAutoNum type="arabicPeriod" startAt="5"/>
            </a:pPr>
            <a:r>
              <a:rPr lang="x-none"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コンプライアンスマネジメント</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の始めから終わりまで</a:t>
            </a:r>
            <a:r>
              <a:rPr lang="x-none"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（プロセス例）</a:t>
            </a:r>
          </a:p>
          <a:p>
            <a:pPr marL="174625" indent="-174625">
              <a:buFont typeface="+mj-lt"/>
              <a:buAutoNum type="arabicPeriod" startAt="5"/>
            </a:pPr>
            <a:r>
              <a:rPr lang="en-US" altLang="ja-JP" sz="14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14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での</a:t>
            </a:r>
            <a:r>
              <a:rPr lang="en-US" altLang="ja-JP" sz="14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落とし穴</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とその</a:t>
            </a:r>
            <a:r>
              <a:rPr lang="en-US" altLang="ja-JP" sz="14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回避</a:t>
            </a:r>
            <a:endPar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74625" indent="-174625">
              <a:buFont typeface="+mj-lt"/>
              <a:buAutoNum type="arabicPeriod" startAt="5"/>
            </a:pP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開発者向け</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ガイドライン</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74625" indent="-174625">
              <a:buFont typeface="+mj-lt"/>
              <a:buAutoNum type="arabicPeriod" startAt="5"/>
            </a:pPr>
            <a:endPar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p:cNvSpPr/>
          <p:nvPr/>
        </p:nvSpPr>
        <p:spPr>
          <a:xfrm>
            <a:off x="9217486" y="1369268"/>
            <a:ext cx="1569543" cy="56197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spc="-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カリキュラム</a:t>
            </a:r>
            <a:endParaRPr lang="en-US" altLang="ja-JP" sz="1600" spc="-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正方形/長方形 6"/>
          <p:cNvSpPr/>
          <p:nvPr/>
        </p:nvSpPr>
        <p:spPr>
          <a:xfrm>
            <a:off x="4786935" y="1931242"/>
            <a:ext cx="2735803" cy="329180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80975" indent="-180975">
              <a:buFont typeface="+mj-lt"/>
              <a:buAutoNum type="arabicPeriod"/>
            </a:pPr>
            <a:r>
              <a:rPr lang="ja-JP" altLang="en-US" sz="1400" spc="-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知的</a:t>
            </a:r>
            <a:r>
              <a:rPr lang="ja-JP" altLang="en-US" sz="1400" spc="-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財産権</a:t>
            </a:r>
            <a:endParaRPr lang="en-US" altLang="ja-JP" sz="1400" spc="-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0975" indent="-180975">
              <a:buFont typeface="+mj-lt"/>
              <a:buAutoNum type="arabicPeriod"/>
            </a:pPr>
            <a:r>
              <a:rPr lang="en-US" altLang="ja-JP" sz="1400" spc="-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spc="-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ライセンス</a:t>
            </a:r>
            <a:endParaRPr lang="en-US" altLang="ja-JP" sz="1400" spc="-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0975" indent="-180975">
              <a:buFont typeface="+mj-lt"/>
              <a:buAutoNum type="arabicPeriod"/>
            </a:pP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プログラム</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0975" indent="-180975">
              <a:buFont typeface="+mj-lt"/>
              <a:buAutoNum type="arabicPeriod"/>
            </a:pPr>
            <a:r>
              <a:rPr lang="ja-JP" altLang="en-US" sz="1400"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企業における</a:t>
            </a:r>
            <a:r>
              <a:rPr lang="en-US" altLang="ja-JP" sz="1400"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sz="1400"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400"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導入時の検討</a:t>
            </a:r>
            <a:endPar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0975" indent="-180975">
              <a:buFont typeface="+mj-lt"/>
              <a:buAutoNum type="arabicPeriod"/>
            </a:pPr>
            <a:r>
              <a:rPr lang="ja-JP" altLang="en-US"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企業における</a:t>
            </a:r>
            <a:r>
              <a:rPr lang="en-US" altLang="ja-JP"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altLang="ja-JP" sz="1400"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レビュー</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0975" indent="-180975">
              <a:buFont typeface="+mj-lt"/>
              <a:buAutoNum type="arabicPeriod"/>
            </a:pPr>
            <a:r>
              <a:rPr lang="ja-JP" altLang="en-US"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企業における</a:t>
            </a:r>
            <a:r>
              <a:rPr lang="en-US" altLang="ja-JP"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配布</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0975" indent="-180975">
              <a:buFont typeface="+mj-lt"/>
              <a:buAutoNum type="arabicPeriod"/>
            </a:pP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まと</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め</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正方形/長方形 7"/>
          <p:cNvSpPr/>
          <p:nvPr/>
        </p:nvSpPr>
        <p:spPr>
          <a:xfrm>
            <a:off x="4786937" y="1369268"/>
            <a:ext cx="1718763" cy="56197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spc="-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教育資料</a:t>
            </a:r>
            <a:endParaRPr lang="en-US" altLang="ja-JP" sz="1600" spc="-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角丸四角形 8"/>
          <p:cNvSpPr/>
          <p:nvPr/>
        </p:nvSpPr>
        <p:spPr>
          <a:xfrm>
            <a:off x="4796463" y="5359236"/>
            <a:ext cx="2724900" cy="1435433"/>
          </a:xfrm>
          <a:prstGeom prst="roundRect">
            <a:avLst>
              <a:gd name="adj" fmla="val 9490"/>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ターゲット</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を使用する</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ソフトウェア開発者</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検討</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４社のケーススタディ</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Spec-2.0</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従属して</a:t>
            </a:r>
            <a:endPar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概要</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具体化</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角丸四角形 9"/>
          <p:cNvSpPr/>
          <p:nvPr/>
        </p:nvSpPr>
        <p:spPr>
          <a:xfrm>
            <a:off x="9236942" y="5379904"/>
            <a:ext cx="2774443" cy="1414766"/>
          </a:xfrm>
          <a:prstGeom prst="roundRect">
            <a:avLst>
              <a:gd name="adj" fmla="val 949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ターゲット</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:OSPO</a:t>
            </a:r>
            <a:b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オープンソース プログラム</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オフィス</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プログラムの実現のために</a:t>
            </a:r>
            <a:endPar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概要</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概念的</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抽象的</a:t>
            </a:r>
            <a:endPar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左大かっこ 10"/>
          <p:cNvSpPr/>
          <p:nvPr/>
        </p:nvSpPr>
        <p:spPr>
          <a:xfrm>
            <a:off x="8950182" y="1959819"/>
            <a:ext cx="238123" cy="438150"/>
          </a:xfrm>
          <a:prstGeom prst="leftBracket">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2" name="左大かっこ 11"/>
          <p:cNvSpPr/>
          <p:nvPr/>
        </p:nvSpPr>
        <p:spPr>
          <a:xfrm rot="10800000">
            <a:off x="7532266" y="1959819"/>
            <a:ext cx="238123" cy="438150"/>
          </a:xfrm>
          <a:prstGeom prst="leftBracket">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3" name="左矢印 12"/>
          <p:cNvSpPr/>
          <p:nvPr/>
        </p:nvSpPr>
        <p:spPr>
          <a:xfrm>
            <a:off x="7841628" y="1978869"/>
            <a:ext cx="984729" cy="361949"/>
          </a:xfrm>
          <a:prstGeom prst="leftArrow">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左大かっこ 13"/>
          <p:cNvSpPr/>
          <p:nvPr/>
        </p:nvSpPr>
        <p:spPr>
          <a:xfrm>
            <a:off x="8950182" y="2436068"/>
            <a:ext cx="228600" cy="2786975"/>
          </a:xfrm>
          <a:prstGeom prst="leftBracket">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 name="左大かっこ 14"/>
          <p:cNvSpPr/>
          <p:nvPr/>
        </p:nvSpPr>
        <p:spPr>
          <a:xfrm rot="10800000">
            <a:off x="7522736" y="2436066"/>
            <a:ext cx="247649" cy="2786976"/>
          </a:xfrm>
          <a:prstGeom prst="leftBracket">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6" name="左矢印 15"/>
          <p:cNvSpPr/>
          <p:nvPr/>
        </p:nvSpPr>
        <p:spPr>
          <a:xfrm>
            <a:off x="7866836" y="3561241"/>
            <a:ext cx="959521" cy="361949"/>
          </a:xfrm>
          <a:prstGeom prst="leftArrow">
            <a:avLst/>
          </a:prstGeom>
          <a:solidFill>
            <a:schemeClr val="tx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角丸四角形吹き出し 16"/>
          <p:cNvSpPr/>
          <p:nvPr/>
        </p:nvSpPr>
        <p:spPr>
          <a:xfrm>
            <a:off x="7424662" y="1293068"/>
            <a:ext cx="1535046" cy="333375"/>
          </a:xfrm>
          <a:prstGeom prst="wedgeRoundRectCallout">
            <a:avLst>
              <a:gd name="adj1" fmla="val 19097"/>
              <a:gd name="adj2" fmla="val 176847"/>
              <a:gd name="adj3" fmla="val 16667"/>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要点</a:t>
            </a: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化</a:t>
            </a:r>
            <a:endPar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 name="正方形/長方形 17"/>
          <p:cNvSpPr/>
          <p:nvPr/>
        </p:nvSpPr>
        <p:spPr>
          <a:xfrm>
            <a:off x="149277" y="1546394"/>
            <a:ext cx="1628783" cy="533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spc="-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カリキュラム</a:t>
            </a:r>
            <a:endParaRPr lang="en-US" altLang="ja-JP" sz="1400" spc="-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spc="-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バージョン</a:t>
            </a:r>
            <a:endParaRPr lang="en-US" altLang="ja-JP" sz="1400" spc="-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左大かっこ 18"/>
          <p:cNvSpPr/>
          <p:nvPr/>
        </p:nvSpPr>
        <p:spPr>
          <a:xfrm>
            <a:off x="4534517" y="2397968"/>
            <a:ext cx="252418" cy="2825074"/>
          </a:xfrm>
          <a:prstGeom prst="leftBracket">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0" name="角丸四角形吹き出し 19"/>
          <p:cNvSpPr/>
          <p:nvPr/>
        </p:nvSpPr>
        <p:spPr>
          <a:xfrm>
            <a:off x="7601781" y="5323585"/>
            <a:ext cx="1577001" cy="1466850"/>
          </a:xfrm>
          <a:prstGeom prst="wedgeRoundRectCallout">
            <a:avLst>
              <a:gd name="adj1" fmla="val -3391"/>
              <a:gd name="adj2" fmla="val -149901"/>
              <a:gd name="adj3" fmla="val 16667"/>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具体化、</a:t>
            </a:r>
            <a:endParaRPr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6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実際のソフトウェア開発プロセスに従って</a:t>
            </a:r>
            <a:endParaRPr lang="en-US" altLang="ja-JP" sz="16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1" name="直線矢印コネクタ 20"/>
          <p:cNvCxnSpPr>
            <a:stCxn id="19" idx="1"/>
            <a:endCxn id="27" idx="6"/>
          </p:cNvCxnSpPr>
          <p:nvPr/>
        </p:nvCxnSpPr>
        <p:spPr>
          <a:xfrm flipH="1">
            <a:off x="2816329" y="3704109"/>
            <a:ext cx="1718188" cy="323548"/>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stCxn id="18" idx="2"/>
          </p:cNvCxnSpPr>
          <p:nvPr/>
        </p:nvCxnSpPr>
        <p:spPr>
          <a:xfrm flipH="1">
            <a:off x="960934" y="2079794"/>
            <a:ext cx="2735" cy="471487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3" name="楕円 22"/>
          <p:cNvSpPr/>
          <p:nvPr/>
        </p:nvSpPr>
        <p:spPr>
          <a:xfrm>
            <a:off x="837514" y="2536994"/>
            <a:ext cx="228600" cy="238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楕円 23"/>
          <p:cNvSpPr/>
          <p:nvPr/>
        </p:nvSpPr>
        <p:spPr>
          <a:xfrm>
            <a:off x="837514" y="3232319"/>
            <a:ext cx="228600" cy="238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5" name="直線コネクタ 24"/>
          <p:cNvCxnSpPr/>
          <p:nvPr/>
        </p:nvCxnSpPr>
        <p:spPr>
          <a:xfrm flipH="1">
            <a:off x="2702184" y="2079794"/>
            <a:ext cx="8608" cy="471487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6" name="楕円 25"/>
          <p:cNvSpPr/>
          <p:nvPr/>
        </p:nvSpPr>
        <p:spPr>
          <a:xfrm>
            <a:off x="837506" y="3908594"/>
            <a:ext cx="228600" cy="238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楕円 26"/>
          <p:cNvSpPr/>
          <p:nvPr/>
        </p:nvSpPr>
        <p:spPr>
          <a:xfrm>
            <a:off x="2587729" y="3908594"/>
            <a:ext cx="228600" cy="238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楕円 27"/>
          <p:cNvSpPr/>
          <p:nvPr/>
        </p:nvSpPr>
        <p:spPr>
          <a:xfrm>
            <a:off x="837506" y="4594394"/>
            <a:ext cx="228600" cy="238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楕円 28"/>
          <p:cNvSpPr/>
          <p:nvPr/>
        </p:nvSpPr>
        <p:spPr>
          <a:xfrm>
            <a:off x="2587729" y="4594394"/>
            <a:ext cx="228600" cy="238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楕円 29"/>
          <p:cNvSpPr/>
          <p:nvPr/>
        </p:nvSpPr>
        <p:spPr>
          <a:xfrm>
            <a:off x="847031" y="5280194"/>
            <a:ext cx="228600" cy="238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p:cNvSpPr/>
          <p:nvPr/>
        </p:nvSpPr>
        <p:spPr>
          <a:xfrm>
            <a:off x="2597254" y="5280194"/>
            <a:ext cx="228600" cy="238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右大かっこ 31"/>
          <p:cNvSpPr/>
          <p:nvPr/>
        </p:nvSpPr>
        <p:spPr>
          <a:xfrm rot="16200000">
            <a:off x="1747810" y="2604330"/>
            <a:ext cx="236807" cy="2286000"/>
          </a:xfrm>
          <a:prstGeom prst="rightBracket">
            <a:avLst>
              <a:gd name="adj" fmla="val 37161"/>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33" name="右大かっこ 32"/>
          <p:cNvSpPr/>
          <p:nvPr/>
        </p:nvSpPr>
        <p:spPr>
          <a:xfrm rot="10800000">
            <a:off x="4178513" y="1959818"/>
            <a:ext cx="264323" cy="3263223"/>
          </a:xfrm>
          <a:prstGeom prst="rightBracket">
            <a:avLst>
              <a:gd name="adj" fmla="val 37161"/>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34" name="角丸四角形吹き出し 33"/>
          <p:cNvSpPr/>
          <p:nvPr/>
        </p:nvSpPr>
        <p:spPr>
          <a:xfrm>
            <a:off x="3040908" y="4427706"/>
            <a:ext cx="1057275" cy="333375"/>
          </a:xfrm>
          <a:prstGeom prst="wedgeRoundRectCallout">
            <a:avLst>
              <a:gd name="adj1" fmla="val -17230"/>
              <a:gd name="adj2" fmla="val -194642"/>
              <a:gd name="adj3" fmla="val 16667"/>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マージ</a:t>
            </a:r>
            <a:endPar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35" name="カギ線コネクタ 34"/>
          <p:cNvCxnSpPr>
            <a:stCxn id="32" idx="2"/>
            <a:endCxn id="33" idx="2"/>
          </p:cNvCxnSpPr>
          <p:nvPr/>
        </p:nvCxnSpPr>
        <p:spPr>
          <a:xfrm rot="5400000" flipH="1" flipV="1">
            <a:off x="2950417" y="2400831"/>
            <a:ext cx="143893" cy="2312300"/>
          </a:xfrm>
          <a:prstGeom prst="bentConnector4">
            <a:avLst>
              <a:gd name="adj1" fmla="val 280558"/>
              <a:gd name="adj2" fmla="val 65786"/>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sp>
        <p:nvSpPr>
          <p:cNvPr id="36" name="角丸四角形吹き出し 35"/>
          <p:cNvSpPr/>
          <p:nvPr/>
        </p:nvSpPr>
        <p:spPr>
          <a:xfrm>
            <a:off x="2987762" y="2300692"/>
            <a:ext cx="1057275" cy="521477"/>
          </a:xfrm>
          <a:prstGeom prst="wedgeRoundRectCallout">
            <a:avLst>
              <a:gd name="adj1" fmla="val -19914"/>
              <a:gd name="adj2" fmla="val 125075"/>
              <a:gd name="adj3" fmla="val 16667"/>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再構成</a:t>
            </a:r>
            <a:endPar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正方形/長方形 37"/>
          <p:cNvSpPr/>
          <p:nvPr/>
        </p:nvSpPr>
        <p:spPr>
          <a:xfrm>
            <a:off x="207078" y="2475082"/>
            <a:ext cx="533400"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pc="-1" dirty="0" smtClean="0">
                <a:solidFill>
                  <a:srgbClr val="FF0000"/>
                </a:solidFill>
                <a:latin typeface="Arial" panose="020B0604020202020204" pitchFamily="34" charset="0"/>
                <a:cs typeface="Arial" panose="020B0604020202020204" pitchFamily="34" charset="0"/>
              </a:rPr>
              <a:t>1.0</a:t>
            </a:r>
            <a:endParaRPr lang="en-US" altLang="ja-JP" spc="-1" dirty="0">
              <a:solidFill>
                <a:srgbClr val="FF0000"/>
              </a:solidFill>
              <a:latin typeface="Arial" panose="020B0604020202020204" pitchFamily="34" charset="0"/>
              <a:cs typeface="Arial" panose="020B0604020202020204" pitchFamily="34" charset="0"/>
            </a:endParaRPr>
          </a:p>
        </p:txBody>
      </p:sp>
      <p:sp>
        <p:nvSpPr>
          <p:cNvPr id="39" name="正方形/長方形 38"/>
          <p:cNvSpPr/>
          <p:nvPr/>
        </p:nvSpPr>
        <p:spPr>
          <a:xfrm>
            <a:off x="207078" y="3160882"/>
            <a:ext cx="533400"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pc="-1" dirty="0" smtClean="0">
                <a:solidFill>
                  <a:srgbClr val="FF0000"/>
                </a:solidFill>
                <a:latin typeface="Arial" panose="020B0604020202020204" pitchFamily="34" charset="0"/>
                <a:cs typeface="Arial" panose="020B0604020202020204" pitchFamily="34" charset="0"/>
              </a:rPr>
              <a:t>1.1</a:t>
            </a:r>
            <a:endParaRPr lang="en-US" altLang="ja-JP" spc="-1" dirty="0">
              <a:solidFill>
                <a:srgbClr val="FF0000"/>
              </a:solidFill>
              <a:latin typeface="Arial" panose="020B0604020202020204" pitchFamily="34" charset="0"/>
              <a:cs typeface="Arial" panose="020B0604020202020204" pitchFamily="34" charset="0"/>
            </a:endParaRPr>
          </a:p>
        </p:txBody>
      </p:sp>
      <p:sp>
        <p:nvSpPr>
          <p:cNvPr id="40" name="正方形/長方形 39"/>
          <p:cNvSpPr/>
          <p:nvPr/>
        </p:nvSpPr>
        <p:spPr>
          <a:xfrm>
            <a:off x="197553" y="3865732"/>
            <a:ext cx="694726"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pc="-1" dirty="0" smtClean="0">
                <a:solidFill>
                  <a:srgbClr val="FF0000"/>
                </a:solidFill>
                <a:latin typeface="Arial" panose="020B0604020202020204" pitchFamily="34" charset="0"/>
                <a:cs typeface="Arial" panose="020B0604020202020204" pitchFamily="34" charset="0"/>
              </a:rPr>
              <a:t>2.0?</a:t>
            </a:r>
            <a:endParaRPr lang="en-US" altLang="ja-JP" spc="-1" dirty="0">
              <a:solidFill>
                <a:srgbClr val="FF0000"/>
              </a:solidFill>
              <a:latin typeface="Arial" panose="020B0604020202020204" pitchFamily="34" charset="0"/>
              <a:cs typeface="Arial" panose="020B0604020202020204" pitchFamily="34" charset="0"/>
            </a:endParaRPr>
          </a:p>
        </p:txBody>
      </p:sp>
      <p:sp>
        <p:nvSpPr>
          <p:cNvPr id="41" name="正方形/長方形 40"/>
          <p:cNvSpPr/>
          <p:nvPr/>
        </p:nvSpPr>
        <p:spPr>
          <a:xfrm>
            <a:off x="1853237" y="1546394"/>
            <a:ext cx="1734566" cy="5334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spc="-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付録</a:t>
            </a:r>
            <a:r>
              <a:rPr lang="en-US" altLang="ja-JP" sz="1400" spc="-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400" spc="-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spc="-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教育資料</a:t>
            </a:r>
            <a:endParaRPr lang="en-US" altLang="ja-JP" sz="1400" spc="-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9956946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altLang="ja-JP" dirty="0" smtClean="0"/>
              <a:t>OSS</a:t>
            </a:r>
            <a:r>
              <a:rPr lang="ja-JP" altLang="en-US" dirty="0" smtClean="0"/>
              <a:t>配布</a:t>
            </a:r>
            <a:r>
              <a:rPr lang="ja-JP" altLang="en-US" dirty="0"/>
              <a:t>の</a:t>
            </a:r>
            <a:r>
              <a:rPr lang="ja-JP" altLang="en-US" dirty="0" smtClean="0"/>
              <a:t>例                                               </a:t>
            </a:r>
            <a:r>
              <a:rPr lang="en-US" altLang="ja-JP" sz="18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r>
              <a:rPr lang="en-US" altLang="ja-JP" sz="18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3.2】</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bwMode="auto">
          <a:xfrm>
            <a:off x="474375" y="2154776"/>
            <a:ext cx="11354809" cy="4275217"/>
          </a:xfrm>
          <a:prstGeom prst="rect">
            <a:avLst/>
          </a:prstGeom>
          <a:noFill/>
          <a:ln w="9525">
            <a:noFill/>
            <a:miter lim="800000"/>
            <a:headEnd/>
            <a:tailEnd/>
          </a:ln>
          <a:effectLst/>
        </p:spPr>
        <p:txBody>
          <a:bodyPr wrap="square" lIns="0" tIns="36000" rIns="0" bIns="36000" rtlCol="0" anchor="t" anchorCtr="0">
            <a:noAutofit/>
          </a:bodyPr>
          <a:lstStyle/>
          <a:p>
            <a:pPr marL="342900" indent="-342900">
              <a:buFont typeface="+mj-lt"/>
              <a:buAutoNum type="arabicPeriod"/>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半導体企業から提供されたソフトウェア開発</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キット</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(SDK</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中</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含まれ、製品の中に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組み込まれる例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配布：製品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を開発し、発売する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人が対象</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SDK</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提供者から</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SDK</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含まれる</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ついての適切な情報が必要</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9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２．製品開発を他社</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委託</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(ODM</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他社製品を自社ブランドで</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製品化</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(OEM</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際に</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ODM</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OEM</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委託先が製品の中</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を含める例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配布：製品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開発を委託したり、自社ブランド製品を発売する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企業が対象</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ODM</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OEM</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製品提供者から製品に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含まれる</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ついての適切な情報が必要</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endParaRPr lang="ja-JP" altLang="en-US" sz="9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３</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を含む製品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の出荷、モバイルアプリケーションソフトウェアのリリース、ソフトウェアアップデータの</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リリース</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を行う例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配布：製品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を出荷する人、ソフトウェアをリリースする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人が対象</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を的確に理解し、条項に従って配布に伴い、求められた事柄を</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実施</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endParaRPr lang="ja-JP" altLang="en-US" sz="9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４．</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ページなどで使われる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JavaScript </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スクリプトの例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配布：</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ページからユーザーのマシンにプログラムが渡されること</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があれ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ば</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ページの作成者</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企業が対象</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JavaScript </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で書かれたプログラム（スクリプト）</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とし</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て</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作られて</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いると、</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ページの閲覧時</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頒布が行われているということに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なる。</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ライセンスの遵守が必要</a:t>
            </a:r>
            <a:endParaRPr lang="ja-JP" altLang="en-US"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テキスト ボックス 31"/>
          <p:cNvSpPr txBox="1"/>
          <p:nvPr/>
        </p:nvSpPr>
        <p:spPr>
          <a:xfrm>
            <a:off x="362815" y="1459805"/>
            <a:ext cx="11466369" cy="646331"/>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配布につながる例をいくつか挙げておく。いずれの場合</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も</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配布する人や企業などはライセンスで定められた事柄をきちんと実施しなくてはならない。</a:t>
            </a:r>
            <a:endParaRPr lang="ja-JP" altLang="en-US"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6499890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ja-JP" altLang="en-US" dirty="0" smtClean="0"/>
              <a:t>ソフトウェアサプライチェーン     </a:t>
            </a:r>
            <a:r>
              <a:rPr lang="en-US" altLang="ja-JP" sz="20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r>
              <a:rPr lang="en-US" altLang="ja-JP" sz="20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3.2】</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bwMode="auto">
          <a:xfrm>
            <a:off x="250635" y="1458234"/>
            <a:ext cx="5749716" cy="3503101"/>
          </a:xfrm>
          <a:prstGeom prst="rect">
            <a:avLst/>
          </a:prstGeom>
          <a:noFill/>
          <a:ln w="9525">
            <a:noFill/>
            <a:miter lim="800000"/>
            <a:headEnd/>
            <a:tailEnd/>
          </a:ln>
          <a:effectLst/>
        </p:spPr>
        <p:txBody>
          <a:bodyPr wrap="square" lIns="0" tIns="36000" rIns="0" bIns="36000" rtlCol="0" anchor="t" anchorCtr="0">
            <a:no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ソフトウェアサプライチェーンの中において、</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不適切な</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利用、</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ライセンス情報の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不足があると</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最終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製品を作り上げる段階で大きな問題になる（図</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⇒最終製品が出荷できなくなる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事態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第三者</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や</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著作権者からの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指摘の可能性あり</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サプライチェーンの</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上流段階</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で問題を把握して対策を講じることが重要</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サプライチェーンを構成する企業・団体それぞれが</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すべきことを的確に実施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し、相互に</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信頼関係を構築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し、互いに</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適切な情報や必要な素材</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（たとえばソースコードなど）</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の受け渡し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をしっかりと行う事が重要</a:t>
            </a:r>
            <a:endParaRPr lang="ja-JP" altLang="en-US"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角丸四角形 1"/>
          <p:cNvSpPr/>
          <p:nvPr/>
        </p:nvSpPr>
        <p:spPr>
          <a:xfrm>
            <a:off x="6209493" y="2208178"/>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8" name="角丸四角形 7"/>
          <p:cNvSpPr/>
          <p:nvPr/>
        </p:nvSpPr>
        <p:spPr>
          <a:xfrm>
            <a:off x="9345040" y="4017530"/>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9" name="角丸四角形 8"/>
          <p:cNvSpPr/>
          <p:nvPr/>
        </p:nvSpPr>
        <p:spPr>
          <a:xfrm>
            <a:off x="6524022" y="3356041"/>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11" name="角丸四角形 10"/>
          <p:cNvSpPr/>
          <p:nvPr/>
        </p:nvSpPr>
        <p:spPr>
          <a:xfrm>
            <a:off x="6754238" y="4581727"/>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13" name="角丸四角形 12"/>
          <p:cNvSpPr/>
          <p:nvPr/>
        </p:nvSpPr>
        <p:spPr>
          <a:xfrm>
            <a:off x="8180965" y="1297828"/>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14" name="角丸四角形 13"/>
          <p:cNvSpPr/>
          <p:nvPr/>
        </p:nvSpPr>
        <p:spPr>
          <a:xfrm>
            <a:off x="7535700" y="2118196"/>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16" name="角丸四角形 15"/>
          <p:cNvSpPr/>
          <p:nvPr/>
        </p:nvSpPr>
        <p:spPr>
          <a:xfrm>
            <a:off x="7957230" y="4032086"/>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19" name="角丸四角形 18"/>
          <p:cNvSpPr/>
          <p:nvPr/>
        </p:nvSpPr>
        <p:spPr>
          <a:xfrm>
            <a:off x="8861907" y="2463517"/>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21" name="角丸四角形 20"/>
          <p:cNvSpPr/>
          <p:nvPr/>
        </p:nvSpPr>
        <p:spPr>
          <a:xfrm>
            <a:off x="10875524" y="4022967"/>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22" name="角丸四角形 21"/>
          <p:cNvSpPr/>
          <p:nvPr/>
        </p:nvSpPr>
        <p:spPr>
          <a:xfrm>
            <a:off x="10522089" y="3008256"/>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23" name="角丸四角形 22"/>
          <p:cNvSpPr/>
          <p:nvPr/>
        </p:nvSpPr>
        <p:spPr>
          <a:xfrm>
            <a:off x="9854118" y="1486247"/>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25" name="角丸四角形 24"/>
          <p:cNvSpPr/>
          <p:nvPr/>
        </p:nvSpPr>
        <p:spPr>
          <a:xfrm>
            <a:off x="11212747" y="1216360"/>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26" name="角丸四角形 25"/>
          <p:cNvSpPr/>
          <p:nvPr/>
        </p:nvSpPr>
        <p:spPr>
          <a:xfrm>
            <a:off x="9367733" y="4912479"/>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cxnSp>
        <p:nvCxnSpPr>
          <p:cNvPr id="6" name="直線矢印コネクタ 5"/>
          <p:cNvCxnSpPr>
            <a:stCxn id="2" idx="2"/>
            <a:endCxn id="9" idx="0"/>
          </p:cNvCxnSpPr>
          <p:nvPr/>
        </p:nvCxnSpPr>
        <p:spPr>
          <a:xfrm>
            <a:off x="6637510" y="2597285"/>
            <a:ext cx="314529" cy="758756"/>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a:stCxn id="14" idx="2"/>
          </p:cNvCxnSpPr>
          <p:nvPr/>
        </p:nvCxnSpPr>
        <p:spPr>
          <a:xfrm flipH="1">
            <a:off x="7177400" y="2507303"/>
            <a:ext cx="786317" cy="848738"/>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stCxn id="9" idx="2"/>
            <a:endCxn id="11" idx="0"/>
          </p:cNvCxnSpPr>
          <p:nvPr/>
        </p:nvCxnSpPr>
        <p:spPr>
          <a:xfrm>
            <a:off x="6952039" y="3745148"/>
            <a:ext cx="230216" cy="836579"/>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11" idx="2"/>
          </p:cNvCxnSpPr>
          <p:nvPr/>
        </p:nvCxnSpPr>
        <p:spPr>
          <a:xfrm>
            <a:off x="7182255" y="4970834"/>
            <a:ext cx="856034" cy="893320"/>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endCxn id="14" idx="0"/>
          </p:cNvCxnSpPr>
          <p:nvPr/>
        </p:nvCxnSpPr>
        <p:spPr>
          <a:xfrm flipH="1">
            <a:off x="7963717" y="1670724"/>
            <a:ext cx="426398" cy="44747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endCxn id="16" idx="0"/>
          </p:cNvCxnSpPr>
          <p:nvPr/>
        </p:nvCxnSpPr>
        <p:spPr>
          <a:xfrm flipH="1">
            <a:off x="8385247" y="1686935"/>
            <a:ext cx="162122" cy="234515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endCxn id="19" idx="0"/>
          </p:cNvCxnSpPr>
          <p:nvPr/>
        </p:nvCxnSpPr>
        <p:spPr>
          <a:xfrm>
            <a:off x="8803538" y="1693826"/>
            <a:ext cx="486386" cy="76969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stCxn id="16" idx="2"/>
            <a:endCxn id="57" idx="0"/>
          </p:cNvCxnSpPr>
          <p:nvPr/>
        </p:nvCxnSpPr>
        <p:spPr>
          <a:xfrm>
            <a:off x="8385247" y="4421193"/>
            <a:ext cx="766870" cy="144296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p:nvPr/>
        </p:nvCxnSpPr>
        <p:spPr>
          <a:xfrm flipH="1">
            <a:off x="8493879" y="2852624"/>
            <a:ext cx="549606" cy="117946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19" idx="2"/>
            <a:endCxn id="8" idx="0"/>
          </p:cNvCxnSpPr>
          <p:nvPr/>
        </p:nvCxnSpPr>
        <p:spPr>
          <a:xfrm>
            <a:off x="9289924" y="2852624"/>
            <a:ext cx="483133" cy="1164906"/>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flipH="1">
            <a:off x="9481237" y="1885082"/>
            <a:ext cx="438541" cy="566234"/>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2"/>
            <a:endCxn id="22" idx="0"/>
          </p:cNvCxnSpPr>
          <p:nvPr/>
        </p:nvCxnSpPr>
        <p:spPr>
          <a:xfrm>
            <a:off x="10282135" y="1875354"/>
            <a:ext cx="667971" cy="113290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22" idx="2"/>
            <a:endCxn id="21" idx="0"/>
          </p:cNvCxnSpPr>
          <p:nvPr/>
        </p:nvCxnSpPr>
        <p:spPr>
          <a:xfrm>
            <a:off x="10950106" y="3397363"/>
            <a:ext cx="353435" cy="625604"/>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a:stCxn id="21" idx="1"/>
            <a:endCxn id="8" idx="3"/>
          </p:cNvCxnSpPr>
          <p:nvPr/>
        </p:nvCxnSpPr>
        <p:spPr>
          <a:xfrm flipH="1" flipV="1">
            <a:off x="10201074" y="4212084"/>
            <a:ext cx="674450" cy="5437"/>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8" idx="2"/>
            <a:endCxn id="26" idx="0"/>
          </p:cNvCxnSpPr>
          <p:nvPr/>
        </p:nvCxnSpPr>
        <p:spPr>
          <a:xfrm>
            <a:off x="9773057" y="4406637"/>
            <a:ext cx="22693" cy="50584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a:stCxn id="26" idx="2"/>
          </p:cNvCxnSpPr>
          <p:nvPr/>
        </p:nvCxnSpPr>
        <p:spPr>
          <a:xfrm flipH="1">
            <a:off x="9773057" y="5301586"/>
            <a:ext cx="22693" cy="562568"/>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a:stCxn id="25" idx="2"/>
          </p:cNvCxnSpPr>
          <p:nvPr/>
        </p:nvCxnSpPr>
        <p:spPr>
          <a:xfrm flipH="1">
            <a:off x="10823647" y="1605467"/>
            <a:ext cx="817117" cy="845849"/>
          </a:xfrm>
          <a:prstGeom prst="straightConnector1">
            <a:avLst/>
          </a:prstGeom>
          <a:ln w="25400">
            <a:solidFill>
              <a:srgbClr val="FF000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3" name="正方形/長方形 2"/>
          <p:cNvSpPr/>
          <p:nvPr/>
        </p:nvSpPr>
        <p:spPr>
          <a:xfrm>
            <a:off x="6000351" y="2852625"/>
            <a:ext cx="1113816" cy="19511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関する情報</a:t>
            </a:r>
          </a:p>
        </p:txBody>
      </p:sp>
      <p:sp>
        <p:nvSpPr>
          <p:cNvPr id="15" name="正方形/長方形 14"/>
          <p:cNvSpPr/>
          <p:nvPr/>
        </p:nvSpPr>
        <p:spPr>
          <a:xfrm>
            <a:off x="7256837" y="2852624"/>
            <a:ext cx="1095992" cy="223547"/>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関する情報</a:t>
            </a:r>
          </a:p>
        </p:txBody>
      </p:sp>
      <p:sp>
        <p:nvSpPr>
          <p:cNvPr id="18" name="正方形/長方形 17"/>
          <p:cNvSpPr/>
          <p:nvPr/>
        </p:nvSpPr>
        <p:spPr>
          <a:xfrm>
            <a:off x="8612223" y="1958511"/>
            <a:ext cx="1105717" cy="18882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関する情報</a:t>
            </a:r>
          </a:p>
        </p:txBody>
      </p:sp>
      <p:sp>
        <p:nvSpPr>
          <p:cNvPr id="24" name="正方形/長方形 23"/>
          <p:cNvSpPr/>
          <p:nvPr/>
        </p:nvSpPr>
        <p:spPr>
          <a:xfrm>
            <a:off x="10011386" y="2451316"/>
            <a:ext cx="1125153" cy="251089"/>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関する情報</a:t>
            </a:r>
          </a:p>
        </p:txBody>
      </p:sp>
      <p:sp>
        <p:nvSpPr>
          <p:cNvPr id="20" name="正方形/長方形 19"/>
          <p:cNvSpPr/>
          <p:nvPr/>
        </p:nvSpPr>
        <p:spPr>
          <a:xfrm>
            <a:off x="9043485" y="3107960"/>
            <a:ext cx="1130036" cy="189206"/>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関する情報</a:t>
            </a:r>
          </a:p>
        </p:txBody>
      </p:sp>
      <p:sp>
        <p:nvSpPr>
          <p:cNvPr id="4" name="正方形/長方形 3"/>
          <p:cNvSpPr/>
          <p:nvPr/>
        </p:nvSpPr>
        <p:spPr>
          <a:xfrm>
            <a:off x="7524347" y="3260585"/>
            <a:ext cx="1031132" cy="321013"/>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b="1" dirty="0" smtClean="0">
                <a:latin typeface="メイリオ" panose="020B0604030504040204" pitchFamily="50" charset="-128"/>
                <a:ea typeface="メイリオ" panose="020B0604030504040204" pitchFamily="50" charset="-128"/>
                <a:cs typeface="メイリオ" panose="020B0604030504040204" pitchFamily="50" charset="-128"/>
              </a:rPr>
              <a:t>を</a:t>
            </a: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利用して</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いないとする情報</a:t>
            </a:r>
            <a:endPar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正方形/長方形 9"/>
          <p:cNvSpPr/>
          <p:nvPr/>
        </p:nvSpPr>
        <p:spPr>
          <a:xfrm>
            <a:off x="6647236" y="4061297"/>
            <a:ext cx="1079774" cy="233465"/>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関する情報</a:t>
            </a:r>
          </a:p>
        </p:txBody>
      </p:sp>
      <p:sp>
        <p:nvSpPr>
          <p:cNvPr id="17" name="正方形/長方形 16"/>
          <p:cNvSpPr/>
          <p:nvPr/>
        </p:nvSpPr>
        <p:spPr>
          <a:xfrm>
            <a:off x="7957229" y="4766553"/>
            <a:ext cx="1086255" cy="20428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関する情報</a:t>
            </a:r>
          </a:p>
        </p:txBody>
      </p:sp>
      <p:sp>
        <p:nvSpPr>
          <p:cNvPr id="12" name="正方形/長方形 11"/>
          <p:cNvSpPr/>
          <p:nvPr/>
        </p:nvSpPr>
        <p:spPr>
          <a:xfrm>
            <a:off x="6867731" y="5372908"/>
            <a:ext cx="1170558" cy="20428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関する情報</a:t>
            </a:r>
          </a:p>
        </p:txBody>
      </p:sp>
      <p:sp>
        <p:nvSpPr>
          <p:cNvPr id="48" name="四角形吹き出し 47"/>
          <p:cNvSpPr/>
          <p:nvPr/>
        </p:nvSpPr>
        <p:spPr>
          <a:xfrm>
            <a:off x="9481237" y="789154"/>
            <a:ext cx="1376463" cy="404927"/>
          </a:xfrm>
          <a:prstGeom prst="wedgeRectCallout">
            <a:avLst>
              <a:gd name="adj1" fmla="val 75987"/>
              <a:gd name="adj2" fmla="val 199433"/>
            </a:avLst>
          </a:prstGeom>
          <a:solidFill>
            <a:srgbClr val="FFFF00"/>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05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利用</a:t>
            </a:r>
            <a:r>
              <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に関する</a:t>
            </a: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不適切な情報</a:t>
            </a:r>
          </a:p>
        </p:txBody>
      </p:sp>
      <p:sp>
        <p:nvSpPr>
          <p:cNvPr id="50" name="爆発 1 49"/>
          <p:cNvSpPr/>
          <p:nvPr/>
        </p:nvSpPr>
        <p:spPr>
          <a:xfrm>
            <a:off x="11136540" y="1871255"/>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爆発 1 91"/>
          <p:cNvSpPr/>
          <p:nvPr/>
        </p:nvSpPr>
        <p:spPr>
          <a:xfrm>
            <a:off x="10954143" y="3526748"/>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爆発 1 96"/>
          <p:cNvSpPr/>
          <p:nvPr/>
        </p:nvSpPr>
        <p:spPr>
          <a:xfrm>
            <a:off x="10475872" y="4083748"/>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爆発 1 97"/>
          <p:cNvSpPr/>
          <p:nvPr/>
        </p:nvSpPr>
        <p:spPr>
          <a:xfrm>
            <a:off x="9655502" y="4469892"/>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爆発 1 98"/>
          <p:cNvSpPr/>
          <p:nvPr/>
        </p:nvSpPr>
        <p:spPr>
          <a:xfrm>
            <a:off x="9662819" y="5389190"/>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a:off x="6447828" y="5864154"/>
            <a:ext cx="5408578" cy="330740"/>
          </a:xfrm>
          <a:prstGeom prst="rect">
            <a:avLst/>
          </a:prstGeom>
          <a:solidFill>
            <a:srgbClr val="00CC99"/>
          </a:solidFill>
          <a:ln>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最終製品ベンダー</a:t>
            </a:r>
          </a:p>
        </p:txBody>
      </p:sp>
      <p:cxnSp>
        <p:nvCxnSpPr>
          <p:cNvPr id="104" name="直線矢印コネクタ 103"/>
          <p:cNvCxnSpPr>
            <a:stCxn id="57" idx="2"/>
          </p:cNvCxnSpPr>
          <p:nvPr/>
        </p:nvCxnSpPr>
        <p:spPr>
          <a:xfrm>
            <a:off x="9152117" y="6194894"/>
            <a:ext cx="0" cy="527310"/>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05" name="爆発 1 104"/>
          <p:cNvSpPr/>
          <p:nvPr/>
        </p:nvSpPr>
        <p:spPr>
          <a:xfrm>
            <a:off x="9009429" y="6290023"/>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四角形吹き出し 107"/>
          <p:cNvSpPr/>
          <p:nvPr/>
        </p:nvSpPr>
        <p:spPr>
          <a:xfrm>
            <a:off x="9742253" y="6308591"/>
            <a:ext cx="1935798" cy="404927"/>
          </a:xfrm>
          <a:prstGeom prst="wedgeRectCallout">
            <a:avLst>
              <a:gd name="adj1" fmla="val -68737"/>
              <a:gd name="adj2" fmla="val -23983"/>
            </a:avLst>
          </a:prstGeom>
          <a:solidFill>
            <a:srgbClr val="FFFF00"/>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配布に伴うライセンス遵守ができなくなる</a:t>
            </a:r>
          </a:p>
        </p:txBody>
      </p:sp>
      <p:sp>
        <p:nvSpPr>
          <p:cNvPr id="53" name="下矢印 52"/>
          <p:cNvSpPr/>
          <p:nvPr/>
        </p:nvSpPr>
        <p:spPr bwMode="auto">
          <a:xfrm>
            <a:off x="2759918" y="3265531"/>
            <a:ext cx="537659" cy="475989"/>
          </a:xfrm>
          <a:prstGeom prst="downArrow">
            <a:avLst>
              <a:gd name="adj1" fmla="val 50000"/>
              <a:gd name="adj2" fmla="val 68421"/>
            </a:avLst>
          </a:prstGeom>
          <a:solidFill>
            <a:srgbClr val="FF2975"/>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Tree>
    <p:extLst>
      <p:ext uri="{BB962C8B-B14F-4D97-AF65-F5344CB8AC3E}">
        <p14:creationId xmlns:p14="http://schemas.microsoft.com/office/powerpoint/2010/main" val="4819414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7</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まとめ</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3120044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ja-JP" altLang="en-US" sz="4400"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まとめ</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Text Box 56"/>
          <p:cNvSpPr txBox="1">
            <a:spLocks noChangeArrowheads="1"/>
          </p:cNvSpPr>
          <p:nvPr/>
        </p:nvSpPr>
        <p:spPr bwMode="auto">
          <a:xfrm>
            <a:off x="622631" y="1373240"/>
            <a:ext cx="8084612" cy="400110"/>
          </a:xfrm>
          <a:prstGeom prst="rect">
            <a:avLst/>
          </a:prstGeom>
          <a:noFill/>
          <a:ln w="9525">
            <a:noFill/>
            <a:miter lim="800000"/>
            <a:headEnd/>
            <a:tailEnd/>
          </a:ln>
        </p:spPr>
        <p:txBody>
          <a:bodyPr lIns="0" rIns="0">
            <a:spAutoFit/>
          </a:bodyPr>
          <a:lstStyle/>
          <a:p>
            <a:pPr marL="190500" indent="-190500"/>
            <a:r>
              <a:rPr lang="en-US" altLang="ja-JP" sz="2000" b="1" spc="100" dirty="0" smtClean="0">
                <a:solidFill>
                  <a:schemeClr val="tx1"/>
                </a:solidFill>
                <a:latin typeface="Arial" pitchFamily="34" charset="0"/>
                <a:ea typeface="メイリオ" pitchFamily="50" charset="-128"/>
              </a:rPr>
              <a:t>OSS</a:t>
            </a:r>
            <a:r>
              <a:rPr lang="ja-JP" altLang="en-US" sz="2000" b="1" spc="100" dirty="0" smtClean="0">
                <a:latin typeface="Arial" pitchFamily="34" charset="0"/>
                <a:ea typeface="メイリオ" pitchFamily="50" charset="-128"/>
              </a:rPr>
              <a:t>を利用する</a:t>
            </a:r>
            <a:r>
              <a:rPr lang="ja-JP" altLang="en-US" sz="2000" b="1" spc="100" dirty="0" smtClean="0">
                <a:solidFill>
                  <a:schemeClr val="tx1"/>
                </a:solidFill>
                <a:latin typeface="Arial" pitchFamily="34" charset="0"/>
                <a:ea typeface="メイリオ" pitchFamily="50" charset="-128"/>
              </a:rPr>
              <a:t>ためには･･･</a:t>
            </a:r>
            <a:endParaRPr lang="ja-JP" altLang="en-US" sz="2000" b="1" spc="100" dirty="0">
              <a:solidFill>
                <a:schemeClr val="tx1"/>
              </a:solidFill>
              <a:latin typeface="Arial" pitchFamily="34" charset="0"/>
              <a:ea typeface="メイリオ" pitchFamily="50" charset="-128"/>
            </a:endParaRPr>
          </a:p>
        </p:txBody>
      </p:sp>
      <p:sp>
        <p:nvSpPr>
          <p:cNvPr id="7" name="Text Box 30"/>
          <p:cNvSpPr txBox="1">
            <a:spLocks noChangeArrowheads="1"/>
          </p:cNvSpPr>
          <p:nvPr/>
        </p:nvSpPr>
        <p:spPr bwMode="auto">
          <a:xfrm>
            <a:off x="944216" y="1701766"/>
            <a:ext cx="9240643" cy="3323987"/>
          </a:xfrm>
          <a:prstGeom prst="rect">
            <a:avLst/>
          </a:prstGeom>
          <a:noFill/>
          <a:ln w="9525">
            <a:noFill/>
            <a:miter lim="800000"/>
            <a:headEnd/>
            <a:tailEnd/>
          </a:ln>
        </p:spPr>
        <p:txBody>
          <a:bodyPr wrap="square" lIns="0" rIns="0">
            <a:spAutoFit/>
          </a:bodyPr>
          <a:lstStyle/>
          <a:p>
            <a:pPr marL="742950" indent="-742950">
              <a:lnSpc>
                <a:spcPct val="150000"/>
              </a:lnSpc>
              <a:buClr>
                <a:srgbClr val="1892B8"/>
              </a:buClr>
              <a:buFont typeface="+mj-lt"/>
              <a:buAutoNum type="arabicPeriod"/>
            </a:pPr>
            <a:r>
              <a:rPr lang="ja-JP" altLang="en-US" sz="2800" b="1" spc="100" dirty="0" smtClean="0">
                <a:solidFill>
                  <a:srgbClr val="F6167B"/>
                </a:solidFill>
                <a:latin typeface="Arial" pitchFamily="34" charset="0"/>
                <a:ea typeface="メイリオ" pitchFamily="50" charset="-128"/>
              </a:rPr>
              <a:t>知的財産権を理解する</a:t>
            </a:r>
            <a:endParaRPr lang="en-US" altLang="ja-JP" sz="2800" b="1" spc="100" dirty="0" smtClean="0">
              <a:solidFill>
                <a:srgbClr val="F6167B"/>
              </a:solidFill>
              <a:latin typeface="Arial" pitchFamily="34" charset="0"/>
              <a:ea typeface="メイリオ" pitchFamily="50" charset="-128"/>
            </a:endParaRPr>
          </a:p>
          <a:p>
            <a:pPr marL="742950" indent="-742950">
              <a:lnSpc>
                <a:spcPct val="150000"/>
              </a:lnSpc>
              <a:buClr>
                <a:srgbClr val="1892B8"/>
              </a:buClr>
              <a:buFont typeface="+mj-lt"/>
              <a:buAutoNum type="arabicPeriod"/>
            </a:pPr>
            <a:r>
              <a:rPr lang="en-US" altLang="ja-JP" sz="2800" b="1" spc="100" dirty="0" smtClean="0">
                <a:solidFill>
                  <a:srgbClr val="F6167B"/>
                </a:solidFill>
                <a:latin typeface="Arial" pitchFamily="34" charset="0"/>
                <a:ea typeface="メイリオ" pitchFamily="50" charset="-128"/>
              </a:rPr>
              <a:t>OSS</a:t>
            </a:r>
            <a:r>
              <a:rPr lang="ja-JP" altLang="en-US" sz="2800" b="1" spc="100" dirty="0" smtClean="0">
                <a:solidFill>
                  <a:srgbClr val="F6167B"/>
                </a:solidFill>
                <a:latin typeface="Arial" pitchFamily="34" charset="0"/>
                <a:ea typeface="メイリオ" pitchFamily="50" charset="-128"/>
              </a:rPr>
              <a:t>ライセンスを理解し遵守する</a:t>
            </a:r>
            <a:endParaRPr lang="en-US" altLang="ja-JP" sz="2800" b="1" spc="100" dirty="0" smtClean="0">
              <a:solidFill>
                <a:srgbClr val="F6167B"/>
              </a:solidFill>
              <a:latin typeface="Arial" pitchFamily="34" charset="0"/>
              <a:ea typeface="メイリオ" pitchFamily="50" charset="-128"/>
            </a:endParaRPr>
          </a:p>
          <a:p>
            <a:pPr marL="742950" indent="-742950">
              <a:lnSpc>
                <a:spcPct val="150000"/>
              </a:lnSpc>
              <a:buClr>
                <a:srgbClr val="1892B8"/>
              </a:buClr>
              <a:buFont typeface="+mj-lt"/>
              <a:buAutoNum type="arabicPeriod"/>
            </a:pPr>
            <a:r>
              <a:rPr lang="en-US" altLang="ja-JP" sz="2800" b="1" spc="100" dirty="0" smtClean="0">
                <a:solidFill>
                  <a:srgbClr val="F6167B"/>
                </a:solidFill>
                <a:latin typeface="Arial" pitchFamily="34" charset="0"/>
                <a:ea typeface="メイリオ" pitchFamily="50" charset="-128"/>
              </a:rPr>
              <a:t>OSS</a:t>
            </a:r>
            <a:r>
              <a:rPr lang="ja-JP" altLang="en-US" sz="2800" b="1" spc="100" dirty="0" smtClean="0">
                <a:solidFill>
                  <a:srgbClr val="F6167B"/>
                </a:solidFill>
                <a:latin typeface="Arial" pitchFamily="34" charset="0"/>
                <a:ea typeface="メイリオ" pitchFamily="50" charset="-128"/>
              </a:rPr>
              <a:t>コンプライアンスプログラムを</a:t>
            </a:r>
            <a:r>
              <a:rPr lang="en-US" altLang="ja-JP" sz="2800" b="1" spc="100" dirty="0" smtClean="0">
                <a:solidFill>
                  <a:srgbClr val="F6167B"/>
                </a:solidFill>
                <a:latin typeface="Arial" pitchFamily="34" charset="0"/>
                <a:ea typeface="メイリオ" pitchFamily="50" charset="-128"/>
              </a:rPr>
              <a:t/>
            </a:r>
            <a:br>
              <a:rPr lang="en-US" altLang="ja-JP" sz="2800" b="1" spc="100" dirty="0" smtClean="0">
                <a:solidFill>
                  <a:srgbClr val="F6167B"/>
                </a:solidFill>
                <a:latin typeface="Arial" pitchFamily="34" charset="0"/>
                <a:ea typeface="メイリオ" pitchFamily="50" charset="-128"/>
              </a:rPr>
            </a:br>
            <a:r>
              <a:rPr lang="ja-JP" altLang="en-US" sz="2800" b="1" spc="100" dirty="0" smtClean="0">
                <a:solidFill>
                  <a:srgbClr val="F6167B"/>
                </a:solidFill>
                <a:latin typeface="Arial" pitchFamily="34" charset="0"/>
                <a:ea typeface="メイリオ" pitchFamily="50" charset="-128"/>
              </a:rPr>
              <a:t>理解し実行する</a:t>
            </a:r>
            <a:r>
              <a:rPr lang="en-US" altLang="ja-JP" sz="2800" b="1" spc="100" dirty="0">
                <a:solidFill>
                  <a:srgbClr val="F6167B"/>
                </a:solidFill>
                <a:latin typeface="Arial" pitchFamily="34" charset="0"/>
                <a:ea typeface="メイリオ" pitchFamily="50" charset="-128"/>
              </a:rPr>
              <a:t/>
            </a:r>
            <a:br>
              <a:rPr lang="en-US" altLang="ja-JP" sz="2800" b="1" spc="100" dirty="0">
                <a:solidFill>
                  <a:srgbClr val="F6167B"/>
                </a:solidFill>
                <a:latin typeface="Arial" pitchFamily="34" charset="0"/>
                <a:ea typeface="メイリオ" pitchFamily="50" charset="-128"/>
              </a:rPr>
            </a:br>
            <a:r>
              <a:rPr lang="en-US" altLang="ja-JP" sz="2800" b="1" spc="100" dirty="0" smtClean="0">
                <a:solidFill>
                  <a:srgbClr val="F6167B"/>
                </a:solidFill>
                <a:latin typeface="Arial" pitchFamily="34" charset="0"/>
                <a:ea typeface="メイリオ" pitchFamily="50" charset="-128"/>
              </a:rPr>
              <a:t>(OSS</a:t>
            </a:r>
            <a:r>
              <a:rPr lang="ja-JP" altLang="en-US" sz="2800" b="1" spc="100" dirty="0" smtClean="0">
                <a:solidFill>
                  <a:srgbClr val="F6167B"/>
                </a:solidFill>
                <a:latin typeface="Arial" pitchFamily="34" charset="0"/>
                <a:ea typeface="メイリオ" pitchFamily="50" charset="-128"/>
              </a:rPr>
              <a:t>導入時の検討、</a:t>
            </a:r>
            <a:r>
              <a:rPr lang="en-US" altLang="ja-JP" sz="2800" b="1" spc="100" dirty="0" smtClean="0">
                <a:solidFill>
                  <a:srgbClr val="F6167B"/>
                </a:solidFill>
                <a:latin typeface="Arial" pitchFamily="34" charset="0"/>
                <a:ea typeface="メイリオ" pitchFamily="50" charset="-128"/>
              </a:rPr>
              <a:t>OSS</a:t>
            </a:r>
            <a:r>
              <a:rPr lang="ja-JP" altLang="en-US" sz="2800" b="1" spc="100" dirty="0" smtClean="0">
                <a:solidFill>
                  <a:srgbClr val="F6167B"/>
                </a:solidFill>
                <a:latin typeface="Arial" pitchFamily="34" charset="0"/>
                <a:ea typeface="メイリオ" pitchFamily="50" charset="-128"/>
              </a:rPr>
              <a:t>レビュー、</a:t>
            </a:r>
            <a:r>
              <a:rPr lang="en-US" altLang="ja-JP" sz="2800" b="1" spc="100" dirty="0" smtClean="0">
                <a:solidFill>
                  <a:srgbClr val="F6167B"/>
                </a:solidFill>
                <a:latin typeface="Arial" pitchFamily="34" charset="0"/>
                <a:ea typeface="メイリオ" pitchFamily="50" charset="-128"/>
              </a:rPr>
              <a:t>OSS</a:t>
            </a:r>
            <a:r>
              <a:rPr lang="ja-JP" altLang="en-US" sz="2800" b="1" spc="100" dirty="0" smtClean="0">
                <a:solidFill>
                  <a:srgbClr val="F6167B"/>
                </a:solidFill>
                <a:latin typeface="Arial" pitchFamily="34" charset="0"/>
                <a:ea typeface="メイリオ" pitchFamily="50" charset="-128"/>
              </a:rPr>
              <a:t>配布</a:t>
            </a:r>
            <a:r>
              <a:rPr lang="en-US" altLang="ja-JP" sz="2800" b="1" spc="100" dirty="0" smtClean="0">
                <a:solidFill>
                  <a:srgbClr val="F6167B"/>
                </a:solidFill>
                <a:latin typeface="Arial" pitchFamily="34" charset="0"/>
                <a:ea typeface="メイリオ" pitchFamily="50" charset="-128"/>
              </a:rPr>
              <a:t>)</a:t>
            </a:r>
          </a:p>
        </p:txBody>
      </p:sp>
    </p:spTree>
    <p:extLst>
      <p:ext uri="{BB962C8B-B14F-4D97-AF65-F5344CB8AC3E}">
        <p14:creationId xmlns:p14="http://schemas.microsoft.com/office/powerpoint/2010/main" val="13442216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8</a:t>
            </a:r>
            <a:r>
              <a:rPr lang="en-US" sz="2400" dirty="0">
                <a:latin typeface="メイリオ" panose="020B0604030504040204" pitchFamily="50" charset="-128"/>
                <a:ea typeface="メイリオ" panose="020B0604030504040204" pitchFamily="50" charset="-128"/>
                <a:cs typeface="メイリオ" panose="020B0604030504040204" pitchFamily="50" charset="-128"/>
              </a:rPr>
              <a:t>章</a:t>
            </a:r>
          </a:p>
        </p:txBody>
      </p:sp>
      <p:sp>
        <p:nvSpPr>
          <p:cNvPr id="2" name="Text Placeholder 1"/>
          <p:cNvSpPr>
            <a:spLocks noGrp="1"/>
          </p:cNvSpPr>
          <p:nvPr>
            <p:ph type="body" idx="1"/>
          </p:nvPr>
        </p:nvSpPr>
        <p:spPr/>
        <p:txBody>
          <a:bodyPr>
            <a:normAutofit/>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問い合わせ先</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814399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9</a:t>
            </a:r>
            <a:r>
              <a:rPr lang="en-US" sz="2400" dirty="0">
                <a:latin typeface="メイリオ" panose="020B0604030504040204" pitchFamily="50" charset="-128"/>
                <a:ea typeface="メイリオ" panose="020B0604030504040204" pitchFamily="50" charset="-128"/>
                <a:cs typeface="メイリオ" panose="020B0604030504040204" pitchFamily="50" charset="-128"/>
              </a:rPr>
              <a:t>章</a:t>
            </a:r>
          </a:p>
        </p:txBody>
      </p:sp>
      <p:sp>
        <p:nvSpPr>
          <p:cNvPr id="2" name="Text Placeholder 1"/>
          <p:cNvSpPr>
            <a:spLocks noGrp="1"/>
          </p:cNvSpPr>
          <p:nvPr>
            <p:ph type="body" idx="1"/>
          </p:nvPr>
        </p:nvSpPr>
        <p:spPr/>
        <p:txBody>
          <a:bodyPr>
            <a:normAutofit/>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参考文献、団体</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1146015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9600" y="223440"/>
            <a:ext cx="10972800" cy="990600"/>
          </a:xfrm>
        </p:spPr>
        <p:txBody>
          <a:bodyPr>
            <a:normAutofit/>
          </a:bodyPr>
          <a:lstStyle/>
          <a:p>
            <a:r>
              <a:rPr lang="ja-JP" altLang="en-US" dirty="0" smtClean="0"/>
              <a:t>事後課題</a:t>
            </a:r>
            <a:r>
              <a:rPr kumimoji="1"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【§1.2</a:t>
            </a:r>
            <a:r>
              <a:rPr lang="en-US" altLang="ja-JP" sz="16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bwMode="auto">
          <a:xfrm>
            <a:off x="474375" y="1973801"/>
            <a:ext cx="11354809" cy="4617499"/>
          </a:xfrm>
          <a:prstGeom prst="rect">
            <a:avLst/>
          </a:prstGeom>
          <a:noFill/>
          <a:ln w="9525">
            <a:noFill/>
            <a:miter lim="800000"/>
            <a:headEnd/>
            <a:tailEnd/>
          </a:ln>
          <a:effectLst/>
        </p:spPr>
        <p:txBody>
          <a:bodyPr wrap="square" lIns="0" tIns="36000" rIns="0" bIns="36000" rtlCol="0" anchor="t" anchorCtr="0">
            <a:noAutofit/>
          </a:bodyPr>
          <a:lstStyle/>
          <a:p>
            <a:pPr marL="342900" indent="-342900">
              <a:buFont typeface="+mj-lt"/>
              <a:buAutoNum type="arabicPeriod"/>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コンプライアンスプログラムに含まれるものを、全て選択せよ。</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ツール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トレーニング</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(4)</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ライセンス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(5)</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ポリシー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(6)</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法律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２</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コンプライアンス･プロセスに含まれるプロセスを、全て選択せよ。</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配布物確認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レビュー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取得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(4)OSS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リスト作成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(5)OSS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作成</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endParaRPr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３</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プロセスで確認すべき事項で、必要でないものを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全て選択せよ</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a:t>
            </a: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a:t>
            </a: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名称（バージョン含む）、</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原権利者</a:t>
            </a:r>
            <a: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a:t>
            </a: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改変部分の開示、ライセンス伝播の</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有無</a:t>
            </a:r>
            <a: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(3)OSS</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のソースコードの内容</a:t>
            </a:r>
            <a: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(4)OSS</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のライセンス</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endParaRPr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４</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．以下の</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の利用事例で、</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が配布されるタイミングで、正しいものを選択せよ。</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JavaScript </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書かれた</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ページからユーザーのマシン</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にダウンロードされる場合</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サイトの運営者　</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2</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ページの作成者</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企業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の広告宣伝の提供者</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企業</a:t>
            </a:r>
            <a:endParaRPr lang="en-US" altLang="ja-JP" sz="1600" b="1" spc="10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endParaRPr lang="en-US" altLang="ja-JP" sz="1600" spc="1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rPr>
              <a:t>５．以下のそれぞれのビジネスパターンで、</a:t>
            </a:r>
            <a: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rPr>
              <a:t>が配布されるタイミングを全て選択せよ。</a:t>
            </a:r>
            <a: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製品</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ベンダーがお客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様</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を組み込んだ組</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込型製品を</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提供し、お客様は</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組込型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製品をエンドユーザに販売する</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IT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ベンダーがお客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様のユーザプログラムを開発</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し</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共に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提供し、お客様内部で</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プログラムを使用する</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spc="1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rPr>
              <a:t>　選択肢</a:t>
            </a:r>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t>
            </a:r>
            <a: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a:t>
            </a:r>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ベンダー⇒お客様のタイミング　</a:t>
            </a:r>
            <a: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(b)</a:t>
            </a:r>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お客様⇒エンドユーザのタイミング</a:t>
            </a:r>
            <a:endPar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endPar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テキスト ボックス 31"/>
          <p:cNvSpPr txBox="1"/>
          <p:nvPr/>
        </p:nvSpPr>
        <p:spPr>
          <a:xfrm>
            <a:off x="362815" y="1256069"/>
            <a:ext cx="11466369" cy="646331"/>
          </a:xfrm>
          <a:prstGeom prst="rect">
            <a:avLst/>
          </a:prstGeom>
          <a:noFill/>
        </p:spPr>
        <p:txBody>
          <a:bodyPr wrap="square" rtlCol="0">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　下記の事後課題の回答を</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利用推進に提出し、チェックを受けて下さい。全問正解の場合、本教育は終了となります。</a:t>
            </a:r>
            <a:endParaRPr lang="ja-JP" altLang="en-US"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6209232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付録</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a:bodyPr>
          <a:lstStyle/>
          <a:p>
            <a:r>
              <a:rPr lang="en-US" altLang="ja-JP" sz="4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コンプライアンス･プロセス</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65972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教育資料</a:t>
            </a:r>
            <a:r>
              <a:rPr lang="en-US" altLang="ja-JP" sz="2800"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sz="2800"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ｺﾝﾌﾟﾗｲｱﾝｽﾌﾟﾛｸﾞﾗﾑ･ﾊﾞｰｼﾞｮﾝ</a:t>
            </a:r>
            <a:r>
              <a:rPr lang="en-US" altLang="ja-JP" sz="2800"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概要</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61" name="Shape 61"/>
          <p:cNvSpPr txBox="1">
            <a:spLocks noGrp="1"/>
          </p:cNvSpPr>
          <p:nvPr>
            <p:ph type="body" idx="1"/>
          </p:nvPr>
        </p:nvSpPr>
        <p:spPr>
          <a:xfrm>
            <a:off x="623093" y="6480577"/>
            <a:ext cx="10945811" cy="391566"/>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本教育資料中、</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で関連する</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2.0</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章</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番号を記載した。</a:t>
            </a: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endParaRP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5" name="四角形: 角を丸くする 107"/>
          <p:cNvSpPr/>
          <p:nvPr/>
        </p:nvSpPr>
        <p:spPr>
          <a:xfrm>
            <a:off x="689159" y="5312484"/>
            <a:ext cx="4806575" cy="1013500"/>
          </a:xfrm>
          <a:prstGeom prst="roundRect">
            <a:avLst/>
          </a:prstGeom>
          <a:solidFill>
            <a:schemeClr val="accent6">
              <a:lumMod val="40000"/>
              <a:lumOff val="60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742950" fontAlgn="auto">
              <a:spcBef>
                <a:spcPts val="0"/>
              </a:spcBef>
              <a:spcAft>
                <a:spcPts val="0"/>
              </a:spcAft>
              <a:defRPr/>
            </a:pPr>
            <a:endParaRPr lang="ja-JP" altLang="en-US" sz="975" b="1" dirty="0">
              <a:solidFill>
                <a:prstClr val="white"/>
              </a:solidFill>
              <a:latin typeface="Segoe UI Symbol"/>
              <a:ea typeface="メイリオ"/>
            </a:endParaRPr>
          </a:p>
        </p:txBody>
      </p:sp>
      <p:sp>
        <p:nvSpPr>
          <p:cNvPr id="6" name="円/楕円 76"/>
          <p:cNvSpPr/>
          <p:nvPr/>
        </p:nvSpPr>
        <p:spPr>
          <a:xfrm>
            <a:off x="4409697" y="4844786"/>
            <a:ext cx="1061251" cy="449996"/>
          </a:xfrm>
          <a:prstGeom prst="ellipse">
            <a:avLst/>
          </a:prstGeom>
          <a:solidFill>
            <a:srgbClr val="92D050"/>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742950" fontAlgn="auto">
              <a:spcBef>
                <a:spcPts val="0"/>
              </a:spcBef>
              <a:spcAft>
                <a:spcPts val="0"/>
              </a:spcAft>
              <a:defRPr/>
            </a:pPr>
            <a:endParaRPr lang="ja-JP" altLang="en-US" sz="1300" dirty="0">
              <a:solidFill>
                <a:prstClr val="white"/>
              </a:solidFill>
              <a:latin typeface="Segoe UI Symbol"/>
              <a:ea typeface="メイリオ"/>
            </a:endParaRPr>
          </a:p>
        </p:txBody>
      </p:sp>
      <p:sp>
        <p:nvSpPr>
          <p:cNvPr id="7" name="テキスト ボックス 6"/>
          <p:cNvSpPr txBox="1"/>
          <p:nvPr/>
        </p:nvSpPr>
        <p:spPr>
          <a:xfrm>
            <a:off x="4396196" y="4827082"/>
            <a:ext cx="1061251" cy="492443"/>
          </a:xfrm>
          <a:prstGeom prst="rect">
            <a:avLst/>
          </a:prstGeom>
          <a:noFill/>
          <a:ln>
            <a:noFill/>
          </a:ln>
        </p:spPr>
        <p:txBody>
          <a:bodyPr wrap="square" rtlCol="0">
            <a:spAutoFit/>
          </a:bodyPr>
          <a:lstStyle/>
          <a:p>
            <a:pPr algn="ctr" defTabSz="742950" fontAlgn="auto">
              <a:spcBef>
                <a:spcPts val="0"/>
              </a:spcBef>
              <a:spcAft>
                <a:spcPts val="0"/>
              </a:spcAft>
              <a:defRPr/>
            </a:pPr>
            <a:r>
              <a:rPr lang="ja-JP" altLang="en-US" sz="1300" dirty="0" smtClean="0">
                <a:solidFill>
                  <a:prstClr val="black"/>
                </a:solidFill>
                <a:latin typeface="Segoe UI Symbol"/>
                <a:ea typeface="メイリオ"/>
              </a:rPr>
              <a:t>レビュー</a:t>
            </a:r>
            <a:r>
              <a:rPr lang="en-US" altLang="ja-JP" sz="1300" dirty="0">
                <a:solidFill>
                  <a:prstClr val="black"/>
                </a:solidFill>
                <a:latin typeface="Segoe UI Symbol"/>
                <a:ea typeface="メイリオ"/>
              </a:rPr>
              <a:t/>
            </a:r>
            <a:br>
              <a:rPr lang="en-US" altLang="ja-JP" sz="1300" dirty="0">
                <a:solidFill>
                  <a:prstClr val="black"/>
                </a:solidFill>
                <a:latin typeface="Segoe UI Symbol"/>
                <a:ea typeface="メイリオ"/>
              </a:rPr>
            </a:br>
            <a:r>
              <a:rPr lang="ja-JP" altLang="en-US" sz="1300" dirty="0" smtClean="0">
                <a:solidFill>
                  <a:prstClr val="black"/>
                </a:solidFill>
                <a:latin typeface="Segoe UI Symbol"/>
                <a:ea typeface="メイリオ"/>
              </a:rPr>
              <a:t>レポート</a:t>
            </a:r>
            <a:endParaRPr lang="ja-JP" altLang="en-US" sz="1300" dirty="0">
              <a:solidFill>
                <a:prstClr val="black"/>
              </a:solidFill>
              <a:latin typeface="Segoe UI Symbol"/>
              <a:ea typeface="メイリオ"/>
            </a:endParaRPr>
          </a:p>
        </p:txBody>
      </p:sp>
      <p:sp>
        <p:nvSpPr>
          <p:cNvPr id="8" name="角丸四角形 7"/>
          <p:cNvSpPr/>
          <p:nvPr/>
        </p:nvSpPr>
        <p:spPr>
          <a:xfrm>
            <a:off x="2165620" y="1717052"/>
            <a:ext cx="7501587" cy="2814697"/>
          </a:xfrm>
          <a:prstGeom prst="roundRect">
            <a:avLst/>
          </a:prstGeom>
          <a:solidFill>
            <a:schemeClr val="accent2">
              <a:lumMod val="20000"/>
              <a:lumOff val="80000"/>
            </a:schemeClr>
          </a:solidFill>
          <a:ln w="28575">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742950" fontAlgn="auto">
              <a:spcBef>
                <a:spcPts val="0"/>
              </a:spcBef>
              <a:spcAft>
                <a:spcPts val="0"/>
              </a:spcAft>
              <a:defRPr/>
            </a:pPr>
            <a:endParaRPr lang="ja-JP" altLang="en-US" sz="1463" dirty="0">
              <a:solidFill>
                <a:prstClr val="white"/>
              </a:solidFill>
              <a:latin typeface="Segoe UI Symbol"/>
              <a:ea typeface="メイリオ"/>
            </a:endParaRPr>
          </a:p>
        </p:txBody>
      </p:sp>
      <p:sp>
        <p:nvSpPr>
          <p:cNvPr id="9" name="角丸四角形 8"/>
          <p:cNvSpPr/>
          <p:nvPr/>
        </p:nvSpPr>
        <p:spPr>
          <a:xfrm>
            <a:off x="2644765" y="3487474"/>
            <a:ext cx="4509738" cy="928342"/>
          </a:xfrm>
          <a:prstGeom prst="roundRect">
            <a:avLst/>
          </a:prstGeom>
          <a:solidFill>
            <a:schemeClr val="accent3">
              <a:lumMod val="20000"/>
              <a:lumOff val="80000"/>
            </a:schemeClr>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742950" fontAlgn="auto">
              <a:spcBef>
                <a:spcPts val="0"/>
              </a:spcBef>
              <a:spcAft>
                <a:spcPts val="0"/>
              </a:spcAft>
              <a:defRPr/>
            </a:pPr>
            <a:endParaRPr lang="ja-JP" altLang="en-US" sz="1300" dirty="0">
              <a:solidFill>
                <a:prstClr val="white"/>
              </a:solidFill>
              <a:latin typeface="Segoe UI Symbol"/>
              <a:ea typeface="メイリオ"/>
            </a:endParaRPr>
          </a:p>
        </p:txBody>
      </p:sp>
      <p:sp>
        <p:nvSpPr>
          <p:cNvPr id="10" name="円/楕円 73"/>
          <p:cNvSpPr/>
          <p:nvPr/>
        </p:nvSpPr>
        <p:spPr>
          <a:xfrm>
            <a:off x="767584" y="4822108"/>
            <a:ext cx="1198358" cy="452990"/>
          </a:xfrm>
          <a:prstGeom prst="ellipse">
            <a:avLst/>
          </a:prstGeom>
          <a:solidFill>
            <a:srgbClr val="92D050"/>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742950" fontAlgn="auto">
              <a:spcBef>
                <a:spcPts val="0"/>
              </a:spcBef>
              <a:spcAft>
                <a:spcPts val="0"/>
              </a:spcAft>
              <a:defRPr/>
            </a:pPr>
            <a:endParaRPr lang="ja-JP" altLang="en-US" sz="1300" dirty="0">
              <a:solidFill>
                <a:prstClr val="white"/>
              </a:solidFill>
              <a:latin typeface="Segoe UI Symbol"/>
              <a:ea typeface="メイリオ"/>
            </a:endParaRPr>
          </a:p>
        </p:txBody>
      </p:sp>
      <p:sp>
        <p:nvSpPr>
          <p:cNvPr id="11" name="テキスト ボックス 10"/>
          <p:cNvSpPr txBox="1"/>
          <p:nvPr/>
        </p:nvSpPr>
        <p:spPr>
          <a:xfrm>
            <a:off x="4331462" y="1932600"/>
            <a:ext cx="1271756" cy="292388"/>
          </a:xfrm>
          <a:prstGeom prst="rect">
            <a:avLst/>
          </a:prstGeom>
          <a:solidFill>
            <a:schemeClr val="accent2">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en-US" altLang="ja-JP" sz="1300" b="1" dirty="0" smtClean="0">
                <a:solidFill>
                  <a:prstClr val="white"/>
                </a:solidFill>
                <a:latin typeface="メイリオ" panose="020B0604030504040204" pitchFamily="50" charset="-128"/>
                <a:ea typeface="メイリオ" panose="020B0604030504040204" pitchFamily="50" charset="-128"/>
              </a:rPr>
              <a:t>OSS</a:t>
            </a:r>
            <a:r>
              <a:rPr lang="ja-JP" altLang="en-US" sz="1300" b="1" dirty="0" smtClean="0">
                <a:solidFill>
                  <a:prstClr val="white"/>
                </a:solidFill>
                <a:latin typeface="メイリオ" panose="020B0604030504040204" pitchFamily="50" charset="-128"/>
                <a:ea typeface="メイリオ" panose="020B0604030504040204" pitchFamily="50" charset="-128"/>
              </a:rPr>
              <a:t>ポリシー</a:t>
            </a:r>
            <a:endParaRPr lang="ja-JP" altLang="en-US" sz="1300" b="1" dirty="0">
              <a:solidFill>
                <a:prstClr val="white"/>
              </a:solidFill>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4429943" y="3829439"/>
            <a:ext cx="1053169" cy="492443"/>
          </a:xfrm>
          <a:prstGeom prst="rect">
            <a:avLst/>
          </a:prstGeom>
          <a:solidFill>
            <a:srgbClr val="A50021"/>
          </a:solidFill>
          <a:ln>
            <a:solidFill>
              <a:schemeClr val="tx1"/>
            </a:solidFill>
          </a:ln>
        </p:spPr>
        <p:txBody>
          <a:bodyPr wrap="square" rtlCol="0">
            <a:spAutoFit/>
          </a:bodyPr>
          <a:lstStyle/>
          <a:p>
            <a:pPr algn="ctr" defTabSz="742950" fontAlgn="auto">
              <a:spcBef>
                <a:spcPts val="0"/>
              </a:spcBef>
              <a:spcAft>
                <a:spcPts val="0"/>
              </a:spcAft>
              <a:defRPr/>
            </a:pPr>
            <a:r>
              <a:rPr lang="ja-JP" altLang="en-US" sz="1300" b="1" dirty="0">
                <a:solidFill>
                  <a:prstClr val="white"/>
                </a:solidFill>
                <a:latin typeface="メイリオ" panose="020B0604030504040204" pitchFamily="50" charset="-128"/>
                <a:ea typeface="メイリオ" panose="020B0604030504040204" pitchFamily="50" charset="-128"/>
              </a:rPr>
              <a:t>レビュ</a:t>
            </a:r>
            <a:r>
              <a:rPr lang="ja-JP" altLang="en-US" sz="1300" b="1" dirty="0" smtClean="0">
                <a:solidFill>
                  <a:prstClr val="white"/>
                </a:solidFill>
                <a:latin typeface="メイリオ" panose="020B0604030504040204" pitchFamily="50" charset="-128"/>
                <a:ea typeface="メイリオ" panose="020B0604030504040204" pitchFamily="50" charset="-128"/>
              </a:rPr>
              <a:t>ー</a:t>
            </a:r>
            <a:r>
              <a:rPr lang="en-US" altLang="ja-JP" sz="1300" b="1" dirty="0" smtClean="0">
                <a:solidFill>
                  <a:prstClr val="white"/>
                </a:solidFill>
                <a:latin typeface="メイリオ" panose="020B0604030504040204" pitchFamily="50" charset="-128"/>
                <a:ea typeface="メイリオ" panose="020B0604030504040204" pitchFamily="50" charset="-128"/>
              </a:rPr>
              <a:t/>
            </a:r>
            <a:br>
              <a:rPr lang="en-US" altLang="ja-JP" sz="1300" b="1" dirty="0" smtClean="0">
                <a:solidFill>
                  <a:prstClr val="white"/>
                </a:solidFill>
                <a:latin typeface="メイリオ" panose="020B0604030504040204" pitchFamily="50" charset="-128"/>
                <a:ea typeface="メイリオ" panose="020B0604030504040204" pitchFamily="50" charset="-128"/>
              </a:rPr>
            </a:br>
            <a:r>
              <a:rPr lang="ja-JP" altLang="en-US" sz="1300" b="1" dirty="0" smtClean="0">
                <a:solidFill>
                  <a:prstClr val="white"/>
                </a:solidFill>
                <a:latin typeface="メイリオ" panose="020B0604030504040204" pitchFamily="50" charset="-128"/>
                <a:ea typeface="メイリオ" panose="020B0604030504040204" pitchFamily="50" charset="-128"/>
              </a:rPr>
              <a:t>プロセス</a:t>
            </a:r>
            <a:endParaRPr lang="ja-JP" altLang="en-US" sz="1300" b="1" dirty="0">
              <a:solidFill>
                <a:prstClr val="white"/>
              </a:solidFill>
              <a:latin typeface="メイリオ" panose="020B0604030504040204" pitchFamily="50" charset="-128"/>
              <a:ea typeface="メイリオ" panose="020B0604030504040204" pitchFamily="50" charset="-128"/>
            </a:endParaRPr>
          </a:p>
        </p:txBody>
      </p:sp>
      <p:sp>
        <p:nvSpPr>
          <p:cNvPr id="13" name="テキスト ボックス 12"/>
          <p:cNvSpPr txBox="1"/>
          <p:nvPr/>
        </p:nvSpPr>
        <p:spPr>
          <a:xfrm>
            <a:off x="4357784" y="2618064"/>
            <a:ext cx="1271756" cy="492443"/>
          </a:xfrm>
          <a:prstGeom prst="rect">
            <a:avLst/>
          </a:prstGeom>
          <a:solidFill>
            <a:schemeClr val="accent3">
              <a:lumMod val="60000"/>
              <a:lumOff val="40000"/>
            </a:schemeClr>
          </a:solidFill>
          <a:ln>
            <a:solidFill>
              <a:schemeClr val="tx1"/>
            </a:solidFill>
          </a:ln>
        </p:spPr>
        <p:txBody>
          <a:bodyPr wrap="square" rtlCol="0">
            <a:spAutoFit/>
          </a:bodyPr>
          <a:lstStyle/>
          <a:p>
            <a:pPr algn="ctr" defTabSz="742950" fontAlgn="auto">
              <a:spcBef>
                <a:spcPts val="0"/>
              </a:spcBef>
              <a:spcAft>
                <a:spcPts val="0"/>
              </a:spcAft>
              <a:defRPr/>
            </a:pPr>
            <a:r>
              <a:rPr lang="en-US" altLang="ja-JP" sz="1300" b="1" dirty="0" smtClean="0">
                <a:latin typeface="メイリオ" panose="020B0604030504040204" pitchFamily="50" charset="-128"/>
                <a:ea typeface="メイリオ" panose="020B0604030504040204" pitchFamily="50" charset="-128"/>
              </a:rPr>
              <a:t>OSS</a:t>
            </a:r>
            <a:br>
              <a:rPr lang="en-US" altLang="ja-JP" sz="1300" b="1" dirty="0" smtClean="0">
                <a:latin typeface="メイリオ" panose="020B0604030504040204" pitchFamily="50" charset="-128"/>
                <a:ea typeface="メイリオ" panose="020B0604030504040204" pitchFamily="50" charset="-128"/>
              </a:rPr>
            </a:br>
            <a:r>
              <a:rPr lang="ja-JP" altLang="en-US" sz="1300" b="1" dirty="0" smtClean="0">
                <a:latin typeface="メイリオ" panose="020B0604030504040204" pitchFamily="50" charset="-128"/>
                <a:ea typeface="メイリオ" panose="020B0604030504040204" pitchFamily="50" charset="-128"/>
              </a:rPr>
              <a:t>責任者</a:t>
            </a:r>
            <a:endParaRPr lang="ja-JP" altLang="en-US" sz="1300" b="1" dirty="0">
              <a:latin typeface="メイリオ" panose="020B0604030504040204" pitchFamily="50" charset="-128"/>
              <a:ea typeface="メイリオ" panose="020B0604030504040204" pitchFamily="50" charset="-128"/>
            </a:endParaRPr>
          </a:p>
        </p:txBody>
      </p:sp>
      <p:sp>
        <p:nvSpPr>
          <p:cNvPr id="14" name="テキスト ボックス 13"/>
          <p:cNvSpPr txBox="1"/>
          <p:nvPr/>
        </p:nvSpPr>
        <p:spPr>
          <a:xfrm>
            <a:off x="5761403" y="2621410"/>
            <a:ext cx="1052492" cy="492443"/>
          </a:xfrm>
          <a:prstGeom prst="rect">
            <a:avLst/>
          </a:prstGeom>
          <a:solidFill>
            <a:schemeClr val="accent3">
              <a:lumMod val="60000"/>
              <a:lumOff val="40000"/>
            </a:schemeClr>
          </a:solidFill>
          <a:ln>
            <a:solidFill>
              <a:schemeClr val="tx1"/>
            </a:solidFill>
          </a:ln>
        </p:spPr>
        <p:txBody>
          <a:bodyPr wrap="square" rtlCol="0">
            <a:spAutoFit/>
          </a:bodyPr>
          <a:lstStyle/>
          <a:p>
            <a:pPr algn="ctr" defTabSz="742950" fontAlgn="auto">
              <a:spcBef>
                <a:spcPts val="0"/>
              </a:spcBef>
              <a:spcAft>
                <a:spcPts val="0"/>
              </a:spcAft>
              <a:defRPr/>
            </a:pPr>
            <a:r>
              <a:rPr lang="en-US" altLang="ja-JP" sz="1300" b="1" dirty="0" smtClean="0">
                <a:latin typeface="メイリオ" panose="020B0604030504040204" pitchFamily="50" charset="-128"/>
                <a:ea typeface="メイリオ" panose="020B0604030504040204" pitchFamily="50" charset="-128"/>
              </a:rPr>
              <a:t>OSS</a:t>
            </a:r>
            <a:br>
              <a:rPr lang="en-US" altLang="ja-JP" sz="1300" b="1" dirty="0" smtClean="0">
                <a:latin typeface="メイリオ" panose="020B0604030504040204" pitchFamily="50" charset="-128"/>
                <a:ea typeface="メイリオ" panose="020B0604030504040204" pitchFamily="50" charset="-128"/>
              </a:rPr>
            </a:br>
            <a:r>
              <a:rPr lang="ja-JP" altLang="en-US" sz="1300" b="1" dirty="0" smtClean="0">
                <a:latin typeface="メイリオ" panose="020B0604030504040204" pitchFamily="50" charset="-128"/>
                <a:ea typeface="メイリオ" panose="020B0604030504040204" pitchFamily="50" charset="-128"/>
              </a:rPr>
              <a:t>リエゾン</a:t>
            </a:r>
            <a:endParaRPr lang="ja-JP" altLang="en-US" sz="1300" b="1" dirty="0">
              <a:latin typeface="メイリオ" panose="020B0604030504040204" pitchFamily="50" charset="-128"/>
              <a:ea typeface="メイリオ" panose="020B0604030504040204" pitchFamily="50" charset="-128"/>
            </a:endParaRPr>
          </a:p>
        </p:txBody>
      </p:sp>
      <p:sp>
        <p:nvSpPr>
          <p:cNvPr id="15" name="テキスト ボックス 14"/>
          <p:cNvSpPr txBox="1"/>
          <p:nvPr/>
        </p:nvSpPr>
        <p:spPr>
          <a:xfrm>
            <a:off x="3002338" y="2618064"/>
            <a:ext cx="1061251" cy="492443"/>
          </a:xfrm>
          <a:prstGeom prst="rect">
            <a:avLst/>
          </a:prstGeom>
          <a:solidFill>
            <a:schemeClr val="accent3">
              <a:lumMod val="60000"/>
              <a:lumOff val="40000"/>
            </a:schemeClr>
          </a:solidFill>
          <a:ln>
            <a:solidFill>
              <a:schemeClr val="tx1"/>
            </a:solidFill>
          </a:ln>
        </p:spPr>
        <p:txBody>
          <a:bodyPr wrap="square" rtlCol="0">
            <a:spAutoFit/>
          </a:bodyPr>
          <a:lstStyle/>
          <a:p>
            <a:pPr algn="ctr" defTabSz="742950" fontAlgn="auto">
              <a:spcBef>
                <a:spcPts val="0"/>
              </a:spcBef>
              <a:spcAft>
                <a:spcPts val="0"/>
              </a:spcAft>
              <a:defRPr/>
            </a:pPr>
            <a:r>
              <a:rPr lang="ja-JP" altLang="en-US" sz="1300" b="1" dirty="0">
                <a:latin typeface="メイリオ" panose="020B0604030504040204" pitchFamily="50" charset="-128"/>
                <a:ea typeface="メイリオ" panose="020B0604030504040204" pitchFamily="50" charset="-128"/>
              </a:rPr>
              <a:t>教育</a:t>
            </a:r>
            <a:endParaRPr lang="en-US" altLang="ja-JP" sz="1300" b="1" dirty="0">
              <a:latin typeface="メイリオ" panose="020B0604030504040204" pitchFamily="50" charset="-128"/>
              <a:ea typeface="メイリオ" panose="020B0604030504040204" pitchFamily="50" charset="-128"/>
            </a:endParaRPr>
          </a:p>
          <a:p>
            <a:pPr algn="ctr" defTabSz="742950" fontAlgn="auto">
              <a:spcBef>
                <a:spcPts val="0"/>
              </a:spcBef>
              <a:spcAft>
                <a:spcPts val="0"/>
              </a:spcAft>
              <a:defRPr/>
            </a:pPr>
            <a:endParaRPr lang="ja-JP" altLang="en-US" sz="1300" b="1" dirty="0">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689159" y="3951644"/>
            <a:ext cx="1357939" cy="292388"/>
          </a:xfrm>
          <a:prstGeom prst="rect">
            <a:avLst/>
          </a:prstGeom>
          <a:solidFill>
            <a:schemeClr val="accent6">
              <a:lumMod val="60000"/>
              <a:lumOff val="40000"/>
            </a:schemeClr>
          </a:solidFill>
          <a:ln w="28575">
            <a:solidFill>
              <a:schemeClr val="tx1"/>
            </a:solidFill>
          </a:ln>
        </p:spPr>
        <p:txBody>
          <a:bodyPr wrap="square" rtlCol="0">
            <a:spAutoFit/>
          </a:bodyPr>
          <a:lstStyle/>
          <a:p>
            <a:pPr algn="ctr" defTabSz="742950" fontAlgn="auto">
              <a:spcBef>
                <a:spcPts val="0"/>
              </a:spcBef>
              <a:spcAft>
                <a:spcPts val="0"/>
              </a:spcAft>
              <a:defRPr/>
            </a:pPr>
            <a:r>
              <a:rPr lang="ja-JP" altLang="en-US" sz="1300" b="1" dirty="0">
                <a:solidFill>
                  <a:prstClr val="black"/>
                </a:solidFill>
                <a:latin typeface="Segoe UI Symbol"/>
                <a:ea typeface="メイリオ"/>
              </a:rPr>
              <a:t>開発</a:t>
            </a:r>
          </a:p>
        </p:txBody>
      </p:sp>
      <p:sp>
        <p:nvSpPr>
          <p:cNvPr id="17" name="テキスト ボックス 16"/>
          <p:cNvSpPr txBox="1"/>
          <p:nvPr/>
        </p:nvSpPr>
        <p:spPr>
          <a:xfrm>
            <a:off x="5763879" y="3833172"/>
            <a:ext cx="1050388" cy="492443"/>
          </a:xfrm>
          <a:prstGeom prst="rect">
            <a:avLst/>
          </a:prstGeom>
          <a:solidFill>
            <a:srgbClr val="A50021"/>
          </a:solidFill>
          <a:ln>
            <a:solidFill>
              <a:schemeClr val="tx1"/>
            </a:solidFill>
          </a:ln>
        </p:spPr>
        <p:txBody>
          <a:bodyPr wrap="square" rtlCol="0">
            <a:spAutoFit/>
          </a:bodyPr>
          <a:lstStyle/>
          <a:p>
            <a:pPr algn="ctr" defTabSz="742950" fontAlgn="auto">
              <a:spcBef>
                <a:spcPts val="0"/>
              </a:spcBef>
              <a:spcAft>
                <a:spcPts val="0"/>
              </a:spcAft>
              <a:defRPr/>
            </a:pPr>
            <a:r>
              <a:rPr lang="ja-JP" altLang="en-US" sz="1300" b="1" dirty="0" smtClean="0">
                <a:solidFill>
                  <a:prstClr val="white"/>
                </a:solidFill>
                <a:latin typeface="メイリオ" panose="020B0604030504040204" pitchFamily="50" charset="-128"/>
                <a:ea typeface="メイリオ" panose="020B0604030504040204" pitchFamily="50" charset="-128"/>
              </a:rPr>
              <a:t>配布物確認</a:t>
            </a:r>
            <a:r>
              <a:rPr lang="en-US" altLang="ja-JP" sz="1300" b="1" dirty="0" smtClean="0">
                <a:solidFill>
                  <a:prstClr val="white"/>
                </a:solidFill>
                <a:latin typeface="メイリオ" panose="020B0604030504040204" pitchFamily="50" charset="-128"/>
                <a:ea typeface="メイリオ" panose="020B0604030504040204" pitchFamily="50" charset="-128"/>
              </a:rPr>
              <a:t/>
            </a:r>
            <a:br>
              <a:rPr lang="en-US" altLang="ja-JP" sz="1300" b="1" dirty="0" smtClean="0">
                <a:solidFill>
                  <a:prstClr val="white"/>
                </a:solidFill>
                <a:latin typeface="メイリオ" panose="020B0604030504040204" pitchFamily="50" charset="-128"/>
                <a:ea typeface="メイリオ" panose="020B0604030504040204" pitchFamily="50" charset="-128"/>
              </a:rPr>
            </a:br>
            <a:r>
              <a:rPr lang="ja-JP" altLang="en-US" sz="1300" b="1" dirty="0" smtClean="0">
                <a:solidFill>
                  <a:prstClr val="white"/>
                </a:solidFill>
                <a:latin typeface="メイリオ" panose="020B0604030504040204" pitchFamily="50" charset="-128"/>
                <a:ea typeface="メイリオ" panose="020B0604030504040204" pitchFamily="50" charset="-128"/>
              </a:rPr>
              <a:t>プロセス</a:t>
            </a:r>
            <a:endParaRPr lang="ja-JP" altLang="en-US" sz="1300" b="1" dirty="0">
              <a:solidFill>
                <a:prstClr val="white"/>
              </a:solidFill>
              <a:latin typeface="メイリオ" panose="020B0604030504040204" pitchFamily="50" charset="-128"/>
              <a:ea typeface="メイリオ" panose="020B0604030504040204" pitchFamily="50" charset="-128"/>
            </a:endParaRPr>
          </a:p>
        </p:txBody>
      </p:sp>
      <p:sp>
        <p:nvSpPr>
          <p:cNvPr id="18" name="テキスト ボックス 17"/>
          <p:cNvSpPr txBox="1"/>
          <p:nvPr/>
        </p:nvSpPr>
        <p:spPr>
          <a:xfrm>
            <a:off x="7275392" y="2016696"/>
            <a:ext cx="1708953" cy="492443"/>
          </a:xfrm>
          <a:prstGeom prst="rect">
            <a:avLst/>
          </a:prstGeom>
          <a:solidFill>
            <a:schemeClr val="accent2">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ja-JP" altLang="en-US" sz="1300" b="1" dirty="0" smtClean="0">
                <a:solidFill>
                  <a:prstClr val="white"/>
                </a:solidFill>
                <a:latin typeface="メイリオ" panose="020B0604030504040204" pitchFamily="50" charset="-128"/>
                <a:ea typeface="メイリオ" panose="020B0604030504040204" pitchFamily="50" charset="-128"/>
              </a:rPr>
              <a:t>コントリブーション</a:t>
            </a:r>
            <a:r>
              <a:rPr lang="en-US" altLang="ja-JP" sz="1300" b="1" dirty="0" smtClean="0">
                <a:solidFill>
                  <a:prstClr val="white"/>
                </a:solidFill>
                <a:latin typeface="メイリオ" panose="020B0604030504040204" pitchFamily="50" charset="-128"/>
                <a:ea typeface="メイリオ" panose="020B0604030504040204" pitchFamily="50" charset="-128"/>
              </a:rPr>
              <a:t/>
            </a:r>
            <a:br>
              <a:rPr lang="en-US" altLang="ja-JP" sz="1300" b="1" dirty="0" smtClean="0">
                <a:solidFill>
                  <a:prstClr val="white"/>
                </a:solidFill>
                <a:latin typeface="メイリオ" panose="020B0604030504040204" pitchFamily="50" charset="-128"/>
                <a:ea typeface="メイリオ" panose="020B0604030504040204" pitchFamily="50" charset="-128"/>
              </a:rPr>
            </a:br>
            <a:r>
              <a:rPr lang="ja-JP" altLang="en-US" sz="1300" b="1" dirty="0" smtClean="0">
                <a:solidFill>
                  <a:prstClr val="white"/>
                </a:solidFill>
                <a:latin typeface="メイリオ" panose="020B0604030504040204" pitchFamily="50" charset="-128"/>
                <a:ea typeface="メイリオ" panose="020B0604030504040204" pitchFamily="50" charset="-128"/>
              </a:rPr>
              <a:t> </a:t>
            </a:r>
            <a:r>
              <a:rPr lang="ja-JP" altLang="en-US" sz="1300" b="1" dirty="0">
                <a:solidFill>
                  <a:prstClr val="white"/>
                </a:solidFill>
                <a:latin typeface="メイリオ" panose="020B0604030504040204" pitchFamily="50" charset="-128"/>
                <a:ea typeface="メイリオ" panose="020B0604030504040204" pitchFamily="50" charset="-128"/>
              </a:rPr>
              <a:t>ポリシ</a:t>
            </a:r>
            <a:r>
              <a:rPr lang="ja-JP" altLang="en-US" sz="1300" b="1" dirty="0" smtClean="0">
                <a:solidFill>
                  <a:prstClr val="white"/>
                </a:solidFill>
                <a:latin typeface="メイリオ" panose="020B0604030504040204" pitchFamily="50" charset="-128"/>
                <a:ea typeface="メイリオ" panose="020B0604030504040204" pitchFamily="50" charset="-128"/>
              </a:rPr>
              <a:t>ー</a:t>
            </a:r>
            <a:endParaRPr lang="ja-JP" altLang="en-US" sz="1300" b="1" dirty="0">
              <a:solidFill>
                <a:prstClr val="white"/>
              </a:solidFill>
              <a:latin typeface="メイリオ" panose="020B0604030504040204" pitchFamily="50" charset="-128"/>
              <a:ea typeface="メイリオ" panose="020B0604030504040204" pitchFamily="50" charset="-128"/>
            </a:endParaRPr>
          </a:p>
        </p:txBody>
      </p:sp>
      <p:sp>
        <p:nvSpPr>
          <p:cNvPr id="19" name="テキスト ボックス 18"/>
          <p:cNvSpPr txBox="1"/>
          <p:nvPr/>
        </p:nvSpPr>
        <p:spPr>
          <a:xfrm>
            <a:off x="3002828" y="3847119"/>
            <a:ext cx="1057200" cy="492443"/>
          </a:xfrm>
          <a:prstGeom prst="rect">
            <a:avLst/>
          </a:prstGeom>
          <a:solidFill>
            <a:srgbClr val="A50021"/>
          </a:solidFill>
          <a:ln>
            <a:solidFill>
              <a:schemeClr val="tx1"/>
            </a:solidFill>
          </a:ln>
        </p:spPr>
        <p:txBody>
          <a:bodyPr wrap="square" rtlCol="0">
            <a:spAutoFit/>
          </a:bodyPr>
          <a:lstStyle/>
          <a:p>
            <a:pPr algn="ctr" defTabSz="742950" fontAlgn="auto">
              <a:spcBef>
                <a:spcPts val="0"/>
              </a:spcBef>
              <a:spcAft>
                <a:spcPts val="0"/>
              </a:spcAft>
              <a:defRPr/>
            </a:pPr>
            <a:r>
              <a:rPr lang="ja-JP" altLang="en-US" sz="1300" b="1" dirty="0" smtClean="0">
                <a:solidFill>
                  <a:prstClr val="white"/>
                </a:solidFill>
                <a:latin typeface="メイリオ" panose="020B0604030504040204" pitchFamily="50" charset="-128"/>
                <a:ea typeface="メイリオ" panose="020B0604030504040204" pitchFamily="50" charset="-128"/>
              </a:rPr>
              <a:t>リスト作成</a:t>
            </a:r>
            <a:r>
              <a:rPr lang="en-US" altLang="ja-JP" sz="1300" b="1" dirty="0">
                <a:solidFill>
                  <a:prstClr val="white"/>
                </a:solidFill>
                <a:latin typeface="メイリオ" panose="020B0604030504040204" pitchFamily="50" charset="-128"/>
                <a:ea typeface="メイリオ" panose="020B0604030504040204" pitchFamily="50" charset="-128"/>
              </a:rPr>
              <a:t/>
            </a:r>
            <a:br>
              <a:rPr lang="en-US" altLang="ja-JP" sz="1300" b="1" dirty="0">
                <a:solidFill>
                  <a:prstClr val="white"/>
                </a:solidFill>
                <a:latin typeface="メイリオ" panose="020B0604030504040204" pitchFamily="50" charset="-128"/>
                <a:ea typeface="メイリオ" panose="020B0604030504040204" pitchFamily="50" charset="-128"/>
              </a:rPr>
            </a:br>
            <a:r>
              <a:rPr lang="ja-JP" altLang="en-US" sz="1300" b="1" dirty="0" smtClean="0">
                <a:solidFill>
                  <a:prstClr val="white"/>
                </a:solidFill>
                <a:latin typeface="メイリオ" panose="020B0604030504040204" pitchFamily="50" charset="-128"/>
                <a:ea typeface="メイリオ" panose="020B0604030504040204" pitchFamily="50" charset="-128"/>
              </a:rPr>
              <a:t>プロセス</a:t>
            </a:r>
            <a:endParaRPr lang="ja-JP" altLang="en-US" sz="1300" b="1" dirty="0">
              <a:solidFill>
                <a:prstClr val="white"/>
              </a:solidFill>
              <a:latin typeface="メイリオ" panose="020B0604030504040204" pitchFamily="50" charset="-128"/>
              <a:ea typeface="メイリオ" panose="020B0604030504040204" pitchFamily="50" charset="-128"/>
            </a:endParaRPr>
          </a:p>
        </p:txBody>
      </p:sp>
      <p:sp>
        <p:nvSpPr>
          <p:cNvPr id="20" name="テキスト ボックス 19"/>
          <p:cNvSpPr txBox="1"/>
          <p:nvPr/>
        </p:nvSpPr>
        <p:spPr>
          <a:xfrm>
            <a:off x="5432324" y="1726405"/>
            <a:ext cx="440155" cy="292388"/>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1.1</a:t>
            </a:r>
            <a:endParaRPr lang="ja-JP" altLang="en-US" sz="1300" dirty="0">
              <a:solidFill>
                <a:prstClr val="black"/>
              </a:solidFill>
              <a:latin typeface="Segoe UI Symbol"/>
              <a:ea typeface="メイリオ"/>
            </a:endParaRPr>
          </a:p>
        </p:txBody>
      </p:sp>
      <p:sp>
        <p:nvSpPr>
          <p:cNvPr id="21" name="テキスト ボックス 20"/>
          <p:cNvSpPr txBox="1"/>
          <p:nvPr/>
        </p:nvSpPr>
        <p:spPr>
          <a:xfrm>
            <a:off x="3717207" y="2232720"/>
            <a:ext cx="464904" cy="492443"/>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smtClean="0">
                <a:solidFill>
                  <a:prstClr val="black"/>
                </a:solidFill>
                <a:latin typeface="Segoe UI Symbol"/>
                <a:ea typeface="メイリオ"/>
              </a:rPr>
              <a:t>1.2</a:t>
            </a:r>
          </a:p>
          <a:p>
            <a:pPr algn="ctr" defTabSz="742950" fontAlgn="auto">
              <a:spcBef>
                <a:spcPts val="0"/>
              </a:spcBef>
              <a:spcAft>
                <a:spcPts val="0"/>
              </a:spcAft>
              <a:defRPr/>
            </a:pPr>
            <a:r>
              <a:rPr lang="en-US" altLang="ja-JP" sz="1300" dirty="0" smtClean="0">
                <a:solidFill>
                  <a:prstClr val="black"/>
                </a:solidFill>
                <a:latin typeface="Segoe UI Symbol"/>
                <a:ea typeface="メイリオ"/>
              </a:rPr>
              <a:t>1.3</a:t>
            </a:r>
            <a:endParaRPr lang="ja-JP" altLang="en-US" sz="1300" dirty="0">
              <a:solidFill>
                <a:prstClr val="black"/>
              </a:solidFill>
              <a:latin typeface="Segoe UI Symbol"/>
              <a:ea typeface="メイリオ"/>
            </a:endParaRPr>
          </a:p>
        </p:txBody>
      </p:sp>
      <p:sp>
        <p:nvSpPr>
          <p:cNvPr id="22" name="テキスト ボックス 21"/>
          <p:cNvSpPr txBox="1"/>
          <p:nvPr/>
        </p:nvSpPr>
        <p:spPr>
          <a:xfrm>
            <a:off x="6530158" y="2402803"/>
            <a:ext cx="512925" cy="292388"/>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2.1</a:t>
            </a:r>
            <a:endParaRPr lang="ja-JP" altLang="en-US" sz="1300" dirty="0">
              <a:solidFill>
                <a:prstClr val="black"/>
              </a:solidFill>
              <a:latin typeface="Segoe UI Symbol"/>
              <a:ea typeface="メイリオ"/>
            </a:endParaRPr>
          </a:p>
        </p:txBody>
      </p:sp>
      <p:sp>
        <p:nvSpPr>
          <p:cNvPr id="23" name="テキスト ボックス 22"/>
          <p:cNvSpPr txBox="1"/>
          <p:nvPr/>
        </p:nvSpPr>
        <p:spPr>
          <a:xfrm>
            <a:off x="5179554" y="2395761"/>
            <a:ext cx="449989" cy="292388"/>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2.2</a:t>
            </a:r>
            <a:endParaRPr lang="ja-JP" altLang="en-US" sz="1300" dirty="0">
              <a:solidFill>
                <a:prstClr val="black"/>
              </a:solidFill>
              <a:latin typeface="Segoe UI Symbol"/>
              <a:ea typeface="メイリオ"/>
            </a:endParaRPr>
          </a:p>
        </p:txBody>
      </p:sp>
      <p:sp>
        <p:nvSpPr>
          <p:cNvPr id="24" name="テキスト ボックス 23"/>
          <p:cNvSpPr txBox="1"/>
          <p:nvPr/>
        </p:nvSpPr>
        <p:spPr>
          <a:xfrm>
            <a:off x="3778488" y="3616430"/>
            <a:ext cx="470477" cy="292388"/>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3.1</a:t>
            </a:r>
            <a:endParaRPr lang="ja-JP" altLang="en-US" sz="1300" dirty="0">
              <a:solidFill>
                <a:prstClr val="black"/>
              </a:solidFill>
              <a:latin typeface="Segoe UI Symbol"/>
              <a:ea typeface="メイリオ"/>
            </a:endParaRPr>
          </a:p>
        </p:txBody>
      </p:sp>
      <p:sp>
        <p:nvSpPr>
          <p:cNvPr id="25" name="テキスト ボックス 24"/>
          <p:cNvSpPr txBox="1"/>
          <p:nvPr/>
        </p:nvSpPr>
        <p:spPr>
          <a:xfrm>
            <a:off x="2190973" y="3272067"/>
            <a:ext cx="1371635" cy="492443"/>
          </a:xfrm>
          <a:prstGeom prst="rect">
            <a:avLst/>
          </a:prstGeom>
          <a:solidFill>
            <a:srgbClr val="A50021"/>
          </a:solidFill>
          <a:ln>
            <a:solidFill>
              <a:schemeClr val="tx1"/>
            </a:solidFill>
          </a:ln>
        </p:spPr>
        <p:txBody>
          <a:bodyPr wrap="square" rtlCol="0">
            <a:spAutoFit/>
          </a:bodyPr>
          <a:lstStyle/>
          <a:p>
            <a:pPr algn="ctr" defTabSz="742950" fontAlgn="auto">
              <a:spcBef>
                <a:spcPts val="0"/>
              </a:spcBef>
              <a:spcAft>
                <a:spcPts val="0"/>
              </a:spcAft>
              <a:defRPr/>
            </a:pPr>
            <a:r>
              <a:rPr lang="ja-JP" altLang="en-US" sz="1300" b="1" dirty="0" smtClean="0">
                <a:solidFill>
                  <a:prstClr val="white"/>
                </a:solidFill>
                <a:latin typeface="メイリオ" panose="020B0604030504040204" pitchFamily="50" charset="-128"/>
                <a:ea typeface="メイリオ" panose="020B0604030504040204" pitchFamily="50" charset="-128"/>
              </a:rPr>
              <a:t>マネージメントプロセス</a:t>
            </a:r>
            <a:endParaRPr lang="ja-JP" altLang="en-US" sz="1300" b="1" dirty="0">
              <a:solidFill>
                <a:prstClr val="white"/>
              </a:solidFill>
              <a:latin typeface="メイリオ" panose="020B0604030504040204" pitchFamily="50" charset="-128"/>
              <a:ea typeface="メイリオ" panose="020B0604030504040204" pitchFamily="50" charset="-128"/>
            </a:endParaRPr>
          </a:p>
        </p:txBody>
      </p:sp>
      <p:sp>
        <p:nvSpPr>
          <p:cNvPr id="26" name="テキスト ボックス 25"/>
          <p:cNvSpPr txBox="1"/>
          <p:nvPr/>
        </p:nvSpPr>
        <p:spPr>
          <a:xfrm>
            <a:off x="3440832" y="3049730"/>
            <a:ext cx="483826" cy="292388"/>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3.2</a:t>
            </a:r>
            <a:endParaRPr lang="ja-JP" altLang="en-US" sz="1300" dirty="0">
              <a:solidFill>
                <a:prstClr val="black"/>
              </a:solidFill>
              <a:latin typeface="Segoe UI Symbol"/>
              <a:ea typeface="メイリオ"/>
            </a:endParaRPr>
          </a:p>
        </p:txBody>
      </p:sp>
      <p:sp>
        <p:nvSpPr>
          <p:cNvPr id="27" name="テキスト ボックス 26"/>
          <p:cNvSpPr txBox="1"/>
          <p:nvPr/>
        </p:nvSpPr>
        <p:spPr>
          <a:xfrm>
            <a:off x="6530159" y="3384848"/>
            <a:ext cx="466982" cy="492443"/>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smtClean="0">
                <a:solidFill>
                  <a:prstClr val="black"/>
                </a:solidFill>
                <a:latin typeface="Segoe UI Symbol"/>
                <a:ea typeface="メイリオ"/>
              </a:rPr>
              <a:t>3.2</a:t>
            </a:r>
          </a:p>
          <a:p>
            <a:pPr algn="ctr" defTabSz="742950" fontAlgn="auto">
              <a:spcBef>
                <a:spcPts val="0"/>
              </a:spcBef>
              <a:spcAft>
                <a:spcPts val="0"/>
              </a:spcAft>
              <a:defRPr/>
            </a:pPr>
            <a:r>
              <a:rPr lang="en-US" altLang="ja-JP" sz="1300" dirty="0" smtClean="0">
                <a:solidFill>
                  <a:prstClr val="black"/>
                </a:solidFill>
                <a:latin typeface="Segoe UI Symbol"/>
                <a:ea typeface="メイリオ"/>
              </a:rPr>
              <a:t>4.1</a:t>
            </a:r>
            <a:endParaRPr lang="ja-JP" altLang="en-US" sz="1300" dirty="0">
              <a:solidFill>
                <a:prstClr val="black"/>
              </a:solidFill>
              <a:latin typeface="Segoe UI Symbol"/>
              <a:ea typeface="メイリオ"/>
            </a:endParaRPr>
          </a:p>
        </p:txBody>
      </p:sp>
      <p:sp>
        <p:nvSpPr>
          <p:cNvPr id="28" name="テキスト ボックス 27"/>
          <p:cNvSpPr txBox="1"/>
          <p:nvPr/>
        </p:nvSpPr>
        <p:spPr>
          <a:xfrm>
            <a:off x="8753061" y="1765849"/>
            <a:ext cx="511779" cy="292388"/>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5.1</a:t>
            </a:r>
            <a:endParaRPr lang="ja-JP" altLang="en-US" sz="1300" dirty="0">
              <a:solidFill>
                <a:prstClr val="black"/>
              </a:solidFill>
              <a:latin typeface="Segoe UI Symbol"/>
              <a:ea typeface="メイリオ"/>
            </a:endParaRPr>
          </a:p>
        </p:txBody>
      </p:sp>
      <p:sp>
        <p:nvSpPr>
          <p:cNvPr id="29" name="テキスト ボックス 28"/>
          <p:cNvSpPr txBox="1"/>
          <p:nvPr/>
        </p:nvSpPr>
        <p:spPr>
          <a:xfrm>
            <a:off x="7370384" y="3803344"/>
            <a:ext cx="1728658" cy="492443"/>
          </a:xfrm>
          <a:prstGeom prst="rect">
            <a:avLst/>
          </a:prstGeom>
          <a:solidFill>
            <a:srgbClr val="A50021"/>
          </a:solidFill>
          <a:ln>
            <a:solidFill>
              <a:schemeClr val="tx1"/>
            </a:solidFill>
          </a:ln>
        </p:spPr>
        <p:txBody>
          <a:bodyPr wrap="square" rtlCol="0">
            <a:spAutoFit/>
          </a:bodyPr>
          <a:lstStyle/>
          <a:p>
            <a:pPr algn="ctr" defTabSz="742950" fontAlgn="auto">
              <a:spcBef>
                <a:spcPts val="0"/>
              </a:spcBef>
              <a:spcAft>
                <a:spcPts val="0"/>
              </a:spcAft>
              <a:defRPr/>
            </a:pPr>
            <a:r>
              <a:rPr lang="ja-JP" altLang="en-US" sz="1300" b="1" dirty="0" smtClean="0">
                <a:solidFill>
                  <a:prstClr val="white"/>
                </a:solidFill>
                <a:latin typeface="メイリオ" panose="020B0604030504040204" pitchFamily="50" charset="-128"/>
                <a:ea typeface="メイリオ" panose="020B0604030504040204" pitchFamily="50" charset="-128"/>
              </a:rPr>
              <a:t>コントリブーション</a:t>
            </a:r>
            <a:r>
              <a:rPr lang="en-US" altLang="ja-JP" sz="1300" b="1" dirty="0" smtClean="0">
                <a:solidFill>
                  <a:prstClr val="white"/>
                </a:solidFill>
                <a:latin typeface="メイリオ" panose="020B0604030504040204" pitchFamily="50" charset="-128"/>
                <a:ea typeface="メイリオ" panose="020B0604030504040204" pitchFamily="50" charset="-128"/>
              </a:rPr>
              <a:t/>
            </a:r>
            <a:br>
              <a:rPr lang="en-US" altLang="ja-JP" sz="1300" b="1" dirty="0" smtClean="0">
                <a:solidFill>
                  <a:prstClr val="white"/>
                </a:solidFill>
                <a:latin typeface="メイリオ" panose="020B0604030504040204" pitchFamily="50" charset="-128"/>
                <a:ea typeface="メイリオ" panose="020B0604030504040204" pitchFamily="50" charset="-128"/>
              </a:rPr>
            </a:br>
            <a:r>
              <a:rPr lang="ja-JP" altLang="en-US" sz="1300" b="1" dirty="0" smtClean="0">
                <a:solidFill>
                  <a:prstClr val="white"/>
                </a:solidFill>
                <a:latin typeface="メイリオ" panose="020B0604030504040204" pitchFamily="50" charset="-128"/>
                <a:ea typeface="メイリオ" panose="020B0604030504040204" pitchFamily="50" charset="-128"/>
              </a:rPr>
              <a:t>プロセス</a:t>
            </a:r>
            <a:endParaRPr lang="ja-JP" altLang="en-US" sz="1300" b="1" dirty="0">
              <a:solidFill>
                <a:prstClr val="white"/>
              </a:solidFill>
              <a:latin typeface="メイリオ" panose="020B0604030504040204" pitchFamily="50" charset="-128"/>
              <a:ea typeface="メイリオ" panose="020B0604030504040204" pitchFamily="50" charset="-128"/>
            </a:endParaRPr>
          </a:p>
        </p:txBody>
      </p:sp>
      <p:sp>
        <p:nvSpPr>
          <p:cNvPr id="30" name="テキスト ボックス 29"/>
          <p:cNvSpPr txBox="1"/>
          <p:nvPr/>
        </p:nvSpPr>
        <p:spPr>
          <a:xfrm>
            <a:off x="8771915" y="3505367"/>
            <a:ext cx="469512" cy="292388"/>
          </a:xfrm>
          <a:prstGeom prst="rect">
            <a:avLst/>
          </a:prstGeom>
          <a:solidFill>
            <a:schemeClr val="bg1"/>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5.2</a:t>
            </a:r>
            <a:endParaRPr lang="ja-JP" altLang="en-US" sz="1300" dirty="0">
              <a:solidFill>
                <a:prstClr val="black"/>
              </a:solidFill>
              <a:latin typeface="Segoe UI Symbol"/>
              <a:ea typeface="メイリオ"/>
            </a:endParaRPr>
          </a:p>
        </p:txBody>
      </p:sp>
      <p:sp>
        <p:nvSpPr>
          <p:cNvPr id="31" name="テキスト ボックス 30"/>
          <p:cNvSpPr txBox="1"/>
          <p:nvPr/>
        </p:nvSpPr>
        <p:spPr>
          <a:xfrm>
            <a:off x="394351" y="2849211"/>
            <a:ext cx="1208233" cy="292388"/>
          </a:xfrm>
          <a:prstGeom prst="rect">
            <a:avLst/>
          </a:prstGeom>
          <a:solidFill>
            <a:schemeClr val="accent5">
              <a:lumMod val="75000"/>
            </a:schemeClr>
          </a:solidFill>
          <a:ln w="28575">
            <a:solidFill>
              <a:schemeClr val="tx1"/>
            </a:solidFill>
          </a:ln>
        </p:spPr>
        <p:txBody>
          <a:bodyPr wrap="square" rtlCol="0">
            <a:spAutoFit/>
          </a:bodyPr>
          <a:lstStyle/>
          <a:p>
            <a:pPr algn="ctr" defTabSz="742950" fontAlgn="auto">
              <a:spcBef>
                <a:spcPts val="0"/>
              </a:spcBef>
              <a:spcAft>
                <a:spcPts val="0"/>
              </a:spcAft>
              <a:defRPr/>
            </a:pPr>
            <a:r>
              <a:rPr lang="ja-JP" altLang="en-US" sz="1300" b="1" dirty="0">
                <a:solidFill>
                  <a:prstClr val="white"/>
                </a:solidFill>
                <a:latin typeface="Segoe UI Symbol"/>
                <a:ea typeface="メイリオ"/>
              </a:rPr>
              <a:t>適合性</a:t>
            </a:r>
          </a:p>
        </p:txBody>
      </p:sp>
      <p:sp>
        <p:nvSpPr>
          <p:cNvPr id="32" name="テキスト ボックス 31"/>
          <p:cNvSpPr txBox="1"/>
          <p:nvPr/>
        </p:nvSpPr>
        <p:spPr>
          <a:xfrm>
            <a:off x="1274573" y="2382755"/>
            <a:ext cx="436235" cy="492443"/>
          </a:xfrm>
          <a:prstGeom prst="rect">
            <a:avLst/>
          </a:prstGeom>
          <a:solidFill>
            <a:schemeClr val="bg1"/>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smtClean="0">
                <a:solidFill>
                  <a:prstClr val="black"/>
                </a:solidFill>
                <a:latin typeface="Segoe UI Symbol"/>
                <a:ea typeface="メイリオ"/>
              </a:rPr>
              <a:t>6.1</a:t>
            </a:r>
          </a:p>
          <a:p>
            <a:pPr algn="ctr" defTabSz="742950" fontAlgn="auto">
              <a:spcBef>
                <a:spcPts val="0"/>
              </a:spcBef>
              <a:spcAft>
                <a:spcPts val="0"/>
              </a:spcAft>
              <a:defRPr/>
            </a:pPr>
            <a:r>
              <a:rPr lang="en-US" altLang="ja-JP" sz="1300" dirty="0" smtClean="0">
                <a:solidFill>
                  <a:prstClr val="black"/>
                </a:solidFill>
                <a:latin typeface="Segoe UI Symbol"/>
                <a:ea typeface="メイリオ"/>
              </a:rPr>
              <a:t>6.2</a:t>
            </a:r>
            <a:endParaRPr lang="ja-JP" altLang="en-US" sz="1300" dirty="0">
              <a:solidFill>
                <a:prstClr val="black"/>
              </a:solidFill>
              <a:latin typeface="Segoe UI Symbol"/>
              <a:ea typeface="メイリオ"/>
            </a:endParaRPr>
          </a:p>
        </p:txBody>
      </p:sp>
      <p:sp>
        <p:nvSpPr>
          <p:cNvPr id="33" name="円/楕円 75"/>
          <p:cNvSpPr/>
          <p:nvPr/>
        </p:nvSpPr>
        <p:spPr>
          <a:xfrm>
            <a:off x="3002338" y="4822108"/>
            <a:ext cx="1089567" cy="452036"/>
          </a:xfrm>
          <a:prstGeom prst="ellipse">
            <a:avLst/>
          </a:prstGeom>
          <a:solidFill>
            <a:srgbClr val="92D050"/>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742950" fontAlgn="auto">
              <a:spcBef>
                <a:spcPts val="0"/>
              </a:spcBef>
              <a:spcAft>
                <a:spcPts val="0"/>
              </a:spcAft>
              <a:defRPr/>
            </a:pPr>
            <a:endParaRPr lang="ja-JP" altLang="en-US" sz="1300" dirty="0">
              <a:solidFill>
                <a:prstClr val="white"/>
              </a:solidFill>
              <a:latin typeface="Segoe UI Symbol"/>
              <a:ea typeface="メイリオ"/>
            </a:endParaRPr>
          </a:p>
        </p:txBody>
      </p:sp>
      <p:sp>
        <p:nvSpPr>
          <p:cNvPr id="34" name="円/楕円 77"/>
          <p:cNvSpPr/>
          <p:nvPr/>
        </p:nvSpPr>
        <p:spPr>
          <a:xfrm>
            <a:off x="5761609" y="4828669"/>
            <a:ext cx="1061251" cy="452990"/>
          </a:xfrm>
          <a:prstGeom prst="ellipse">
            <a:avLst/>
          </a:prstGeom>
          <a:solidFill>
            <a:srgbClr val="92D050"/>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742950" fontAlgn="auto">
              <a:spcBef>
                <a:spcPts val="0"/>
              </a:spcBef>
              <a:spcAft>
                <a:spcPts val="0"/>
              </a:spcAft>
              <a:defRPr/>
            </a:pPr>
            <a:endParaRPr lang="ja-JP" altLang="en-US" sz="1300" dirty="0">
              <a:solidFill>
                <a:prstClr val="white"/>
              </a:solidFill>
              <a:latin typeface="Segoe UI Symbol"/>
              <a:ea typeface="メイリオ"/>
            </a:endParaRPr>
          </a:p>
        </p:txBody>
      </p:sp>
      <p:sp>
        <p:nvSpPr>
          <p:cNvPr id="35" name="テキスト ボックス 34"/>
          <p:cNvSpPr txBox="1"/>
          <p:nvPr/>
        </p:nvSpPr>
        <p:spPr>
          <a:xfrm>
            <a:off x="711021" y="4913605"/>
            <a:ext cx="1221873" cy="292388"/>
          </a:xfrm>
          <a:prstGeom prst="rect">
            <a:avLst/>
          </a:prstGeom>
          <a:noFill/>
          <a:ln>
            <a:noFill/>
          </a:ln>
        </p:spPr>
        <p:txBody>
          <a:bodyPr wrap="square" rtlCol="0">
            <a:spAutoFit/>
          </a:bodyPr>
          <a:lstStyle/>
          <a:p>
            <a:pPr algn="ctr" defTabSz="742950" fontAlgn="auto">
              <a:spcBef>
                <a:spcPts val="0"/>
              </a:spcBef>
              <a:spcAft>
                <a:spcPts val="0"/>
              </a:spcAft>
              <a:defRPr/>
            </a:pPr>
            <a:r>
              <a:rPr lang="ja-JP" altLang="en-US" sz="1300" dirty="0" smtClean="0">
                <a:solidFill>
                  <a:prstClr val="black"/>
                </a:solidFill>
                <a:latin typeface="Segoe UI Symbol"/>
                <a:ea typeface="メイリオ"/>
              </a:rPr>
              <a:t>ソフトウェア</a:t>
            </a:r>
            <a:endParaRPr lang="ja-JP" altLang="en-US" sz="1300" dirty="0">
              <a:solidFill>
                <a:prstClr val="black"/>
              </a:solidFill>
              <a:latin typeface="Segoe UI Symbol"/>
              <a:ea typeface="メイリオ"/>
            </a:endParaRPr>
          </a:p>
        </p:txBody>
      </p:sp>
      <p:sp>
        <p:nvSpPr>
          <p:cNvPr id="36" name="テキスト ボックス 35"/>
          <p:cNvSpPr txBox="1"/>
          <p:nvPr/>
        </p:nvSpPr>
        <p:spPr>
          <a:xfrm>
            <a:off x="5791082" y="4921078"/>
            <a:ext cx="1048856" cy="292388"/>
          </a:xfrm>
          <a:prstGeom prst="rect">
            <a:avLst/>
          </a:prstGeom>
          <a:noFill/>
          <a:ln>
            <a:noFill/>
          </a:ln>
        </p:spPr>
        <p:txBody>
          <a:bodyPr wrap="square" rtlCol="0">
            <a:spAutoFit/>
          </a:bodyPr>
          <a:lstStyle/>
          <a:p>
            <a:pPr algn="ctr" defTabSz="742950" fontAlgn="auto">
              <a:spcBef>
                <a:spcPts val="0"/>
              </a:spcBef>
              <a:spcAft>
                <a:spcPts val="0"/>
              </a:spcAft>
              <a:defRPr/>
            </a:pPr>
            <a:r>
              <a:rPr lang="ja-JP" altLang="en-US" sz="1300" dirty="0">
                <a:solidFill>
                  <a:prstClr val="black"/>
                </a:solidFill>
                <a:latin typeface="Segoe UI Symbol"/>
                <a:ea typeface="メイリオ"/>
              </a:rPr>
              <a:t>配布</a:t>
            </a:r>
            <a:r>
              <a:rPr lang="ja-JP" altLang="en-US" sz="1300" dirty="0" smtClean="0">
                <a:solidFill>
                  <a:prstClr val="black"/>
                </a:solidFill>
                <a:latin typeface="Segoe UI Symbol"/>
                <a:ea typeface="メイリオ"/>
              </a:rPr>
              <a:t> </a:t>
            </a:r>
            <a:endParaRPr lang="ja-JP" altLang="en-US" sz="1300" dirty="0">
              <a:solidFill>
                <a:prstClr val="black"/>
              </a:solidFill>
              <a:latin typeface="Segoe UI Symbol"/>
              <a:ea typeface="メイリオ"/>
            </a:endParaRPr>
          </a:p>
        </p:txBody>
      </p:sp>
      <p:sp>
        <p:nvSpPr>
          <p:cNvPr id="37" name="テキスト ボックス 36"/>
          <p:cNvSpPr txBox="1"/>
          <p:nvPr/>
        </p:nvSpPr>
        <p:spPr>
          <a:xfrm>
            <a:off x="3182868" y="4917364"/>
            <a:ext cx="718874" cy="292388"/>
          </a:xfrm>
          <a:prstGeom prst="rect">
            <a:avLst/>
          </a:prstGeom>
          <a:noFill/>
          <a:ln>
            <a:no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BoM</a:t>
            </a:r>
            <a:endParaRPr lang="ja-JP" altLang="en-US" sz="1300" dirty="0">
              <a:solidFill>
                <a:prstClr val="black"/>
              </a:solidFill>
              <a:latin typeface="Segoe UI Symbol"/>
              <a:ea typeface="メイリオ"/>
            </a:endParaRPr>
          </a:p>
        </p:txBody>
      </p:sp>
      <p:sp>
        <p:nvSpPr>
          <p:cNvPr id="38" name="テキスト ボックス 37"/>
          <p:cNvSpPr txBox="1"/>
          <p:nvPr/>
        </p:nvSpPr>
        <p:spPr>
          <a:xfrm>
            <a:off x="1017168" y="5358522"/>
            <a:ext cx="700191" cy="242374"/>
          </a:xfrm>
          <a:prstGeom prst="rect">
            <a:avLst/>
          </a:prstGeom>
          <a:solidFill>
            <a:schemeClr val="accent6">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en-US" altLang="ja-JP" sz="975" b="1" dirty="0" smtClean="0">
                <a:solidFill>
                  <a:prstClr val="white"/>
                </a:solidFill>
                <a:latin typeface="Segoe UI Symbol"/>
                <a:ea typeface="メイリオ"/>
              </a:rPr>
              <a:t>OSS</a:t>
            </a:r>
            <a:endParaRPr lang="ja-JP" altLang="en-US" sz="975" b="1" dirty="0">
              <a:solidFill>
                <a:prstClr val="white"/>
              </a:solidFill>
              <a:latin typeface="Segoe UI Symbol"/>
              <a:ea typeface="メイリオ"/>
            </a:endParaRPr>
          </a:p>
        </p:txBody>
      </p:sp>
      <p:sp>
        <p:nvSpPr>
          <p:cNvPr id="39" name="テキスト ボックス 38"/>
          <p:cNvSpPr txBox="1"/>
          <p:nvPr/>
        </p:nvSpPr>
        <p:spPr>
          <a:xfrm>
            <a:off x="3080792" y="5344166"/>
            <a:ext cx="1027194" cy="242374"/>
          </a:xfrm>
          <a:prstGeom prst="rect">
            <a:avLst/>
          </a:prstGeom>
          <a:solidFill>
            <a:schemeClr val="accent6">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en-US" altLang="ja-JP" sz="975" b="1" dirty="0" smtClean="0">
                <a:solidFill>
                  <a:prstClr val="white"/>
                </a:solidFill>
                <a:latin typeface="Segoe UI Symbol"/>
                <a:ea typeface="メイリオ"/>
              </a:rPr>
              <a:t>OSS</a:t>
            </a:r>
            <a:r>
              <a:rPr lang="ja-JP" altLang="en-US" sz="975" b="1" dirty="0" smtClean="0">
                <a:solidFill>
                  <a:prstClr val="white"/>
                </a:solidFill>
                <a:latin typeface="Segoe UI Symbol"/>
                <a:ea typeface="メイリオ"/>
              </a:rPr>
              <a:t>バージョン</a:t>
            </a:r>
            <a:endParaRPr lang="ja-JP" altLang="en-US" sz="975" b="1" dirty="0">
              <a:solidFill>
                <a:prstClr val="white"/>
              </a:solidFill>
              <a:latin typeface="Segoe UI Symbol"/>
              <a:ea typeface="メイリオ"/>
            </a:endParaRPr>
          </a:p>
        </p:txBody>
      </p:sp>
      <p:sp>
        <p:nvSpPr>
          <p:cNvPr id="40" name="テキスト ボックス 39"/>
          <p:cNvSpPr txBox="1"/>
          <p:nvPr/>
        </p:nvSpPr>
        <p:spPr>
          <a:xfrm>
            <a:off x="3186449" y="5589774"/>
            <a:ext cx="905456" cy="242374"/>
          </a:xfrm>
          <a:prstGeom prst="rect">
            <a:avLst/>
          </a:prstGeom>
          <a:solidFill>
            <a:schemeClr val="accent6">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ja-JP" altLang="en-US" sz="975" b="1" dirty="0">
                <a:solidFill>
                  <a:prstClr val="white"/>
                </a:solidFill>
                <a:latin typeface="Segoe UI Symbol"/>
                <a:ea typeface="メイリオ"/>
              </a:rPr>
              <a:t>ライセンス</a:t>
            </a:r>
          </a:p>
        </p:txBody>
      </p:sp>
      <p:sp>
        <p:nvSpPr>
          <p:cNvPr id="41" name="テキスト ボックス 40"/>
          <p:cNvSpPr txBox="1"/>
          <p:nvPr/>
        </p:nvSpPr>
        <p:spPr>
          <a:xfrm>
            <a:off x="4544364" y="5358522"/>
            <a:ext cx="845951" cy="242374"/>
          </a:xfrm>
          <a:prstGeom prst="rect">
            <a:avLst/>
          </a:prstGeom>
          <a:solidFill>
            <a:schemeClr val="accent6">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ja-JP" altLang="en-US" sz="975" b="1" dirty="0">
                <a:solidFill>
                  <a:prstClr val="white"/>
                </a:solidFill>
                <a:latin typeface="Segoe UI Symbol"/>
                <a:ea typeface="メイリオ"/>
              </a:rPr>
              <a:t>レポート</a:t>
            </a:r>
          </a:p>
        </p:txBody>
      </p:sp>
      <p:sp>
        <p:nvSpPr>
          <p:cNvPr id="42" name="テキスト ボックス 41"/>
          <p:cNvSpPr txBox="1"/>
          <p:nvPr/>
        </p:nvSpPr>
        <p:spPr>
          <a:xfrm>
            <a:off x="6086430" y="5374373"/>
            <a:ext cx="813133" cy="242374"/>
          </a:xfrm>
          <a:prstGeom prst="rect">
            <a:avLst/>
          </a:prstGeom>
          <a:solidFill>
            <a:schemeClr val="accent6">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ja-JP" altLang="en-US" sz="975" b="1" dirty="0">
                <a:solidFill>
                  <a:prstClr val="white"/>
                </a:solidFill>
                <a:latin typeface="Segoe UI Symbol"/>
                <a:ea typeface="メイリオ"/>
              </a:rPr>
              <a:t>パッケージ</a:t>
            </a:r>
          </a:p>
        </p:txBody>
      </p:sp>
      <p:cxnSp>
        <p:nvCxnSpPr>
          <p:cNvPr id="43" name="直線矢印コネクタ 42"/>
          <p:cNvCxnSpPr>
            <a:stCxn id="16" idx="3"/>
            <a:endCxn id="19" idx="1"/>
          </p:cNvCxnSpPr>
          <p:nvPr/>
        </p:nvCxnSpPr>
        <p:spPr>
          <a:xfrm flipV="1">
            <a:off x="2047098" y="4093341"/>
            <a:ext cx="955730" cy="4497"/>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19" idx="3"/>
            <a:endCxn id="12" idx="1"/>
          </p:cNvCxnSpPr>
          <p:nvPr/>
        </p:nvCxnSpPr>
        <p:spPr>
          <a:xfrm flipV="1">
            <a:off x="4060028" y="4075661"/>
            <a:ext cx="369915" cy="1768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12" idx="3"/>
            <a:endCxn id="17" idx="1"/>
          </p:cNvCxnSpPr>
          <p:nvPr/>
        </p:nvCxnSpPr>
        <p:spPr>
          <a:xfrm>
            <a:off x="5483112" y="4075661"/>
            <a:ext cx="280767" cy="3733"/>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endCxn id="33" idx="0"/>
          </p:cNvCxnSpPr>
          <p:nvPr/>
        </p:nvCxnSpPr>
        <p:spPr>
          <a:xfrm>
            <a:off x="3539505" y="4322248"/>
            <a:ext cx="7617" cy="499860"/>
          </a:xfrm>
          <a:prstGeom prst="straightConnector1">
            <a:avLst/>
          </a:prstGeom>
          <a:ln w="571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stCxn id="17" idx="2"/>
            <a:endCxn id="34" idx="0"/>
          </p:cNvCxnSpPr>
          <p:nvPr/>
        </p:nvCxnSpPr>
        <p:spPr>
          <a:xfrm>
            <a:off x="6289073" y="4325615"/>
            <a:ext cx="3162" cy="503054"/>
          </a:xfrm>
          <a:prstGeom prst="straightConnector1">
            <a:avLst/>
          </a:prstGeom>
          <a:ln w="571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a:stCxn id="12" idx="2"/>
            <a:endCxn id="6" idx="0"/>
          </p:cNvCxnSpPr>
          <p:nvPr/>
        </p:nvCxnSpPr>
        <p:spPr>
          <a:xfrm flipH="1">
            <a:off x="4940323" y="4321882"/>
            <a:ext cx="16205" cy="522904"/>
          </a:xfrm>
          <a:prstGeom prst="straightConnector1">
            <a:avLst/>
          </a:prstGeom>
          <a:ln w="571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stCxn id="16" idx="2"/>
            <a:endCxn id="10" idx="0"/>
          </p:cNvCxnSpPr>
          <p:nvPr/>
        </p:nvCxnSpPr>
        <p:spPr>
          <a:xfrm flipH="1">
            <a:off x="1366763" y="4244032"/>
            <a:ext cx="1366" cy="578076"/>
          </a:xfrm>
          <a:prstGeom prst="straightConnector1">
            <a:avLst/>
          </a:prstGeom>
          <a:ln w="571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3197026" y="5838487"/>
            <a:ext cx="910960" cy="242374"/>
          </a:xfrm>
          <a:prstGeom prst="rect">
            <a:avLst/>
          </a:prstGeom>
          <a:solidFill>
            <a:schemeClr val="accent6">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ja-JP" altLang="en-US" sz="975" b="1" dirty="0">
                <a:solidFill>
                  <a:prstClr val="white"/>
                </a:solidFill>
                <a:latin typeface="Segoe UI Symbol"/>
                <a:ea typeface="メイリオ"/>
              </a:rPr>
              <a:t>著作権</a:t>
            </a:r>
          </a:p>
        </p:txBody>
      </p:sp>
      <p:sp>
        <p:nvSpPr>
          <p:cNvPr id="51" name="テキスト ボックス 50"/>
          <p:cNvSpPr txBox="1"/>
          <p:nvPr/>
        </p:nvSpPr>
        <p:spPr>
          <a:xfrm>
            <a:off x="3197026" y="6088555"/>
            <a:ext cx="894879" cy="242374"/>
          </a:xfrm>
          <a:prstGeom prst="rect">
            <a:avLst/>
          </a:prstGeom>
          <a:solidFill>
            <a:schemeClr val="accent6">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ja-JP" altLang="en-US" sz="975" b="1" dirty="0">
                <a:solidFill>
                  <a:prstClr val="white"/>
                </a:solidFill>
                <a:latin typeface="Segoe UI Symbol"/>
                <a:ea typeface="メイリオ"/>
              </a:rPr>
              <a:t>義務</a:t>
            </a:r>
          </a:p>
        </p:txBody>
      </p:sp>
      <p:sp>
        <p:nvSpPr>
          <p:cNvPr id="52" name="テキスト ボックス 51"/>
          <p:cNvSpPr txBox="1"/>
          <p:nvPr/>
        </p:nvSpPr>
        <p:spPr>
          <a:xfrm>
            <a:off x="393277" y="1490890"/>
            <a:ext cx="3146228" cy="542584"/>
          </a:xfrm>
          <a:prstGeom prst="rect">
            <a:avLst/>
          </a:prstGeom>
          <a:solidFill>
            <a:schemeClr val="bg1"/>
          </a:solidFill>
          <a:ln w="28575">
            <a:solidFill>
              <a:schemeClr val="accent3">
                <a:lumMod val="75000"/>
              </a:schemeClr>
            </a:solidFill>
          </a:ln>
        </p:spPr>
        <p:txBody>
          <a:bodyPr wrap="square" rtlCol="0">
            <a:spAutoFit/>
          </a:bodyPr>
          <a:lstStyle/>
          <a:p>
            <a:pPr defTabSz="742950" fontAlgn="auto">
              <a:spcBef>
                <a:spcPts val="0"/>
              </a:spcBef>
              <a:spcAft>
                <a:spcPts val="0"/>
              </a:spcAft>
              <a:defRPr/>
            </a:pPr>
            <a:r>
              <a:rPr lang="en-US" altLang="ja-JP" sz="1463" b="1" dirty="0" smtClean="0">
                <a:solidFill>
                  <a:prstClr val="black"/>
                </a:solidFill>
                <a:latin typeface="Segoe UI Symbol"/>
                <a:ea typeface="メイリオ"/>
              </a:rPr>
              <a:t>OSS</a:t>
            </a:r>
            <a:r>
              <a:rPr lang="ja-JP" altLang="en-US" sz="1463" b="1" dirty="0" smtClean="0">
                <a:solidFill>
                  <a:prstClr val="black"/>
                </a:solidFill>
                <a:latin typeface="Segoe UI Symbol"/>
                <a:ea typeface="メイリオ"/>
              </a:rPr>
              <a:t>コンプライアンスプログラム</a:t>
            </a:r>
            <a:r>
              <a:rPr lang="en-US" altLang="ja-JP" sz="1463" b="1" dirty="0" smtClean="0">
                <a:solidFill>
                  <a:prstClr val="black"/>
                </a:solidFill>
                <a:latin typeface="Segoe UI Symbol"/>
                <a:ea typeface="メイリオ"/>
              </a:rPr>
              <a:t> </a:t>
            </a:r>
            <a:r>
              <a:rPr lang="en-US" altLang="ja-JP" sz="1463" b="1" dirty="0">
                <a:solidFill>
                  <a:prstClr val="black"/>
                </a:solidFill>
                <a:latin typeface="Segoe UI Symbol"/>
                <a:ea typeface="メイリオ"/>
              </a:rPr>
              <a:t>= </a:t>
            </a:r>
          </a:p>
          <a:p>
            <a:pPr defTabSz="742950" fontAlgn="auto">
              <a:spcBef>
                <a:spcPts val="0"/>
              </a:spcBef>
              <a:spcAft>
                <a:spcPts val="0"/>
              </a:spcAft>
              <a:defRPr/>
            </a:pPr>
            <a:r>
              <a:rPr lang="ja-JP" altLang="en-US" sz="1463" b="1" dirty="0" smtClean="0">
                <a:solidFill>
                  <a:prstClr val="black"/>
                </a:solidFill>
                <a:latin typeface="Segoe UI Symbol"/>
                <a:ea typeface="メイリオ"/>
              </a:rPr>
              <a:t>ポリシー</a:t>
            </a:r>
            <a:r>
              <a:rPr lang="ja-JP" altLang="en-US" sz="1463" b="1" dirty="0">
                <a:solidFill>
                  <a:prstClr val="black"/>
                </a:solidFill>
                <a:latin typeface="Segoe UI Symbol"/>
                <a:ea typeface="メイリオ"/>
              </a:rPr>
              <a:t>、</a:t>
            </a:r>
            <a:r>
              <a:rPr lang="ja-JP" altLang="en-US" sz="1463" b="1" dirty="0" smtClean="0">
                <a:solidFill>
                  <a:prstClr val="black"/>
                </a:solidFill>
                <a:latin typeface="Segoe UI Symbol"/>
                <a:ea typeface="メイリオ"/>
              </a:rPr>
              <a:t>組織、プロセス</a:t>
            </a:r>
            <a:endParaRPr lang="ja-JP" altLang="en-US" sz="1463" b="1" dirty="0">
              <a:solidFill>
                <a:prstClr val="black"/>
              </a:solidFill>
              <a:latin typeface="Segoe UI Symbol"/>
              <a:ea typeface="メイリオ"/>
            </a:endParaRPr>
          </a:p>
        </p:txBody>
      </p:sp>
      <p:sp>
        <p:nvSpPr>
          <p:cNvPr id="53" name="テキスト ボックス 52"/>
          <p:cNvSpPr txBox="1"/>
          <p:nvPr/>
        </p:nvSpPr>
        <p:spPr>
          <a:xfrm>
            <a:off x="7043084" y="4915204"/>
            <a:ext cx="2354835" cy="492443"/>
          </a:xfrm>
          <a:prstGeom prst="rect">
            <a:avLst/>
          </a:prstGeom>
          <a:solidFill>
            <a:schemeClr val="bg1"/>
          </a:solidFill>
          <a:ln w="28575">
            <a:solidFill>
              <a:schemeClr val="accent3">
                <a:lumMod val="75000"/>
              </a:schemeClr>
            </a:solidFill>
          </a:ln>
        </p:spPr>
        <p:txBody>
          <a:bodyPr wrap="square" rtlCol="0">
            <a:spAutoFit/>
          </a:bodyPr>
          <a:lstStyle/>
          <a:p>
            <a:pPr algn="ctr" defTabSz="742950" fontAlgn="auto">
              <a:spcBef>
                <a:spcPts val="0"/>
              </a:spcBef>
              <a:spcAft>
                <a:spcPts val="0"/>
              </a:spcAft>
              <a:defRPr/>
            </a:pPr>
            <a:r>
              <a:rPr lang="ja-JP" altLang="en-US" sz="1300" b="1" dirty="0" smtClean="0">
                <a:solidFill>
                  <a:prstClr val="black"/>
                </a:solidFill>
                <a:latin typeface="Segoe UI Symbol"/>
                <a:ea typeface="メイリオ"/>
              </a:rPr>
              <a:t>ソフトウェアとライセンス･メタ情報を受領</a:t>
            </a:r>
            <a:endParaRPr lang="en-US" altLang="ja-JP" sz="1300" b="1" dirty="0">
              <a:solidFill>
                <a:prstClr val="black"/>
              </a:solidFill>
              <a:latin typeface="Segoe UI Symbol"/>
              <a:ea typeface="メイリオ"/>
            </a:endParaRPr>
          </a:p>
        </p:txBody>
      </p:sp>
      <p:sp>
        <p:nvSpPr>
          <p:cNvPr id="54" name="矢印: 右 111"/>
          <p:cNvSpPr/>
          <p:nvPr/>
        </p:nvSpPr>
        <p:spPr>
          <a:xfrm>
            <a:off x="1680800" y="2615402"/>
            <a:ext cx="431957" cy="736145"/>
          </a:xfrm>
          <a:prstGeom prst="rightArrow">
            <a:avLst/>
          </a:prstGeom>
          <a:solidFill>
            <a:schemeClr val="accent5">
              <a:lumMod val="75000"/>
            </a:schemeClr>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742950" fontAlgn="auto">
              <a:spcBef>
                <a:spcPts val="0"/>
              </a:spcBef>
              <a:spcAft>
                <a:spcPts val="0"/>
              </a:spcAft>
              <a:defRPr/>
            </a:pPr>
            <a:endParaRPr lang="ja-JP" altLang="en-US" sz="1463" dirty="0">
              <a:solidFill>
                <a:prstClr val="white"/>
              </a:solidFill>
              <a:latin typeface="Segoe UI Symbol"/>
              <a:ea typeface="メイリオ"/>
            </a:endParaRPr>
          </a:p>
        </p:txBody>
      </p:sp>
      <p:cxnSp>
        <p:nvCxnSpPr>
          <p:cNvPr id="55" name="コネクタ: カギ線 10"/>
          <p:cNvCxnSpPr>
            <a:stCxn id="5" idx="3"/>
            <a:endCxn id="42" idx="1"/>
          </p:cNvCxnSpPr>
          <p:nvPr/>
        </p:nvCxnSpPr>
        <p:spPr>
          <a:xfrm flipV="1">
            <a:off x="5495734" y="5495560"/>
            <a:ext cx="590696" cy="323674"/>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p:cNvSpPr txBox="1"/>
          <p:nvPr/>
        </p:nvSpPr>
        <p:spPr>
          <a:xfrm>
            <a:off x="6086430" y="6052731"/>
            <a:ext cx="753508" cy="242374"/>
          </a:xfrm>
          <a:prstGeom prst="rect">
            <a:avLst/>
          </a:prstGeom>
          <a:solidFill>
            <a:schemeClr val="accent6">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ja-JP" altLang="en-US" sz="975" b="1" dirty="0">
                <a:solidFill>
                  <a:prstClr val="white"/>
                </a:solidFill>
                <a:latin typeface="Segoe UI Symbol"/>
                <a:ea typeface="メイリオ"/>
              </a:rPr>
              <a:t>開示</a:t>
            </a:r>
          </a:p>
        </p:txBody>
      </p:sp>
      <p:cxnSp>
        <p:nvCxnSpPr>
          <p:cNvPr id="57" name="コネクタ: カギ線 69"/>
          <p:cNvCxnSpPr>
            <a:cxnSpLocks/>
            <a:stCxn id="5" idx="3"/>
            <a:endCxn id="56" idx="1"/>
          </p:cNvCxnSpPr>
          <p:nvPr/>
        </p:nvCxnSpPr>
        <p:spPr>
          <a:xfrm>
            <a:off x="5495734" y="5819234"/>
            <a:ext cx="590696" cy="354684"/>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p:cNvSpPr txBox="1"/>
          <p:nvPr/>
        </p:nvSpPr>
        <p:spPr>
          <a:xfrm>
            <a:off x="7052178" y="5842696"/>
            <a:ext cx="2354835" cy="292388"/>
          </a:xfrm>
          <a:prstGeom prst="rect">
            <a:avLst/>
          </a:prstGeom>
          <a:solidFill>
            <a:schemeClr val="bg1"/>
          </a:solidFill>
          <a:ln w="28575">
            <a:solidFill>
              <a:schemeClr val="accent3">
                <a:lumMod val="75000"/>
              </a:schemeClr>
            </a:solidFill>
          </a:ln>
        </p:spPr>
        <p:txBody>
          <a:bodyPr wrap="square" rtlCol="0">
            <a:spAutoFit/>
          </a:bodyPr>
          <a:lstStyle/>
          <a:p>
            <a:pPr algn="ctr" defTabSz="742950" fontAlgn="auto">
              <a:spcBef>
                <a:spcPts val="0"/>
              </a:spcBef>
              <a:spcAft>
                <a:spcPts val="0"/>
              </a:spcAft>
              <a:defRPr/>
            </a:pPr>
            <a:r>
              <a:rPr lang="ja-JP" altLang="en-US" sz="1300" b="1" dirty="0">
                <a:solidFill>
                  <a:prstClr val="black"/>
                </a:solidFill>
                <a:latin typeface="Segoe UI Symbol"/>
                <a:ea typeface="メイリオ"/>
              </a:rPr>
              <a:t>必要</a:t>
            </a:r>
            <a:r>
              <a:rPr lang="ja-JP" altLang="en-US" sz="1300" b="1" dirty="0" smtClean="0">
                <a:solidFill>
                  <a:prstClr val="black"/>
                </a:solidFill>
                <a:latin typeface="Segoe UI Symbol"/>
                <a:ea typeface="メイリオ"/>
              </a:rPr>
              <a:t>ならソースコードを開示</a:t>
            </a:r>
            <a:endParaRPr lang="en-US" altLang="ja-JP" sz="1300" b="1" dirty="0">
              <a:solidFill>
                <a:prstClr val="black"/>
              </a:solidFill>
              <a:latin typeface="Segoe UI Symbol"/>
              <a:ea typeface="メイリオ"/>
            </a:endParaRPr>
          </a:p>
        </p:txBody>
      </p:sp>
      <p:sp>
        <p:nvSpPr>
          <p:cNvPr id="59" name="テキスト ボックス 58"/>
          <p:cNvSpPr txBox="1"/>
          <p:nvPr/>
        </p:nvSpPr>
        <p:spPr>
          <a:xfrm>
            <a:off x="3487967" y="1412913"/>
            <a:ext cx="440155" cy="292388"/>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smtClean="0">
                <a:solidFill>
                  <a:prstClr val="black"/>
                </a:solidFill>
                <a:latin typeface="Segoe UI Symbol"/>
                <a:ea typeface="メイリオ"/>
              </a:rPr>
              <a:t>1.4</a:t>
            </a:r>
            <a:endParaRPr lang="ja-JP" altLang="en-US" sz="1300" dirty="0">
              <a:solidFill>
                <a:prstClr val="black"/>
              </a:solidFill>
              <a:latin typeface="Segoe UI Symbol"/>
              <a:ea typeface="メイリオ"/>
            </a:endParaRPr>
          </a:p>
        </p:txBody>
      </p:sp>
      <p:sp>
        <p:nvSpPr>
          <p:cNvPr id="62" name="テキスト ボックス 61"/>
          <p:cNvSpPr txBox="1"/>
          <p:nvPr/>
        </p:nvSpPr>
        <p:spPr>
          <a:xfrm>
            <a:off x="5310429" y="3501805"/>
            <a:ext cx="400796" cy="492443"/>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smtClean="0">
                <a:solidFill>
                  <a:prstClr val="black"/>
                </a:solidFill>
                <a:latin typeface="Segoe UI Symbol"/>
                <a:ea typeface="メイリオ"/>
              </a:rPr>
              <a:t>1.5</a:t>
            </a:r>
            <a:br>
              <a:rPr lang="en-US" altLang="ja-JP" sz="1300" dirty="0" smtClean="0">
                <a:solidFill>
                  <a:prstClr val="black"/>
                </a:solidFill>
                <a:latin typeface="Segoe UI Symbol"/>
                <a:ea typeface="メイリオ"/>
              </a:rPr>
            </a:br>
            <a:r>
              <a:rPr lang="en-US" altLang="ja-JP" sz="1300" dirty="0" smtClean="0">
                <a:solidFill>
                  <a:prstClr val="black"/>
                </a:solidFill>
                <a:latin typeface="Segoe UI Symbol"/>
                <a:ea typeface="メイリオ"/>
              </a:rPr>
              <a:t>3.2</a:t>
            </a:r>
          </a:p>
        </p:txBody>
      </p:sp>
      <p:sp>
        <p:nvSpPr>
          <p:cNvPr id="63" name="テキスト ボックス 62"/>
          <p:cNvSpPr txBox="1"/>
          <p:nvPr/>
        </p:nvSpPr>
        <p:spPr>
          <a:xfrm>
            <a:off x="4639033" y="3065184"/>
            <a:ext cx="1052047" cy="415498"/>
          </a:xfrm>
          <a:prstGeom prst="rect">
            <a:avLst/>
          </a:prstGeom>
          <a:solidFill>
            <a:schemeClr val="accent6">
              <a:lumMod val="20000"/>
              <a:lumOff val="80000"/>
            </a:schemeClr>
          </a:solidFill>
          <a:ln>
            <a:solidFill>
              <a:schemeClr val="accent3"/>
            </a:solidFill>
          </a:ln>
        </p:spPr>
        <p:txBody>
          <a:bodyPr wrap="square" rtlCol="0">
            <a:spAutoFit/>
          </a:bodyPr>
          <a:lstStyle/>
          <a:p>
            <a:pPr algn="ctr" defTabSz="742950" fontAlgn="auto">
              <a:spcBef>
                <a:spcPts val="0"/>
              </a:spcBef>
              <a:spcAft>
                <a:spcPts val="0"/>
              </a:spcAft>
              <a:defRPr/>
            </a:pPr>
            <a:r>
              <a:rPr lang="ja-JP" altLang="en-US" sz="1050" dirty="0" smtClean="0">
                <a:solidFill>
                  <a:prstClr val="black"/>
                </a:solidFill>
                <a:latin typeface="Segoe UI Symbol"/>
                <a:ea typeface="メイリオ"/>
              </a:rPr>
              <a:t>ソフトウェア･スタッフ</a:t>
            </a:r>
            <a:endParaRPr lang="ja-JP" altLang="en-US" sz="1050" dirty="0">
              <a:solidFill>
                <a:prstClr val="black"/>
              </a:solidFill>
              <a:latin typeface="Segoe UI Symbol"/>
              <a:ea typeface="メイリオ"/>
            </a:endParaRPr>
          </a:p>
        </p:txBody>
      </p:sp>
      <p:sp>
        <p:nvSpPr>
          <p:cNvPr id="3" name="角丸四角形 2"/>
          <p:cNvSpPr/>
          <p:nvPr/>
        </p:nvSpPr>
        <p:spPr>
          <a:xfrm>
            <a:off x="177033" y="1348517"/>
            <a:ext cx="11512203" cy="5061710"/>
          </a:xfrm>
          <a:prstGeom prst="roundRect">
            <a:avLst>
              <a:gd name="adj" fmla="val 5679"/>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p:cNvSpPr txBox="1"/>
          <p:nvPr/>
        </p:nvSpPr>
        <p:spPr>
          <a:xfrm>
            <a:off x="10122019" y="1486348"/>
            <a:ext cx="1354911" cy="954107"/>
          </a:xfrm>
          <a:prstGeom prst="rect">
            <a:avLst/>
          </a:prstGeom>
          <a:solidFill>
            <a:schemeClr val="bg1"/>
          </a:solidFill>
          <a:ln>
            <a:noFill/>
          </a:ln>
        </p:spPr>
        <p:txBody>
          <a:bodyPr wrap="square" rtlCol="0">
            <a:spAutoFit/>
          </a:bodyPr>
          <a:lstStyle/>
          <a:p>
            <a:pPr algn="ctr" defTabSz="742950" fontAlgn="auto">
              <a:spcBef>
                <a:spcPts val="0"/>
              </a:spcBef>
              <a:spcAft>
                <a:spcPts val="0"/>
              </a:spcAft>
              <a:defRPr/>
            </a:pPr>
            <a:r>
              <a:rPr lang="ja-JP" altLang="en-US" sz="2800" dirty="0" smtClean="0">
                <a:solidFill>
                  <a:prstClr val="black"/>
                </a:solidFill>
                <a:latin typeface="メイリオ" panose="020B0604030504040204" pitchFamily="50" charset="-128"/>
                <a:ea typeface="メイリオ" panose="020B0604030504040204" pitchFamily="50" charset="-128"/>
              </a:rPr>
              <a:t>仕様書</a:t>
            </a:r>
            <a:r>
              <a:rPr lang="en-US" altLang="ja-JP" sz="2800" dirty="0" smtClean="0">
                <a:solidFill>
                  <a:prstClr val="black"/>
                </a:solidFill>
                <a:latin typeface="メイリオ" panose="020B0604030504040204" pitchFamily="50" charset="-128"/>
                <a:ea typeface="メイリオ" panose="020B0604030504040204" pitchFamily="50" charset="-128"/>
              </a:rPr>
              <a:t>2.0</a:t>
            </a:r>
            <a:endParaRPr lang="ja-JP" altLang="en-US" sz="2800" dirty="0">
              <a:solidFill>
                <a:prstClr val="black"/>
              </a:solidFill>
              <a:latin typeface="メイリオ" panose="020B0604030504040204" pitchFamily="50" charset="-128"/>
              <a:ea typeface="メイリオ" panose="020B0604030504040204" pitchFamily="50" charset="-128"/>
            </a:endParaRPr>
          </a:p>
        </p:txBody>
      </p:sp>
      <p:sp>
        <p:nvSpPr>
          <p:cNvPr id="65" name="角丸四角形吹き出し 64"/>
          <p:cNvSpPr/>
          <p:nvPr/>
        </p:nvSpPr>
        <p:spPr>
          <a:xfrm>
            <a:off x="10105701" y="4614162"/>
            <a:ext cx="1319347" cy="616527"/>
          </a:xfrm>
          <a:prstGeom prst="wedgeRoundRectCallout">
            <a:avLst>
              <a:gd name="adj1" fmla="val -37609"/>
              <a:gd name="adj2" fmla="val 83458"/>
              <a:gd name="adj3" fmla="val 16667"/>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仕様書</a:t>
            </a: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2.0</a:t>
            </a:r>
            <a:b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章</a:t>
            </a: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番号</a:t>
            </a:r>
            <a:endPar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テキスト ボックス 65"/>
          <p:cNvSpPr txBox="1"/>
          <p:nvPr/>
        </p:nvSpPr>
        <p:spPr>
          <a:xfrm>
            <a:off x="10067553" y="5429039"/>
            <a:ext cx="469512" cy="292388"/>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smtClean="0">
                <a:solidFill>
                  <a:prstClr val="black"/>
                </a:solidFill>
                <a:latin typeface="Segoe UI Symbol"/>
                <a:ea typeface="メイリオ"/>
              </a:rPr>
              <a:t>?.?</a:t>
            </a:r>
            <a:endParaRPr lang="ja-JP" altLang="en-US" sz="1300" dirty="0">
              <a:solidFill>
                <a:prstClr val="black"/>
              </a:solidFill>
              <a:latin typeface="Segoe UI Symbol"/>
              <a:ea typeface="メイリオ"/>
            </a:endParaRPr>
          </a:p>
        </p:txBody>
      </p:sp>
      <p:sp>
        <p:nvSpPr>
          <p:cNvPr id="67" name="テキスト ボックス 66"/>
          <p:cNvSpPr txBox="1"/>
          <p:nvPr/>
        </p:nvSpPr>
        <p:spPr>
          <a:xfrm>
            <a:off x="10069121" y="5835962"/>
            <a:ext cx="469512" cy="292388"/>
          </a:xfrm>
          <a:prstGeom prst="rect">
            <a:avLst/>
          </a:prstGeom>
          <a:solidFill>
            <a:schemeClr val="bg1"/>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smtClean="0">
                <a:solidFill>
                  <a:prstClr val="black"/>
                </a:solidFill>
                <a:latin typeface="Segoe UI Symbol"/>
                <a:ea typeface="メイリオ"/>
              </a:rPr>
              <a:t>?.?</a:t>
            </a:r>
            <a:endParaRPr lang="ja-JP" altLang="en-US" sz="1300" dirty="0">
              <a:solidFill>
                <a:prstClr val="black"/>
              </a:solidFill>
              <a:latin typeface="Segoe UI Symbol"/>
              <a:ea typeface="メイリオ"/>
            </a:endParaRPr>
          </a:p>
        </p:txBody>
      </p:sp>
      <p:sp>
        <p:nvSpPr>
          <p:cNvPr id="68" name="テキスト ボックス 67"/>
          <p:cNvSpPr txBox="1"/>
          <p:nvPr/>
        </p:nvSpPr>
        <p:spPr>
          <a:xfrm>
            <a:off x="10285941" y="5430607"/>
            <a:ext cx="1348951" cy="292388"/>
          </a:xfrm>
          <a:prstGeom prst="rect">
            <a:avLst/>
          </a:prstGeom>
          <a:noFill/>
          <a:ln>
            <a:noFill/>
          </a:ln>
        </p:spPr>
        <p:txBody>
          <a:bodyPr wrap="square" rtlCol="0">
            <a:spAutoFit/>
          </a:bodyPr>
          <a:lstStyle/>
          <a:p>
            <a:pPr algn="ctr" defTabSz="742950" fontAlgn="auto">
              <a:spcBef>
                <a:spcPts val="0"/>
              </a:spcBef>
              <a:spcAft>
                <a:spcPts val="0"/>
              </a:spcAft>
              <a:defRPr/>
            </a:pPr>
            <a:r>
              <a:rPr lang="ja-JP" altLang="en-US" sz="1300" dirty="0" smtClean="0">
                <a:solidFill>
                  <a:prstClr val="black"/>
                </a:solidFill>
                <a:latin typeface="Segoe UI Symbol"/>
                <a:ea typeface="メイリオ"/>
              </a:rPr>
              <a:t>：記載有り</a:t>
            </a:r>
            <a:endParaRPr lang="ja-JP" altLang="en-US" sz="1300" dirty="0">
              <a:solidFill>
                <a:prstClr val="black"/>
              </a:solidFill>
              <a:latin typeface="Segoe UI Symbol"/>
              <a:ea typeface="メイリオ"/>
            </a:endParaRPr>
          </a:p>
        </p:txBody>
      </p:sp>
      <p:sp>
        <p:nvSpPr>
          <p:cNvPr id="69" name="テキスト ボックス 68"/>
          <p:cNvSpPr txBox="1"/>
          <p:nvPr/>
        </p:nvSpPr>
        <p:spPr>
          <a:xfrm>
            <a:off x="10287510" y="5837531"/>
            <a:ext cx="1348951" cy="292388"/>
          </a:xfrm>
          <a:prstGeom prst="rect">
            <a:avLst/>
          </a:prstGeom>
          <a:noFill/>
          <a:ln>
            <a:noFill/>
          </a:ln>
        </p:spPr>
        <p:txBody>
          <a:bodyPr wrap="square" rtlCol="0">
            <a:spAutoFit/>
          </a:bodyPr>
          <a:lstStyle/>
          <a:p>
            <a:pPr algn="ctr" defTabSz="742950" fontAlgn="auto">
              <a:spcBef>
                <a:spcPts val="0"/>
              </a:spcBef>
              <a:spcAft>
                <a:spcPts val="0"/>
              </a:spcAft>
              <a:defRPr/>
            </a:pPr>
            <a:r>
              <a:rPr lang="ja-JP" altLang="en-US" sz="1300" dirty="0" smtClean="0">
                <a:solidFill>
                  <a:prstClr val="black"/>
                </a:solidFill>
                <a:latin typeface="Segoe UI Symbol"/>
                <a:ea typeface="メイリオ"/>
              </a:rPr>
              <a:t>：記載無し</a:t>
            </a:r>
            <a:endParaRPr lang="ja-JP" altLang="en-US" sz="1300" dirty="0">
              <a:solidFill>
                <a:prstClr val="black"/>
              </a:solidFill>
              <a:latin typeface="Segoe UI Symbol"/>
              <a:ea typeface="メイリオ"/>
            </a:endParaRPr>
          </a:p>
        </p:txBody>
      </p:sp>
    </p:spTree>
    <p:extLst>
      <p:ext uri="{BB962C8B-B14F-4D97-AF65-F5344CB8AC3E}">
        <p14:creationId xmlns:p14="http://schemas.microsoft.com/office/powerpoint/2010/main" val="14095575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知的財産権</a:t>
            </a:r>
            <a:endParaRPr lang="x-none"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プログラム</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企業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導入時の検討</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企業に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レビュー</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企業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配布</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startAt="5"/>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まとめ</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startAt="5"/>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問い合わせ</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先</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startAt="5"/>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参考文献・団体</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912489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1</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Text Placeholder 2"/>
          <p:cNvSpPr>
            <a:spLocks noGrp="1"/>
          </p:cNvSpPr>
          <p:nvPr>
            <p:ph type="body" idx="1"/>
          </p:nvPr>
        </p:nvSpPr>
        <p:spPr/>
        <p:txBody>
          <a:bodyPr>
            <a:normAutofit/>
          </a:bodyPr>
          <a:lstStyle/>
          <a:p>
            <a:r>
              <a:rPr lang="en-US" sz="4800" dirty="0" err="1">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権</a:t>
            </a:r>
            <a:endParaRPr 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8820936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endParaRPr lang="en-GB"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600200"/>
            <a:ext cx="11146875" cy="4953000"/>
          </a:xfrm>
        </p:spPr>
        <p:txBody>
          <a:bodyPr vert="horz" lIns="91440" tIns="45720" rIns="91440" bIns="45720" rtlCol="0" anchor="t">
            <a:norm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著作権（コピーライト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a:latin typeface="メイリオ" panose="020B0604030504040204" pitchFamily="50" charset="-128"/>
                <a:ea typeface="メイリオ" panose="020B0604030504040204" pitchFamily="50" charset="-128"/>
                <a:cs typeface="メイリオ" panose="020B0604030504040204" pitchFamily="50" charset="-128"/>
              </a:rPr>
              <a:t>作者</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の独創性のある著作物</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を保護</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する</a:t>
            </a:r>
            <a:r>
              <a:rPr lang="en-US" b="1"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（根底のアイデアではなく）表現を保護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ソフトウェア、書物</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および類似の著作物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特許権（パテント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a:latin typeface="メイリオ" panose="020B0604030504040204" pitchFamily="50" charset="-128"/>
                <a:ea typeface="メイリオ" panose="020B0604030504040204" pitchFamily="50" charset="-128"/>
                <a:cs typeface="メイリオ" panose="020B0604030504040204" pitchFamily="50" charset="-128"/>
              </a:rPr>
              <a:t>新規性、非自明性を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持つ</a:t>
            </a:r>
            <a:r>
              <a:rPr lang="en-US" altLang="ja-JP" b="1" dirty="0" err="1">
                <a:latin typeface="メイリオ" panose="020B0604030504040204" pitchFamily="50" charset="-128"/>
                <a:ea typeface="メイリオ" panose="020B0604030504040204" pitchFamily="50" charset="-128"/>
                <a:cs typeface="メイリオ" panose="020B0604030504040204" pitchFamily="50" charset="-128"/>
              </a:rPr>
              <a:t>有用性</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のある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発明</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イノベーションを奨励するための限定</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的な</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独占権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営業秘密</a:t>
            </a:r>
            <a:r>
              <a:rPr lang="en-GB" b="1" dirty="0">
                <a:latin typeface="メイリオ" panose="020B0604030504040204" pitchFamily="50" charset="-128"/>
                <a:ea typeface="メイリオ" panose="020B0604030504040204" pitchFamily="50" charset="-128"/>
                <a:cs typeface="メイリオ" panose="020B0604030504040204" pitchFamily="50" charset="-128"/>
              </a:rPr>
              <a:t>：</a:t>
            </a:r>
            <a:r>
              <a:rPr lang="en-GB" b="1" dirty="0" err="1">
                <a:latin typeface="メイリオ" panose="020B0604030504040204" pitchFamily="50" charset="-128"/>
                <a:ea typeface="メイリオ" panose="020B0604030504040204" pitchFamily="50" charset="-128"/>
                <a:cs typeface="メイリオ" panose="020B0604030504040204" pitchFamily="50" charset="-128"/>
              </a:rPr>
              <a:t>価値ある機密情報を保護</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する</a:t>
            </a:r>
            <a:endParaRPr lang="en-GB" b="1" strike="sngStrike"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商標</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a:latin typeface="メイリオ" panose="020B0604030504040204" pitchFamily="50" charset="-128"/>
                <a:ea typeface="メイリオ" panose="020B0604030504040204" pitchFamily="50" charset="-128"/>
                <a:cs typeface="メイリオ" panose="020B0604030504040204" pitchFamily="50" charset="-128"/>
              </a:rPr>
              <a:t>言葉、ロゴ、標語、色などの</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製品</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の出所を識別する標識を保護</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消費者とブランドを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保護</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消費者の混乱やブランドの希薄化を回避</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sz="1800" strike="sngStrike"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a:buNone/>
            </a:pPr>
            <a:r>
              <a:rPr lang="en-US" u="sng" dirty="0" err="1">
                <a:latin typeface="メイリオ" panose="020B0604030504040204" pitchFamily="50" charset="-128"/>
                <a:ea typeface="メイリオ" panose="020B0604030504040204" pitchFamily="50" charset="-128"/>
                <a:cs typeface="メイリオ" panose="020B0604030504040204" pitchFamily="50" charset="-128"/>
              </a:rPr>
              <a:t>本章では</a:t>
            </a:r>
            <a:r>
              <a:rPr lang="ja-JP" altLang="en-US" u="sng"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en-US" u="sng" dirty="0" err="1" smtClean="0">
                <a:latin typeface="メイリオ" panose="020B0604030504040204" pitchFamily="50" charset="-128"/>
                <a:ea typeface="メイリオ" panose="020B0604030504040204" pitchFamily="50" charset="-128"/>
                <a:cs typeface="メイリオ" panose="020B0604030504040204" pitchFamily="50" charset="-128"/>
              </a:rPr>
              <a:t>OSSコンプライアンスに最も関係する</a:t>
            </a:r>
            <a:r>
              <a:rPr lang="en-US" u="sng" dirty="0">
                <a:latin typeface="メイリオ" panose="020B0604030504040204" pitchFamily="50" charset="-128"/>
                <a:ea typeface="メイリオ" panose="020B0604030504040204" pitchFamily="50" charset="-128"/>
                <a:cs typeface="メイリオ" panose="020B0604030504040204" pitchFamily="50" charset="-128"/>
              </a:rPr>
              <a:t>、</a:t>
            </a:r>
            <a:br>
              <a:rPr lang="en-US" u="sng" dirty="0">
                <a:latin typeface="メイリオ" panose="020B0604030504040204" pitchFamily="50" charset="-128"/>
                <a:ea typeface="メイリオ" panose="020B0604030504040204" pitchFamily="50" charset="-128"/>
                <a:cs typeface="メイリオ" panose="020B0604030504040204" pitchFamily="50" charset="-128"/>
              </a:rPr>
            </a:br>
            <a:r>
              <a:rPr lang="en-US" u="sng" dirty="0" err="1">
                <a:latin typeface="メイリオ" panose="020B0604030504040204" pitchFamily="50" charset="-128"/>
                <a:ea typeface="メイリオ" panose="020B0604030504040204" pitchFamily="50" charset="-128"/>
                <a:cs typeface="メイリオ" panose="020B0604030504040204" pitchFamily="50" charset="-128"/>
              </a:rPr>
              <a:t>著作権と特許権に焦点を当て</a:t>
            </a:r>
            <a:r>
              <a:rPr lang="ja-JP" altLang="en-US" u="sng" dirty="0">
                <a:latin typeface="メイリオ" panose="020B0604030504040204" pitchFamily="50" charset="-128"/>
                <a:ea typeface="メイリオ" panose="020B0604030504040204" pitchFamily="50" charset="-128"/>
                <a:cs typeface="メイリオ" panose="020B0604030504040204" pitchFamily="50" charset="-128"/>
              </a:rPr>
              <a:t>る</a:t>
            </a:r>
            <a:endParaRPr lang="en-US" u="sng" strike="sngStrike" dirty="0">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415954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ソフトウェアにおける著作権の概念</a:t>
            </a:r>
            <a:endParaRPr 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611666"/>
            <a:ext cx="10640883" cy="3982309"/>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基本ルール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著作権は独創的作品を保護</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一般的に著作権は、書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物</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動画、絵画、音楽、地図などの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著作物に適用される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ソフトウェアは、著作権によって保護さ</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れる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特許権で保護される</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機能</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ではなく</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表現</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実装の細部における独創性</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が保護される</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バイナリコードとソースコードが含まれる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その作品の著作権保有者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自らが創</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作</a:t>
            </a:r>
            <a:r>
              <a:rPr lang="en-US" dirty="0" err="1">
                <a:latin typeface="メイリオ" panose="020B0604030504040204" pitchFamily="50" charset="-128"/>
                <a:ea typeface="メイリオ" panose="020B0604030504040204" pitchFamily="50" charset="-128"/>
                <a:cs typeface="メイリオ" panose="020B0604030504040204" pitchFamily="50" charset="-128"/>
              </a:rPr>
              <a:t>した作品</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だけを</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コントロールでき</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他の誰かの独立した創作物はコントロールできない</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著作者の許可なく複製した場合、著作権侵害が生じる可能性がある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254531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bodyPr vert="horz" lIns="91440" tIns="45720" rIns="91440" bIns="45720" rtlCol="0" anchor="t">
        <a:normAutofit/>
      </a:bodyPr>
      <a:lstStyle>
        <a:def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20919</TotalTime>
  <Words>10030</Words>
  <Application>Microsoft Office PowerPoint</Application>
  <PresentationFormat>ワイド画面</PresentationFormat>
  <Paragraphs>1000</Paragraphs>
  <Slides>47</Slides>
  <Notes>47</Notes>
  <HiddenSlides>0</HiddenSlides>
  <MMClips>0</MMClips>
  <ScaleCrop>false</ScaleCrop>
  <HeadingPairs>
    <vt:vector size="6" baseType="variant">
      <vt:variant>
        <vt:lpstr>使用されているフォント</vt:lpstr>
      </vt:variant>
      <vt:variant>
        <vt:i4>14</vt:i4>
      </vt:variant>
      <vt:variant>
        <vt:lpstr>テーマ</vt:lpstr>
      </vt:variant>
      <vt:variant>
        <vt:i4>1</vt:i4>
      </vt:variant>
      <vt:variant>
        <vt:lpstr>スライド タイトル</vt:lpstr>
      </vt:variant>
      <vt:variant>
        <vt:i4>47</vt:i4>
      </vt:variant>
    </vt:vector>
  </HeadingPairs>
  <TitlesOfParts>
    <vt:vector size="62" baseType="lpstr">
      <vt:lpstr>맑은 고딕</vt:lpstr>
      <vt:lpstr>ＭＳ Ｐゴシック</vt:lpstr>
      <vt:lpstr>ＭＳ Ｐゴシック</vt:lpstr>
      <vt:lpstr>ＭＳ ゴシック</vt:lpstr>
      <vt:lpstr>Roboto</vt:lpstr>
      <vt:lpstr>Roboto Mono</vt:lpstr>
      <vt:lpstr>メイリオ</vt:lpstr>
      <vt:lpstr>游ゴシック</vt:lpstr>
      <vt:lpstr>Arial</vt:lpstr>
      <vt:lpstr>Calibri</vt:lpstr>
      <vt:lpstr>Segoe UI Symbol</vt:lpstr>
      <vt:lpstr>Times</vt:lpstr>
      <vt:lpstr>Times New Roman</vt:lpstr>
      <vt:lpstr>Wingdings</vt:lpstr>
      <vt:lpstr>Clarity</vt:lpstr>
      <vt:lpstr>教育資料(コンプライアンスプログラム･バージョン)</vt:lpstr>
      <vt:lpstr>Disclaimer（免責事項）</vt:lpstr>
      <vt:lpstr>OpenChain 教育資料(ｺﾝﾌﾟﾗｲｱﾝｽﾌﾟﾛｸﾞﾗﾑ･ﾊﾞｰｼﾞｮﾝ)とは？</vt:lpstr>
      <vt:lpstr>OpenChain 教育資料(ｺﾝﾌﾟﾗｲｱﾝｽﾌﾟﾛｸﾞﾗﾑ･ﾊﾞｰｼﾞｮﾝ)概要</vt:lpstr>
      <vt:lpstr>OpenChain 教育資料(ｺﾝﾌﾟﾗｲｱﾝｽﾌﾟﾛｸﾞﾗﾑ･ﾊﾞｰｼﾞｮﾝ)概要</vt:lpstr>
      <vt:lpstr>コンテンツ</vt:lpstr>
      <vt:lpstr>第1章</vt:lpstr>
      <vt:lpstr>"知的財産”とは何か？</vt:lpstr>
      <vt:lpstr>ソフトウェアにおける著作権の概念</vt:lpstr>
      <vt:lpstr>ソフトウェアに最も関係する 著作権における「権利」</vt:lpstr>
      <vt:lpstr>第2章</vt:lpstr>
      <vt:lpstr>ライセンス</vt:lpstr>
      <vt:lpstr>OSSライセンス </vt:lpstr>
      <vt:lpstr>パーミッシブ（寛容）なOSSライセンス</vt:lpstr>
      <vt:lpstr>ライセンスの互恵性とコピーレフトライセンス</vt:lpstr>
      <vt:lpstr>第3章</vt:lpstr>
      <vt:lpstr>OSS コンプライアンスプログラム　　【§1.4】</vt:lpstr>
      <vt:lpstr>OSS ポリシー　　　　　　　　　　  　【§1.1】</vt:lpstr>
      <vt:lpstr>OSS ポリシー(The Liunux FoundationのOpen Compliance Programのポリシー例)</vt:lpstr>
      <vt:lpstr>OSSコンプライアンス体制例　　　　　　　　　【§1.2,1.3,2.2】</vt:lpstr>
      <vt:lpstr>一般的な製品及びシステム等の開発プロセス</vt:lpstr>
      <vt:lpstr>開発プロセスと｢OSSコンプライアンスプロセス｣との関係</vt:lpstr>
      <vt:lpstr>OSSコンプライアンス・プロセスとは</vt:lpstr>
      <vt:lpstr>OSSリスト作成プロセス例　　　　　　　【§3.1】</vt:lpstr>
      <vt:lpstr>【§1.5,3.2】</vt:lpstr>
      <vt:lpstr>OSS配布物確認プロセス例　　　　　　　　【§3.2,4.1】</vt:lpstr>
      <vt:lpstr>第4章</vt:lpstr>
      <vt:lpstr>OSS導入時の検討・実施事項</vt:lpstr>
      <vt:lpstr>OSS導入時の検討・実施事項</vt:lpstr>
      <vt:lpstr>OSS導入時の検討・実施事項</vt:lpstr>
      <vt:lpstr>OSS導入時の検討・実施事項</vt:lpstr>
      <vt:lpstr>OSS導入時の検討・実施事項</vt:lpstr>
      <vt:lpstr>OSS導入時の検討・実施事項</vt:lpstr>
      <vt:lpstr>第5章</vt:lpstr>
      <vt:lpstr>OSSレビュー                                    【§1.5】</vt:lpstr>
      <vt:lpstr>どのような情報を集める必要があるか？</vt:lpstr>
      <vt:lpstr>ソースコード スキャン ツール</vt:lpstr>
      <vt:lpstr>第6章</vt:lpstr>
      <vt:lpstr>OSS配布:ビジネス形態毎の配布の例            【§3.2,4.1】</vt:lpstr>
      <vt:lpstr>OSS配布の例                                               【§3.2】</vt:lpstr>
      <vt:lpstr>ソフトウェアサプライチェーン     【§3.2】</vt:lpstr>
      <vt:lpstr>第7章</vt:lpstr>
      <vt:lpstr>まとめ</vt:lpstr>
      <vt:lpstr>第8章</vt:lpstr>
      <vt:lpstr>第9章</vt:lpstr>
      <vt:lpstr>事後課題           　　　　　　　　　　　　　　　　　　　　　　　　　　　　　　　【§1.2】</vt:lpstr>
      <vt:lpstr>付録</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0000011038279</dc:creator>
  <cp:lastModifiedBy>岩田吉隆 / IWATA，YOSHITAKA</cp:lastModifiedBy>
  <cp:revision>1064</cp:revision>
  <cp:lastPrinted>2017-10-26T22:18:50Z</cp:lastPrinted>
  <dcterms:created xsi:type="dcterms:W3CDTF">2013-07-15T20:26:40Z</dcterms:created>
  <dcterms:modified xsi:type="dcterms:W3CDTF">2020-11-19T01:18:48Z</dcterms:modified>
</cp:coreProperties>
</file>