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9"/>
  </p:notesMasterIdLst>
  <p:handoutMasterIdLst>
    <p:handoutMasterId r:id="rId40"/>
  </p:handoutMasterIdLst>
  <p:sldIdLst>
    <p:sldId id="535" r:id="rId2"/>
    <p:sldId id="618" r:id="rId3"/>
    <p:sldId id="537" r:id="rId4"/>
    <p:sldId id="538" r:id="rId5"/>
    <p:sldId id="539" r:id="rId6"/>
    <p:sldId id="540" r:id="rId7"/>
    <p:sldId id="542" r:id="rId8"/>
    <p:sldId id="624" r:id="rId9"/>
    <p:sldId id="607" r:id="rId10"/>
    <p:sldId id="625" r:id="rId11"/>
    <p:sldId id="546" r:id="rId12"/>
    <p:sldId id="613" r:id="rId13"/>
    <p:sldId id="559" r:id="rId14"/>
    <p:sldId id="560" r:id="rId15"/>
    <p:sldId id="626" r:id="rId16"/>
    <p:sldId id="562" r:id="rId17"/>
    <p:sldId id="563" r:id="rId18"/>
    <p:sldId id="565" r:id="rId19"/>
    <p:sldId id="567" r:id="rId20"/>
    <p:sldId id="620" r:id="rId21"/>
    <p:sldId id="568" r:id="rId22"/>
    <p:sldId id="571" r:id="rId23"/>
    <p:sldId id="572" r:id="rId24"/>
    <p:sldId id="621" r:id="rId25"/>
    <p:sldId id="574" r:id="rId26"/>
    <p:sldId id="578" r:id="rId27"/>
    <p:sldId id="623" r:id="rId28"/>
    <p:sldId id="628" r:id="rId29"/>
    <p:sldId id="627" r:id="rId30"/>
    <p:sldId id="630" r:id="rId31"/>
    <p:sldId id="617" r:id="rId32"/>
    <p:sldId id="629" r:id="rId33"/>
    <p:sldId id="622" r:id="rId34"/>
    <p:sldId id="614" r:id="rId35"/>
    <p:sldId id="631" r:id="rId36"/>
    <p:sldId id="615" r:id="rId37"/>
    <p:sldId id="605" r:id="rId38"/>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a:srgbClr val="E89890"/>
    <a:srgbClr val="EF9089"/>
    <a:srgbClr val="D2533F"/>
    <a:srgbClr val="CCFFFF"/>
    <a:srgbClr val="E6E6E6"/>
    <a:srgbClr val="FEF4E2"/>
    <a:srgbClr val="F8DDD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76277" autoAdjust="0"/>
  </p:normalViewPr>
  <p:slideViewPr>
    <p:cSldViewPr showGuides="1">
      <p:cViewPr varScale="1">
        <p:scale>
          <a:sx n="52" d="100"/>
          <a:sy n="52" d="100"/>
        </p:scale>
        <p:origin x="1620" y="72"/>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3" d="100"/>
          <a:sy n="53" d="100"/>
        </p:scale>
        <p:origin x="1973" y="8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xfrm>
            <a:off x="90488" y="742950"/>
            <a:ext cx="6618287" cy="3724275"/>
          </a:xfrm>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60760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30FE5-E49A-4F2D-9199-C4F858BA1574}" type="slidenum">
              <a:rPr lang="en-US" altLang="ja-JP"/>
              <a:pPr/>
              <a:t>10</a:t>
            </a:fld>
            <a:endParaRPr lang="en-US" altLang="ja-JP"/>
          </a:p>
        </p:txBody>
      </p:sp>
      <p:sp>
        <p:nvSpPr>
          <p:cNvPr id="730114" name="Rectangle 2"/>
          <p:cNvSpPr>
            <a:spLocks noGrp="1" noRot="1" noChangeAspect="1" noChangeArrowheads="1" noTextEdit="1"/>
          </p:cNvSpPr>
          <p:nvPr>
            <p:ph type="sldImg"/>
          </p:nvPr>
        </p:nvSpPr>
        <p:spPr>
          <a:xfrm>
            <a:off x="90488" y="742950"/>
            <a:ext cx="6618287" cy="3724275"/>
          </a:xfrm>
          <a:ln/>
        </p:spPr>
      </p:sp>
      <p:sp>
        <p:nvSpPr>
          <p:cNvPr id="730115" name="Rectangle 3"/>
          <p:cNvSpPr>
            <a:spLocks noGrp="1" noChangeArrowheads="1"/>
          </p:cNvSpPr>
          <p:nvPr>
            <p:ph type="body" idx="1"/>
          </p:nvPr>
        </p:nvSpPr>
        <p:spPr/>
        <p:txBody>
          <a:bodyPr/>
          <a:lstStyle/>
          <a:p>
            <a:r>
              <a:rPr lang="ja-JP" altLang="en-US" dirty="0">
                <a:latin typeface="Meiryo UI" panose="020B0604030504040204" pitchFamily="50" charset="-128"/>
                <a:ea typeface="Meiryo UI" panose="020B0604030504040204" pitchFamily="50" charset="-128"/>
              </a:rPr>
              <a:t>多くのライセンスでは、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の自由利用を維持するために、同じライセンスで配布することを条件としています。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例えば、</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a:t>
            </a:r>
            <a:r>
              <a:rPr lang="en-US" altLang="ja-JP" dirty="0">
                <a:latin typeface="Meiryo UI" panose="020B0604030504040204" pitchFamily="50" charset="-128"/>
                <a:ea typeface="Meiryo UI" panose="020B0604030504040204" pitchFamily="50" charset="-128"/>
              </a:rPr>
              <a:t>A</a:t>
            </a:r>
            <a:r>
              <a:rPr lang="ja-JP" altLang="en-US" dirty="0">
                <a:latin typeface="Meiryo UI" panose="020B0604030504040204" pitchFamily="50" charset="-128"/>
                <a:ea typeface="Meiryo UI" panose="020B0604030504040204" pitchFamily="50" charset="-128"/>
              </a:rPr>
              <a:t>が「このプログラムは、無償で自由にコピーして配布できます。配布する際、このライセンスを添付してください。」という条件で配布した場合、この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を入手して改変した人も同じ条件で配布することになります。ということは、皆さんが改変して配布するのであれば、その改変版も同じ条件で利用を許諾することになるということです。なお、</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のライセンス条件で特に制限が無ければ、改変版を配布する際に、改変者がさらに条件を追加することも可能です。</a:t>
            </a:r>
            <a:endParaRPr lang="ja-JP"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289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9ACE-F62E-49F8-84FC-06B0042BFAD7}" type="slidenum">
              <a:rPr lang="en-US" altLang="ja-JP"/>
              <a:pPr/>
              <a:t>11</a:t>
            </a:fld>
            <a:endParaRPr lang="en-US" altLang="ja-JP"/>
          </a:p>
        </p:txBody>
      </p:sp>
      <p:sp>
        <p:nvSpPr>
          <p:cNvPr id="612354" name="Rectangle 2"/>
          <p:cNvSpPr>
            <a:spLocks noGrp="1" noRot="1" noChangeAspect="1" noChangeArrowheads="1" noTextEdit="1"/>
          </p:cNvSpPr>
          <p:nvPr>
            <p:ph type="sldImg"/>
          </p:nvPr>
        </p:nvSpPr>
        <p:spPr>
          <a:xfrm>
            <a:off x="88900" y="738188"/>
            <a:ext cx="6562725" cy="3692525"/>
          </a:xfrm>
          <a:ln/>
        </p:spPr>
      </p:sp>
      <p:sp>
        <p:nvSpPr>
          <p:cNvPr id="612355" name="Rectangle 3"/>
          <p:cNvSpPr>
            <a:spLocks noGrp="1" noChangeArrowheads="1"/>
          </p:cNvSpPr>
          <p:nvPr>
            <p:ph type="body" idx="1"/>
          </p:nvPr>
        </p:nvSpPr>
        <p:spPr>
          <a:xfrm>
            <a:off x="374213" y="4680313"/>
            <a:ext cx="6122189" cy="5173394"/>
          </a:xfrm>
          <a:noFill/>
          <a:ln/>
        </p:spPr>
        <p:txBody>
          <a:bodyPr lIns="91229" tIns="45615" rIns="91229" bIns="45615"/>
          <a:lstStyle/>
          <a:p>
            <a:r>
              <a:rPr lang="ja-JP" altLang="en-US" dirty="0">
                <a:latin typeface="Meiryo UI" panose="020B0604030504040204" pitchFamily="50" charset="-128"/>
                <a:ea typeface="Meiryo UI" panose="020B0604030504040204" pitchFamily="50" charset="-128"/>
              </a:rPr>
              <a:t>皆さんは、ライセンスの文書をご覧になったことはありますか？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どんな内容が記載されているかを簡単に説明すると、複製、改変、配布をしてよいかどうか、行ってもよい場合、守らなければいけない条件は何かが記載されています。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は自由に利用できる」ということから、何の制約もなく利用できると思っている人も多いですが、実際は、様々な条件が付けられています。</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6394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0488" y="742950"/>
            <a:ext cx="6618287" cy="3724275"/>
          </a:xfrm>
          <a:ln/>
        </p:spPr>
      </p:sp>
      <p:sp>
        <p:nvSpPr>
          <p:cNvPr id="107523"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t>　</a:t>
            </a:r>
            <a:r>
              <a:rPr lang="ja-JP" altLang="en-US" dirty="0">
                <a:latin typeface="Meiryo UI" panose="020B0604030504040204" pitchFamily="50" charset="-128"/>
                <a:ea typeface="Meiryo UI" panose="020B0604030504040204" pitchFamily="50" charset="-128"/>
              </a:rPr>
              <a:t>こちらは、</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ライセンスの文書になります。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　まず、一番上に著作権表示が記載されていて、その次に、許諾の内容、次に許諾にあたっての条件、最後に保証しないとの免責が記載されています。通常、免責の部分には</a:t>
            </a:r>
            <a:r>
              <a:rPr lang="en-US" altLang="ja-JP" dirty="0">
                <a:latin typeface="Meiryo UI" panose="020B0604030504040204" pitchFamily="50" charset="-128"/>
                <a:ea typeface="Meiryo UI" panose="020B0604030504040204" pitchFamily="50" charset="-128"/>
              </a:rPr>
              <a:t>"AS IS"</a:t>
            </a:r>
            <a:r>
              <a:rPr lang="ja-JP" altLang="en-US" dirty="0">
                <a:latin typeface="Meiryo UI" panose="020B0604030504040204" pitchFamily="50" charset="-128"/>
                <a:ea typeface="Meiryo UI" panose="020B0604030504040204" pitchFamily="50" charset="-128"/>
              </a:rPr>
              <a:t>の記載があり、目立つように英語の大文字で記載されています。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　許諾内容のところでは、</a:t>
            </a:r>
            <a:r>
              <a:rPr lang="en-US" altLang="ja-JP" dirty="0">
                <a:latin typeface="Meiryo UI" panose="020B0604030504040204" pitchFamily="50" charset="-128"/>
                <a:ea typeface="Meiryo UI" panose="020B0604030504040204" pitchFamily="50" charset="-128"/>
              </a:rPr>
              <a:t>"this software and associated documentation files"</a:t>
            </a:r>
            <a:r>
              <a:rPr lang="ja-JP" altLang="en-US" dirty="0">
                <a:latin typeface="Meiryo UI" panose="020B0604030504040204" pitchFamily="50" charset="-128"/>
                <a:ea typeface="Meiryo UI" panose="020B0604030504040204" pitchFamily="50" charset="-128"/>
              </a:rPr>
              <a:t>、つまり</a:t>
            </a:r>
            <a:r>
              <a:rPr lang="en-US" altLang="ja-JP" dirty="0">
                <a:latin typeface="Meiryo UI" panose="020B0604030504040204" pitchFamily="50" charset="-128"/>
                <a:ea typeface="Meiryo UI" panose="020B0604030504040204" pitchFamily="50" charset="-128"/>
              </a:rPr>
              <a:t>MIT License</a:t>
            </a:r>
            <a:r>
              <a:rPr lang="ja-JP" altLang="en-US" dirty="0">
                <a:latin typeface="Meiryo UI" panose="020B0604030504040204" pitchFamily="50" charset="-128"/>
                <a:ea typeface="Meiryo UI" panose="020B0604030504040204" pitchFamily="50" charset="-128"/>
              </a:rPr>
              <a:t>が適用された対象のソフトウェアと関連文書のファイルを</a:t>
            </a:r>
            <a:r>
              <a:rPr lang="en-US" altLang="ja-JP" dirty="0">
                <a:latin typeface="Meiryo UI" panose="020B0604030504040204" pitchFamily="50" charset="-128"/>
                <a:ea typeface="Meiryo UI" panose="020B0604030504040204" pitchFamily="50" charset="-128"/>
              </a:rPr>
              <a:t>"Software"</a:t>
            </a:r>
            <a:r>
              <a:rPr lang="ja-JP" altLang="en-US" dirty="0">
                <a:latin typeface="Meiryo UI" panose="020B0604030504040204" pitchFamily="50" charset="-128"/>
                <a:ea typeface="Meiryo UI" panose="020B0604030504040204" pitchFamily="50" charset="-128"/>
              </a:rPr>
              <a:t>として定義しています。ここで</a:t>
            </a:r>
            <a:r>
              <a:rPr lang="en-US" altLang="ja-JP" dirty="0">
                <a:latin typeface="Meiryo UI" panose="020B0604030504040204" pitchFamily="50" charset="-128"/>
                <a:ea typeface="Meiryo UI" panose="020B0604030504040204" pitchFamily="50" charset="-128"/>
              </a:rPr>
              <a:t>"Software"</a:t>
            </a:r>
            <a:r>
              <a:rPr lang="ja-JP" altLang="en-US" dirty="0">
                <a:latin typeface="Meiryo UI" panose="020B0604030504040204" pitchFamily="50" charset="-128"/>
                <a:ea typeface="Meiryo UI" panose="020B0604030504040204" pitchFamily="50" charset="-128"/>
              </a:rPr>
              <a:t>の最初の文字が大文字になっていることに注目してください。このように英語の場合、定義用語の最初の文字が大文字で記載されていることが多いです。</a:t>
            </a:r>
            <a:r>
              <a:rPr lang="en-US" altLang="ja-JP"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仮に、</a:t>
            </a:r>
            <a:r>
              <a:rPr lang="en-US" altLang="ja-JP" dirty="0">
                <a:latin typeface="Meiryo UI" panose="020B0604030504040204" pitchFamily="50" charset="-128"/>
                <a:ea typeface="Meiryo UI" panose="020B0604030504040204" pitchFamily="50" charset="-128"/>
              </a:rPr>
              <a:t>"software"</a:t>
            </a:r>
            <a:r>
              <a:rPr lang="ja-JP" altLang="en-US" dirty="0">
                <a:latin typeface="Meiryo UI" panose="020B0604030504040204" pitchFamily="50" charset="-128"/>
                <a:ea typeface="Meiryo UI" panose="020B0604030504040204" pitchFamily="50" charset="-128"/>
              </a:rPr>
              <a:t>と最初の文字が小文字のものが出てきた場合は、一般的なソフトウェアを指していますので、ライセンスの解釈をするときに注意が必要です。</a:t>
            </a:r>
            <a:endParaRPr lang="en-US" altLang="ja-JP" dirty="0">
              <a:latin typeface="Meiryo UI" panose="020B0604030504040204" pitchFamily="50" charset="-128"/>
              <a:ea typeface="Meiryo UI" panose="020B0604030504040204" pitchFamily="50" charset="-128"/>
            </a:endParaRPr>
          </a:p>
          <a:p>
            <a:pPr eaLnBrk="1" hangingPunct="1"/>
            <a:br>
              <a:rPr lang="en-US" altLang="ja-JP" dirty="0"/>
            </a:br>
            <a:r>
              <a:rPr lang="ja-JP" altLang="en-US" dirty="0"/>
              <a:t>次のスライドでは、ライセンス条件について、参考和訳で説明します。</a:t>
            </a:r>
          </a:p>
        </p:txBody>
      </p:sp>
    </p:spTree>
    <p:extLst>
      <p:ext uri="{BB962C8B-B14F-4D97-AF65-F5344CB8AC3E}">
        <p14:creationId xmlns:p14="http://schemas.microsoft.com/office/powerpoint/2010/main" val="2377396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0488" y="742950"/>
            <a:ext cx="6618287" cy="3724275"/>
          </a:xfrm>
          <a:ln/>
        </p:spPr>
      </p:sp>
      <p:sp>
        <p:nvSpPr>
          <p:cNvPr id="108547"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t>まず、許諾の内容としては、無償での許諾が記載されており、使用、複製、変更等の許諾に加えて、提供先に許諾する権利も認められています。</a:t>
            </a:r>
            <a:endParaRPr lang="en-US" altLang="ja-JP" dirty="0"/>
          </a:p>
          <a:p>
            <a:pPr eaLnBrk="1" hangingPunct="1"/>
            <a:r>
              <a:rPr lang="ja-JP" altLang="en-US" dirty="0"/>
              <a:t>条件としては、著作権表示とこのライセンス文書をすべての複製物、あるいは重要な部分に記載することが条件になっています。</a:t>
            </a:r>
            <a:endParaRPr lang="en-US" altLang="ja-JP" dirty="0"/>
          </a:p>
          <a:p>
            <a:pPr eaLnBrk="1" hangingPunct="1"/>
            <a:r>
              <a:rPr lang="ja-JP" altLang="en-US" dirty="0"/>
              <a:t>最後に、免責として、何の保証もなく責任も負わないとの記載があります。</a:t>
            </a:r>
            <a:endParaRPr lang="en-US" altLang="ja-JP" dirty="0"/>
          </a:p>
          <a:p>
            <a:pPr eaLnBrk="1" hangingPunct="1"/>
            <a:endParaRPr lang="en-US" altLang="ja-JP" dirty="0"/>
          </a:p>
          <a:p>
            <a:pPr eaLnBrk="1" hangingPunct="1"/>
            <a:r>
              <a:rPr lang="en-US" altLang="ja-JP" dirty="0"/>
              <a:t>OSS</a:t>
            </a:r>
            <a:r>
              <a:rPr lang="ja-JP" altLang="en-US" dirty="0"/>
              <a:t>を推進する団体である</a:t>
            </a:r>
            <a:r>
              <a:rPr lang="en-US" altLang="ja-JP" dirty="0"/>
              <a:t>OSI</a:t>
            </a:r>
            <a:r>
              <a:rPr lang="ja-JP" altLang="en-US" dirty="0"/>
              <a:t>では、</a:t>
            </a:r>
            <a:r>
              <a:rPr lang="en-US" altLang="ja-JP" dirty="0"/>
              <a:t>OSS</a:t>
            </a:r>
            <a:r>
              <a:rPr lang="ja-JP" altLang="en-US" dirty="0"/>
              <a:t>の定義</a:t>
            </a:r>
            <a:r>
              <a:rPr lang="en-US" altLang="ja-JP" dirty="0"/>
              <a:t>10</a:t>
            </a:r>
            <a:r>
              <a:rPr lang="ja-JP" altLang="en-US" dirty="0"/>
              <a:t>ヶ条に合致したライセンスを承認するということを行っています。承認されたライセンスの参考和訳がこちらの</a:t>
            </a:r>
            <a:r>
              <a:rPr lang="en-US" altLang="ja-JP" dirty="0"/>
              <a:t>URL</a:t>
            </a:r>
            <a:r>
              <a:rPr lang="ja-JP" altLang="en-US" dirty="0"/>
              <a:t>に記載されていますので、必要に応じて参照ください。ただし、これはあくまで参考という位置づけなので、正式な文書は英語版になります。</a:t>
            </a:r>
          </a:p>
        </p:txBody>
      </p:sp>
    </p:spTree>
    <p:extLst>
      <p:ext uri="{BB962C8B-B14F-4D97-AF65-F5344CB8AC3E}">
        <p14:creationId xmlns:p14="http://schemas.microsoft.com/office/powerpoint/2010/main" val="1983903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14</a:t>
            </a:fld>
            <a:endParaRPr lang="en-US" altLang="ja-JP">
              <a:ea typeface="ＭＳ Ｐゴシック" pitchFamily="50" charset="-128"/>
              <a:cs typeface="Arial" charset="0"/>
            </a:endParaRPr>
          </a:p>
        </p:txBody>
      </p:sp>
      <p:sp>
        <p:nvSpPr>
          <p:cNvPr id="32772" name="Rectangle 2"/>
          <p:cNvSpPr>
            <a:spLocks noGrp="1" noRot="1" noChangeAspect="1" noChangeArrowheads="1" noTextEdit="1"/>
          </p:cNvSpPr>
          <p:nvPr>
            <p:ph type="sldImg"/>
          </p:nvPr>
        </p:nvSpPr>
        <p:spPr>
          <a:xfrm>
            <a:off x="90488" y="742950"/>
            <a:ext cx="6618287" cy="3724275"/>
          </a:xfrm>
          <a:ln/>
        </p:spPr>
      </p:sp>
      <p:sp>
        <p:nvSpPr>
          <p:cNvPr id="32773" name="Rectangle 3"/>
          <p:cNvSpPr>
            <a:spLocks noGrp="1" noChangeArrowheads="1"/>
          </p:cNvSpPr>
          <p:nvPr>
            <p:ph type="body" idx="1"/>
          </p:nvPr>
        </p:nvSpPr>
        <p:spPr>
          <a:noFill/>
        </p:spPr>
        <p:txBody>
          <a:bodyPr/>
          <a:lstStyle/>
          <a:p>
            <a:pPr eaLnBrk="1" hangingPunct="1"/>
            <a:r>
              <a:rPr lang="ja-JP" altLang="en-US" dirty="0">
                <a:latin typeface="Meiryo UI" panose="020B0604030504040204" pitchFamily="50" charset="-128"/>
                <a:ea typeface="Meiryo UI" panose="020B0604030504040204" pitchFamily="50" charset="-128"/>
              </a:rPr>
              <a:t>こちらは、様々なライセンス条件について、制約の強さの観点から、大まかにレベル分けしたものです。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・レベル</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を配布する場合、ライセンスが記載された文書を添付することで遵守できるもの、</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・レベル</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：上記に加えて、ドキュメントに謝辞を記載する等、追加の情報が必要なもの</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・レベル</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：上記に加えて、対象</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のソースコードを提供することを義務付けているもの</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・レベル</a:t>
            </a:r>
            <a:r>
              <a:rPr lang="en-US" altLang="ja-JP" dirty="0">
                <a:latin typeface="Meiryo UI" panose="020B0604030504040204" pitchFamily="50" charset="-128"/>
                <a:ea typeface="Meiryo UI" panose="020B0604030504040204" pitchFamily="50" charset="-128"/>
              </a:rPr>
              <a:t>4</a:t>
            </a:r>
            <a:r>
              <a:rPr lang="ja-JP" altLang="en-US" dirty="0">
                <a:latin typeface="Meiryo UI" panose="020B0604030504040204" pitchFamily="50" charset="-128"/>
                <a:ea typeface="Meiryo UI" panose="020B0604030504040204" pitchFamily="50" charset="-128"/>
              </a:rPr>
              <a:t>：上記に加えて、対象</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だけでなく、対象</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と他のソフトウェアを組み合わせてひとつの著作物となった全体のソースコードの提供を義務付けているもの</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・レベル</a:t>
            </a:r>
            <a:r>
              <a:rPr lang="en-US" altLang="ja-JP" dirty="0">
                <a:latin typeface="Meiryo UI" panose="020B0604030504040204" pitchFamily="50" charset="-128"/>
                <a:ea typeface="Meiryo UI" panose="020B0604030504040204" pitchFamily="50" charset="-128"/>
              </a:rPr>
              <a:t>5</a:t>
            </a:r>
            <a:r>
              <a:rPr lang="ja-JP" altLang="en-US" dirty="0">
                <a:latin typeface="Meiryo UI" panose="020B0604030504040204" pitchFamily="50" charset="-128"/>
                <a:ea typeface="Meiryo UI" panose="020B0604030504040204" pitchFamily="50" charset="-128"/>
              </a:rPr>
              <a:t>：上記に加えて、</a:t>
            </a:r>
            <a:r>
              <a:rPr lang="en-US" altLang="ja-JP" sz="1200" u="none" dirty="0">
                <a:solidFill>
                  <a:srgbClr val="C00000"/>
                </a:solidFill>
                <a:latin typeface="Meiryo UI" panose="020B0604030504040204" pitchFamily="50" charset="-128"/>
                <a:ea typeface="Meiryo UI" panose="020B0604030504040204" pitchFamily="50" charset="-128"/>
              </a:rPr>
              <a:t>SaaS/ASP</a:t>
            </a:r>
            <a:r>
              <a:rPr lang="ja-JP" altLang="en-US" sz="1200" u="none" dirty="0">
                <a:solidFill>
                  <a:srgbClr val="C00000"/>
                </a:solidFill>
                <a:latin typeface="Meiryo UI" panose="020B0604030504040204" pitchFamily="50" charset="-128"/>
                <a:ea typeface="Meiryo UI" panose="020B0604030504040204" pitchFamily="50" charset="-128"/>
              </a:rPr>
              <a:t>等のサーバへのアクセス、</a:t>
            </a:r>
            <a:r>
              <a:rPr lang="ja-JP" altLang="en-US" sz="1200" dirty="0">
                <a:latin typeface="Meiryo UI" panose="020B0604030504040204" pitchFamily="50" charset="-128"/>
                <a:ea typeface="Meiryo UI" panose="020B0604030504040204" pitchFamily="50" charset="-128"/>
              </a:rPr>
              <a:t>サービス提供の場合でも、レベル</a:t>
            </a: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と同様の</a:t>
            </a:r>
            <a:r>
              <a:rPr lang="ja-JP" altLang="en-US" dirty="0">
                <a:latin typeface="Meiryo UI" panose="020B0604030504040204" pitchFamily="50" charset="-128"/>
                <a:ea typeface="Meiryo UI" panose="020B0604030504040204" pitchFamily="50" charset="-128"/>
              </a:rPr>
              <a:t>ソースコードの提供を義務付けているもの</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r>
              <a:rPr lang="ja-JP" altLang="en-US" dirty="0"/>
              <a:t>これらについて、さらに、詳細にご紹介していきます。</a:t>
            </a:r>
            <a:endParaRPr lang="en-US" altLang="ja-JP" dirty="0"/>
          </a:p>
          <a:p>
            <a:pPr eaLnBrk="1" hangingPunct="1"/>
            <a:endParaRPr lang="en-GB" altLang="ja-JP" dirty="0"/>
          </a:p>
        </p:txBody>
      </p:sp>
    </p:spTree>
    <p:extLst>
      <p:ext uri="{BB962C8B-B14F-4D97-AF65-F5344CB8AC3E}">
        <p14:creationId xmlns:p14="http://schemas.microsoft.com/office/powerpoint/2010/main" val="2502391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85725" y="738188"/>
            <a:ext cx="6567488" cy="3695700"/>
          </a:xfrm>
          <a:ln/>
        </p:spPr>
      </p:sp>
      <p:sp>
        <p:nvSpPr>
          <p:cNvPr id="33795"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latin typeface="Meiryo UI" panose="020B0604030504040204" pitchFamily="50" charset="-128"/>
                <a:ea typeface="Meiryo UI" panose="020B0604030504040204" pitchFamily="50" charset="-128"/>
              </a:rPr>
              <a:t>レベル</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を配布する場合、ライセンスが記載された文書を添付するだけで遵守可能なものになります。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ライセンスの主な内容としては、開発者の著作権や特許権を許諾する旨や、配布する際は、ライセンス文書を添付することを義務付ける旨が記載されています。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また、すべてのライセンスに共通することですが、開発者は一切の責任を負わない旨が記載されています。</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defTabSz="913211">
              <a:defRPr/>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3-clause BSD License</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ライセンス 等</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なお、ほとんどのライセンスは、英語で記載されています。</a:t>
            </a:r>
            <a:endParaRPr lang="en-US" altLang="ja-JP" dirty="0">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10313" y="9359039"/>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15</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295168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85725" y="738188"/>
            <a:ext cx="6567488" cy="3695700"/>
          </a:xfrm>
          <a:ln/>
        </p:spPr>
      </p:sp>
      <p:sp>
        <p:nvSpPr>
          <p:cNvPr id="34819"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latin typeface="Meiryo UI" panose="020B0604030504040204" pitchFamily="50" charset="-128"/>
                <a:ea typeface="Meiryo UI" panose="020B0604030504040204" pitchFamily="50" charset="-128"/>
              </a:rPr>
              <a:t>次に、レベル</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を配布する場合、ライセンス文書の添付に加えて、追加の情報の提供を必要とするものです。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例えば、ユーザ向けのドキュメントに、</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が含まれている旨とその開発者名が分かる記述を義務付けていたり、開発者の情報がまとめて記載されたファイルを添付することを義務付けていたりすることがあります。</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GB" altLang="ja-JP" dirty="0"/>
          </a:p>
          <a:p>
            <a:pPr eaLnBrk="1" hangingPunct="1"/>
            <a:endParaRPr lang="ja-JP" altLang="en-US" dirty="0"/>
          </a:p>
        </p:txBody>
      </p:sp>
      <p:sp>
        <p:nvSpPr>
          <p:cNvPr id="5" name="Rectangle 7"/>
          <p:cNvSpPr>
            <a:spLocks noGrp="1" noChangeArrowheads="1"/>
          </p:cNvSpPr>
          <p:nvPr>
            <p:ph type="sldNum" sz="quarter" idx="5"/>
          </p:nvPr>
        </p:nvSpPr>
        <p:spPr>
          <a:xfrm>
            <a:off x="3810313" y="9359039"/>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16</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3228540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5725" y="738188"/>
            <a:ext cx="6567488" cy="3695700"/>
          </a:xfrm>
          <a:ln/>
        </p:spPr>
      </p:sp>
      <p:sp>
        <p:nvSpPr>
          <p:cNvPr id="35843"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latin typeface="Meiryo UI" panose="020B0604030504040204" pitchFamily="50" charset="-128"/>
                <a:ea typeface="Meiryo UI" panose="020B0604030504040204" pitchFamily="50" charset="-128"/>
              </a:rPr>
              <a:t>次に、レベル</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を配布する場合、ライセンス文書の添付等に加えて、</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のソースコードを提供することを義務付けているものです。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基本的に、提供する相手は、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のバイナリを提供した相手になります。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したがって、製品に</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を含めた場合は、製品に</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のソースコードも同梱しておくことでライセンスを遵守可能です。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このときに注意が必要なのは、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に機能追加等の修正をした場合、秘密情報を含まないようにすることです。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修正したソースコードも</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として提供するライセンス条件となっていた場合、入手した顧客は、さらに</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のソースコードを誰かに配布することも可能になります。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なお、修正しなかった場合でもバイナリと対応したソースコードを提供できるように、きちんとバージョン管理を行うことが大切です。</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defTabSz="913211">
              <a:defRPr/>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以下、参考</a:t>
            </a:r>
            <a:r>
              <a:rPr lang="en-US" altLang="ja-JP" dirty="0">
                <a:latin typeface="Meiryo UI" panose="020B0604030504040204" pitchFamily="50" charset="-128"/>
                <a:ea typeface="Meiryo UI" panose="020B0604030504040204" pitchFamily="50" charset="-128"/>
              </a:rPr>
              <a:t>)</a:t>
            </a:r>
          </a:p>
          <a:p>
            <a:pPr eaLnBrk="1" hangingPunct="1"/>
            <a:r>
              <a:rPr lang="ja-JP" altLang="en-US" dirty="0">
                <a:latin typeface="Meiryo UI" panose="020B0604030504040204" pitchFamily="50" charset="-128"/>
                <a:ea typeface="Meiryo UI" panose="020B0604030504040204" pitchFamily="50" charset="-128"/>
              </a:rPr>
              <a:t>対象ライセンスには、</a:t>
            </a:r>
            <a:r>
              <a:rPr lang="en-US" altLang="ja-JP" dirty="0">
                <a:latin typeface="Meiryo UI" panose="020B0604030504040204" pitchFamily="50" charset="-128"/>
                <a:ea typeface="Meiryo UI" panose="020B0604030504040204" pitchFamily="50" charset="-128"/>
              </a:rPr>
              <a:t>MPLv1.1/v2,0</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CPLv1.0</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EPLv1.0</a:t>
            </a:r>
            <a:r>
              <a:rPr lang="ja-JP" altLang="en-US" dirty="0">
                <a:latin typeface="Meiryo UI" panose="020B0604030504040204" pitchFamily="50" charset="-128"/>
                <a:ea typeface="Meiryo UI" panose="020B0604030504040204" pitchFamily="50" charset="-128"/>
              </a:rPr>
              <a:t>等があります。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これらのライセンスでは、バイナリは自社の独自ライセンスで提供可能ですが、ソースコードには、もとの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のライセンスを適用する必要があります。</a:t>
            </a:r>
            <a:endParaRPr lang="en-US" altLang="ja-JP" dirty="0">
              <a:latin typeface="Meiryo UI" panose="020B0604030504040204" pitchFamily="50" charset="-128"/>
              <a:ea typeface="Meiryo UI" panose="020B0604030504040204" pitchFamily="50" charset="-128"/>
            </a:endParaRPr>
          </a:p>
          <a:p>
            <a:pPr eaLnBrk="1" hangingPunct="1"/>
            <a:endParaRPr lang="ja-JP" altLang="en-US" dirty="0"/>
          </a:p>
        </p:txBody>
      </p:sp>
      <p:sp>
        <p:nvSpPr>
          <p:cNvPr id="5" name="Rectangle 7"/>
          <p:cNvSpPr>
            <a:spLocks noGrp="1" noChangeArrowheads="1"/>
          </p:cNvSpPr>
          <p:nvPr>
            <p:ph type="sldNum" sz="quarter" idx="5"/>
          </p:nvPr>
        </p:nvSpPr>
        <p:spPr>
          <a:xfrm>
            <a:off x="3810313" y="9359039"/>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17</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149236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latin typeface="Meiryo UI" panose="020B0604030504040204" pitchFamily="50" charset="-128"/>
                <a:ea typeface="Meiryo UI" panose="020B0604030504040204" pitchFamily="50" charset="-128"/>
              </a:rPr>
              <a:t>次に、レベル４は、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を配布する場合、レベル３の条件に加えて、</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と連携するプログラムのソースコードも、</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として提供することを義務付けているライセンスです。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代表的なライセンスに</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GNU GENERAL PUBLIC LICENSE</a:t>
            </a:r>
            <a:r>
              <a:rPr lang="ja-JP" altLang="en-US" dirty="0">
                <a:latin typeface="Meiryo UI" panose="020B0604030504040204" pitchFamily="50" charset="-128"/>
                <a:ea typeface="Meiryo UI" panose="020B0604030504040204" pitchFamily="50" charset="-128"/>
              </a:rPr>
              <a:t>）というものがあります。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例えば、ソフトウェア製品で自社プログラムと</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を連携させてひとつの著作物とした場合、</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のソースコードに加えて、自社プログラムのソースコードにも</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の条件を課して</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として提供する必要があります。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したがって、</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と連携させる場合は、どのような連携を行うかを確認して、自社プログラムを</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
        <p:nvSpPr>
          <p:cNvPr id="5" name="Rectangle 7"/>
          <p:cNvSpPr>
            <a:spLocks noGrp="1" noChangeArrowheads="1"/>
          </p:cNvSpPr>
          <p:nvPr>
            <p:ph type="sldNum" sz="quarter" idx="5"/>
          </p:nvPr>
        </p:nvSpPr>
        <p:spPr>
          <a:xfrm>
            <a:off x="3810313" y="9359039"/>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18</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10027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latin typeface="Meiryo UI" panose="020B0604030504040204" pitchFamily="50" charset="-128"/>
                <a:ea typeface="Meiryo UI" panose="020B0604030504040204" pitchFamily="50" charset="-128"/>
              </a:rPr>
              <a:t>次に、レベル</a:t>
            </a:r>
            <a:r>
              <a:rPr lang="en-US" altLang="ja-JP" dirty="0">
                <a:latin typeface="Meiryo UI" panose="020B0604030504040204" pitchFamily="50" charset="-128"/>
                <a:ea typeface="Meiryo UI" panose="020B0604030504040204" pitchFamily="50" charset="-128"/>
              </a:rPr>
              <a:t>5</a:t>
            </a:r>
            <a:r>
              <a:rPr lang="ja-JP" altLang="en-US" dirty="0">
                <a:latin typeface="Meiryo UI" panose="020B0604030504040204" pitchFamily="50" charset="-128"/>
                <a:ea typeface="Meiryo UI" panose="020B0604030504040204" pitchFamily="50" charset="-128"/>
              </a:rPr>
              <a:t>は、レベル</a:t>
            </a:r>
            <a:r>
              <a:rPr lang="en-US" altLang="ja-JP" dirty="0">
                <a:latin typeface="Meiryo UI" panose="020B0604030504040204" pitchFamily="50" charset="-128"/>
                <a:ea typeface="Meiryo UI" panose="020B0604030504040204" pitchFamily="50" charset="-128"/>
              </a:rPr>
              <a:t>4</a:t>
            </a:r>
            <a:r>
              <a:rPr lang="ja-JP" altLang="en-US" dirty="0">
                <a:latin typeface="Meiryo UI" panose="020B0604030504040204" pitchFamily="50" charset="-128"/>
                <a:ea typeface="Meiryo UI" panose="020B0604030504040204" pitchFamily="50" charset="-128"/>
              </a:rPr>
              <a:t>の条件に加えて、</a:t>
            </a:r>
            <a:r>
              <a:rPr lang="ja-JP" altLang="en-US" sz="12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1200" b="0" u="sng" dirty="0">
                <a:solidFill>
                  <a:srgbClr val="D2533F"/>
                </a:solidFill>
                <a:latin typeface="Meiryo UI" panose="020B0604030504040204" pitchFamily="50" charset="-128"/>
                <a:ea typeface="Meiryo UI" panose="020B0604030504040204" pitchFamily="50" charset="-128"/>
              </a:rPr>
              <a:t>(SaaS/ASP</a:t>
            </a:r>
            <a:r>
              <a:rPr lang="ja-JP" altLang="en-US" sz="1200" b="0" u="sng" dirty="0">
                <a:solidFill>
                  <a:srgbClr val="D2533F"/>
                </a:solidFill>
                <a:latin typeface="Meiryo UI" panose="020B0604030504040204" pitchFamily="50" charset="-128"/>
                <a:ea typeface="Meiryo UI" panose="020B0604030504040204" pitchFamily="50" charset="-128"/>
              </a:rPr>
              <a:t>等</a:t>
            </a:r>
            <a:r>
              <a:rPr lang="en-US" altLang="ja-JP" sz="1200" b="0" u="sng" dirty="0">
                <a:solidFill>
                  <a:srgbClr val="D2533F"/>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の場合でも、サーバで利用した</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のソースコードをアクセスするクライアント（顧客）へ提供することを義務付けているライセンスです。</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のバイナリを配布するつもりが無かったとしてもソースコードを提供する必要があることに注意が必要です。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代表的なライセンスに</a:t>
            </a:r>
            <a:r>
              <a:rPr lang="en-US" altLang="ja-JP" dirty="0">
                <a:latin typeface="Meiryo UI" panose="020B0604030504040204" pitchFamily="50" charset="-128"/>
                <a:ea typeface="Meiryo UI" panose="020B0604030504040204" pitchFamily="50" charset="-128"/>
              </a:rPr>
              <a:t>“AGPL"</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GNU </a:t>
            </a:r>
            <a:r>
              <a:rPr lang="en-US" altLang="ja-JP" dirty="0" err="1">
                <a:latin typeface="Meiryo UI" panose="020B0604030504040204" pitchFamily="50" charset="-128"/>
                <a:ea typeface="Meiryo UI" panose="020B0604030504040204" pitchFamily="50" charset="-128"/>
              </a:rPr>
              <a:t>Affero</a:t>
            </a:r>
            <a:r>
              <a:rPr lang="en-US" altLang="ja-JP" dirty="0">
                <a:latin typeface="Meiryo UI" panose="020B0604030504040204" pitchFamily="50" charset="-128"/>
                <a:ea typeface="Meiryo UI" panose="020B0604030504040204" pitchFamily="50" charset="-128"/>
              </a:rPr>
              <a:t> GENERAL PUBLIC LICENSE</a:t>
            </a:r>
            <a:r>
              <a:rPr lang="ja-JP" altLang="en-US" dirty="0">
                <a:latin typeface="Meiryo UI" panose="020B0604030504040204" pitchFamily="50" charset="-128"/>
                <a:ea typeface="Meiryo UI" panose="020B0604030504040204" pitchFamily="50" charset="-128"/>
              </a:rPr>
              <a:t>）というものがあります。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例えば、</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等のサービスで</a:t>
            </a:r>
            <a:r>
              <a:rPr lang="en-US" altLang="ja-JP" dirty="0">
                <a:latin typeface="Meiryo UI" panose="020B0604030504040204" pitchFamily="50" charset="-128"/>
                <a:ea typeface="Meiryo UI" panose="020B0604030504040204" pitchFamily="50" charset="-128"/>
              </a:rPr>
              <a:t>AGPL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を改変した場合、サーバーへアクセスするクライアント（顧客）へ改変した</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のソースコードを提供する必要があります。</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また、</a:t>
            </a:r>
            <a:r>
              <a:rPr lang="en-US" altLang="ja-JP" dirty="0">
                <a:latin typeface="Meiryo UI" panose="020B0604030504040204" pitchFamily="50" charset="-128"/>
                <a:ea typeface="Meiryo UI" panose="020B0604030504040204" pitchFamily="50" charset="-128"/>
              </a:rPr>
              <a:t>AGPL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と自社プログラムを連携してひとつの著作物とした場合は、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のソースコードに加えて、連携する自社プログラムのソースコードにも</a:t>
            </a:r>
            <a:r>
              <a:rPr lang="en-US" altLang="ja-JP" dirty="0">
                <a:latin typeface="Meiryo UI" panose="020B0604030504040204" pitchFamily="50" charset="-128"/>
                <a:ea typeface="Meiryo UI" panose="020B0604030504040204" pitchFamily="50" charset="-128"/>
              </a:rPr>
              <a:t>AGPL</a:t>
            </a:r>
            <a:r>
              <a:rPr lang="ja-JP" altLang="en-US" dirty="0">
                <a:latin typeface="Meiryo UI" panose="020B0604030504040204" pitchFamily="50" charset="-128"/>
                <a:ea typeface="Meiryo UI" panose="020B0604030504040204" pitchFamily="50" charset="-128"/>
              </a:rPr>
              <a:t>の条件を課して提供する必要があります。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したがって、サービス等で</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利用する場合は、クライアント（顧客）へソースコードを提供する条件があるかを確認する必要があります。また、自社プログラムと連携する場合は、どのような連携をするかを確認して、自社プログラムを</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10313" y="9359039"/>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19</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425875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t>コンテンツは、これらの内容となります。</a:t>
            </a:r>
          </a:p>
        </p:txBody>
      </p:sp>
      <p:sp>
        <p:nvSpPr>
          <p:cNvPr id="5" name="スライド番号プレースホルダー 4"/>
          <p:cNvSpPr>
            <a:spLocks noGrp="1"/>
          </p:cNvSpPr>
          <p:nvPr>
            <p:ph type="sldNum" sz="quarter" idx="11"/>
          </p:nvPr>
        </p:nvSpPr>
        <p:spPr/>
        <p:txBody>
          <a:bodyPr/>
          <a:lstStyle/>
          <a:p>
            <a:pPr>
              <a:defRPr/>
            </a:pPr>
            <a:fld id="{58906AE6-B6DE-420A-A18B-5A538098B1F2}" type="slidenum">
              <a:rPr lang="ja-JP" altLang="en-US" smtClean="0"/>
              <a:pPr>
                <a:defRPr/>
              </a:pPr>
              <a:t>2</a:t>
            </a:fld>
            <a:endParaRPr lang="ja-JP" altLang="en-US"/>
          </a:p>
        </p:txBody>
      </p:sp>
    </p:spTree>
    <p:extLst>
      <p:ext uri="{BB962C8B-B14F-4D97-AF65-F5344CB8AC3E}">
        <p14:creationId xmlns:p14="http://schemas.microsoft.com/office/powerpoint/2010/main" val="295702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61ACC-A15A-4A8C-983B-EE36E3C72340}" type="slidenum">
              <a:rPr lang="en-US" altLang="ja-JP"/>
              <a:pPr/>
              <a:t>20</a:t>
            </a:fld>
            <a:endParaRPr lang="en-US" altLang="ja-JP"/>
          </a:p>
        </p:txBody>
      </p:sp>
      <p:sp>
        <p:nvSpPr>
          <p:cNvPr id="544770" name="Rectangle 2"/>
          <p:cNvSpPr>
            <a:spLocks noGrp="1" noRot="1" noChangeAspect="1" noChangeArrowheads="1" noTextEdit="1"/>
          </p:cNvSpPr>
          <p:nvPr>
            <p:ph type="sldImg"/>
          </p:nvPr>
        </p:nvSpPr>
        <p:spPr>
          <a:xfrm>
            <a:off x="85725" y="738188"/>
            <a:ext cx="6567488" cy="3695700"/>
          </a:xfrm>
          <a:ln/>
        </p:spPr>
      </p:sp>
      <p:sp>
        <p:nvSpPr>
          <p:cNvPr id="544771" name="Rectangle 3"/>
          <p:cNvSpPr>
            <a:spLocks noGrp="1" noChangeArrowheads="1"/>
          </p:cNvSpPr>
          <p:nvPr>
            <p:ph type="body" idx="1"/>
          </p:nvPr>
        </p:nvSpPr>
        <p:spPr>
          <a:xfrm>
            <a:off x="672318" y="4678731"/>
            <a:ext cx="5383277" cy="4436149"/>
          </a:xfrm>
        </p:spPr>
        <p:txBody>
          <a:bodyPr/>
          <a:lstStyle/>
          <a:p>
            <a:r>
              <a:rPr lang="ja-JP" altLang="en-US" dirty="0">
                <a:latin typeface="Meiryo UI" panose="020B0604030504040204" pitchFamily="50" charset="-128"/>
                <a:ea typeface="Meiryo UI" panose="020B0604030504040204" pitchFamily="50" charset="-128"/>
              </a:rPr>
              <a:t>こちらのスライドでは、</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について、さらに詳細を説明します。</a:t>
            </a:r>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は、</a:t>
            </a:r>
            <a:r>
              <a:rPr lang="en-US" altLang="en-US" dirty="0">
                <a:latin typeface="Meiryo UI" panose="020B0604030504040204" pitchFamily="50" charset="-128"/>
                <a:ea typeface="Meiryo UI" panose="020B0604030504040204" pitchFamily="50" charset="-128"/>
              </a:rPr>
              <a:t>Free Software Foundation</a:t>
            </a:r>
            <a:r>
              <a:rPr lang="ja-JP" altLang="en-US" dirty="0">
                <a:latin typeface="Meiryo UI" panose="020B0604030504040204" pitchFamily="50" charset="-128"/>
                <a:ea typeface="Meiryo UI" panose="020B0604030504040204" pitchFamily="50" charset="-128"/>
              </a:rPr>
              <a:t>が作成したライセンスです。</a:t>
            </a:r>
            <a:endParaRPr lang="en-US" altLang="ja-JP" dirty="0">
              <a:latin typeface="Meiryo UI" panose="020B0604030504040204" pitchFamily="50" charset="-128"/>
              <a:ea typeface="Meiryo UI" panose="020B0604030504040204" pitchFamily="50" charset="-128"/>
            </a:endParaRPr>
          </a:p>
          <a:p>
            <a:r>
              <a:rPr kumimoji="0" lang="en-US" altLang="ja-JP" dirty="0">
                <a:latin typeface="Meiryo UI" panose="020B0604030504040204" pitchFamily="50" charset="-128"/>
                <a:ea typeface="Meiryo UI" panose="020B0604030504040204" pitchFamily="50" charset="-128"/>
              </a:rPr>
              <a:t>GPL</a:t>
            </a:r>
            <a:r>
              <a:rPr kumimoji="0" lang="ja-JP" altLang="en-US" dirty="0">
                <a:latin typeface="Meiryo UI" panose="020B0604030504040204" pitchFamily="50" charset="-128"/>
                <a:ea typeface="Meiryo UI" panose="020B0604030504040204" pitchFamily="50" charset="-128"/>
              </a:rPr>
              <a:t>の</a:t>
            </a:r>
            <a:r>
              <a:rPr kumimoji="0" lang="en-US" altLang="ja-JP" dirty="0">
                <a:latin typeface="Meiryo UI" panose="020B0604030504040204" pitchFamily="50" charset="-128"/>
                <a:ea typeface="Meiryo UI" panose="020B0604030504040204" pitchFamily="50" charset="-128"/>
              </a:rPr>
              <a:t>OSS</a:t>
            </a:r>
            <a:r>
              <a:rPr kumimoji="0" lang="ja-JP" altLang="en-US" dirty="0">
                <a:latin typeface="Meiryo UI" panose="020B0604030504040204" pitchFamily="50" charset="-128"/>
                <a:ea typeface="Meiryo UI" panose="020B0604030504040204" pitchFamily="50" charset="-128"/>
              </a:rPr>
              <a:t>を組み込んだプログラム、または改変版のプログラム等、</a:t>
            </a:r>
            <a:r>
              <a:rPr kumimoji="0" lang="ja-JP" altLang="en-US" u="none" dirty="0">
                <a:latin typeface="Meiryo UI" panose="020B0604030504040204" pitchFamily="50" charset="-128"/>
                <a:ea typeface="Meiryo UI" panose="020B0604030504040204" pitchFamily="50" charset="-128"/>
              </a:rPr>
              <a:t>派生して作成されたプログラム（著作物）を配布する場合は、</a:t>
            </a:r>
            <a:r>
              <a:rPr kumimoji="0" lang="en-US" altLang="ja-JP" u="none" dirty="0">
                <a:latin typeface="Meiryo UI" panose="020B0604030504040204" pitchFamily="50" charset="-128"/>
                <a:ea typeface="Meiryo UI" panose="020B0604030504040204" pitchFamily="50" charset="-128"/>
              </a:rPr>
              <a:t>GPL</a:t>
            </a:r>
            <a:r>
              <a:rPr kumimoji="0" lang="ja-JP" altLang="en-US" u="none" dirty="0">
                <a:latin typeface="Meiryo UI" panose="020B0604030504040204" pitchFamily="50" charset="-128"/>
                <a:ea typeface="Meiryo UI" panose="020B0604030504040204" pitchFamily="50" charset="-128"/>
              </a:rPr>
              <a:t>と同じ条件で配布しなければならない</a:t>
            </a:r>
            <a:r>
              <a:rPr kumimoji="0" lang="ja-JP" altLang="en-US" dirty="0">
                <a:latin typeface="Meiryo UI" panose="020B0604030504040204" pitchFamily="50" charset="-128"/>
                <a:ea typeface="Meiryo UI" panose="020B0604030504040204" pitchFamily="50" charset="-128"/>
              </a:rPr>
              <a:t>、としています。これは</a:t>
            </a:r>
            <a:r>
              <a:rPr kumimoji="0" lang="en-US" altLang="ja-JP" dirty="0">
                <a:latin typeface="Meiryo UI" panose="020B0604030504040204" pitchFamily="50" charset="-128"/>
                <a:ea typeface="Meiryo UI" panose="020B0604030504040204" pitchFamily="50" charset="-128"/>
              </a:rPr>
              <a:t>GPL</a:t>
            </a:r>
            <a:r>
              <a:rPr kumimoji="0" lang="ja-JP" altLang="en-US" dirty="0">
                <a:latin typeface="Meiryo UI" panose="020B0604030504040204" pitchFamily="50" charset="-128"/>
                <a:ea typeface="Meiryo UI" panose="020B0604030504040204" pitchFamily="50" charset="-128"/>
              </a:rPr>
              <a:t>の互恵的な性質によるものです。</a:t>
            </a:r>
          </a:p>
          <a:p>
            <a:endParaRPr kumimoji="0" lang="ja-JP" altLang="en-US"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この条件に従うと、自社プログラムと</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を連携してひとつの著作物にすると、全体がもとの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から派生した著作物となり、自社プログラムにも</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の条件を課す必要があります。</a:t>
            </a:r>
          </a:p>
          <a:p>
            <a:r>
              <a:rPr lang="ja-JP" altLang="en-US" dirty="0">
                <a:latin typeface="Meiryo UI" panose="020B0604030504040204" pitchFamily="50" charset="-128"/>
                <a:ea typeface="Meiryo UI" panose="020B0604030504040204" pitchFamily="50" charset="-128"/>
              </a:rPr>
              <a:t>そうなると、自社プログラムを顧客が他社へ自由に配布できることになりますし、他社へソースコードも提供されてしまいます。「自社が開発したプログラムのソースコードは、自社の秘密情報だ」と言って、ソースコードの提供をやめさせることはできません。</a:t>
            </a:r>
          </a:p>
          <a:p>
            <a:endParaRPr lang="ja-JP" altLang="en-US"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したがって、 </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とともに動作するプログラムを自社が開発し、配布する場合は、自社のプログラムに</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の条件を課して</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とする必要がないか、自社のプログラムが</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となっても自社のビジネス上、問題ないかを吟味することが大切です。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なお、自社のプログラムに</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の条件を課す場合、必ずしも</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にする必要はなく、</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と両立するライセンスにすることが可能です。「ライセンスの両立」については、スライド</a:t>
            </a:r>
            <a:r>
              <a:rPr lang="en-US" altLang="ja-JP" dirty="0">
                <a:latin typeface="Meiryo UI" panose="020B0604030504040204" pitchFamily="50" charset="-128"/>
                <a:ea typeface="Meiryo UI" panose="020B0604030504040204" pitchFamily="50" charset="-128"/>
              </a:rPr>
              <a:t>2.10</a:t>
            </a:r>
            <a:r>
              <a:rPr lang="ja-JP" altLang="en-US" dirty="0">
                <a:latin typeface="Meiryo UI" panose="020B0604030504040204" pitchFamily="50" charset="-128"/>
                <a:ea typeface="Meiryo UI" panose="020B0604030504040204" pitchFamily="50" charset="-128"/>
              </a:rPr>
              <a:t>にて説明します。</a:t>
            </a:r>
          </a:p>
          <a:p>
            <a:endParaRPr lang="ja-JP" altLang="en-US" dirty="0"/>
          </a:p>
        </p:txBody>
      </p:sp>
    </p:spTree>
    <p:extLst>
      <p:ext uri="{BB962C8B-B14F-4D97-AF65-F5344CB8AC3E}">
        <p14:creationId xmlns:p14="http://schemas.microsoft.com/office/powerpoint/2010/main" val="188858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A3D4A-9F5C-414F-8ADC-4DDD488330F8}" type="slidenum">
              <a:rPr lang="en-US" altLang="ja-JP"/>
              <a:pPr/>
              <a:t>21</a:t>
            </a:fld>
            <a:endParaRPr lang="en-US" altLang="ja-JP"/>
          </a:p>
        </p:txBody>
      </p:sp>
      <p:sp>
        <p:nvSpPr>
          <p:cNvPr id="546818" name="Rectangle 2"/>
          <p:cNvSpPr>
            <a:spLocks noGrp="1" noRot="1" noChangeAspect="1" noChangeArrowheads="1" noTextEdit="1"/>
          </p:cNvSpPr>
          <p:nvPr>
            <p:ph type="sldImg"/>
          </p:nvPr>
        </p:nvSpPr>
        <p:spPr>
          <a:xfrm>
            <a:off x="85725" y="738188"/>
            <a:ext cx="6567488" cy="3695700"/>
          </a:xfrm>
          <a:ln/>
        </p:spPr>
      </p:sp>
      <p:sp>
        <p:nvSpPr>
          <p:cNvPr id="546819" name="Rectangle 3"/>
          <p:cNvSpPr>
            <a:spLocks noGrp="1" noChangeArrowheads="1"/>
          </p:cNvSpPr>
          <p:nvPr>
            <p:ph type="body" idx="1"/>
          </p:nvPr>
        </p:nvSpPr>
        <p:spPr>
          <a:xfrm>
            <a:off x="672318" y="4678731"/>
            <a:ext cx="5383277" cy="4436149"/>
          </a:xfrm>
        </p:spPr>
        <p:txBody>
          <a:bodyPr/>
          <a:lstStyle/>
          <a:p>
            <a:r>
              <a:rPr lang="ja-JP" altLang="en-US" dirty="0">
                <a:latin typeface="Meiryo UI" panose="020B0604030504040204" pitchFamily="50" charset="-128"/>
                <a:ea typeface="Meiryo UI" panose="020B0604030504040204" pitchFamily="50" charset="-128"/>
              </a:rPr>
              <a:t>次に、</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と類似したライセンス条件に</a:t>
            </a:r>
            <a:r>
              <a:rPr lang="en-US" altLang="ja-JP" dirty="0">
                <a:latin typeface="Meiryo UI" panose="020B0604030504040204" pitchFamily="50" charset="-128"/>
                <a:ea typeface="Meiryo UI" panose="020B0604030504040204" pitchFamily="50" charset="-128"/>
              </a:rPr>
              <a:t>LGPL</a:t>
            </a:r>
            <a:r>
              <a:rPr lang="ja-JP" altLang="en-US" dirty="0">
                <a:solidFill>
                  <a:srgbClr val="000000"/>
                </a:solidFill>
                <a:latin typeface="Meiryo UI" panose="020B0604030504040204" pitchFamily="50" charset="-128"/>
                <a:ea typeface="Meiryo UI" panose="020B0604030504040204" pitchFamily="50" charset="-128"/>
              </a:rPr>
              <a:t>というものがあります。</a:t>
            </a:r>
            <a:r>
              <a:rPr lang="en-US" altLang="ja-JP" dirty="0">
                <a:solidFill>
                  <a:srgbClr val="000000"/>
                </a:solidFill>
                <a:latin typeface="Meiryo UI" panose="020B0604030504040204" pitchFamily="50" charset="-128"/>
                <a:ea typeface="Meiryo UI" panose="020B0604030504040204" pitchFamily="50" charset="-128"/>
              </a:rPr>
              <a:t>LGPL</a:t>
            </a:r>
            <a:r>
              <a:rPr lang="ja-JP" altLang="en-US" dirty="0">
                <a:solidFill>
                  <a:srgbClr val="000000"/>
                </a:solidFill>
                <a:latin typeface="Meiryo UI" panose="020B0604030504040204" pitchFamily="50" charset="-128"/>
                <a:ea typeface="Meiryo UI" panose="020B0604030504040204" pitchFamily="50" charset="-128"/>
              </a:rPr>
              <a:t>も</a:t>
            </a:r>
            <a:r>
              <a:rPr lang="en-US" altLang="ja-JP" dirty="0">
                <a:solidFill>
                  <a:srgbClr val="000000"/>
                </a:solidFill>
                <a:latin typeface="Meiryo UI" panose="020B0604030504040204" pitchFamily="50" charset="-128"/>
                <a:ea typeface="Meiryo UI" panose="020B0604030504040204" pitchFamily="50" charset="-128"/>
              </a:rPr>
              <a:t>Free Software Foundation</a:t>
            </a:r>
            <a:r>
              <a:rPr lang="ja-JP" altLang="en-US" dirty="0">
                <a:solidFill>
                  <a:srgbClr val="000000"/>
                </a:solidFill>
                <a:latin typeface="Meiryo UI" panose="020B0604030504040204" pitchFamily="50" charset="-128"/>
                <a:ea typeface="Meiryo UI" panose="020B0604030504040204" pitchFamily="50" charset="-128"/>
              </a:rPr>
              <a:t>が作成したライセンスです。</a:t>
            </a:r>
          </a:p>
          <a:p>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は、もともとライブラリ用に作成されたライセンス条件で、最初は、名称も「</a:t>
            </a:r>
            <a:r>
              <a:rPr lang="en-US" altLang="ja-JP" dirty="0">
                <a:latin typeface="Meiryo UI" panose="020B0604030504040204" pitchFamily="50" charset="-128"/>
                <a:ea typeface="Meiryo UI" panose="020B0604030504040204" pitchFamily="50" charset="-128"/>
              </a:rPr>
              <a:t>GNU Library </a:t>
            </a:r>
            <a:r>
              <a:rPr lang="en-US" altLang="ja-JP" dirty="0">
                <a:solidFill>
                  <a:srgbClr val="000000"/>
                </a:solidFill>
                <a:latin typeface="Meiryo UI" panose="020B0604030504040204" pitchFamily="50" charset="-128"/>
                <a:ea typeface="Meiryo UI" panose="020B0604030504040204" pitchFamily="50" charset="-128"/>
              </a:rPr>
              <a:t>General </a:t>
            </a:r>
            <a:r>
              <a:rPr lang="en-US" altLang="ja-JP" dirty="0">
                <a:latin typeface="Meiryo UI" panose="020B0604030504040204" pitchFamily="50" charset="-128"/>
                <a:ea typeface="Meiryo UI" panose="020B0604030504040204" pitchFamily="50" charset="-128"/>
              </a:rPr>
              <a:t>Public License</a:t>
            </a:r>
            <a:r>
              <a:rPr lang="ja-JP" altLang="en-US" dirty="0">
                <a:latin typeface="Meiryo UI" panose="020B0604030504040204" pitchFamily="50" charset="-128"/>
                <a:ea typeface="Meiryo UI" panose="020B0604030504040204" pitchFamily="50" charset="-128"/>
              </a:rPr>
              <a:t>」でした。その後、</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の条件が</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より劣るとのことから、</a:t>
            </a:r>
            <a:r>
              <a:rPr lang="en-US" altLang="ja-JP" dirty="0">
                <a:latin typeface="Meiryo UI" panose="020B0604030504040204" pitchFamily="50" charset="-128"/>
                <a:ea typeface="Meiryo UI" panose="020B0604030504040204" pitchFamily="50" charset="-128"/>
              </a:rPr>
              <a:t>"Library"</a:t>
            </a:r>
            <a:r>
              <a:rPr lang="ja-JP" altLang="en-US" dirty="0">
                <a:latin typeface="Meiryo UI" panose="020B0604030504040204" pitchFamily="50" charset="-128"/>
                <a:ea typeface="Meiryo UI" panose="020B0604030504040204" pitchFamily="50" charset="-128"/>
              </a:rPr>
              <a:t>が</a:t>
            </a:r>
            <a:r>
              <a:rPr lang="en-US" altLang="ja-JP" dirty="0">
                <a:latin typeface="Meiryo UI" panose="020B0604030504040204" pitchFamily="50" charset="-128"/>
                <a:ea typeface="Meiryo UI" panose="020B0604030504040204" pitchFamily="50" charset="-128"/>
              </a:rPr>
              <a:t>"</a:t>
            </a:r>
            <a:r>
              <a:rPr lang="en-US" altLang="ja-JP" dirty="0">
                <a:solidFill>
                  <a:srgbClr val="000000"/>
                </a:solidFill>
                <a:latin typeface="Meiryo UI" panose="020B0604030504040204" pitchFamily="50" charset="-128"/>
                <a:ea typeface="Meiryo UI" panose="020B0604030504040204" pitchFamily="50" charset="-128"/>
              </a:rPr>
              <a:t>Lesser"</a:t>
            </a:r>
            <a:r>
              <a:rPr lang="ja-JP" altLang="en-US" dirty="0">
                <a:solidFill>
                  <a:srgbClr val="000000"/>
                </a:solidFill>
                <a:latin typeface="Meiryo UI" panose="020B0604030504040204" pitchFamily="50" charset="-128"/>
                <a:ea typeface="Meiryo UI" panose="020B0604030504040204" pitchFamily="50" charset="-128"/>
              </a:rPr>
              <a:t>に置き換えられました。</a:t>
            </a:r>
          </a:p>
          <a:p>
            <a:endParaRPr lang="ja-JP" altLang="en-US"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も</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と同様に、複製や配布、改変を許諾していて、配布先にも</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のソースコードを提供することを義務付けています。しかし、連携して動作する他のプログラムに</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の全ての条件を課す必要はありません。</a:t>
            </a:r>
          </a:p>
          <a:p>
            <a:r>
              <a:rPr lang="ja-JP" altLang="en-US" dirty="0">
                <a:latin typeface="Meiryo UI" panose="020B0604030504040204" pitchFamily="50" charset="-128"/>
                <a:ea typeface="Meiryo UI" panose="020B0604030504040204" pitchFamily="50" charset="-128"/>
              </a:rPr>
              <a:t>こちらのスライドで説明すると、</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の条件としては、自社プログラムと</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プログラムをリンクして、顧客へ配布する場合、自社プログラムを、顧客自身が改変とリバースエンジニアリングできる条件にする必要があります。これは、顧客が</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を改変した場合、再度、自社プログラムとリンクして実行できるようにするための条件です。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ソフトウェア製品の場合、通常は改変やリバースエンジニアリングを禁止していますので、</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を利用する場合は、ソフトウェア製品の使用許諾契約を修正する必要があります。</a:t>
            </a:r>
          </a:p>
          <a:p>
            <a:r>
              <a:rPr lang="ja-JP" altLang="en-US" dirty="0">
                <a:latin typeface="Meiryo UI" panose="020B0604030504040204" pitchFamily="50" charset="-128"/>
                <a:ea typeface="Meiryo UI" panose="020B0604030504040204" pitchFamily="50" charset="-128"/>
              </a:rPr>
              <a:t>なお、自社プログラムと</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を静的リンクする場合は、自社プログラムのオブジェクトコードまたはソースコードのどちらかを提供する必要があります。これも、</a:t>
            </a: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の</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を改変した際に、再度、自社プログラムとリンクできるようにするための条件です。</a:t>
            </a:r>
          </a:p>
        </p:txBody>
      </p:sp>
    </p:spTree>
    <p:extLst>
      <p:ext uri="{BB962C8B-B14F-4D97-AF65-F5344CB8AC3E}">
        <p14:creationId xmlns:p14="http://schemas.microsoft.com/office/powerpoint/2010/main" val="797191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a:pPr/>
              <a:t>22</a:t>
            </a:fld>
            <a:endParaRPr lang="en-US" altLang="ja-JP"/>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r>
              <a:rPr lang="ja-JP" altLang="en-US" dirty="0"/>
              <a:t>次に、</a:t>
            </a:r>
            <a:r>
              <a:rPr lang="en-US" altLang="ja-JP" dirty="0"/>
              <a:t>GPL</a:t>
            </a:r>
            <a:r>
              <a:rPr lang="ja-JP" altLang="en-US" dirty="0"/>
              <a:t>と類似したライセンスである</a:t>
            </a:r>
            <a:r>
              <a:rPr lang="en-US" altLang="ja-JP" dirty="0"/>
              <a:t>A</a:t>
            </a:r>
            <a:r>
              <a:rPr lang="en-US" altLang="ja-JP" dirty="0">
                <a:solidFill>
                  <a:srgbClr val="000000"/>
                </a:solidFill>
              </a:rPr>
              <a:t>GPL</a:t>
            </a:r>
            <a:r>
              <a:rPr lang="ja-JP" altLang="en-US" dirty="0">
                <a:solidFill>
                  <a:srgbClr val="000000"/>
                </a:solidFill>
              </a:rPr>
              <a:t>を説明します。これも</a:t>
            </a:r>
            <a:r>
              <a:rPr lang="en-US" altLang="en-US" dirty="0"/>
              <a:t>Free Software Foundation</a:t>
            </a:r>
            <a:r>
              <a:rPr lang="ja-JP" altLang="en-US" dirty="0">
                <a:solidFill>
                  <a:srgbClr val="000000"/>
                </a:solidFill>
              </a:rPr>
              <a:t>が作成したものです。</a:t>
            </a:r>
            <a:endParaRPr lang="ja-JP" altLang="en-US" dirty="0"/>
          </a:p>
          <a:p>
            <a:r>
              <a:rPr lang="en-US" altLang="ja-JP" dirty="0">
                <a:solidFill>
                  <a:srgbClr val="000000"/>
                </a:solidFill>
              </a:rPr>
              <a:t>GPL</a:t>
            </a:r>
            <a:r>
              <a:rPr lang="ja-JP" altLang="en-US" dirty="0">
                <a:solidFill>
                  <a:srgbClr val="000000"/>
                </a:solidFill>
              </a:rPr>
              <a:t>は、配布する場合に、</a:t>
            </a:r>
            <a:r>
              <a:rPr lang="ja-JP" altLang="en-US" dirty="0"/>
              <a:t>配布先へソースコードを提供することを義務付けているライセンスでした。したがって、配布しなければ、特に影響はありません。</a:t>
            </a:r>
            <a:r>
              <a:rPr lang="ja-JP" altLang="en-US" dirty="0">
                <a:solidFill>
                  <a:srgbClr val="000000"/>
                </a:solidFill>
              </a:rPr>
              <a:t> </a:t>
            </a:r>
            <a:endParaRPr lang="ja-JP" altLang="en-US" dirty="0"/>
          </a:p>
          <a:p>
            <a:r>
              <a:rPr lang="ja-JP" altLang="en-US" dirty="0"/>
              <a:t>一方、</a:t>
            </a:r>
            <a:r>
              <a:rPr lang="en-US" altLang="ja-JP" dirty="0"/>
              <a:t>A</a:t>
            </a:r>
            <a:r>
              <a:rPr lang="en-US" altLang="ja-JP" dirty="0">
                <a:solidFill>
                  <a:srgbClr val="000000"/>
                </a:solidFill>
              </a:rPr>
              <a:t>GPL</a:t>
            </a:r>
            <a:r>
              <a:rPr lang="ja-JP" altLang="en-US" dirty="0">
                <a:solidFill>
                  <a:srgbClr val="000000"/>
                </a:solidFill>
              </a:rPr>
              <a:t>は、配布するつもりがない場合でも、ソースコードの提供が必要となるライセンスです。</a:t>
            </a:r>
            <a:endParaRPr lang="en-US" altLang="ja-JP" dirty="0">
              <a:solidFill>
                <a:srgbClr val="000000"/>
              </a:solidFill>
            </a:endParaRPr>
          </a:p>
          <a:p>
            <a:r>
              <a:rPr lang="ja-JP" altLang="en-US" dirty="0">
                <a:solidFill>
                  <a:srgbClr val="000000"/>
                </a:solidFill>
              </a:rPr>
              <a:t>具体的には、</a:t>
            </a:r>
            <a:r>
              <a:rPr kumimoji="0" lang="ja-JP" altLang="en-US" dirty="0"/>
              <a:t>ネットワークを経由したサービス </a:t>
            </a:r>
            <a:r>
              <a:rPr kumimoji="0" lang="en-US" altLang="ja-JP" dirty="0"/>
              <a:t>(Web</a:t>
            </a:r>
            <a:r>
              <a:rPr kumimoji="0" lang="ja-JP" altLang="en-US" dirty="0"/>
              <a:t>サービス、</a:t>
            </a:r>
            <a:r>
              <a:rPr kumimoji="0" lang="en-US" altLang="ja-JP" dirty="0"/>
              <a:t>ASP</a:t>
            </a:r>
            <a:r>
              <a:rPr kumimoji="0" lang="ja-JP" altLang="en-US" dirty="0"/>
              <a:t>、</a:t>
            </a:r>
            <a:r>
              <a:rPr kumimoji="0" lang="en-US" altLang="ja-JP" dirty="0"/>
              <a:t>SaaS</a:t>
            </a:r>
            <a:r>
              <a:rPr kumimoji="0" lang="ja-JP" altLang="en-US" dirty="0"/>
              <a:t>等</a:t>
            </a:r>
            <a:r>
              <a:rPr kumimoji="0" lang="en-US" altLang="ja-JP" dirty="0"/>
              <a:t>)</a:t>
            </a:r>
            <a:r>
              <a:rPr kumimoji="0" lang="ja-JP" altLang="en-US" dirty="0"/>
              <a:t>のサーバで</a:t>
            </a:r>
            <a:r>
              <a:rPr lang="en-US" altLang="ja-JP" dirty="0"/>
              <a:t>A</a:t>
            </a:r>
            <a:r>
              <a:rPr lang="en-US" altLang="ja-JP" dirty="0">
                <a:solidFill>
                  <a:srgbClr val="000000"/>
                </a:solidFill>
              </a:rPr>
              <a:t>GPL</a:t>
            </a:r>
            <a:r>
              <a:rPr lang="ja-JP" altLang="en-US" dirty="0">
                <a:solidFill>
                  <a:srgbClr val="000000"/>
                </a:solidFill>
              </a:rPr>
              <a:t>の</a:t>
            </a:r>
            <a:r>
              <a:rPr lang="en-US" altLang="ja-JP" dirty="0">
                <a:solidFill>
                  <a:srgbClr val="000000"/>
                </a:solidFill>
              </a:rPr>
              <a:t>OSS</a:t>
            </a:r>
            <a:r>
              <a:rPr lang="ja-JP" altLang="en-US" dirty="0">
                <a:solidFill>
                  <a:srgbClr val="000000"/>
                </a:solidFill>
              </a:rPr>
              <a:t>を改変して</a:t>
            </a:r>
            <a:r>
              <a:rPr kumimoji="0" lang="ja-JP" altLang="en-US" dirty="0"/>
              <a:t>利用した場合に、</a:t>
            </a:r>
            <a:r>
              <a:rPr lang="ja-JP" altLang="en-US" dirty="0">
                <a:solidFill>
                  <a:srgbClr val="000000"/>
                </a:solidFill>
              </a:rPr>
              <a:t>サーバにアクセスする利用者、</a:t>
            </a:r>
            <a:r>
              <a:rPr lang="ja-JP" altLang="en-US" dirty="0"/>
              <a:t>又はサービスの</a:t>
            </a:r>
            <a:r>
              <a:rPr kumimoji="0" lang="ja-JP" altLang="en-US" dirty="0"/>
              <a:t>利用者に対して、ソースコードを</a:t>
            </a:r>
            <a:r>
              <a:rPr kumimoji="0" lang="ja-JP" altLang="en-US" dirty="0">
                <a:solidFill>
                  <a:srgbClr val="000000"/>
                </a:solidFill>
              </a:rPr>
              <a:t>提供</a:t>
            </a:r>
            <a:r>
              <a:rPr lang="ja-JP" altLang="en-US" dirty="0">
                <a:solidFill>
                  <a:srgbClr val="000000"/>
                </a:solidFill>
              </a:rPr>
              <a:t>することを義務付けています。また、</a:t>
            </a:r>
            <a:r>
              <a:rPr lang="en-US" altLang="ja-JP" dirty="0">
                <a:solidFill>
                  <a:srgbClr val="000000"/>
                </a:solidFill>
              </a:rPr>
              <a:t>GPL</a:t>
            </a:r>
            <a:r>
              <a:rPr lang="ja-JP" altLang="en-US" dirty="0">
                <a:solidFill>
                  <a:srgbClr val="000000"/>
                </a:solidFill>
              </a:rPr>
              <a:t>と同様に、</a:t>
            </a:r>
            <a:r>
              <a:rPr lang="en-US" altLang="ja-JP" dirty="0"/>
              <a:t>A</a:t>
            </a:r>
            <a:r>
              <a:rPr lang="en-US" altLang="ja-JP" dirty="0">
                <a:solidFill>
                  <a:srgbClr val="000000"/>
                </a:solidFill>
              </a:rPr>
              <a:t>GPL</a:t>
            </a:r>
            <a:r>
              <a:rPr lang="ja-JP" altLang="en-US" dirty="0"/>
              <a:t>の</a:t>
            </a:r>
            <a:r>
              <a:rPr lang="en-US" altLang="ja-JP" dirty="0"/>
              <a:t>OSS</a:t>
            </a:r>
            <a:r>
              <a:rPr lang="ja-JP" altLang="en-US" dirty="0"/>
              <a:t>と自社プログラムを連携してひとつの著作物とした場合、自社プログラムにも</a:t>
            </a:r>
            <a:r>
              <a:rPr lang="en-US" altLang="ja-JP" dirty="0"/>
              <a:t>A</a:t>
            </a:r>
            <a:r>
              <a:rPr lang="en-US" altLang="ja-JP" dirty="0">
                <a:solidFill>
                  <a:srgbClr val="000000"/>
                </a:solidFill>
              </a:rPr>
              <a:t>GPL</a:t>
            </a:r>
            <a:r>
              <a:rPr lang="ja-JP" altLang="en-US" dirty="0">
                <a:solidFill>
                  <a:srgbClr val="000000"/>
                </a:solidFill>
              </a:rPr>
              <a:t>の条件を課して</a:t>
            </a:r>
            <a:r>
              <a:rPr lang="ja-JP" altLang="en-US" dirty="0"/>
              <a:t>ソースコードを提供しなければなりません。</a:t>
            </a:r>
          </a:p>
          <a:p>
            <a:r>
              <a:rPr lang="ja-JP" altLang="en-US" dirty="0"/>
              <a:t>したがって、自社プログラムに</a:t>
            </a:r>
            <a:r>
              <a:rPr lang="en-US" altLang="ja-JP" dirty="0"/>
              <a:t>A</a:t>
            </a:r>
            <a:r>
              <a:rPr lang="en-US" altLang="ja-JP" dirty="0">
                <a:solidFill>
                  <a:srgbClr val="000000"/>
                </a:solidFill>
              </a:rPr>
              <a:t>GPL</a:t>
            </a:r>
            <a:r>
              <a:rPr lang="ja-JP" altLang="en-US" dirty="0"/>
              <a:t>の条件が適用されないか、自社プログラムが</a:t>
            </a:r>
            <a:r>
              <a:rPr lang="en-US" altLang="ja-JP" dirty="0"/>
              <a:t>OSS</a:t>
            </a:r>
            <a:r>
              <a:rPr lang="ja-JP" altLang="en-US" dirty="0"/>
              <a:t>になってもビジネス上、問題ないかを吟味する必要があります。</a:t>
            </a:r>
          </a:p>
        </p:txBody>
      </p:sp>
    </p:spTree>
    <p:extLst>
      <p:ext uri="{BB962C8B-B14F-4D97-AF65-F5344CB8AC3E}">
        <p14:creationId xmlns:p14="http://schemas.microsoft.com/office/powerpoint/2010/main" val="115754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a:pPr/>
              <a:t>23</a:t>
            </a:fld>
            <a:endParaRPr lang="en-US" altLang="ja-JP"/>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を連携させて利用する場合や、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に自社</a:t>
            </a:r>
            <a:r>
              <a:rPr lang="ja-JP" altLang="en-US" sz="1200" dirty="0">
                <a:latin typeface="Meiryo UI" panose="020B0604030504040204" pitchFamily="50" charset="-128"/>
                <a:ea typeface="Meiryo UI" panose="020B0604030504040204" pitchFamily="50" charset="-128"/>
              </a:rPr>
              <a:t>プログラム</a:t>
            </a:r>
            <a:r>
              <a:rPr kumimoji="0" lang="ja-JP" altLang="en-US" sz="1200" dirty="0">
                <a:solidFill>
                  <a:schemeClr val="tx1"/>
                </a:solidFill>
                <a:latin typeface="Meiryo UI" panose="020B0604030504040204" pitchFamily="50" charset="-128"/>
                <a:ea typeface="Meiryo UI" panose="020B0604030504040204" pitchFamily="50" charset="-128"/>
              </a:rPr>
              <a:t>を組み込む場合、つまり、</a:t>
            </a:r>
            <a:r>
              <a:rPr kumimoji="0" lang="ja-JP" altLang="en-US" sz="12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1200" dirty="0">
                <a:solidFill>
                  <a:schemeClr val="tx1"/>
                </a:solidFill>
                <a:latin typeface="Meiryo UI" panose="020B0604030504040204" pitchFamily="50" charset="-128"/>
                <a:ea typeface="Meiryo UI" panose="020B0604030504040204" pitchFamily="50" charset="-128"/>
              </a:rPr>
              <a:t>を配布する場合は、複数の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のライセンス同士や、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のライセンスと自社プログラムの契約条件が</a:t>
            </a:r>
            <a:r>
              <a:rPr kumimoji="0" lang="ja-JP" altLang="en-US" sz="1200" u="sng" dirty="0">
                <a:solidFill>
                  <a:srgbClr val="FF0000"/>
                </a:solidFill>
                <a:latin typeface="Meiryo UI" panose="020B0604030504040204" pitchFamily="50" charset="-128"/>
                <a:ea typeface="Meiryo UI" panose="020B0604030504040204" pitchFamily="50" charset="-128"/>
              </a:rPr>
              <a:t>両立</a:t>
            </a:r>
            <a:r>
              <a:rPr kumimoji="0" lang="ja-JP" altLang="en-US" sz="1200" dirty="0">
                <a:solidFill>
                  <a:schemeClr val="tx1"/>
                </a:solidFill>
                <a:latin typeface="Meiryo UI" panose="020B0604030504040204" pitchFamily="50" charset="-128"/>
                <a:ea typeface="Meiryo UI" panose="020B0604030504040204" pitchFamily="50" charset="-128"/>
              </a:rPr>
              <a:t>することを確認する必要があります。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が配布できなくなります。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例えば、</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では、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の条件に無い制限を追加することを禁止しています。一方、</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は、宣伝媒体に開発者への謝辞等を記載する条件（宣伝条項）があり、この条件は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にありません。したがって、</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“OSS_A”</a:t>
            </a:r>
            <a:r>
              <a:rPr kumimoji="0" lang="ja-JP" altLang="en-US" sz="1200" dirty="0">
                <a:solidFill>
                  <a:schemeClr val="tx1"/>
                </a:solidFill>
                <a:latin typeface="Meiryo UI" panose="020B0604030504040204" pitchFamily="50" charset="-128"/>
                <a:ea typeface="Meiryo UI" panose="020B0604030504040204" pitchFamily="50" charset="-128"/>
              </a:rPr>
              <a:t>と、</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を連携してひとつの著作物にした場合、</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にも</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の条件を課す必要がありますが、宣伝条項があるため、両立できないということになります。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lang="en-US" altLang="ja-JP" sz="1200" b="0" i="0" dirty="0">
                <a:solidFill>
                  <a:srgbClr val="000000"/>
                </a:solidFill>
                <a:effectLst/>
                <a:latin typeface="Meiryo UI" panose="020B0604030504040204" pitchFamily="50" charset="-128"/>
                <a:ea typeface="Meiryo UI" panose="020B0604030504040204" pitchFamily="50" charset="-128"/>
              </a:rPr>
              <a:t>GPL</a:t>
            </a:r>
            <a:r>
              <a:rPr lang="ja-JP" altLang="en-US" sz="1200" b="0"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と両立する、又は両立しない自由ソフトウェア・ライセンスについては、　</a:t>
            </a:r>
            <a:r>
              <a:rPr lang="en-US" altLang="ja-JP" sz="1200" dirty="0">
                <a:latin typeface="Meiryo UI" panose="020B0604030504040204" pitchFamily="50" charset="-128"/>
                <a:ea typeface="Meiryo UI" panose="020B0604030504040204" pitchFamily="50" charset="-128"/>
              </a:rPr>
              <a:t>https://www.gnu.org/licenses/license-list.html#GPLCompatibleLicenses</a:t>
            </a:r>
            <a:r>
              <a:rPr lang="ja-JP" altLang="en-US" sz="1200" dirty="0">
                <a:latin typeface="Meiryo UI" panose="020B0604030504040204" pitchFamily="50" charset="-128"/>
                <a:ea typeface="Meiryo UI" panose="020B0604030504040204" pitchFamily="50" charset="-128"/>
              </a:rPr>
              <a:t>を参考にしてください。</a:t>
            </a: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1653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dirty="0"/>
              <a:t>ここからは、参考情報として</a:t>
            </a:r>
            <a:r>
              <a:rPr lang="en-US" altLang="ja-JP" dirty="0"/>
              <a:t>OSS</a:t>
            </a:r>
            <a:r>
              <a:rPr lang="ja-JP" altLang="en-US" dirty="0"/>
              <a:t>のライセンス違反の事例について紹介していきます。</a:t>
            </a:r>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24</a:t>
            </a:fld>
            <a:endParaRPr kumimoji="1" lang="ja-JP" altLang="en-US"/>
          </a:p>
        </p:txBody>
      </p:sp>
    </p:spTree>
    <p:extLst>
      <p:ext uri="{BB962C8B-B14F-4D97-AF65-F5344CB8AC3E}">
        <p14:creationId xmlns:p14="http://schemas.microsoft.com/office/powerpoint/2010/main" val="64352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latin typeface="Meiryo UI" panose="020B0604030504040204" pitchFamily="50" charset="-128"/>
                <a:ea typeface="Meiryo UI" panose="020B0604030504040204" pitchFamily="50" charset="-128"/>
              </a:rPr>
              <a:t>１．</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ライセンスで定められた条件を遵守せずに</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を利用している違反者に対して、開発者などが法的手段をとる事例が複数、出てきています。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２．</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ライセンスを巡る係争は、企業が</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ライセンスに違反しており、開発者などから違反を指摘されたが、違反を是正するための十分な対応をとらなかったために、訴訟に発展しているケースが複数あります。</a:t>
            </a:r>
          </a:p>
          <a:p>
            <a:pPr eaLnBrk="1" hangingPunct="1"/>
            <a:r>
              <a:rPr lang="ja-JP" altLang="en-US" dirty="0">
                <a:latin typeface="Meiryo UI" panose="020B0604030504040204" pitchFamily="50" charset="-128"/>
                <a:ea typeface="Meiryo UI" panose="020B0604030504040204" pitchFamily="50" charset="-128"/>
              </a:rPr>
              <a:t>３．過去の訴訟の違反の要因としては、下記の様なライセンスの義務を果たしていないことが問題をとなっています。</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・ライセンス本文の告知</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・ソースコード提供</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・リバース・エンジニアリングの許可</a:t>
            </a:r>
          </a:p>
          <a:p>
            <a:pPr eaLnBrk="1" hangingPunct="1"/>
            <a:r>
              <a:rPr lang="ja-JP" altLang="en-US" dirty="0">
                <a:latin typeface="Meiryo UI" panose="020B0604030504040204" pitchFamily="50" charset="-128"/>
                <a:ea typeface="Meiryo UI" panose="020B0604030504040204" pitchFamily="50" charset="-128"/>
              </a:rPr>
              <a:t>４．日本における</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ライセンスの係争事例は確認されていませんが、</a:t>
            </a:r>
            <a:r>
              <a:rPr lang="en-US" altLang="ja-JP" dirty="0">
                <a:latin typeface="Meiryo UI" panose="020B0604030504040204" pitchFamily="50" charset="-128"/>
                <a:ea typeface="Meiryo UI" panose="020B0604030504040204" pitchFamily="50" charset="-128"/>
              </a:rPr>
              <a:t>FSF(Free Software Foundation, Inc)</a:t>
            </a:r>
            <a:r>
              <a:rPr lang="ja-JP" altLang="en-US" dirty="0">
                <a:latin typeface="Meiryo UI" panose="020B0604030504040204" pitchFamily="50" charset="-128"/>
                <a:ea typeface="Meiryo UI" panose="020B0604030504040204" pitchFamily="50" charset="-128"/>
              </a:rPr>
              <a:t>から</a:t>
            </a:r>
            <a:r>
              <a:rPr lang="en-US" altLang="ja-JP" dirty="0">
                <a:latin typeface="Meiryo UI" panose="020B0604030504040204" pitchFamily="50" charset="-128"/>
                <a:ea typeface="Meiryo UI" panose="020B0604030504040204" pitchFamily="50" charset="-128"/>
              </a:rPr>
              <a:t>GPL</a:t>
            </a:r>
            <a:r>
              <a:rPr lang="ja-JP" altLang="en-US" dirty="0">
                <a:latin typeface="Meiryo UI" panose="020B0604030504040204" pitchFamily="50" charset="-128"/>
                <a:ea typeface="Meiryo UI" panose="020B0604030504040204" pitchFamily="50" charset="-128"/>
              </a:rPr>
              <a:t>違反を指摘されて対応した事例や、</a:t>
            </a:r>
            <a:r>
              <a:rPr lang="ja-JP" altLang="en-US" sz="1200" dirty="0">
                <a:solidFill>
                  <a:schemeClr val="tx1"/>
                </a:solidFill>
                <a:latin typeface="Meiryo UI" panose="020B0604030504040204" pitchFamily="50" charset="-128"/>
                <a:ea typeface="Meiryo UI" panose="020B0604030504040204" pitchFamily="50" charset="-128"/>
              </a:rPr>
              <a:t>一般ユーザからはライセンス違反（</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や</a:t>
            </a:r>
            <a:r>
              <a:rPr lang="en-US" altLang="ja-JP" sz="1200" dirty="0">
                <a:solidFill>
                  <a:schemeClr val="tx1"/>
                </a:solidFill>
                <a:latin typeface="Meiryo UI" panose="020B0604030504040204" pitchFamily="50" charset="-128"/>
                <a:ea typeface="Meiryo UI" panose="020B0604030504040204" pitchFamily="50" charset="-128"/>
              </a:rPr>
              <a:t>BSD</a:t>
            </a:r>
            <a:r>
              <a:rPr lang="ja-JP" altLang="en-US" sz="1200" dirty="0">
                <a:solidFill>
                  <a:schemeClr val="tx1"/>
                </a:solidFill>
                <a:latin typeface="Meiryo UI" panose="020B0604030504040204" pitchFamily="50" charset="-128"/>
                <a:ea typeface="Meiryo UI" panose="020B0604030504040204" pitchFamily="50" charset="-128"/>
              </a:rPr>
              <a:t>等）を指摘された事例が複数、あります。</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ライセンス違反は、開発者などから指摘を受けて水面下で違反行為が是正されているケースの方が多いはずで、係争事例は表面化した一部であると考えられます。</a:t>
            </a:r>
          </a:p>
          <a:p>
            <a:pPr eaLnBrk="1" hangingPunct="1"/>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は自由に使えるものではなく、ライセンスに従って利用が許諾されているものでありますから、ライセンスを遵守するように管理する必要があります。</a:t>
            </a:r>
          </a:p>
        </p:txBody>
      </p:sp>
      <p:sp>
        <p:nvSpPr>
          <p:cNvPr id="5" name="Rectangle 7"/>
          <p:cNvSpPr>
            <a:spLocks noGrp="1" noChangeArrowheads="1"/>
          </p:cNvSpPr>
          <p:nvPr>
            <p:ph type="sldNum" sz="quarter" idx="5"/>
          </p:nvPr>
        </p:nvSpPr>
        <p:spPr>
          <a:xfrm>
            <a:off x="3810313" y="9359039"/>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25</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3693105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dirty="0"/>
              <a:t>OSS</a:t>
            </a:r>
            <a:r>
              <a:rPr kumimoji="1" lang="ja-JP" altLang="en-US" dirty="0"/>
              <a:t>のライセンス違反を起こすと、こんな影響があります。</a:t>
            </a:r>
          </a:p>
          <a:p>
            <a:endParaRPr kumimoji="1" lang="en-US" altLang="ja-JP" dirty="0"/>
          </a:p>
          <a:p>
            <a:pPr algn="just"/>
            <a:r>
              <a:rPr kumimoji="1" lang="en-US" altLang="ja-JP" dirty="0"/>
              <a:t>OSS</a:t>
            </a:r>
            <a:r>
              <a:rPr kumimoji="1" lang="ja-JP" altLang="en-US" dirty="0"/>
              <a:t>ライセンス違反に起こすと、</a:t>
            </a:r>
            <a:r>
              <a:rPr lang="en-US" altLang="ja-JP" sz="1800" dirty="0">
                <a:solidFill>
                  <a:srgbClr val="1F497D"/>
                </a:solidFill>
                <a:effectLst/>
                <a:latin typeface="ＭＳ ゴシック" panose="020B0609070205080204" pitchFamily="49" charset="-128"/>
                <a:ea typeface="游ゴシック" panose="020B0400000000000000" pitchFamily="50" charset="-128"/>
                <a:cs typeface="ＭＳ Ｐゴシック" panose="020B0600070205080204" pitchFamily="50" charset="-128"/>
              </a:rPr>
              <a:t>OSS</a:t>
            </a:r>
            <a:r>
              <a:rPr lang="ja-JP" altLang="ja-JP" sz="1800" dirty="0">
                <a:solidFill>
                  <a:srgbClr val="1F497D"/>
                </a:solidFill>
                <a:effectLst/>
                <a:latin typeface="游ゴシック" panose="020B0400000000000000" pitchFamily="50" charset="-128"/>
                <a:ea typeface="ＭＳ ゴシック" panose="020B0609070205080204" pitchFamily="49" charset="-128"/>
                <a:cs typeface="ＭＳ Ｐゴシック" panose="020B0600070205080204" pitchFamily="50" charset="-128"/>
              </a:rPr>
              <a:t>の著作権者が法的手段に訴えた場合、製品などの販売停止や</a:t>
            </a:r>
            <a:r>
              <a:rPr lang="ja-JP" altLang="ja-JP" sz="1800" dirty="0">
                <a:solidFill>
                  <a:srgbClr val="1F497D"/>
                </a:solidFill>
                <a:effectLst/>
                <a:ea typeface="ＭＳ ゴシック" panose="020B0609070205080204" pitchFamily="49" charset="-128"/>
                <a:cs typeface="ＭＳ Ｐゴシック" panose="020B0600070205080204" pitchFamily="50" charset="-128"/>
              </a:rPr>
              <a:t>損害賠償を請求されるおそれがあります。</a:t>
            </a:r>
            <a:r>
              <a:rPr lang="ja-JP" altLang="ja-JP" sz="1800" dirty="0">
                <a:effectLst/>
                <a:ea typeface="BIZ UDPゴシック" panose="020B0400000000000000" pitchFamily="50" charset="-128"/>
                <a:cs typeface="ＭＳ Ｐゴシック" panose="020B0600070205080204" pitchFamily="50" charset="-128"/>
              </a:rPr>
              <a:t>たとえ、著作権者が法的手段に訴えなかったとしても</a:t>
            </a:r>
            <a:r>
              <a:rPr lang="ja-JP" altLang="en-US" sz="1800" dirty="0">
                <a:effectLst/>
                <a:ea typeface="BIZ UDPゴシック" panose="020B0400000000000000" pitchFamily="50" charset="-128"/>
                <a:cs typeface="ＭＳ Ｐゴシック" panose="020B0600070205080204" pitchFamily="50" charset="-128"/>
              </a:rPr>
              <a:t>、</a:t>
            </a:r>
            <a:r>
              <a:rPr kumimoji="1" lang="ja-JP" altLang="en-US" dirty="0"/>
              <a:t>個人によるインターネットへの書き込みやメディアからの批判により企業のイメージダウンにつながり、顧客からの信頼を損ねることにもなりかねません。</a:t>
            </a:r>
            <a:endParaRPr kumimoji="1" lang="en-US" altLang="ja-JP" dirty="0"/>
          </a:p>
          <a:p>
            <a:pPr>
              <a:buClr>
                <a:srgbClr val="C00000"/>
              </a:buClr>
            </a:pPr>
            <a:r>
              <a:rPr kumimoji="1" lang="ja-JP" altLang="en-US" dirty="0"/>
              <a:t>そのようなことにならないように、</a:t>
            </a:r>
            <a:r>
              <a:rPr lang="en-US" altLang="ja-JP" sz="12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2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12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・守るべき条件（ライセンス）があることを理解する</a:t>
            </a:r>
            <a:endParaRPr lang="en-US" altLang="ja-JP" sz="12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・ライセンスの内容を正しく理解する</a:t>
            </a:r>
          </a:p>
          <a:p>
            <a:r>
              <a:rPr kumimoji="1" lang="ja-JP" altLang="en-US" dirty="0"/>
              <a:t>、ことが大切です。</a:t>
            </a:r>
            <a:endParaRPr lang="ja-JP" altLang="en-US" dirty="0"/>
          </a:p>
        </p:txBody>
      </p:sp>
      <p:sp>
        <p:nvSpPr>
          <p:cNvPr id="5" name="Rectangle 7"/>
          <p:cNvSpPr>
            <a:spLocks noGrp="1" noChangeArrowheads="1"/>
          </p:cNvSpPr>
          <p:nvPr>
            <p:ph type="sldNum" sz="quarter" idx="5"/>
          </p:nvPr>
        </p:nvSpPr>
        <p:spPr>
          <a:xfrm>
            <a:off x="3810313" y="9359039"/>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ea typeface="ＭＳ Ｐゴシック" pitchFamily="50" charset="-128"/>
                <a:cs typeface="Arial" charset="0"/>
              </a:rPr>
              <a:pPr algn="r" eaLnBrk="1" hangingPunct="1">
                <a:spcBef>
                  <a:spcPct val="0"/>
                </a:spcBef>
              </a:pPr>
              <a:t>26</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4241268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dirty="0"/>
              <a:t>ここからは、</a:t>
            </a:r>
            <a:r>
              <a:rPr lang="en-US" altLang="ja-JP" dirty="0"/>
              <a:t>OSS</a:t>
            </a:r>
            <a:r>
              <a:rPr lang="ja-JP" altLang="en-US" dirty="0"/>
              <a:t>を採用する際の検討事項について紹介していきます。</a:t>
            </a:r>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27</a:t>
            </a:fld>
            <a:endParaRPr kumimoji="1" lang="ja-JP" altLang="en-US"/>
          </a:p>
        </p:txBody>
      </p:sp>
    </p:spTree>
    <p:extLst>
      <p:ext uri="{BB962C8B-B14F-4D97-AF65-F5344CB8AC3E}">
        <p14:creationId xmlns:p14="http://schemas.microsoft.com/office/powerpoint/2010/main" val="2741158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ea typeface="ＭＳ Ｐゴシック" pitchFamily="50" charset="-128"/>
                <a:cs typeface="Arial" charset="0"/>
              </a:rPr>
              <a:pPr algn="r" eaLnBrk="1" hangingPunct="1">
                <a:spcBef>
                  <a:spcPct val="0"/>
                </a:spcBef>
              </a:pPr>
              <a:t>28</a:t>
            </a:fld>
            <a:endParaRPr lang="en-US" altLang="ja-JP">
              <a:ea typeface="ＭＳ Ｐゴシック" pitchFamily="50" charset="-128"/>
              <a:cs typeface="Arial" charset="0"/>
            </a:endParaRPr>
          </a:p>
        </p:txBody>
      </p:sp>
      <p:sp>
        <p:nvSpPr>
          <p:cNvPr id="43012" name="Rectangle 2"/>
          <p:cNvSpPr>
            <a:spLocks noGrp="1" noRot="1" noChangeAspect="1" noChangeArrowheads="1" noTextEdit="1"/>
          </p:cNvSpPr>
          <p:nvPr>
            <p:ph type="sldImg"/>
          </p:nvPr>
        </p:nvSpPr>
        <p:spPr>
          <a:xfrm>
            <a:off x="79375" y="738188"/>
            <a:ext cx="6569075" cy="3695700"/>
          </a:xfrm>
          <a:ln/>
        </p:spPr>
      </p:sp>
      <p:sp>
        <p:nvSpPr>
          <p:cNvPr id="43013" name="Rectangle 3"/>
          <p:cNvSpPr>
            <a:spLocks noGrp="1" noChangeArrowheads="1"/>
          </p:cNvSpPr>
          <p:nvPr>
            <p:ph type="body" idx="1"/>
          </p:nvPr>
        </p:nvSpPr>
        <p:spPr>
          <a:noFill/>
        </p:spPr>
        <p:txBody>
          <a:bodyPr/>
          <a:lstStyle/>
          <a:p>
            <a:pPr eaLnBrk="1" hangingPunct="1"/>
            <a:r>
              <a:rPr lang="en-US" altLang="ja-JP" dirty="0">
                <a:latin typeface="Meiryo UI" panose="020B0604030504040204" pitchFamily="50" charset="-128"/>
                <a:ea typeface="Meiryo UI" panose="020B0604030504040204" pitchFamily="50" charset="-128"/>
              </a:rPr>
              <a:t>OSS</a:t>
            </a:r>
            <a:r>
              <a:rPr lang="ja-JP" altLang="en-GB" dirty="0">
                <a:latin typeface="Meiryo UI" panose="020B0604030504040204" pitchFamily="50" charset="-128"/>
                <a:ea typeface="Meiryo UI" panose="020B0604030504040204" pitchFamily="50" charset="-128"/>
              </a:rPr>
              <a:t>を</a:t>
            </a:r>
            <a:r>
              <a:rPr lang="ja-JP" altLang="en-US" dirty="0">
                <a:latin typeface="Meiryo UI" panose="020B0604030504040204" pitchFamily="50" charset="-128"/>
                <a:ea typeface="Meiryo UI" panose="020B0604030504040204" pitchFamily="50" charset="-128"/>
              </a:rPr>
              <a:t>採用</a:t>
            </a:r>
            <a:r>
              <a:rPr lang="ja-JP" altLang="en-GB" dirty="0">
                <a:latin typeface="Meiryo UI" panose="020B0604030504040204" pitchFamily="50" charset="-128"/>
                <a:ea typeface="Meiryo UI" panose="020B0604030504040204" pitchFamily="50" charset="-128"/>
              </a:rPr>
              <a:t>する際</a:t>
            </a:r>
            <a:r>
              <a:rPr lang="ja-JP" altLang="en-US" dirty="0">
                <a:latin typeface="Meiryo UI" panose="020B0604030504040204" pitchFamily="50" charset="-128"/>
                <a:ea typeface="Meiryo UI" panose="020B0604030504040204" pitchFamily="50" charset="-128"/>
              </a:rPr>
              <a:t>の注意事項をまとめると</a:t>
            </a:r>
            <a:r>
              <a:rPr lang="ja-JP" altLang="en-GB" dirty="0">
                <a:latin typeface="Meiryo UI" panose="020B0604030504040204" pitchFamily="50" charset="-128"/>
                <a:ea typeface="Meiryo UI" panose="020B0604030504040204" pitchFamily="50" charset="-128"/>
              </a:rPr>
              <a:t>、こちらに</a:t>
            </a:r>
            <a:r>
              <a:rPr lang="ja-JP" altLang="en-US" dirty="0">
                <a:latin typeface="Meiryo UI" panose="020B0604030504040204" pitchFamily="50" charset="-128"/>
                <a:ea typeface="Meiryo UI" panose="020B0604030504040204" pitchFamily="50" charset="-128"/>
              </a:rPr>
              <a:t>なり</a:t>
            </a:r>
            <a:r>
              <a:rPr lang="ja-JP" altLang="en-GB" dirty="0">
                <a:latin typeface="Meiryo UI" panose="020B0604030504040204" pitchFamily="50" charset="-128"/>
                <a:ea typeface="Meiryo UI" panose="020B0604030504040204" pitchFamily="50" charset="-128"/>
              </a:rPr>
              <a:t>ます。</a:t>
            </a:r>
          </a:p>
          <a:p>
            <a:pPr eaLnBrk="1" hangingPunct="1"/>
            <a:r>
              <a:rPr lang="ja-JP" altLang="en-GB" dirty="0">
                <a:latin typeface="Meiryo UI" panose="020B0604030504040204" pitchFamily="50" charset="-128"/>
                <a:ea typeface="Meiryo UI" panose="020B0604030504040204" pitchFamily="50" charset="-128"/>
              </a:rPr>
              <a:t>まず、</a:t>
            </a:r>
          </a:p>
          <a:p>
            <a:pPr eaLnBrk="1" hangingPunct="1"/>
            <a:r>
              <a:rPr lang="ja-JP" altLang="en-GB" dirty="0">
                <a:latin typeface="Meiryo UI" panose="020B0604030504040204" pitchFamily="50" charset="-128"/>
                <a:ea typeface="Meiryo UI" panose="020B0604030504040204" pitchFamily="50" charset="-128"/>
              </a:rPr>
              <a:t>（１）ライセンス条件を遵守するために、</a:t>
            </a:r>
            <a:r>
              <a:rPr lang="ja-JP" altLang="en-US" dirty="0">
                <a:latin typeface="Meiryo UI" panose="020B0604030504040204" pitchFamily="50" charset="-128"/>
                <a:ea typeface="Meiryo UI" panose="020B0604030504040204" pitchFamily="50" charset="-128"/>
              </a:rPr>
              <a:t>①</a:t>
            </a:r>
            <a:r>
              <a:rPr lang="ja-JP" altLang="en-GB" dirty="0">
                <a:latin typeface="Meiryo UI" panose="020B0604030504040204" pitchFamily="50" charset="-128"/>
                <a:ea typeface="Meiryo UI" panose="020B0604030504040204" pitchFamily="50" charset="-128"/>
              </a:rPr>
              <a:t>ライセンスの条件を確認し、遵守可能か否かを判断し</a:t>
            </a:r>
            <a:r>
              <a:rPr lang="ja-JP" altLang="en-US" dirty="0">
                <a:latin typeface="Meiryo UI" panose="020B0604030504040204" pitchFamily="50" charset="-128"/>
                <a:ea typeface="Meiryo UI" panose="020B0604030504040204" pitchFamily="50" charset="-128"/>
              </a:rPr>
              <a:t>ます。このとき、最終的なエンドユーザが遵守できるか否かも考慮する必要があります。</a:t>
            </a:r>
            <a:r>
              <a:rPr lang="ja-JP" altLang="en-GB" dirty="0">
                <a:latin typeface="Meiryo UI" panose="020B0604030504040204" pitchFamily="50" charset="-128"/>
                <a:ea typeface="Meiryo UI" panose="020B0604030504040204" pitchFamily="50" charset="-128"/>
              </a:rPr>
              <a:t>実際に利用する際は、</a:t>
            </a:r>
            <a:r>
              <a:rPr lang="ja-JP" altLang="en-US" dirty="0">
                <a:latin typeface="Meiryo UI" panose="020B0604030504040204" pitchFamily="50" charset="-128"/>
                <a:ea typeface="Meiryo UI" panose="020B0604030504040204" pitchFamily="50" charset="-128"/>
              </a:rPr>
              <a:t>②</a:t>
            </a:r>
            <a:r>
              <a:rPr lang="ja-JP" altLang="en-GB" dirty="0">
                <a:latin typeface="Meiryo UI" panose="020B0604030504040204" pitchFamily="50" charset="-128"/>
                <a:ea typeface="Meiryo UI" panose="020B0604030504040204" pitchFamily="50" charset="-128"/>
              </a:rPr>
              <a:t>開発時に</a:t>
            </a:r>
            <a:r>
              <a:rPr lang="ja-JP" altLang="en-US" dirty="0">
                <a:latin typeface="Meiryo UI" panose="020B0604030504040204" pitchFamily="50" charset="-128"/>
                <a:ea typeface="Meiryo UI" panose="020B0604030504040204" pitchFamily="50" charset="-128"/>
              </a:rPr>
              <a:t>、例えば、改変する際は、改変の記録を残す等の</a:t>
            </a:r>
            <a:r>
              <a:rPr lang="ja-JP" altLang="en-GB" dirty="0">
                <a:latin typeface="Meiryo UI" panose="020B0604030504040204" pitchFamily="50" charset="-128"/>
                <a:ea typeface="Meiryo UI" panose="020B0604030504040204" pitchFamily="50" charset="-128"/>
              </a:rPr>
              <a:t>ライセンス条件を遵守</a:t>
            </a:r>
            <a:r>
              <a:rPr lang="ja-JP" altLang="en-US" dirty="0">
                <a:latin typeface="Meiryo UI" panose="020B0604030504040204" pitchFamily="50" charset="-128"/>
                <a:ea typeface="Meiryo UI" panose="020B0604030504040204" pitchFamily="50" charset="-128"/>
              </a:rPr>
              <a:t>します。①、②では、</a:t>
            </a:r>
            <a:r>
              <a:rPr lang="ja-JP" altLang="en-GB" dirty="0">
                <a:latin typeface="Meiryo UI" panose="020B0604030504040204" pitchFamily="50" charset="-128"/>
                <a:ea typeface="Meiryo UI" panose="020B0604030504040204" pitchFamily="50" charset="-128"/>
              </a:rPr>
              <a:t>ライセンス条件</a:t>
            </a:r>
            <a:r>
              <a:rPr lang="ja-JP" altLang="en-US" dirty="0">
                <a:latin typeface="Meiryo UI" panose="020B0604030504040204" pitchFamily="50" charset="-128"/>
                <a:ea typeface="Meiryo UI" panose="020B0604030504040204" pitchFamily="50" charset="-128"/>
              </a:rPr>
              <a:t>や</a:t>
            </a:r>
            <a:r>
              <a:rPr lang="ja-JP" altLang="en-GB" dirty="0">
                <a:latin typeface="Meiryo UI" panose="020B0604030504040204" pitchFamily="50" charset="-128"/>
                <a:ea typeface="Meiryo UI" panose="020B0604030504040204" pitchFamily="50" charset="-128"/>
              </a:rPr>
              <a:t>遵守</a:t>
            </a:r>
            <a:r>
              <a:rPr lang="ja-JP" altLang="en-US" dirty="0">
                <a:latin typeface="Meiryo UI" panose="020B0604030504040204" pitchFamily="50" charset="-128"/>
                <a:ea typeface="Meiryo UI" panose="020B0604030504040204" pitchFamily="50" charset="-128"/>
              </a:rPr>
              <a:t>可能の可否、遵守状況の</a:t>
            </a:r>
            <a:r>
              <a:rPr lang="ja-JP" altLang="en-GB" dirty="0">
                <a:latin typeface="Meiryo UI" panose="020B0604030504040204" pitchFamily="50" charset="-128"/>
                <a:ea typeface="Meiryo UI" panose="020B0604030504040204" pitchFamily="50" charset="-128"/>
              </a:rPr>
              <a:t>確認</a:t>
            </a:r>
            <a:r>
              <a:rPr lang="ja-JP" altLang="en-US" dirty="0">
                <a:latin typeface="Meiryo UI" panose="020B0604030504040204" pitchFamily="50" charset="-128"/>
                <a:ea typeface="Meiryo UI" panose="020B0604030504040204" pitchFamily="50" charset="-128"/>
              </a:rPr>
              <a:t>とレビューを行います。さらに、③</a:t>
            </a:r>
            <a:r>
              <a:rPr lang="ja-JP" altLang="en-GB" dirty="0">
                <a:latin typeface="Meiryo UI" panose="020B0604030504040204" pitchFamily="50" charset="-128"/>
                <a:ea typeface="Meiryo UI" panose="020B0604030504040204" pitchFamily="50" charset="-128"/>
              </a:rPr>
              <a:t>納品時</a:t>
            </a:r>
            <a:r>
              <a:rPr lang="ja-JP" altLang="en-US" dirty="0">
                <a:latin typeface="Meiryo UI" panose="020B0604030504040204" pitchFamily="50" charset="-128"/>
                <a:ea typeface="Meiryo UI" panose="020B0604030504040204" pitchFamily="50" charset="-128"/>
              </a:rPr>
              <a:t>にはライセンスが添付されていることを確認する等、ライセンスを遵守できていることを確認</a:t>
            </a:r>
            <a:r>
              <a:rPr lang="ja-JP" altLang="en-GB" dirty="0">
                <a:latin typeface="Meiryo UI" panose="020B0604030504040204" pitchFamily="50" charset="-128"/>
                <a:ea typeface="Meiryo UI" panose="020B0604030504040204" pitchFamily="50" charset="-128"/>
              </a:rPr>
              <a:t>することが</a:t>
            </a:r>
            <a:r>
              <a:rPr lang="ja-JP" altLang="en-US" dirty="0">
                <a:latin typeface="Meiryo UI" panose="020B0604030504040204" pitchFamily="50" charset="-128"/>
                <a:ea typeface="Meiryo UI" panose="020B0604030504040204" pitchFamily="50" charset="-128"/>
              </a:rPr>
              <a:t>大切</a:t>
            </a:r>
            <a:r>
              <a:rPr lang="ja-JP" altLang="en-GB" dirty="0">
                <a:latin typeface="Meiryo UI" panose="020B0604030504040204" pitchFamily="50" charset="-128"/>
                <a:ea typeface="Meiryo UI" panose="020B0604030504040204" pitchFamily="50" charset="-128"/>
              </a:rPr>
              <a:t>です。</a:t>
            </a:r>
          </a:p>
          <a:p>
            <a:pPr eaLnBrk="1" hangingPunct="1"/>
            <a:r>
              <a:rPr lang="ja-JP" altLang="en-US" dirty="0">
                <a:latin typeface="Meiryo UI" panose="020B0604030504040204" pitchFamily="50" charset="-128"/>
                <a:ea typeface="Meiryo UI" panose="020B0604030504040204" pitchFamily="50" charset="-128"/>
              </a:rPr>
              <a:t>次に、</a:t>
            </a:r>
            <a:endParaRPr lang="ja-JP" altLang="en-GB" dirty="0">
              <a:latin typeface="Meiryo UI" panose="020B0604030504040204" pitchFamily="50" charset="-128"/>
              <a:ea typeface="Meiryo UI" panose="020B0604030504040204" pitchFamily="50" charset="-128"/>
            </a:endParaRPr>
          </a:p>
          <a:p>
            <a:pPr eaLnBrk="1" hangingPunct="1"/>
            <a:r>
              <a:rPr lang="ja-JP" altLang="en-GB" dirty="0">
                <a:latin typeface="Meiryo UI" panose="020B0604030504040204" pitchFamily="50" charset="-128"/>
                <a:ea typeface="Meiryo UI" panose="020B0604030504040204" pitchFamily="50" charset="-128"/>
              </a:rPr>
              <a:t>（２）</a:t>
            </a:r>
            <a:r>
              <a:rPr lang="ja-JP" altLang="en-US" dirty="0">
                <a:latin typeface="Meiryo UI" panose="020B0604030504040204" pitchFamily="50" charset="-128"/>
                <a:ea typeface="Meiryo UI" panose="020B0604030504040204" pitchFamily="50" charset="-128"/>
              </a:rPr>
              <a:t>開発の段階から、出荷後に</a:t>
            </a:r>
            <a:r>
              <a:rPr lang="ja-JP" altLang="en-GB" dirty="0">
                <a:latin typeface="Meiryo UI" panose="020B0604030504040204" pitchFamily="50" charset="-128"/>
                <a:ea typeface="Meiryo UI" panose="020B0604030504040204" pitchFamily="50" charset="-128"/>
              </a:rPr>
              <a:t>問題が発生した際に</a:t>
            </a:r>
            <a:r>
              <a:rPr lang="ja-JP" altLang="en-US" dirty="0">
                <a:latin typeface="Meiryo UI" panose="020B0604030504040204" pitchFamily="50" charset="-128"/>
                <a:ea typeface="Meiryo UI" panose="020B0604030504040204" pitchFamily="50" charset="-128"/>
              </a:rPr>
              <a:t>備えて、リスク低減策を検討しておくことが大切です。</a:t>
            </a:r>
            <a:endParaRPr lang="ja-JP" altLang="en-GB" dirty="0">
              <a:latin typeface="Meiryo UI" panose="020B0604030504040204" pitchFamily="50" charset="-128"/>
              <a:ea typeface="Meiryo UI" panose="020B0604030504040204" pitchFamily="50" charset="-128"/>
            </a:endParaRPr>
          </a:p>
          <a:p>
            <a:pPr eaLnBrk="1" hangingPunct="1"/>
            <a:r>
              <a:rPr lang="ja-JP" altLang="en-GB" dirty="0">
                <a:latin typeface="Meiryo UI" panose="020B0604030504040204" pitchFamily="50" charset="-128"/>
                <a:ea typeface="Meiryo UI" panose="020B0604030504040204" pitchFamily="50" charset="-128"/>
              </a:rPr>
              <a:t>　想定される問題としては、①ライセンス違反、</a:t>
            </a:r>
            <a:r>
              <a:rPr lang="ja-JP" altLang="en-US" dirty="0">
                <a:latin typeface="Meiryo UI" panose="020B0604030504040204" pitchFamily="50" charset="-128"/>
                <a:ea typeface="Meiryo UI" panose="020B0604030504040204" pitchFamily="50" charset="-128"/>
              </a:rPr>
              <a:t>②</a:t>
            </a:r>
            <a:r>
              <a:rPr lang="ja-JP" altLang="en-GB" dirty="0">
                <a:latin typeface="Meiryo UI" panose="020B0604030504040204" pitchFamily="50" charset="-128"/>
                <a:ea typeface="Meiryo UI" panose="020B0604030504040204" pitchFamily="50" charset="-128"/>
              </a:rPr>
              <a:t>バグや</a:t>
            </a:r>
            <a:r>
              <a:rPr lang="ja-JP" altLang="en-US" dirty="0">
                <a:latin typeface="Meiryo UI" panose="020B0604030504040204" pitchFamily="50" charset="-128"/>
                <a:ea typeface="Meiryo UI" panose="020B0604030504040204" pitchFamily="50" charset="-128"/>
              </a:rPr>
              <a:t>脆弱性</a:t>
            </a:r>
            <a:r>
              <a:rPr lang="ja-JP" altLang="en-GB" dirty="0">
                <a:latin typeface="Meiryo UI" panose="020B0604030504040204" pitchFamily="50" charset="-128"/>
                <a:ea typeface="Meiryo UI" panose="020B0604030504040204" pitchFamily="50" charset="-128"/>
              </a:rPr>
              <a:t>等の技術的な問題が考えられます。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　例えば、①ライセンス違反の問題については、外部からの問い合わせに対応するために、問い合わせ窓口の設置や体制を整備しておく、②脆弱性等の技術的な問題については、開発の段階から、</a:t>
            </a:r>
            <a:r>
              <a:rPr lang="ja-JP" altLang="en-GB" dirty="0">
                <a:latin typeface="Meiryo UI" panose="020B0604030504040204" pitchFamily="50" charset="-128"/>
                <a:ea typeface="Meiryo UI" panose="020B0604030504040204" pitchFamily="50" charset="-128"/>
              </a:rPr>
              <a:t>問題</a:t>
            </a:r>
            <a:r>
              <a:rPr lang="ja-JP" altLang="en-US" dirty="0">
                <a:latin typeface="Meiryo UI" panose="020B0604030504040204" pitchFamily="50" charset="-128"/>
                <a:ea typeface="Meiryo UI" panose="020B0604030504040204" pitchFamily="50" charset="-128"/>
              </a:rPr>
              <a:t>発生時にタイムリーに情報を把握できるように情報入手の方法を確定しておき、情報把握後の作業フローを明確にしておく等が考えられます。</a:t>
            </a:r>
            <a:endParaRPr lang="en-US" altLang="ja-JP" dirty="0">
              <a:latin typeface="Meiryo UI" panose="020B0604030504040204" pitchFamily="50" charset="-128"/>
              <a:ea typeface="Meiryo UI" panose="020B0604030504040204" pitchFamily="50" charset="-128"/>
            </a:endParaRPr>
          </a:p>
          <a:p>
            <a:pPr eaLnBrk="1" hangingPunct="1"/>
            <a:endParaRPr lang="ja-JP" altLang="en-GB" dirty="0"/>
          </a:p>
        </p:txBody>
      </p:sp>
    </p:spTree>
    <p:extLst>
      <p:ext uri="{BB962C8B-B14F-4D97-AF65-F5344CB8AC3E}">
        <p14:creationId xmlns:p14="http://schemas.microsoft.com/office/powerpoint/2010/main" val="1418869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charset="-128"/>
              </a:defRPr>
            </a:lvl1pPr>
            <a:lvl2pPr marL="741984" indent="-285379" algn="l" eaLnBrk="0" fontAlgn="base" hangingPunct="0">
              <a:spcBef>
                <a:spcPct val="30000"/>
              </a:spcBef>
              <a:defRPr kumimoji="1" sz="1200">
                <a:solidFill>
                  <a:schemeClr val="tx1"/>
                </a:solidFill>
                <a:latin typeface="Arial" charset="0"/>
                <a:ea typeface="ＭＳ Ｐ明朝" charset="-128"/>
              </a:defRPr>
            </a:lvl2pPr>
            <a:lvl3pPr marL="1141514" indent="-228303" algn="l" eaLnBrk="0" fontAlgn="base" hangingPunct="0">
              <a:spcBef>
                <a:spcPct val="30000"/>
              </a:spcBef>
              <a:defRPr kumimoji="1" sz="1200">
                <a:solidFill>
                  <a:schemeClr val="tx1"/>
                </a:solidFill>
                <a:latin typeface="Arial" charset="0"/>
                <a:ea typeface="ＭＳ Ｐ明朝" charset="-128"/>
              </a:defRPr>
            </a:lvl3pPr>
            <a:lvl4pPr marL="1598120" indent="-228303" algn="l" eaLnBrk="0" fontAlgn="base" hangingPunct="0">
              <a:spcBef>
                <a:spcPct val="30000"/>
              </a:spcBef>
              <a:defRPr kumimoji="1" sz="1200">
                <a:solidFill>
                  <a:schemeClr val="tx1"/>
                </a:solidFill>
                <a:latin typeface="Arial" charset="0"/>
                <a:ea typeface="ＭＳ Ｐ明朝" charset="-128"/>
              </a:defRPr>
            </a:lvl4pPr>
            <a:lvl5pPr marL="2054725" indent="-228303" algn="l" eaLnBrk="0" fontAlgn="base" hangingPunct="0">
              <a:spcBef>
                <a:spcPct val="30000"/>
              </a:spcBef>
              <a:defRPr kumimoji="1" sz="1200">
                <a:solidFill>
                  <a:schemeClr val="tx1"/>
                </a:solidFill>
                <a:latin typeface="Arial" charset="0"/>
                <a:ea typeface="ＭＳ Ｐ明朝"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charset="-128"/>
              </a:defRPr>
            </a:lvl9pPr>
          </a:lstStyle>
          <a:p>
            <a:pPr algn="r" eaLnBrk="1" hangingPunct="1">
              <a:spcBef>
                <a:spcPct val="0"/>
              </a:spcBef>
            </a:pPr>
            <a:fld id="{B7C745A6-E835-4971-BA88-462B874CFF55}" type="slidenum">
              <a:rPr lang="en-US" altLang="ja-JP" smtClean="0">
                <a:ea typeface="ＭＳ Ｐゴシック" charset="-128"/>
                <a:cs typeface="Arial" charset="0"/>
              </a:rPr>
              <a:pPr algn="r" eaLnBrk="1" hangingPunct="1">
                <a:spcBef>
                  <a:spcPct val="0"/>
                </a:spcBef>
              </a:pPr>
              <a:t>29</a:t>
            </a:fld>
            <a:endParaRPr lang="en-US" altLang="ja-JP">
              <a:ea typeface="ＭＳ Ｐゴシック" charset="-128"/>
              <a:cs typeface="Arial" charset="0"/>
            </a:endParaRPr>
          </a:p>
        </p:txBody>
      </p:sp>
      <p:sp>
        <p:nvSpPr>
          <p:cNvPr id="162820" name="Rectangle 2"/>
          <p:cNvSpPr>
            <a:spLocks noGrp="1" noRot="1" noChangeAspect="1" noChangeArrowheads="1" noTextEdit="1"/>
          </p:cNvSpPr>
          <p:nvPr>
            <p:ph type="sldImg"/>
          </p:nvPr>
        </p:nvSpPr>
        <p:spPr>
          <a:xfrm>
            <a:off x="90488" y="742950"/>
            <a:ext cx="6618287" cy="3724275"/>
          </a:xfrm>
          <a:ln/>
        </p:spPr>
      </p:sp>
      <p:sp>
        <p:nvSpPr>
          <p:cNvPr id="162821" name="Rectangle 3"/>
          <p:cNvSpPr>
            <a:spLocks noGrp="1" noChangeArrowheads="1"/>
          </p:cNvSpPr>
          <p:nvPr>
            <p:ph type="body" idx="1"/>
          </p:nvPr>
        </p:nvSpPr>
        <p:spPr>
          <a:noFill/>
        </p:spPr>
        <p:txBody>
          <a:bodyPr/>
          <a:lstStyle/>
          <a:p>
            <a:pPr eaLnBrk="1" hangingPunct="1"/>
            <a:r>
              <a:rPr lang="ja-JP" altLang="en-US" dirty="0">
                <a:latin typeface="Meiryo UI" panose="020B0604030504040204" pitchFamily="50" charset="-128"/>
                <a:ea typeface="Meiryo UI" panose="020B0604030504040204" pitchFamily="50" charset="-128"/>
              </a:rPr>
              <a:t>こちらは、</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の情報を収集するのに役立つサイトです。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よろしければ、参考としてください。</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algn="l" eaLnBrk="1" hangingPunct="1"/>
            <a:r>
              <a:rPr lang="ja-JP" altLang="en-US" dirty="0">
                <a:latin typeface="Meiryo UI" panose="020B0604030504040204" pitchFamily="50" charset="-128"/>
                <a:ea typeface="Meiryo UI" panose="020B0604030504040204" pitchFamily="50" charset="-128"/>
              </a:rPr>
              <a:t>　又、</a:t>
            </a:r>
            <a:r>
              <a:rPr lang="ja-JP" altLang="en-US" sz="1200" dirty="0">
                <a:latin typeface="Meiryo UI" panose="020B0604030504040204" pitchFamily="50" charset="-128"/>
                <a:ea typeface="Meiryo UI" panose="020B0604030504040204" pitchFamily="50" charset="-128"/>
              </a:rPr>
              <a:t>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Tree>
    <p:extLst>
      <p:ext uri="{BB962C8B-B14F-4D97-AF65-F5344CB8AC3E}">
        <p14:creationId xmlns:p14="http://schemas.microsoft.com/office/powerpoint/2010/main" val="176516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OSS</a:t>
            </a:r>
            <a:r>
              <a:rPr kumimoji="1" lang="ja-JP" altLang="en-US" dirty="0"/>
              <a:t>と知的財産権の関係からご紹介します。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3</a:t>
            </a:fld>
            <a:endParaRPr kumimoji="1" lang="ja-JP" altLang="en-US"/>
          </a:p>
        </p:txBody>
      </p:sp>
    </p:spTree>
    <p:extLst>
      <p:ext uri="{BB962C8B-B14F-4D97-AF65-F5344CB8AC3E}">
        <p14:creationId xmlns:p14="http://schemas.microsoft.com/office/powerpoint/2010/main" val="3609125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こちらは、各ライセンスに関する</a:t>
            </a:r>
            <a:r>
              <a:rPr kumimoji="1" lang="en-US" altLang="ja-JP" dirty="0">
                <a:latin typeface="Meiryo UI" panose="020B0604030504040204" pitchFamily="50" charset="-128"/>
                <a:ea typeface="Meiryo UI" panose="020B0604030504040204" pitchFamily="50" charset="-128"/>
              </a:rPr>
              <a:t>FAQ</a:t>
            </a:r>
            <a:r>
              <a:rPr kumimoji="1" lang="ja-JP" altLang="en-US" dirty="0">
                <a:latin typeface="Meiryo UI" panose="020B0604030504040204" pitchFamily="50" charset="-128"/>
                <a:ea typeface="Meiryo UI" panose="020B0604030504040204" pitchFamily="50" charset="-128"/>
              </a:rPr>
              <a:t>の紹介です。</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dirty="0">
                <a:latin typeface="Meiryo UI" panose="020B0604030504040204" pitchFamily="50" charset="-128"/>
                <a:ea typeface="Meiryo UI" panose="020B0604030504040204" pitchFamily="50" charset="-128"/>
              </a:rPr>
              <a:t>　又、</a:t>
            </a:r>
            <a:r>
              <a:rPr lang="ja-JP" altLang="en-US" sz="1200" dirty="0">
                <a:latin typeface="Meiryo UI" panose="020B0604030504040204" pitchFamily="50" charset="-128"/>
                <a:ea typeface="Meiryo UI" panose="020B0604030504040204" pitchFamily="50" charset="-128"/>
              </a:rPr>
              <a:t>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30</a:t>
            </a:fld>
            <a:endParaRPr lang="en-US" altLang="ja-JP"/>
          </a:p>
        </p:txBody>
      </p:sp>
    </p:spTree>
    <p:extLst>
      <p:ext uri="{BB962C8B-B14F-4D97-AF65-F5344CB8AC3E}">
        <p14:creationId xmlns:p14="http://schemas.microsoft.com/office/powerpoint/2010/main" val="930714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dirty="0"/>
              <a:t>ここからは、受発注時のライセンス情報の提供について、ご紹介します。</a:t>
            </a:r>
            <a:endParaRPr lang="en-US" altLang="ja-JP" dirty="0"/>
          </a:p>
          <a:p>
            <a:pPr eaLnBrk="1" hangingPunct="1"/>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31</a:t>
            </a:fld>
            <a:endParaRPr kumimoji="1" lang="ja-JP" altLang="en-US"/>
          </a:p>
        </p:txBody>
      </p:sp>
    </p:spTree>
    <p:extLst>
      <p:ext uri="{BB962C8B-B14F-4D97-AF65-F5344CB8AC3E}">
        <p14:creationId xmlns:p14="http://schemas.microsoft.com/office/powerpoint/2010/main" val="155394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ea typeface="ＭＳ Ｐゴシック" pitchFamily="50" charset="-128"/>
                <a:cs typeface="Arial" charset="0"/>
              </a:rPr>
              <a:pPr algn="r" eaLnBrk="1" hangingPunct="1">
                <a:spcBef>
                  <a:spcPct val="0"/>
                </a:spcBef>
              </a:pPr>
              <a:t>32</a:t>
            </a:fld>
            <a:endParaRPr lang="en-US" altLang="ja-JP">
              <a:ea typeface="ＭＳ Ｐゴシック"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eaLnBrk="1" hangingPunct="1"/>
            <a:r>
              <a:rPr lang="ja-JP" altLang="en-US" dirty="0">
                <a:latin typeface="Meiryo UI" panose="020B0604030504040204" pitchFamily="50" charset="-128"/>
                <a:ea typeface="Meiryo UI" panose="020B0604030504040204" pitchFamily="50" charset="-128"/>
              </a:rPr>
              <a:t>ソフトウェアサプライチェーンの中において、</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の不適切な利用やライセンス情報の不足などがあると、最終製品を作り上げる段階で大きな問題になります</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例えば、最終製品が出荷できなくなったり、第三者や</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の著作権者からライセンス違反を指摘されたりするおそれが出てきます。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そのようなことが起こらないようにするためには、サプライチェーンの上流段階から全ての段階で問題を把握して対策を講じることが重要です。</a:t>
            </a:r>
          </a:p>
          <a:p>
            <a:pPr eaLnBrk="1" hangingPunct="1"/>
            <a:r>
              <a:rPr lang="ja-JP" altLang="en-US" dirty="0">
                <a:latin typeface="Meiryo UI" panose="020B0604030504040204" pitchFamily="50" charset="-128"/>
                <a:ea typeface="Meiryo UI" panose="020B0604030504040204" pitchFamily="50" charset="-128"/>
              </a:rPr>
              <a:t>サプライチェーンを構成する企業・団体それぞれがライセンス条件を遵守するために行うべきことを的確に実施し、相互に信頼関係を構築し、互いに適切な情報や必要な素材（例えばソースコードなど）の受け渡しをしっかりと行うことが重要です。</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31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ea typeface="ＭＳ Ｐゴシック" pitchFamily="50" charset="-128"/>
                <a:cs typeface="Arial" charset="0"/>
              </a:rPr>
              <a:pPr algn="r" eaLnBrk="1" hangingPunct="1">
                <a:spcBef>
                  <a:spcPct val="0"/>
                </a:spcBef>
              </a:pPr>
              <a:t>33</a:t>
            </a:fld>
            <a:endParaRPr lang="en-US" altLang="ja-JP">
              <a:ea typeface="ＭＳ Ｐゴシック"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rgbClr val="D2533F"/>
                </a:solidFill>
                <a:latin typeface="Meiryo UI" panose="020B0604030504040204" pitchFamily="50" charset="-128"/>
                <a:ea typeface="Meiryo UI" panose="020B0604030504040204" pitchFamily="50" charset="-128"/>
              </a:rPr>
              <a:t>OSS</a:t>
            </a:r>
            <a:r>
              <a:rPr lang="ja-JP" altLang="en-US" sz="1200" b="0" dirty="0">
                <a:solidFill>
                  <a:srgbClr val="D2533F"/>
                </a:solidFill>
                <a:latin typeface="Meiryo UI" panose="020B0604030504040204" pitchFamily="50" charset="-128"/>
                <a:ea typeface="Meiryo UI" panose="020B0604030504040204" pitchFamily="50" charset="-128"/>
              </a:rPr>
              <a:t>を利用するソフトウェアの開発を行う場合、</a:t>
            </a:r>
            <a:r>
              <a:rPr lang="ja-JP" altLang="en-US" sz="1200" dirty="0">
                <a:solidFill>
                  <a:srgbClr val="D2533F"/>
                </a:solidFill>
                <a:latin typeface="Meiryo UI" panose="020B0604030504040204" pitchFamily="50" charset="-128"/>
                <a:ea typeface="Meiryo UI" panose="020B0604030504040204" pitchFamily="50" charset="-128"/>
              </a:rPr>
              <a:t>委託元と委託先で</a:t>
            </a:r>
            <a:r>
              <a:rPr lang="en-US" altLang="ja-JP" sz="1200" dirty="0">
                <a:solidFill>
                  <a:srgbClr val="D2533F"/>
                </a:solidFill>
                <a:latin typeface="Meiryo UI" panose="020B0604030504040204" pitchFamily="50" charset="-128"/>
                <a:ea typeface="Meiryo UI" panose="020B0604030504040204" pitchFamily="50" charset="-128"/>
              </a:rPr>
              <a:t>OSS</a:t>
            </a:r>
            <a:r>
              <a:rPr lang="ja-JP" altLang="en-US" sz="1200" dirty="0">
                <a:solidFill>
                  <a:srgbClr val="D2533F"/>
                </a:solidFill>
                <a:latin typeface="Meiryo UI" panose="020B0604030504040204" pitchFamily="50" charset="-128"/>
                <a:ea typeface="Meiryo UI" panose="020B0604030504040204" pitchFamily="50" charset="-128"/>
              </a:rPr>
              <a:t>に関連する情報を共有、</a:t>
            </a:r>
            <a:r>
              <a:rPr lang="ja-JP" altLang="en-US" dirty="0">
                <a:latin typeface="Meiryo UI" panose="020B0604030504040204" pitchFamily="50" charset="-128"/>
                <a:ea typeface="Meiryo UI" panose="020B0604030504040204" pitchFamily="50" charset="-128"/>
              </a:rPr>
              <a:t>信頼関係を構築し、</a:t>
            </a:r>
            <a:r>
              <a:rPr lang="en-US" altLang="ja-JP" sz="1200" dirty="0">
                <a:solidFill>
                  <a:srgbClr val="D2533F"/>
                </a:solidFill>
                <a:latin typeface="Meiryo UI" panose="020B0604030504040204" pitchFamily="50" charset="-128"/>
                <a:ea typeface="Meiryo UI" panose="020B0604030504040204" pitchFamily="50" charset="-128"/>
              </a:rPr>
              <a:t>OSS</a:t>
            </a:r>
            <a:r>
              <a:rPr lang="ja-JP" altLang="en-US" sz="1200" dirty="0">
                <a:solidFill>
                  <a:srgbClr val="D2533F"/>
                </a:solidFill>
                <a:latin typeface="Meiryo UI" panose="020B0604030504040204" pitchFamily="50" charset="-128"/>
                <a:ea typeface="Meiryo UI" panose="020B0604030504040204" pitchFamily="50" charset="-128"/>
              </a:rPr>
              <a:t>についてお互いに研鑽を深めておく事が重要となります。</a:t>
            </a:r>
            <a:endParaRPr lang="en-US" altLang="ja-JP" sz="1200" dirty="0">
              <a:solidFill>
                <a:srgbClr val="D2533F"/>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rgbClr val="D2533F"/>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dirty="0">
                <a:latin typeface="Meiryo UI" panose="020B0604030504040204" pitchFamily="50" charset="-128"/>
                <a:ea typeface="Meiryo UI" panose="020B0604030504040204" pitchFamily="50" charset="-128"/>
              </a:rPr>
              <a:t>ソフト開発委託先への依頼事項としては、下記があります。</a:t>
            </a:r>
            <a:endParaRPr lang="en-US" altLang="ja-JP"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rgbClr val="D2533F"/>
                </a:solidFill>
                <a:latin typeface="Meiryo UI" panose="020B0604030504040204" pitchFamily="50" charset="-128"/>
                <a:ea typeface="Meiryo UI" panose="020B0604030504040204" pitchFamily="50" charset="-128"/>
              </a:rPr>
              <a:t>1.</a:t>
            </a:r>
            <a:r>
              <a:rPr lang="ja-JP" altLang="en-US" sz="1200" b="0" dirty="0">
                <a:solidFill>
                  <a:srgbClr val="D2533F"/>
                </a:solidFill>
                <a:latin typeface="Meiryo UI" panose="020B0604030504040204" pitchFamily="50" charset="-128"/>
                <a:ea typeface="Meiryo UI" panose="020B0604030504040204" pitchFamily="50" charset="-128"/>
              </a:rPr>
              <a:t>委託元から指示</a:t>
            </a:r>
            <a:r>
              <a:rPr lang="en-US" altLang="ja-JP" sz="1200" b="0" dirty="0">
                <a:solidFill>
                  <a:srgbClr val="D2533F"/>
                </a:solidFill>
                <a:latin typeface="Meiryo UI" panose="020B0604030504040204" pitchFamily="50" charset="-128"/>
                <a:ea typeface="Meiryo UI" panose="020B0604030504040204" pitchFamily="50" charset="-128"/>
              </a:rPr>
              <a:t>/</a:t>
            </a:r>
            <a:r>
              <a:rPr lang="ja-JP" altLang="en-US" sz="1200" b="0" dirty="0">
                <a:solidFill>
                  <a:srgbClr val="D2533F"/>
                </a:solidFill>
                <a:latin typeface="Meiryo UI" panose="020B0604030504040204" pitchFamily="50" charset="-128"/>
                <a:ea typeface="Meiryo UI" panose="020B0604030504040204" pitchFamily="50" charset="-128"/>
              </a:rPr>
              <a:t>承認された</a:t>
            </a:r>
            <a:r>
              <a:rPr lang="en-US" altLang="ja-JP" sz="1200" b="0" dirty="0">
                <a:solidFill>
                  <a:srgbClr val="D2533F"/>
                </a:solidFill>
                <a:latin typeface="Meiryo UI" panose="020B0604030504040204" pitchFamily="50" charset="-128"/>
                <a:ea typeface="Meiryo UI" panose="020B0604030504040204" pitchFamily="50" charset="-128"/>
              </a:rPr>
              <a:t>OSS</a:t>
            </a:r>
            <a:r>
              <a:rPr lang="ja-JP" altLang="en-US" sz="1200" b="0" dirty="0">
                <a:solidFill>
                  <a:srgbClr val="D2533F"/>
                </a:solidFill>
                <a:latin typeface="Meiryo UI" panose="020B0604030504040204" pitchFamily="50" charset="-128"/>
                <a:ea typeface="Meiryo UI" panose="020B0604030504040204" pitchFamily="50" charset="-128"/>
              </a:rPr>
              <a:t>のみを使用し、指示された</a:t>
            </a:r>
            <a:r>
              <a:rPr lang="en-US" altLang="ja-JP" sz="1200" b="0" dirty="0">
                <a:solidFill>
                  <a:srgbClr val="D2533F"/>
                </a:solidFill>
                <a:latin typeface="Meiryo UI" panose="020B0604030504040204" pitchFamily="50" charset="-128"/>
                <a:ea typeface="Meiryo UI" panose="020B0604030504040204" pitchFamily="50" charset="-128"/>
              </a:rPr>
              <a:t>OSS</a:t>
            </a:r>
            <a:r>
              <a:rPr lang="ja-JP" altLang="en-US" sz="1200" b="0" dirty="0">
                <a:solidFill>
                  <a:srgbClr val="D2533F"/>
                </a:solidFill>
                <a:latin typeface="Meiryo UI" panose="020B0604030504040204" pitchFamily="50" charset="-128"/>
                <a:ea typeface="Meiryo UI" panose="020B0604030504040204" pitchFamily="50" charset="-128"/>
              </a:rPr>
              <a:t>の利用方法を遵守しましょう。</a:t>
            </a:r>
            <a:endParaRPr lang="en-US" altLang="ja-JP" sz="1200" b="0" dirty="0">
              <a:solidFill>
                <a:srgbClr val="D2533F"/>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rgbClr val="D2533F"/>
                </a:solidFill>
                <a:latin typeface="Meiryo UI" panose="020B0604030504040204" pitchFamily="50" charset="-128"/>
                <a:ea typeface="Meiryo UI" panose="020B0604030504040204" pitchFamily="50" charset="-128"/>
              </a:rPr>
              <a:t>2.</a:t>
            </a:r>
            <a:r>
              <a:rPr lang="ja-JP" altLang="en-US" sz="1200" b="0" dirty="0">
                <a:solidFill>
                  <a:srgbClr val="D2533F"/>
                </a:solidFill>
                <a:latin typeface="Meiryo UI" panose="020B0604030504040204" pitchFamily="50" charset="-128"/>
                <a:ea typeface="Meiryo UI" panose="020B0604030504040204" pitchFamily="50" charset="-128"/>
              </a:rPr>
              <a:t>新たに</a:t>
            </a:r>
            <a:r>
              <a:rPr lang="en-US" altLang="ja-JP" sz="1200" b="0" dirty="0">
                <a:solidFill>
                  <a:srgbClr val="D2533F"/>
                </a:solidFill>
                <a:latin typeface="Meiryo UI" panose="020B0604030504040204" pitchFamily="50" charset="-128"/>
                <a:ea typeface="Meiryo UI" panose="020B0604030504040204" pitchFamily="50" charset="-128"/>
              </a:rPr>
              <a:t>OSS</a:t>
            </a:r>
            <a:r>
              <a:rPr lang="ja-JP" altLang="en-US" sz="1200" b="0" dirty="0">
                <a:solidFill>
                  <a:srgbClr val="D2533F"/>
                </a:solidFill>
                <a:latin typeface="Meiryo UI" panose="020B0604030504040204" pitchFamily="50" charset="-128"/>
                <a:ea typeface="Meiryo UI" panose="020B0604030504040204" pitchFamily="50" charset="-128"/>
              </a:rPr>
              <a:t>を利用する場合は、必ず委託元に、下記の情報を提供し、承認を得ましょう。</a:t>
            </a:r>
            <a:br>
              <a:rPr lang="en-US" altLang="ja-JP" sz="1200" b="0" dirty="0">
                <a:solidFill>
                  <a:srgbClr val="D2533F"/>
                </a:solidFill>
                <a:latin typeface="Meiryo UI" panose="020B0604030504040204" pitchFamily="50" charset="-128"/>
                <a:ea typeface="Meiryo UI" panose="020B0604030504040204" pitchFamily="50" charset="-128"/>
              </a:rPr>
            </a:br>
            <a:r>
              <a:rPr lang="ja-JP" altLang="en-US" sz="1200" b="0" dirty="0">
                <a:solidFill>
                  <a:srgbClr val="D2533F"/>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200" b="0" dirty="0">
              <a:solidFill>
                <a:srgbClr val="D2533F"/>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rgbClr val="D2533F"/>
              </a:solidFill>
              <a:latin typeface="Meiryo UI" panose="020B0604030504040204" pitchFamily="50" charset="-128"/>
              <a:ea typeface="Meiryo UI" panose="020B0604030504040204" pitchFamily="50" charset="-128"/>
            </a:endParaRPr>
          </a:p>
          <a:p>
            <a:pPr eaLnBrk="1" hangingPunct="1"/>
            <a:r>
              <a:rPr lang="ja-JP" altLang="en-US" sz="1200" kern="0" dirty="0">
                <a:latin typeface="Meiryo UI" panose="020B0604030504040204" pitchFamily="50" charset="-128"/>
                <a:ea typeface="Meiryo UI" panose="020B0604030504040204" pitchFamily="50" charset="-128"/>
              </a:rPr>
              <a:t>ソフト開発委託元へ</a:t>
            </a:r>
            <a:r>
              <a:rPr lang="en-US" altLang="ja-JP" sz="1200" kern="0" dirty="0">
                <a:latin typeface="Meiryo UI" panose="020B0604030504040204" pitchFamily="50" charset="-128"/>
                <a:ea typeface="Meiryo UI" panose="020B0604030504040204" pitchFamily="50" charset="-128"/>
              </a:rPr>
              <a:t>OSS</a:t>
            </a:r>
            <a:r>
              <a:rPr lang="ja-JP" altLang="en-US" sz="1200" kern="0" dirty="0">
                <a:latin typeface="Meiryo UI" panose="020B0604030504040204" pitchFamily="50" charset="-128"/>
                <a:ea typeface="Meiryo UI" panose="020B0604030504040204" pitchFamily="50" charset="-128"/>
              </a:rPr>
              <a:t>情報が提供されなかった場合、</a:t>
            </a:r>
            <a:r>
              <a:rPr lang="ja-JP" altLang="en-US" dirty="0">
                <a:latin typeface="Meiryo UI" panose="020B0604030504040204" pitchFamily="50" charset="-128"/>
                <a:ea typeface="Meiryo UI" panose="020B0604030504040204" pitchFamily="50" charset="-128"/>
              </a:rPr>
              <a:t>以下のトラブルが予測されます。</a:t>
            </a:r>
          </a:p>
          <a:p>
            <a:pPr eaLnBrk="1" hangingPunct="1"/>
            <a:r>
              <a:rPr lang="ja-JP" altLang="en-US" dirty="0">
                <a:latin typeface="Meiryo UI" panose="020B0604030504040204" pitchFamily="50" charset="-128"/>
                <a:ea typeface="Meiryo UI" panose="020B0604030504040204" pitchFamily="50" charset="-128"/>
              </a:rPr>
              <a:t>例えば、委託先が利用した</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のライセンスの条件にて、ソースコードを提供することが義務付けられていた場合、</a:t>
            </a:r>
            <a:r>
              <a:rPr lang="ja-JP" altLang="en-US" sz="1200" dirty="0">
                <a:latin typeface="Meiryo UI" panose="020B0604030504040204" pitchFamily="50" charset="-128"/>
                <a:ea typeface="Meiryo UI" panose="020B0604030504040204" pitchFamily="50" charset="-128"/>
              </a:rPr>
              <a:t>委託元がそのことを知らずにいると、委託元</a:t>
            </a:r>
            <a:r>
              <a:rPr lang="ja-JP" altLang="en-US" dirty="0">
                <a:latin typeface="Meiryo UI" panose="020B0604030504040204" pitchFamily="50" charset="-128"/>
                <a:ea typeface="Meiryo UI" panose="020B0604030504040204" pitchFamily="50" charset="-128"/>
              </a:rPr>
              <a:t>が顧客へバイナリのみを提供してしまい、ライセンス違反となってしまうおそれがあります。</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2389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参考情報です。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プロジェクトについて、紹介します。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dirty="0" err="1">
                <a:latin typeface="Meiryo UI" panose="020B0604030504040204" pitchFamily="50" charset="-128"/>
                <a:ea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rPr>
              <a:t>については、こちらに</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34</a:t>
            </a:fld>
            <a:endParaRPr lang="en-US" altLang="ja-JP"/>
          </a:p>
        </p:txBody>
      </p:sp>
    </p:spTree>
    <p:extLst>
      <p:ext uri="{BB962C8B-B14F-4D97-AF65-F5344CB8AC3E}">
        <p14:creationId xmlns:p14="http://schemas.microsoft.com/office/powerpoint/2010/main" val="2760788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にて活動し情報を共有しています。</a:t>
            </a:r>
            <a:endParaRPr lang="en-US" altLang="ja-JP"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については、</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こちらに記載した情報を参考にしてください。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35</a:t>
            </a:fld>
            <a:endParaRPr lang="en-US" altLang="ja-JP"/>
          </a:p>
        </p:txBody>
      </p:sp>
    </p:spTree>
    <p:extLst>
      <p:ext uri="{BB962C8B-B14F-4D97-AF65-F5344CB8AC3E}">
        <p14:creationId xmlns:p14="http://schemas.microsoft.com/office/powerpoint/2010/main" val="26409462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95DCB-5AEE-4C7A-9E88-7B7CFEC3D802}" type="slidenum">
              <a:rPr lang="en-US" altLang="ja-JP"/>
              <a:pPr/>
              <a:t>36</a:t>
            </a:fld>
            <a:endParaRPr lang="en-US" altLang="ja-JP"/>
          </a:p>
        </p:txBody>
      </p:sp>
      <p:sp>
        <p:nvSpPr>
          <p:cNvPr id="421890" name="Rectangle 2"/>
          <p:cNvSpPr>
            <a:spLocks noGrp="1" noRot="1" noChangeAspect="1" noChangeArrowheads="1" noTextEdit="1"/>
          </p:cNvSpPr>
          <p:nvPr>
            <p:ph type="sldImg"/>
          </p:nvPr>
        </p:nvSpPr>
        <p:spPr>
          <a:xfrm>
            <a:off x="90488" y="742950"/>
            <a:ext cx="6618287" cy="3724275"/>
          </a:xfrm>
          <a:ln/>
        </p:spPr>
      </p:sp>
      <p:sp>
        <p:nvSpPr>
          <p:cNvPr id="421891" name="Rectangle 3"/>
          <p:cNvSpPr>
            <a:spLocks noGrp="1" noChangeArrowheads="1"/>
          </p:cNvSpPr>
          <p:nvPr>
            <p:ph type="body" idx="1"/>
          </p:nvPr>
        </p:nvSpPr>
        <p:spPr/>
        <p:txBody>
          <a:bodyPr/>
          <a:lstStyle/>
          <a:p>
            <a:r>
              <a:rPr lang="ja-JP" altLang="en-US" dirty="0">
                <a:latin typeface="Meiryo UI" panose="020B0604030504040204" pitchFamily="50" charset="-128"/>
                <a:ea typeface="Meiryo UI" panose="020B0604030504040204" pitchFamily="50" charset="-128"/>
              </a:rPr>
              <a:t>色々とご説明してきましたが、</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を利用するに当たってのポイントは、こちらの３つです。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まず、ライセンス条件を遵守すること。次に問題発生時に対処できるように対応方法を検討しておくこと、三つ目が</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の情報を顧客も含めて情報共有することになります。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安心安全に</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を活用していくことにご協力くださいますようお願いいたします。</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98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18020-872A-41A9-9559-7F0B099F3623}" type="slidenum">
              <a:rPr lang="en-US" altLang="ja-JP"/>
              <a:pPr/>
              <a:t>4</a:t>
            </a:fld>
            <a:endParaRPr lang="en-US" altLang="ja-JP"/>
          </a:p>
        </p:txBody>
      </p:sp>
      <p:sp>
        <p:nvSpPr>
          <p:cNvPr id="434178" name="Rectangle 2"/>
          <p:cNvSpPr>
            <a:spLocks noGrp="1" noRot="1" noChangeAspect="1" noChangeArrowheads="1" noTextEdit="1"/>
          </p:cNvSpPr>
          <p:nvPr>
            <p:ph type="sldImg"/>
          </p:nvPr>
        </p:nvSpPr>
        <p:spPr>
          <a:xfrm>
            <a:off x="90488" y="742950"/>
            <a:ext cx="6618287" cy="3724275"/>
          </a:xfrm>
          <a:ln/>
        </p:spPr>
      </p:sp>
      <p:sp>
        <p:nvSpPr>
          <p:cNvPr id="434179" name="Rectangle 3"/>
          <p:cNvSpPr>
            <a:spLocks noGrp="1" noChangeArrowheads="1"/>
          </p:cNvSpPr>
          <p:nvPr>
            <p:ph type="body" idx="1"/>
          </p:nvPr>
        </p:nvSpPr>
        <p:spPr/>
        <p:txBody>
          <a:bodyPr/>
          <a:lstStyle/>
          <a:p>
            <a:r>
              <a:rPr lang="ja-JP" altLang="en-US" dirty="0">
                <a:latin typeface="Meiryo UI" panose="020B0604030504040204" pitchFamily="50" charset="-128"/>
                <a:ea typeface="Meiryo UI" panose="020B0604030504040204" pitchFamily="50" charset="-128"/>
              </a:rPr>
              <a:t>まず初めに質問させてください。</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インターネットからダウンロードしたプログラム</a:t>
            </a:r>
            <a:r>
              <a:rPr lang="en-US" altLang="ja-JP" dirty="0">
                <a:latin typeface="Meiryo UI" panose="020B0604030504040204" pitchFamily="50" charset="-128"/>
                <a:ea typeface="Meiryo UI" panose="020B0604030504040204" pitchFamily="50" charset="-128"/>
              </a:rPr>
              <a:t>A</a:t>
            </a:r>
            <a:r>
              <a:rPr lang="ja-JP" altLang="en-US" dirty="0">
                <a:latin typeface="Meiryo UI" panose="020B0604030504040204" pitchFamily="50" charset="-128"/>
                <a:ea typeface="Meiryo UI" panose="020B0604030504040204" pitchFamily="50" charset="-128"/>
              </a:rPr>
              <a:t>を、自社の製品や受託開発に利用できると思いますか。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これは、ちょっと意地悪な質問で、前提となる条件をどのように考えるかで答えが変わってきます。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プログラムの開発者が利用に関する条件を何も提示していなければ利用できないということになりますし、利用を許諾することを明記していれば利用できるということになります。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というのは、プログラムは著作権法で保護されているからです。</a:t>
            </a:r>
            <a:endParaRPr lang="en-US" altLang="ja-JP" dirty="0">
              <a:latin typeface="Meiryo UI" panose="020B0604030504040204" pitchFamily="50" charset="-128"/>
              <a:ea typeface="Meiryo UI" panose="020B0604030504040204" pitchFamily="50" charset="-128"/>
            </a:endParaRPr>
          </a:p>
          <a:p>
            <a:endParaRPr lang="en-US" altLang="ja-JP" dirty="0"/>
          </a:p>
        </p:txBody>
      </p:sp>
    </p:spTree>
    <p:extLst>
      <p:ext uri="{BB962C8B-B14F-4D97-AF65-F5344CB8AC3E}">
        <p14:creationId xmlns:p14="http://schemas.microsoft.com/office/powerpoint/2010/main" val="352981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プログラムの表現は、著作権法で保護されており、プログラムを作成した人に著作権が発生します。個人が作成すればその個人に発生しますし、会社の業務で作成した場合は、特に別の取り決めが無い限り、会社に著作権が発生します。</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OSS</a:t>
            </a:r>
            <a:r>
              <a:rPr kumimoji="1" lang="ja-JP" altLang="en-US" dirty="0">
                <a:latin typeface="Meiryo UI" panose="020B0604030504040204" pitchFamily="50" charset="-128"/>
                <a:ea typeface="Meiryo UI" panose="020B0604030504040204" pitchFamily="50" charset="-128"/>
              </a:rPr>
              <a:t>を利用する際に特に関係するのが、著作権の中の複製権や、インターネットで送信する公衆送信権、他社</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他人に提供したり貸したりする譲渡権や貸与権、改変に関係する翻案権や二次的著作物の利用に関する原著作者の権利等があります。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また、人格権として、氏名表示権や意に反した改変をされない同一性保持権があります。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これらの権利は、プログラム等の作成者が保有している権利ですので、著作権者の許諾がなければ、勝手に利用することができないということになります。</a:t>
            </a:r>
            <a:endParaRPr kumimoji="1" lang="en-US" altLang="ja-JP" dirty="0">
              <a:latin typeface="Meiryo UI" panose="020B0604030504040204" pitchFamily="50" charset="-128"/>
              <a:ea typeface="Meiryo UI" panose="020B0604030504040204" pitchFamily="50" charset="-128"/>
            </a:endParaRPr>
          </a:p>
          <a:p>
            <a:pPr algn="l" eaLnBrk="1" hangingPunct="1"/>
            <a:endParaRPr lang="en-US" altLang="ja-JP" dirty="0">
              <a:latin typeface="Meiryo UI" panose="020B0604030504040204" pitchFamily="50" charset="-128"/>
              <a:ea typeface="Meiryo UI" panose="020B0604030504040204" pitchFamily="50" charset="-128"/>
            </a:endParaRPr>
          </a:p>
          <a:p>
            <a:pPr algn="l" eaLnBrk="1" hangingPunct="1"/>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本節は日本の法令に対応しています。</a:t>
            </a:r>
            <a:r>
              <a:rPr lang="ja-JP" altLang="en-US"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翻訳版を日本以外で利用する際には、各企業の法務部門を加えた検討が不可欠となります。</a:t>
            </a:r>
            <a:r>
              <a:rPr lang="en-US" altLang="ja-JP" kern="0"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5</a:t>
            </a:fld>
            <a:endParaRPr kumimoji="1" lang="ja-JP" altLang="en-US"/>
          </a:p>
        </p:txBody>
      </p:sp>
    </p:spTree>
    <p:extLst>
      <p:ext uri="{BB962C8B-B14F-4D97-AF65-F5344CB8AC3E}">
        <p14:creationId xmlns:p14="http://schemas.microsoft.com/office/powerpoint/2010/main" val="278114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dirty="0">
                <a:latin typeface="Meiryo UI" panose="020B0604030504040204" pitchFamily="50" charset="-128"/>
                <a:ea typeface="Meiryo UI" panose="020B0604030504040204" pitchFamily="50" charset="-128"/>
              </a:rPr>
              <a:t>なお、</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については、</a:t>
            </a:r>
            <a:r>
              <a:rPr lang="en-US" altLang="ja-JP" dirty="0">
                <a:latin typeface="Meiryo UI" panose="020B0604030504040204" pitchFamily="50" charset="-128"/>
                <a:ea typeface="Meiryo UI" panose="020B0604030504040204" pitchFamily="50" charset="-128"/>
              </a:rPr>
              <a:t>OSI(Open Source Initiative)</a:t>
            </a:r>
            <a:r>
              <a:rPr lang="ja-JP" altLang="en-US" dirty="0">
                <a:latin typeface="Meiryo UI" panose="020B0604030504040204" pitchFamily="50" charset="-128"/>
                <a:ea typeface="Meiryo UI" panose="020B0604030504040204" pitchFamily="50" charset="-128"/>
              </a:rPr>
              <a:t>という団体が、こちらに記載されているような</a:t>
            </a:r>
            <a:r>
              <a:rPr lang="en-US" altLang="ja-JP" dirty="0">
                <a:latin typeface="Meiryo UI" panose="020B0604030504040204" pitchFamily="50" charset="-128"/>
                <a:ea typeface="Meiryo UI" panose="020B0604030504040204" pitchFamily="50" charset="-128"/>
              </a:rPr>
              <a:t>10</a:t>
            </a:r>
            <a:r>
              <a:rPr lang="ja-JP" altLang="en-US" dirty="0">
                <a:latin typeface="Meiryo UI" panose="020B0604030504040204" pitchFamily="50" charset="-128"/>
                <a:ea typeface="Meiryo UI" panose="020B0604030504040204" pitchFamily="50" charset="-128"/>
              </a:rPr>
              <a:t>箇条を定義しています。しかし、この定義を意識せず、一般的に</a:t>
            </a:r>
            <a:r>
              <a:rPr lang="ja-JP" altLang="en-US" sz="12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ソースコードが公開されていて、利用がライセンスで許諾されているものが、オープンソースと呼ばれています。</a:t>
            </a:r>
            <a:endParaRPr lang="en-US" altLang="ja-JP" sz="1200" kern="0"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6</a:t>
            </a:fld>
            <a:endParaRPr kumimoji="1" lang="ja-JP" altLang="en-US"/>
          </a:p>
        </p:txBody>
      </p:sp>
    </p:spTree>
    <p:extLst>
      <p:ext uri="{BB962C8B-B14F-4D97-AF65-F5344CB8AC3E}">
        <p14:creationId xmlns:p14="http://schemas.microsoft.com/office/powerpoint/2010/main" val="2614758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0963" y="682625"/>
            <a:ext cx="6567487" cy="3695700"/>
          </a:xfrm>
          <a:ln/>
        </p:spPr>
      </p:sp>
      <p:sp>
        <p:nvSpPr>
          <p:cNvPr id="30723" name="Rectangle 3"/>
          <p:cNvSpPr>
            <a:spLocks noGrp="1" noChangeArrowheads="1"/>
          </p:cNvSpPr>
          <p:nvPr>
            <p:ph type="body" idx="1"/>
          </p:nvPr>
        </p:nvSpPr>
        <p:spPr>
          <a:xfrm>
            <a:off x="672315" y="4567273"/>
            <a:ext cx="5383277" cy="4921080"/>
          </a:xfrm>
          <a:noFill/>
        </p:spPr>
        <p:txBody>
          <a:bodyPr/>
          <a:lstStyle/>
          <a:p>
            <a:pPr eaLnBrk="1" hangingPunct="1"/>
            <a:r>
              <a:rPr lang="ja-JP" altLang="en-US" dirty="0">
                <a:latin typeface="ＭＳ Ｐ明朝" pitchFamily="18" charset="-128"/>
              </a:rPr>
              <a:t>　</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は有用なツールですが、そのメリット</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デメリットをきちんと認識したうえで、できるだけリスク低減することが大切です。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　まず、①</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は、無償で入手できますので、導入コストや開発費を削減できることが期待できます。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 　一方、</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の開発者は一切の責任を負わない条件で無償提供しています。バグや脆弱性等の問題や、特許等の権利侵害の問題が発生した場合のリスクの低減策を事前に検討しておく必要があります。</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脆弱性の発生の把握方法の確定、過去の特許訴訟の有無の確認等</a:t>
            </a:r>
            <a:r>
              <a:rPr lang="en-US" altLang="ja-JP" dirty="0">
                <a:latin typeface="Meiryo UI" panose="020B0604030504040204" pitchFamily="50" charset="-128"/>
                <a:ea typeface="Meiryo UI" panose="020B0604030504040204" pitchFamily="50" charset="-128"/>
              </a:rPr>
              <a:t>)</a:t>
            </a:r>
          </a:p>
          <a:p>
            <a:pPr eaLnBrk="1" hangingPunct="1"/>
            <a:r>
              <a:rPr lang="ja-JP" altLang="en-US" dirty="0">
                <a:latin typeface="Meiryo UI" panose="020B0604030504040204" pitchFamily="50" charset="-128"/>
                <a:ea typeface="Meiryo UI" panose="020B0604030504040204" pitchFamily="50" charset="-128"/>
              </a:rPr>
              <a:t>　次に、②</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ソースコードが公開されています。ベンダ製品の場合、ソースコードは公開されていませんので、問題が発生した場合、利用者は、その製品を開発したベンダが対応するのを待つしかありません。しかし、</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は、問題が発生した場合でも、利用者に技術力があれば自身でソースコードの調査や修正を行うことができます。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  一方、</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ライセンスの中には、バイナリを配布する場合にソースコードの提供を義務付けているものがあります。この場合、自社が改変した部分のノウハウが流失するおそれがあります。改変する際は、秘密とすべき情報が含まれないようにする必要があり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さらに、③</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は、コミュニティという開発者の集団で開発されるものが多いです。スキルの高い開発者が参加していることも多く、利用実績の多い</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を選択することで、品質・性能のよいものを利用することができます。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  一方、コミュニティの開発者により仕様が確定されるため、バージョンアップ時の機能の互換性の保証はありません。従来、利用していた機能が、バージョンアップ時に削除されることもあり得ます。このリスクを低減するためには、利用する</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の開発コミュニティにどのような企業が参加しているか、世の中の利用実績等を個別に評価することが大切です。</a:t>
            </a:r>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ＭＳ Ｐ明朝" pitchFamily="18" charset="-128"/>
            </a:endParaRPr>
          </a:p>
        </p:txBody>
      </p:sp>
      <p:sp>
        <p:nvSpPr>
          <p:cNvPr id="5" name="Rectangle 7"/>
          <p:cNvSpPr>
            <a:spLocks noGrp="1" noChangeArrowheads="1"/>
          </p:cNvSpPr>
          <p:nvPr>
            <p:ph type="sldNum" sz="quarter" idx="5"/>
          </p:nvPr>
        </p:nvSpPr>
        <p:spPr>
          <a:xfrm>
            <a:off x="3810313" y="9359039"/>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ea typeface="ＭＳ Ｐゴシック" pitchFamily="50" charset="-128"/>
                <a:cs typeface="Arial" charset="0"/>
              </a:rPr>
              <a:pPr algn="r" eaLnBrk="1" hangingPunct="1">
                <a:spcBef>
                  <a:spcPct val="0"/>
                </a:spcBef>
              </a:pPr>
              <a:t>7</a:t>
            </a:fld>
            <a:endParaRPr lang="en-US" altLang="ja-JP">
              <a:ea typeface="ＭＳ Ｐゴシック" pitchFamily="50" charset="-128"/>
              <a:cs typeface="Arial" charset="0"/>
            </a:endParaRPr>
          </a:p>
        </p:txBody>
      </p:sp>
    </p:spTree>
    <p:extLst>
      <p:ext uri="{BB962C8B-B14F-4D97-AF65-F5344CB8AC3E}">
        <p14:creationId xmlns:p14="http://schemas.microsoft.com/office/powerpoint/2010/main" val="71862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この章では、</a:t>
            </a:r>
            <a:r>
              <a:rPr kumimoji="1" lang="en-US" altLang="ja-JP" dirty="0">
                <a:latin typeface="Meiryo UI" panose="020B0604030504040204" pitchFamily="50" charset="-128"/>
                <a:ea typeface="Meiryo UI" panose="020B0604030504040204" pitchFamily="50" charset="-128"/>
              </a:rPr>
              <a:t>OSS</a:t>
            </a:r>
            <a:r>
              <a:rPr kumimoji="1" lang="ja-JP" altLang="en-US" dirty="0">
                <a:latin typeface="Meiryo UI" panose="020B0604030504040204" pitchFamily="50" charset="-128"/>
                <a:ea typeface="Meiryo UI" panose="020B0604030504040204" pitchFamily="50" charset="-128"/>
              </a:rPr>
              <a:t>とライセンスに関する基本事項をご紹介します。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8</a:t>
            </a:fld>
            <a:endParaRPr kumimoji="1" lang="ja-JP" altLang="en-US"/>
          </a:p>
        </p:txBody>
      </p:sp>
    </p:spTree>
    <p:extLst>
      <p:ext uri="{BB962C8B-B14F-4D97-AF65-F5344CB8AC3E}">
        <p14:creationId xmlns:p14="http://schemas.microsoft.com/office/powerpoint/2010/main" val="1209358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ea typeface="ＭＳ Ｐゴシック" pitchFamily="50" charset="-128"/>
                <a:cs typeface="Arial" charset="0"/>
              </a:rPr>
              <a:pPr algn="r" eaLnBrk="1" hangingPunct="1">
                <a:spcBef>
                  <a:spcPct val="0"/>
                </a:spcBef>
              </a:pPr>
              <a:t>9</a:t>
            </a:fld>
            <a:endParaRPr lang="en-US" altLang="ja-JP">
              <a:ea typeface="ＭＳ Ｐゴシック" pitchFamily="50" charset="-128"/>
              <a:cs typeface="Arial" charset="0"/>
            </a:endParaRPr>
          </a:p>
        </p:txBody>
      </p:sp>
      <p:sp>
        <p:nvSpPr>
          <p:cNvPr id="31748" name="Rectangle 2"/>
          <p:cNvSpPr>
            <a:spLocks noGrp="1" noRot="1" noChangeAspect="1" noChangeArrowheads="1" noTextEdit="1"/>
          </p:cNvSpPr>
          <p:nvPr>
            <p:ph type="sldImg"/>
          </p:nvPr>
        </p:nvSpPr>
        <p:spPr>
          <a:xfrm>
            <a:off x="79375" y="738188"/>
            <a:ext cx="6569075" cy="369570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latin typeface="Meiryo UI" panose="020B0604030504040204" pitchFamily="50" charset="-128"/>
                <a:ea typeface="Meiryo UI" panose="020B0604030504040204" pitchFamily="50" charset="-128"/>
              </a:rPr>
              <a:t>さて、次に、</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と、その利用を許諾するライセンスの関係をご紹介します。</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現在、</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は、コミュニティ、企業、個人等、様々な開発形態があり、各開発者には、法律で定められた著作権が発生します。著作権は、先程、ご説明したように、複製や改変、配布等を行うことを許諾したり、禁止したりできる権利です。</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開発者は、自らが開発したソフトウェアについて、利用を許諾し、許諾にあたって様々な条件を定めています。この許諾することを「ライセンス」といい、ライセンスの中で定められた利用条件のことを「ライセンス条件」といいます。著作権者が、著作物毎に、ライセンス条件を設定します。このライセンス条件を守らなければ、法律上、著作権侵害となります。著作権侵害となった場合は、商品の差し止めや著作権者への損害賠償の支払いが発生するおそれがあります。したがって、</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を利用する際には、ライセンス条件を調査して、内容を理解することが大切です。</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8516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E8E9CBD9-E97A-4244-BA2F-A59041725FCD}" type="slidenum">
              <a:rPr lang="de-DE" altLang="ja-JP" smtClean="0"/>
              <a:pPr/>
              <a:t>‹#›</a:t>
            </a:fld>
            <a:endParaRPr lang="de-DE" altLang="ja-JP"/>
          </a:p>
        </p:txBody>
      </p:sp>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penchain-project.github.io/OpenChain-JWG/subgroups/education/" TargetMode="External"/><Relationship Id="rId4" Type="http://schemas.openxmlformats.org/officeDocument/2006/relationships/hyperlink" Target="http://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www.apache.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secure-web.cisco.com/1UU_dhhJ9ga67MVq8zjBAa7qx_L9fgBK4paMmYhqd7tJJsJu7O463l0Pw-ShLj8kKSGl9ldOwXYuYesT4RFuDUOdNqrsmHX0NzxJpS8ckam_4Pf3kfeuPg8Q6RKoFQ81IGagpVDwdfJVlgzEBjy_Y83sbKt4e0keOOkGXa5ML5RVHqPGs3dbYBxYl2Keyr6EerHIwIrxitNCyTxi57lWrj3imR11twhwIwdoHUbnxC-WhHi-yBc8aEycxXToFYcXXARMvnXFGMDYhO0GSd116m36MwcjuBvdehp4Egd0ElgR7xEUN_huJBDFh4xvr_KL_/https%3A%2F%2Flicenses.opensource.jp%2F" TargetMode="External"/><Relationship Id="rId13" Type="http://schemas.openxmlformats.org/officeDocument/2006/relationships/hyperlink" Target="https://spdx.org/" TargetMode="External"/><Relationship Id="rId3" Type="http://schemas.openxmlformats.org/officeDocument/2006/relationships/hyperlink" Target="http://jvndb.jvn.jp/index.html" TargetMode="External"/><Relationship Id="rId7" Type="http://schemas.openxmlformats.org/officeDocument/2006/relationships/hyperlink" Target="https://www.openhub.net/" TargetMode="External"/><Relationship Id="rId12" Type="http://schemas.openxmlformats.org/officeDocument/2006/relationships/hyperlink" Target="https://www.osll.jp/outline/reference/#_33" TargetMode="External"/><Relationship Id="rId2" Type="http://schemas.openxmlformats.org/officeDocument/2006/relationships/notesSlide" Target="../notesSlides/notesSlide29.xml"/><Relationship Id="rId16" Type="http://schemas.openxmlformats.org/officeDocument/2006/relationships/hyperlink" Target="https://www.osll.jp/" TargetMode="External"/><Relationship Id="rId1" Type="http://schemas.openxmlformats.org/officeDocument/2006/relationships/slideLayout" Target="../slideLayouts/slideLayout4.xml"/><Relationship Id="rId6" Type="http://schemas.openxmlformats.org/officeDocument/2006/relationships/hyperlink" Target="http://sourceforge.jp/magazine/" TargetMode="External"/><Relationship Id="rId11" Type="http://schemas.openxmlformats.org/officeDocument/2006/relationships/hyperlink" Target="https://www.softic.or.jp/ossqa/index.htm" TargetMode="External"/><Relationship Id="rId5" Type="http://schemas.openxmlformats.org/officeDocument/2006/relationships/hyperlink" Target="http://www.ossnews.jp/" TargetMode="External"/><Relationship Id="rId15" Type="http://schemas.openxmlformats.org/officeDocument/2006/relationships/hyperlink" Target="https://tldrlegal.com/licenses/browse" TargetMode="External"/><Relationship Id="rId10" Type="http://schemas.openxmlformats.org/officeDocument/2006/relationships/hyperlink" Target="https://www.ipa.go.jp/osc/license1.html" TargetMode="External"/><Relationship Id="rId4" Type="http://schemas.openxmlformats.org/officeDocument/2006/relationships/hyperlink" Target="http://radar.oss.scsk.info/" TargetMode="External"/><Relationship Id="rId9" Type="http://schemas.openxmlformats.org/officeDocument/2006/relationships/hyperlink" Target="http://www.ipa.go.jp/osc/osslegal.html" TargetMode="External"/><Relationship Id="rId14" Type="http://schemas.openxmlformats.org/officeDocument/2006/relationships/hyperlink" Target="https://spdx.org/license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apache.org/foundation/license-faq.html" TargetMode="External"/><Relationship Id="rId3" Type="http://schemas.openxmlformats.org/officeDocument/2006/relationships/hyperlink" Target="http://www.gnu.org/licenses/gpl-faq.ja.html" TargetMode="External"/><Relationship Id="rId7" Type="http://schemas.openxmlformats.org/officeDocument/2006/relationships/hyperlink" Target="https://www.gnu.org/licenses/gcc-exception-3.1-faq.html"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gnu.org/licenses/exceptions.ja.html" TargetMode="External"/><Relationship Id="rId11" Type="http://schemas.openxmlformats.org/officeDocument/2006/relationships/hyperlink" Target="http://www.eclipse.org/legal/eplfaq.php" TargetMode="External"/><Relationship Id="rId5" Type="http://schemas.openxmlformats.org/officeDocument/2006/relationships/hyperlink" Target="https://www.gnu.org/licenses/license-list.ja.html" TargetMode="External"/><Relationship Id="rId10" Type="http://schemas.openxmlformats.org/officeDocument/2006/relationships/hyperlink" Target="https://www.ibm.com/developerworks/jp/opensource/library/os-cplfaq.html" TargetMode="External"/><Relationship Id="rId4" Type="http://schemas.openxmlformats.org/officeDocument/2006/relationships/hyperlink" Target="https://www.gnu.org/licenses/old-licenses/gpl-2.0-faq.ja.html" TargetMode="External"/><Relationship Id="rId9" Type="http://schemas.openxmlformats.org/officeDocument/2006/relationships/hyperlink" Target="http://www.apache.org/legal/resolved.html#faq"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openchain-project.github.io/OpenChain-JWG/subgroups/promotion/" TargetMode="External"/><Relationship Id="rId3" Type="http://schemas.openxmlformats.org/officeDocument/2006/relationships/hyperlink" Target="https://openchain-project.github.io/OpenChain-JWG/subgroups/education/" TargetMode="External"/><Relationship Id="rId7" Type="http://schemas.openxmlformats.org/officeDocument/2006/relationships/hyperlink" Target="https://openchain-project.github.io/OpenChain-JWG/subgroups/plannin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icensing/" TargetMode="External"/><Relationship Id="rId5" Type="http://schemas.openxmlformats.org/officeDocument/2006/relationships/hyperlink" Target="https://openchain-project.github.io/OpenChain-JWG/subgroups/leaflet/" TargetMode="External"/><Relationship Id="rId4" Type="http://schemas.openxmlformats.org/officeDocument/2006/relationships/hyperlink" Target="https://openchain-project.github.io/OpenChain-JWG/subgroups/FAQ/" TargetMode="External"/><Relationship Id="rId9" Type="http://schemas.openxmlformats.org/officeDocument/2006/relationships/hyperlink" Target="https://openchain-project.github.io/OpenChain-JWG/subgroups/toolin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9" name="Picture 5">
            <a:extLst>
              <a:ext uri="{FF2B5EF4-FFF2-40B4-BE49-F238E27FC236}">
                <a16:creationId xmlns:a16="http://schemas.microsoft.com/office/drawing/2014/main" id="{A2EAC05F-5313-41F8-82D8-20E0C709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10" name="Title 1">
            <a:extLst>
              <a:ext uri="{FF2B5EF4-FFF2-40B4-BE49-F238E27FC236}">
                <a16:creationId xmlns:a16="http://schemas.microsoft.com/office/drawing/2014/main" id="{5551EB71-E662-4118-A4AA-FFFB9F99B201}"/>
              </a:ext>
            </a:extLst>
          </p:cNvPr>
          <p:cNvSpPr txBox="1">
            <a:spLocks/>
          </p:cNvSpPr>
          <p:nvPr/>
        </p:nvSpPr>
        <p:spPr bwMode="gray">
          <a:xfrm>
            <a:off x="863600" y="1479177"/>
            <a:ext cx="10993040"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a:solidFill>
                  <a:srgbClr val="FFFFFF"/>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ソフトウェア開発委託先向け教育資料</a:t>
            </a:r>
            <a:endParaRPr lang="en-US" sz="32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Subtitle 2">
            <a:extLst>
              <a:ext uri="{FF2B5EF4-FFF2-40B4-BE49-F238E27FC236}">
                <a16:creationId xmlns:a16="http://schemas.microsoft.com/office/drawing/2014/main" id="{452B95B2-8059-4008-9B5C-E27BB4AA684F}"/>
              </a:ext>
            </a:extLst>
          </p:cNvPr>
          <p:cNvSpPr>
            <a:spLocks noGrp="1"/>
          </p:cNvSpPr>
          <p:nvPr>
            <p:ph type="subTitle" idx="1"/>
          </p:nvPr>
        </p:nvSpPr>
        <p:spPr>
          <a:xfrm>
            <a:off x="1127448" y="4149080"/>
            <a:ext cx="9552881" cy="2035126"/>
          </a:xfrm>
        </p:spPr>
        <p:txBody>
          <a:bodyPr vert="horz" lIns="91440" tIns="45720" rIns="91440" bIns="45720" rtlCol="0" anchor="t">
            <a:noAutofit/>
          </a:bodyPr>
          <a:lstStyle/>
          <a:p>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本資料は、企業が</a:t>
            </a:r>
            <a: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を含むソフトウェアの開発を委託する際、</a:t>
            </a:r>
            <a:r>
              <a:rPr lang="ja-JP" altLang="en-US" sz="18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委託先に向けて</a:t>
            </a:r>
            <a:r>
              <a:rPr lang="en-US" altLang="ja-JP" sz="1800"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sz="180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8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ライセンスに関する</a:t>
            </a:r>
            <a:r>
              <a:rPr lang="ja-JP" altLang="en-US" sz="18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教育を行い、情報共有を依頼する</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ためのものです。</a:t>
            </a:r>
            <a:endPar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br>
              <a:rPr 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資料は</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hlinkClick r:id="rId4"/>
              </a:rPr>
              <a:t>Creative Commons CC0 1.0 Universal </a:t>
            </a:r>
            <a:r>
              <a:rPr lang="en-US" sz="17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ライセンスの下でリリースされて</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おり、複製、改変、</a:t>
            </a:r>
            <a:b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配布にあたっての制限はありません。</a:t>
            </a:r>
            <a:endParaRPr lang="en-US" altLang="ja-JP" sz="17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7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700" dirty="0">
                <a:latin typeface="Meiryo UI" panose="020B0604030504040204" pitchFamily="50" charset="-128"/>
                <a:ea typeface="Meiryo UI" panose="020B0604030504040204" pitchFamily="50" charset="-128"/>
                <a:cs typeface="メイリオ" panose="020B0604030504040204" pitchFamily="50" charset="-128"/>
              </a:rPr>
              <a:t>作成元：</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kern="0" dirty="0" err="1">
                <a:latin typeface="Meiryo UI" panose="020B0604030504040204" pitchFamily="50" charset="-128"/>
                <a:ea typeface="Meiryo UI" panose="020B0604030504040204" pitchFamily="50" charset="-128"/>
                <a:cs typeface="メイリオ" panose="020B0604030504040204" pitchFamily="50" charset="-128"/>
                <a:hlinkClick r:id="rId5"/>
              </a:rPr>
              <a:t>OpenChain</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 Japan Work Group</a:t>
            </a:r>
            <a:r>
              <a:rPr lang="ja-JP" altLang="en-US" sz="1700" dirty="0">
                <a:latin typeface="Meiryo UI" panose="020B0604030504040204" pitchFamily="50" charset="-128"/>
                <a:ea typeface="Meiryo UI" panose="020B0604030504040204" pitchFamily="50" charset="-128"/>
                <a:cs typeface="メイリオ" panose="020B0604030504040204" pitchFamily="50" charset="-128"/>
                <a:hlinkClick r:id="rId5"/>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hlinkClick r:id="rId5"/>
              </a:rPr>
              <a:t>e</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ducation sg</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sz="14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latin typeface="Meiryo UI" panose="020B0604030504040204" pitchFamily="50" charset="-128"/>
                <a:ea typeface="Meiryo UI" panose="020B0604030504040204" pitchFamily="50" charset="-128"/>
              </a:rPr>
              <a:t>2.1</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の著作権者とライセンスの関係</a:t>
            </a:r>
          </a:p>
        </p:txBody>
      </p:sp>
      <p:sp>
        <p:nvSpPr>
          <p:cNvPr id="31761" name="Rectangle 21"/>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marL="342900" indent="-342900" algn="l" eaLnBrk="1" fontAlgn="base" hangingPunct="1">
              <a:buFont typeface="Wingdings" panose="05000000000000000000" pitchFamily="2" charset="2"/>
              <a:buChar char="u"/>
              <a:defRPr/>
            </a:pP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の</a:t>
            </a:r>
            <a:r>
              <a:rPr lang="ja-JP" altLang="en-US" sz="2200" u="sng" dirty="0">
                <a:solidFill>
                  <a:srgbClr val="C00000"/>
                </a:solidFill>
                <a:latin typeface="Meiryo UI" panose="020B0604030504040204" pitchFamily="50" charset="-128"/>
                <a:ea typeface="Meiryo UI" panose="020B0604030504040204" pitchFamily="50" charset="-128"/>
              </a:rPr>
              <a:t>開発者</a:t>
            </a:r>
            <a:r>
              <a:rPr lang="ja-JP" altLang="en-US" sz="2200" dirty="0">
                <a:solidFill>
                  <a:schemeClr val="tx1"/>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著作権法で定められた</a:t>
            </a:r>
            <a:r>
              <a:rPr lang="ja-JP" altLang="en-US" sz="2200" u="sng" dirty="0">
                <a:solidFill>
                  <a:srgbClr val="CC0000"/>
                </a:solidFill>
                <a:latin typeface="Meiryo UI" panose="020B0604030504040204" pitchFamily="50" charset="-128"/>
                <a:ea typeface="Meiryo UI" panose="020B0604030504040204" pitchFamily="50" charset="-128"/>
              </a:rPr>
              <a:t>「著作権」</a:t>
            </a:r>
            <a:r>
              <a:rPr lang="en-US" altLang="ja-JP" sz="2200" u="sng" dirty="0">
                <a:solidFill>
                  <a:srgbClr val="CC0000"/>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が発生</a:t>
            </a:r>
            <a:br>
              <a:rPr lang="en-US" altLang="ja-JP" sz="2200" dirty="0">
                <a:latin typeface="Meiryo UI" panose="020B0604030504040204" pitchFamily="50" charset="-128"/>
                <a:ea typeface="Meiryo UI" panose="020B0604030504040204" pitchFamily="50" charset="-128"/>
              </a:rPr>
            </a:br>
            <a:r>
              <a:rPr lang="ja-JP" altLang="en-US" sz="22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（*）複製や改変、配布等をコントロールする権利であり譲渡可能</a:t>
            </a:r>
            <a:endParaRPr lang="ja-JP" altLang="en-US" sz="2200" dirty="0">
              <a:latin typeface="Meiryo UI" panose="020B0604030504040204" pitchFamily="50" charset="-128"/>
              <a:ea typeface="Meiryo UI" panose="020B0604030504040204" pitchFamily="50" charset="-128"/>
            </a:endParaRPr>
          </a:p>
          <a:p>
            <a:pPr marL="342900" indent="-342900" algn="l" eaLnBrk="1" fontAlgn="base" hangingPunct="1">
              <a:spcBef>
                <a:spcPts val="600"/>
              </a:spcBef>
              <a:buFont typeface="Wingdings" panose="05000000000000000000" pitchFamily="2" charset="2"/>
              <a:buChar char="u"/>
              <a:defRPr/>
            </a:pPr>
            <a:r>
              <a:rPr lang="ja-JP" altLang="en-US" sz="2200" dirty="0">
                <a:latin typeface="Meiryo UI" panose="020B0604030504040204" pitchFamily="50" charset="-128"/>
                <a:ea typeface="Meiryo UI" panose="020B0604030504040204" pitchFamily="50" charset="-128"/>
              </a:rPr>
              <a:t>著作権者：複製や改変等の利用を許諾する際の</a:t>
            </a:r>
            <a:r>
              <a:rPr lang="ja-JP" altLang="en-US" sz="2200" u="sng" dirty="0">
                <a:solidFill>
                  <a:srgbClr val="C00000"/>
                </a:solidFill>
                <a:latin typeface="Meiryo UI" panose="020B0604030504040204" pitchFamily="50" charset="-128"/>
                <a:ea typeface="Meiryo UI" panose="020B0604030504040204" pitchFamily="50" charset="-128"/>
              </a:rPr>
              <a:t>条件を自由に設定可能</a:t>
            </a:r>
            <a:br>
              <a:rPr lang="en-US" altLang="ja-JP" sz="2200" u="sng" dirty="0">
                <a:solidFill>
                  <a:srgbClr val="C00000"/>
                </a:solidFill>
                <a:latin typeface="Meiryo UI" panose="020B0604030504040204" pitchFamily="50" charset="-128"/>
                <a:ea typeface="Meiryo UI" panose="020B0604030504040204" pitchFamily="50" charset="-128"/>
              </a:rPr>
            </a:br>
            <a:r>
              <a:rPr lang="ja-JP" altLang="en-US" sz="2200" dirty="0">
                <a:solidFill>
                  <a:srgbClr val="C00000"/>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　この条件を</a:t>
            </a:r>
            <a:r>
              <a:rPr lang="ja-JP" altLang="en-US" sz="2200" u="sng" dirty="0">
                <a:solidFill>
                  <a:srgbClr val="C00000"/>
                </a:solidFill>
                <a:latin typeface="Meiryo UI" panose="020B0604030504040204" pitchFamily="50" charset="-128"/>
                <a:ea typeface="Meiryo UI" panose="020B0604030504040204" pitchFamily="50" charset="-128"/>
              </a:rPr>
              <a:t>「ライセンス条件」</a:t>
            </a:r>
            <a:r>
              <a:rPr lang="ja-JP" altLang="en-US" sz="2200" dirty="0">
                <a:solidFill>
                  <a:schemeClr val="tx1"/>
                </a:solidFill>
                <a:latin typeface="Meiryo UI" panose="020B0604030504040204" pitchFamily="50" charset="-128"/>
                <a:ea typeface="Meiryo UI" panose="020B0604030504040204" pitchFamily="50" charset="-128"/>
              </a:rPr>
              <a:t>という</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8218" name="テキスト ボックス 32"/>
          <p:cNvSpPr txBox="1">
            <a:spLocks noChangeArrowheads="1"/>
          </p:cNvSpPr>
          <p:nvPr/>
        </p:nvSpPr>
        <p:spPr bwMode="gray">
          <a:xfrm>
            <a:off x="9157196" y="3069308"/>
            <a:ext cx="2411412" cy="1569660"/>
          </a:xfrm>
          <a:prstGeom prst="rect">
            <a:avLst/>
          </a:prstGeom>
          <a:solidFill>
            <a:srgbClr val="F8C6C5"/>
          </a:solidFill>
          <a:ln w="9525">
            <a:solidFill>
              <a:srgbClr val="B22B30"/>
            </a:solidFill>
            <a:miter lim="800000"/>
            <a:headEnd/>
            <a:tailEnd/>
          </a:ln>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著作権者が、</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著作物毎に、</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ライセンス条件を設定</a:t>
            </a:r>
          </a:p>
        </p:txBody>
      </p:sp>
      <p:sp>
        <p:nvSpPr>
          <p:cNvPr id="31" name="スライド番号プレースホルダ 30"/>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1200">
                <a:solidFill>
                  <a:schemeClr val="bg1"/>
                </a:solidFill>
                <a:latin typeface="+mn-lt"/>
                <a:ea typeface="MingLiU" pitchFamily="49" charset="-120"/>
              </a:rPr>
              <a:pPr algn="l" fontAlgn="base">
                <a:defRPr/>
              </a:pPr>
              <a:t>9</a:t>
            </a:fld>
            <a:endParaRPr lang="en-US" altLang="ja-JP" sz="1200">
              <a:solidFill>
                <a:schemeClr val="bg1"/>
              </a:solidFill>
              <a:latin typeface="+mn-lt"/>
              <a:ea typeface="MingLiU" pitchFamily="49" charset="-120"/>
            </a:endParaRPr>
          </a:p>
        </p:txBody>
      </p:sp>
      <p:sp>
        <p:nvSpPr>
          <p:cNvPr id="8220" name="AutoShape 28"/>
          <p:cNvSpPr>
            <a:spLocks noChangeArrowheads="1"/>
          </p:cNvSpPr>
          <p:nvPr/>
        </p:nvSpPr>
        <p:spPr bwMode="gray">
          <a:xfrm>
            <a:off x="9157196" y="4796755"/>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守らないと</a:t>
            </a:r>
          </a:p>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著作権侵害</a:t>
            </a:r>
            <a:br>
              <a:rPr lang="en-US" altLang="ja-JP" dirty="0">
                <a:solidFill>
                  <a:schemeClr val="accent2"/>
                </a:solidFill>
                <a:latin typeface="Meiryo UI" panose="020B0604030504040204" pitchFamily="50" charset="-128"/>
                <a:ea typeface="Meiryo UI" panose="020B0604030504040204" pitchFamily="50" charset="-128"/>
              </a:rPr>
            </a:br>
            <a:r>
              <a:rPr lang="ja-JP" altLang="en-US" dirty="0">
                <a:solidFill>
                  <a:schemeClr val="accent2"/>
                </a:solidFill>
                <a:latin typeface="Meiryo UI" panose="020B0604030504040204" pitchFamily="50" charset="-128"/>
                <a:ea typeface="Meiryo UI" panose="020B0604030504040204" pitchFamily="50" charset="-128"/>
              </a:rPr>
              <a:t>となる</a:t>
            </a:r>
          </a:p>
        </p:txBody>
      </p:sp>
      <p:graphicFrame>
        <p:nvGraphicFramePr>
          <p:cNvPr id="5" name="表 6">
            <a:extLst>
              <a:ext uri="{FF2B5EF4-FFF2-40B4-BE49-F238E27FC236}">
                <a16:creationId xmlns:a16="http://schemas.microsoft.com/office/drawing/2014/main" id="{2D4BF7FE-764F-48FB-9718-C1C9BDF47689}"/>
              </a:ext>
            </a:extLst>
          </p:cNvPr>
          <p:cNvGraphicFramePr>
            <a:graphicFrameLocks noGrp="1"/>
          </p:cNvGraphicFramePr>
          <p:nvPr>
            <p:extLst>
              <p:ext uri="{D42A27DB-BD31-4B8C-83A1-F6EECF244321}">
                <p14:modId xmlns:p14="http://schemas.microsoft.com/office/powerpoint/2010/main" val="4230589855"/>
              </p:ext>
            </p:extLst>
          </p:nvPr>
        </p:nvGraphicFramePr>
        <p:xfrm>
          <a:off x="479376" y="2831921"/>
          <a:ext cx="7848872" cy="33223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800" dirty="0">
                          <a:latin typeface="Meiryo UI" panose="020B0604030504040204" pitchFamily="50" charset="-128"/>
                          <a:ea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rPr>
                        <a:t>開発者</a:t>
                      </a:r>
                      <a:endParaRPr kumimoji="1" lang="ja-JP" altLang="en-US" sz="2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69390014"/>
                  </a:ext>
                </a:extLst>
              </a:tr>
              <a:tr h="370840">
                <a:tc>
                  <a:txBody>
                    <a:bodyPr/>
                    <a:lstStyle/>
                    <a:p>
                      <a:r>
                        <a:rPr kumimoji="1" lang="ja-JP" altLang="en-US" sz="2000" dirty="0">
                          <a:latin typeface="Meiryo UI" panose="020B0604030504040204" pitchFamily="50" charset="-128"/>
                          <a:ea typeface="Meiryo UI" panose="020B0604030504040204" pitchFamily="50" charset="-128"/>
                        </a:rPr>
                        <a:t>①コミュニティが開発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・特定のプログラム開発に賛同した個人、</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または企業が集まり、開発を実施</a:t>
                      </a:r>
                    </a:p>
                  </a:txBody>
                  <a:tcPr/>
                </a:tc>
                <a:extLst>
                  <a:ext uri="{0D108BD9-81ED-4DB2-BD59-A6C34878D82A}">
                    <a16:rowId xmlns:a16="http://schemas.microsoft.com/office/drawing/2014/main" val="3267342593"/>
                  </a:ext>
                </a:extLst>
              </a:tr>
              <a:tr h="370840">
                <a:tc>
                  <a:txBody>
                    <a:bodyPr/>
                    <a:lstStyle/>
                    <a:p>
                      <a:r>
                        <a:rPr kumimoji="1" lang="ja-JP" altLang="en-US" sz="2000" dirty="0">
                          <a:latin typeface="Meiryo UI" panose="020B0604030504040204" pitchFamily="50" charset="-128"/>
                          <a:ea typeface="Meiryo UI" panose="020B0604030504040204" pitchFamily="50" charset="-128"/>
                        </a:rPr>
                        <a:t>②企業が開発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・企業が、それぞれのビジネス目的に応じて、</a:t>
                      </a:r>
                      <a:br>
                        <a:rPr lang="en-US" altLang="ja-JP" sz="2000" dirty="0">
                          <a:solidFill>
                            <a:schemeClr val="tx1"/>
                          </a:solidFill>
                          <a:latin typeface="Meiryo UI" panose="020B0604030504040204" pitchFamily="50" charset="-128"/>
                          <a:ea typeface="Meiryo UI" panose="020B0604030504040204" pitchFamily="50" charset="-128"/>
                        </a:rPr>
                      </a:br>
                      <a:r>
                        <a:rPr lang="en-US" altLang="ja-JP" sz="2000" dirty="0">
                          <a:solidFill>
                            <a:schemeClr val="tx1"/>
                          </a:solidFill>
                          <a:latin typeface="Meiryo UI" panose="020B0604030504040204" pitchFamily="50" charset="-128"/>
                          <a:ea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rPr>
                        <a:t>を開発、提供</a:t>
                      </a:r>
                      <a:endParaRPr lang="en-US" altLang="ja-JP"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71723359"/>
                  </a:ext>
                </a:extLst>
              </a:tr>
              <a:tr h="370840">
                <a:tc>
                  <a:txBody>
                    <a:bodyPr/>
                    <a:lstStyle/>
                    <a:p>
                      <a:r>
                        <a:rPr kumimoji="1" lang="ja-JP" altLang="en-US" sz="2000" dirty="0">
                          <a:latin typeface="Meiryo UI" panose="020B0604030504040204" pitchFamily="50" charset="-128"/>
                          <a:ea typeface="Meiryo UI" panose="020B0604030504040204" pitchFamily="50" charset="-128"/>
                        </a:rPr>
                        <a:t>③個人が開発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・個人がプライベートでプログラムを開発</a:t>
                      </a:r>
                      <a:endParaRPr lang="en-US" altLang="ja-JP" sz="20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5130414"/>
                  </a:ext>
                </a:extLst>
              </a:tr>
              <a:tr h="370840">
                <a:tc>
                  <a:txBody>
                    <a:bodyPr/>
                    <a:lstStyle/>
                    <a:p>
                      <a:r>
                        <a:rPr kumimoji="1" lang="ja-JP" altLang="en-US" sz="2000" dirty="0">
                          <a:latin typeface="Meiryo UI" panose="020B0604030504040204" pitchFamily="50" charset="-128"/>
                          <a:ea typeface="Meiryo UI" panose="020B0604030504040204" pitchFamily="50" charset="-128"/>
                        </a:rPr>
                        <a:t>④企業がコミュニティを運用</a:t>
                      </a:r>
                    </a:p>
                  </a:txBody>
                  <a:tcPr/>
                </a:tc>
                <a:tc>
                  <a:txBody>
                    <a:bodyPr/>
                    <a:lstStyle/>
                    <a:p>
                      <a:pPr eaLnBrk="1" hangingPunct="1">
                        <a:lnSpc>
                          <a:spcPct val="100000"/>
                        </a:lnSpc>
                        <a:spcBef>
                          <a:spcPct val="5000"/>
                        </a:spcBef>
                        <a:spcAft>
                          <a:spcPct val="5000"/>
                        </a:spcAft>
                        <a:buClrTx/>
                        <a:buFontTx/>
                        <a:buNone/>
                        <a:defRPr/>
                      </a:pPr>
                      <a:r>
                        <a:rPr lang="ja-JP" altLang="en-US" sz="2000" dirty="0">
                          <a:solidFill>
                            <a:schemeClr val="tx1"/>
                          </a:solidFill>
                          <a:latin typeface="Meiryo UI" panose="020B0604030504040204" pitchFamily="50" charset="-128"/>
                          <a:ea typeface="Meiryo UI" panose="020B0604030504040204" pitchFamily="50" charset="-128"/>
                        </a:rPr>
                        <a:t>・企業がコミュニティを運用し、</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を活用</a:t>
                      </a:r>
                      <a:br>
                        <a:rPr lang="en-US" altLang="ja-JP" sz="2000" dirty="0">
                          <a:solidFill>
                            <a:schemeClr val="tx1"/>
                          </a:solidFill>
                          <a:latin typeface="Meiryo UI" panose="020B0604030504040204" pitchFamily="50" charset="-128"/>
                          <a:ea typeface="Meiryo UI" panose="020B0604030504040204" pitchFamily="50" charset="-128"/>
                        </a:rPr>
                      </a:b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C9FEF960-C689-4212-AB97-2AD152986E64}"/>
              </a:ext>
            </a:extLst>
          </p:cNvPr>
          <p:cNvSpPr>
            <a:spLocks noGrp="1"/>
          </p:cNvSpPr>
          <p:nvPr>
            <p:ph type="sldNum" sz="quarter" idx="10"/>
          </p:nvPr>
        </p:nvSpPr>
        <p:spPr/>
        <p:txBody>
          <a:bodyPr/>
          <a:lstStyle/>
          <a:p>
            <a:fld id="{E8E9CBD9-E97A-4244-BA2F-A59041725FCD}" type="slidenum">
              <a:rPr lang="de-DE" altLang="ja-JP" smtClean="0"/>
              <a:pPr/>
              <a:t>9</a:t>
            </a:fld>
            <a:endParaRPr lang="de-DE" altLang="ja-JP"/>
          </a:p>
        </p:txBody>
      </p:sp>
    </p:spTree>
    <p:extLst>
      <p:ext uri="{BB962C8B-B14F-4D97-AF65-F5344CB8AC3E}">
        <p14:creationId xmlns:p14="http://schemas.microsoft.com/office/powerpoint/2010/main" val="24301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gray">
          <a:xfrm>
            <a:off x="1703389" y="1270001"/>
            <a:ext cx="28082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algn="l" fontAlgn="ct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開発者：Ａ社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（著作権者）</a:t>
            </a:r>
          </a:p>
        </p:txBody>
      </p:sp>
      <p:sp>
        <p:nvSpPr>
          <p:cNvPr id="729092" name="AutoShape 4"/>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err="1">
                <a:solidFill>
                  <a:srgbClr val="C00000"/>
                </a:solidFill>
                <a:latin typeface="Meiryo UI" panose="020B0604030504040204" pitchFamily="50" charset="-128"/>
                <a:ea typeface="Meiryo UI" panose="020B0604030504040204" pitchFamily="50" charset="-128"/>
              </a:rPr>
              <a:t>を添</a:t>
            </a:r>
            <a:r>
              <a:rPr lang="ja-JP" altLang="en-US" u="sng" dirty="0">
                <a:solidFill>
                  <a:srgbClr val="C00000"/>
                </a:solidFill>
                <a:latin typeface="Meiryo UI" panose="020B0604030504040204" pitchFamily="50" charset="-128"/>
                <a:ea typeface="Meiryo UI" panose="020B0604030504040204" pitchFamily="50" charset="-128"/>
              </a:rPr>
              <a:t>付してください。</a:t>
            </a:r>
          </a:p>
        </p:txBody>
      </p:sp>
      <p:sp>
        <p:nvSpPr>
          <p:cNvPr id="729094" name="AutoShape 6"/>
          <p:cNvSpPr>
            <a:spLocks noChangeArrowheads="1"/>
          </p:cNvSpPr>
          <p:nvPr/>
        </p:nvSpPr>
        <p:spPr bwMode="gray">
          <a:xfrm>
            <a:off x="4224338" y="2638426"/>
            <a:ext cx="719534"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5" name="AutoShape 7"/>
          <p:cNvSpPr>
            <a:spLocks noChangeArrowheads="1"/>
          </p:cNvSpPr>
          <p:nvPr/>
        </p:nvSpPr>
        <p:spPr bwMode="gray">
          <a:xfrm>
            <a:off x="7608888" y="2638426"/>
            <a:ext cx="717550"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6" name="Text Box 8"/>
          <p:cNvSpPr txBox="1">
            <a:spLocks noChangeArrowheads="1"/>
          </p:cNvSpPr>
          <p:nvPr/>
        </p:nvSpPr>
        <p:spPr bwMode="gray">
          <a:xfrm>
            <a:off x="5087939" y="1270001"/>
            <a:ext cx="19065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改変者：Ｂ社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（著作権者）</a:t>
            </a:r>
          </a:p>
        </p:txBody>
      </p:sp>
      <p:sp>
        <p:nvSpPr>
          <p:cNvPr id="729100" name="AutoShape 12"/>
          <p:cNvSpPr>
            <a:spLocks noChangeArrowheads="1"/>
          </p:cNvSpPr>
          <p:nvPr/>
        </p:nvSpPr>
        <p:spPr bwMode="gray">
          <a:xfrm>
            <a:off x="7939535"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ja-JP" altLang="en-US" dirty="0">
                <a:latin typeface="Meiryo UI" panose="020B0604030504040204" pitchFamily="50" charset="-128"/>
                <a:ea typeface="Meiryo UI" panose="020B0604030504040204" pitchFamily="50" charset="-128"/>
              </a:rPr>
              <a:t>このプログラムは無償で</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自由に他社へ配布できる</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条件になっていますね。</a:t>
            </a:r>
          </a:p>
        </p:txBody>
      </p:sp>
      <p:sp>
        <p:nvSpPr>
          <p:cNvPr id="729101" name="Text Box 13"/>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利用者（顧客）</a:t>
            </a:r>
            <a:r>
              <a:rPr lang="en-US" altLang="ja-JP" dirty="0">
                <a:latin typeface="Meiryo UI" panose="020B0604030504040204" pitchFamily="50" charset="-128"/>
                <a:ea typeface="Meiryo UI" panose="020B0604030504040204" pitchFamily="50" charset="-128"/>
              </a:rPr>
              <a:t>】</a:t>
            </a:r>
          </a:p>
        </p:txBody>
      </p:sp>
      <p:sp>
        <p:nvSpPr>
          <p:cNvPr id="729102" name="Rectangle 14"/>
          <p:cNvSpPr>
            <a:spLocks noGrp="1" noChangeArrowheads="1"/>
          </p:cNvSpPr>
          <p:nvPr>
            <p:ph type="title"/>
          </p:nvPr>
        </p:nvSpPr>
        <p:spPr>
          <a:xfrm>
            <a:off x="119336" y="430460"/>
            <a:ext cx="8402638" cy="694284"/>
          </a:xfrm>
        </p:spPr>
        <p:txBody>
          <a:bodyPr/>
          <a:lstStyle/>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2.2</a:t>
            </a:r>
            <a:r>
              <a:rPr lang="ja-JP" altLang="en-US" dirty="0">
                <a:latin typeface="Meiryo UI" panose="020B0604030504040204" pitchFamily="50" charset="-128"/>
                <a:ea typeface="Meiryo UI" panose="020B0604030504040204" pitchFamily="50" charset="-128"/>
              </a:rPr>
              <a:t>　配布とライセンスの関係の事例</a:t>
            </a:r>
          </a:p>
        </p:txBody>
      </p:sp>
      <p:sp>
        <p:nvSpPr>
          <p:cNvPr id="729103" name="AutoShape 15"/>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a:solidFill>
                  <a:srgbClr val="C00000"/>
                </a:solidFill>
                <a:latin typeface="Meiryo UI" panose="020B0604030504040204" pitchFamily="50" charset="-128"/>
                <a:ea typeface="Meiryo UI" panose="020B0604030504040204" pitchFamily="50" charset="-128"/>
              </a:rPr>
              <a:t>条件を添付してください。</a:t>
            </a:r>
          </a:p>
        </p:txBody>
      </p:sp>
      <p:sp>
        <p:nvSpPr>
          <p:cNvPr id="6" name="テキスト ボックス 5"/>
          <p:cNvSpPr txBox="1"/>
          <p:nvPr/>
        </p:nvSpPr>
        <p:spPr>
          <a:xfrm>
            <a:off x="4583833" y="5871876"/>
            <a:ext cx="5370487" cy="584775"/>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（注）改変版の配布時に、元のライセンスに条件を</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　　　　追加できるかどうかは、ライセンスにより異なる。</a:t>
            </a:r>
          </a:p>
        </p:txBody>
      </p:sp>
      <p:pic>
        <p:nvPicPr>
          <p:cNvPr id="16" name="Picture 13">
            <a:extLst>
              <a:ext uri="{FF2B5EF4-FFF2-40B4-BE49-F238E27FC236}">
                <a16:creationId xmlns:a16="http://schemas.microsoft.com/office/drawing/2014/main" id="{506B7AC0-8494-48B5-A8D6-CFE46263E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F974D5DB-65C5-4A6A-90E3-9E0E61011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D3FCF984-089A-496B-8B2A-423FB1613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A5C51C2B-DFC1-4765-A493-D060D259D0EB}"/>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402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5"/>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2.3</a:t>
            </a:r>
            <a:r>
              <a:rPr lang="ja-JP" altLang="en-US" dirty="0">
                <a:latin typeface="Meiryo UI" panose="020B0604030504040204" pitchFamily="50" charset="-128"/>
                <a:ea typeface="Meiryo UI" panose="020B0604030504040204" pitchFamily="50" charset="-128"/>
              </a:rPr>
              <a:t>　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611335" name="AutoShape 7"/>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latin typeface="Meiryo UI" panose="020B0604030504040204" pitchFamily="50" charset="-128"/>
                <a:ea typeface="Meiryo UI" panose="020B0604030504040204" pitchFamily="50" charset="-128"/>
              </a:rPr>
              <a:t>ライセンス条件には、</a:t>
            </a:r>
            <a:endParaRPr lang="en-US" altLang="ja-JP" sz="2800" dirty="0">
              <a:latin typeface="Meiryo UI" panose="020B0604030504040204" pitchFamily="50" charset="-128"/>
              <a:ea typeface="Meiryo UI" panose="020B0604030504040204" pitchFamily="50" charset="-128"/>
            </a:endParaRPr>
          </a:p>
          <a:p>
            <a:pPr algn="l"/>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の複製、改変、配布を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許諾するかどうかと、</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許諾する場合の条件が</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記載されています。</a:t>
            </a:r>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12" name="AutoShape 3"/>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solidFill>
                  <a:srgbClr val="000000"/>
                </a:solidFill>
                <a:latin typeface="Meiryo UI" panose="020B0604030504040204" pitchFamily="50" charset="-128"/>
                <a:ea typeface="Meiryo UI" panose="020B0604030504040204" pitchFamily="50" charset="-128"/>
              </a:rPr>
              <a:t>ライセンス条件には</a:t>
            </a:r>
          </a:p>
          <a:p>
            <a:pPr algn="l"/>
            <a:r>
              <a:rPr lang="ja-JP" altLang="en-US" sz="2800" dirty="0">
                <a:solidFill>
                  <a:srgbClr val="000000"/>
                </a:solidFill>
                <a:latin typeface="Meiryo UI" panose="020B0604030504040204" pitchFamily="50" charset="-128"/>
                <a:ea typeface="Meiryo UI" panose="020B0604030504040204" pitchFamily="50" charset="-128"/>
              </a:rPr>
              <a:t>どんな内容が</a:t>
            </a:r>
          </a:p>
          <a:p>
            <a:pPr algn="l"/>
            <a:r>
              <a:rPr lang="ja-JP" altLang="en-US" sz="2800" dirty="0">
                <a:solidFill>
                  <a:srgbClr val="000000"/>
                </a:solidFill>
                <a:latin typeface="Meiryo UI" panose="020B0604030504040204" pitchFamily="50" charset="-128"/>
                <a:ea typeface="Meiryo UI" panose="020B0604030504040204" pitchFamily="50" charset="-128"/>
              </a:rPr>
              <a:t>記載されていますか？</a:t>
            </a:r>
          </a:p>
        </p:txBody>
      </p:sp>
      <p:sp>
        <p:nvSpPr>
          <p:cNvPr id="7" name="Rectangle 5">
            <a:extLst>
              <a:ext uri="{FF2B5EF4-FFF2-40B4-BE49-F238E27FC236}">
                <a16:creationId xmlns:a16="http://schemas.microsoft.com/office/drawing/2014/main" id="{BEBC2B95-CD9D-40E0-A75B-D7B86498B3EB}"/>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ライセンスには何が書かれているのでしょう？</a:t>
            </a:r>
          </a:p>
        </p:txBody>
      </p:sp>
      <p:sp>
        <p:nvSpPr>
          <p:cNvPr id="19" name="フローチャート: 端子 18">
            <a:extLst>
              <a:ext uri="{FF2B5EF4-FFF2-40B4-BE49-F238E27FC236}">
                <a16:creationId xmlns:a16="http://schemas.microsoft.com/office/drawing/2014/main" id="{8209F0C8-0661-4E6F-884F-53E7FAA8C847}"/>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62FF49C5-83AE-45C1-9DCC-9946A79DEB63}"/>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12E571CB-9743-4001-B6DA-D39D5EB46C07}"/>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E33B2240-69A8-49BA-B21A-ABD10192EAA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BCE6CB3B-F420-4E81-A84A-BC7ABEAE5402}"/>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53DB0859-4EF9-42BD-A699-A3BD87BAD242}"/>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0ABCC8EB-6977-4532-885F-ADE465119F2C}"/>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19DEFC9F-477C-49B3-8E74-890EED1DF7C0}"/>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53861E9C-15CA-44EF-AEE7-EE6D05BEBDF3}"/>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C5863779-BE4A-40B3-8DB9-7FDCC9CE0852}"/>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F1596E87-9125-4F03-8CB8-8A1E9BB9A35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A271B15B-9B52-4360-A801-0350EB049AAB}"/>
              </a:ext>
            </a:extLst>
          </p:cNvPr>
          <p:cNvSpPr>
            <a:spLocks noGrp="1"/>
          </p:cNvSpPr>
          <p:nvPr>
            <p:ph type="sldNum" sz="quarter" idx="10"/>
          </p:nvPr>
        </p:nvSpPr>
        <p:spPr/>
        <p:txBody>
          <a:bodyPr/>
          <a:lstStyle/>
          <a:p>
            <a:fld id="{1195C95A-030B-42EE-9D8D-E0455A77345A}" type="slidenum">
              <a:rPr lang="de-DE" altLang="ja-JP" smtClean="0"/>
              <a:pPr/>
              <a:t>11</a:t>
            </a:fld>
            <a:endParaRPr lang="de-DE" altLang="ja-JP"/>
          </a:p>
        </p:txBody>
      </p:sp>
    </p:spTree>
    <p:extLst>
      <p:ext uri="{BB962C8B-B14F-4D97-AF65-F5344CB8AC3E}">
        <p14:creationId xmlns:p14="http://schemas.microsoft.com/office/powerpoint/2010/main" val="319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2.4</a:t>
            </a:r>
            <a:r>
              <a:rPr lang="ja-JP" altLang="en-US" dirty="0">
                <a:latin typeface="Meiryo UI" panose="020B0604030504040204" pitchFamily="50" charset="-128"/>
                <a:ea typeface="Meiryo UI" panose="020B0604030504040204" pitchFamily="50" charset="-128"/>
              </a:rPr>
              <a:t>　ライセンスの例　</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の原文</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32771" name="Rectangle 3"/>
          <p:cNvSpPr>
            <a:spLocks noGrp="1" noChangeArrowheads="1"/>
          </p:cNvSpPr>
          <p:nvPr>
            <p:ph idx="1"/>
          </p:nvPr>
        </p:nvSpPr>
        <p:spPr>
          <a:xfrm>
            <a:off x="1631504" y="1067519"/>
            <a:ext cx="8769350" cy="545782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r>
              <a:rPr lang="ja-JP" altLang="en-US" sz="1400" b="1" dirty="0"/>
              <a:t>　</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a:t>
            </a:r>
            <a:r>
              <a:rPr lang="ja-JP" altLang="en-US" sz="1400" b="1" dirty="0"/>
              <a:t>　</a:t>
            </a:r>
            <a:r>
              <a:rPr lang="en-US" altLang="ja-JP" sz="1400" b="1" dirty="0"/>
              <a:t>2022 </a:t>
            </a:r>
            <a:r>
              <a:rPr lang="en-US" altLang="ja-JP" sz="1400" b="1" dirty="0" err="1"/>
              <a:t>OpenChain</a:t>
            </a:r>
            <a:r>
              <a:rPr lang="en-US" altLang="ja-JP" sz="1400" b="1" dirty="0"/>
              <a:t>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a:t>
            </a:r>
            <a:r>
              <a:rPr lang="en-US" altLang="ja-JP" sz="1400" b="1" dirty="0"/>
              <a:t>hereby granted, free of charge, to any person obtaining a copy</a:t>
            </a:r>
          </a:p>
          <a:p>
            <a:pPr eaLnBrk="1" hangingPunct="1">
              <a:spcBef>
                <a:spcPct val="5000"/>
              </a:spcBef>
              <a:spcAft>
                <a:spcPct val="5000"/>
              </a:spcAft>
              <a:buFont typeface="Wingdings" pitchFamily="2" charset="2"/>
              <a:buNone/>
            </a:pPr>
            <a:r>
              <a:rPr lang="en-US" altLang="ja-JP" sz="1400" b="1" dirty="0"/>
              <a:t>of this software and associated documentation </a:t>
            </a:r>
            <a:r>
              <a:rPr lang="en-US" altLang="ja-JP" sz="1400" b="1" dirty="0">
                <a:solidFill>
                  <a:schemeClr val="tx1"/>
                </a:solidFill>
              </a:rPr>
              <a:t>files (the "Software"), to </a:t>
            </a:r>
            <a:r>
              <a:rPr lang="en-US" altLang="ja-JP" sz="1400" b="1" dirty="0"/>
              <a:t>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t>
            </a:r>
            <a:r>
              <a:rPr lang="en-US" altLang="ja-JP" sz="1400" b="1" dirty="0">
                <a:solidFill>
                  <a:srgbClr val="FF0000"/>
                </a:solidFill>
              </a:rPr>
              <a:t>"AS IS", </a:t>
            </a:r>
            <a:r>
              <a:rPr lang="en-US" altLang="ja-JP" sz="1400" b="1" dirty="0"/>
              <a:t>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3" name="右中かっこ 2"/>
          <p:cNvSpPr/>
          <p:nvPr/>
        </p:nvSpPr>
        <p:spPr bwMode="auto">
          <a:xfrm>
            <a:off x="8976320" y="1916832"/>
            <a:ext cx="504056" cy="1368152"/>
          </a:xfrm>
          <a:prstGeom prst="rightBrace">
            <a:avLst>
              <a:gd name="adj1" fmla="val 8333"/>
              <a:gd name="adj2" fmla="val 7864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4" name="テキスト ボックス 3"/>
          <p:cNvSpPr txBox="1"/>
          <p:nvPr/>
        </p:nvSpPr>
        <p:spPr>
          <a:xfrm>
            <a:off x="9480376" y="2852936"/>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6" name="右中かっこ 5"/>
          <p:cNvSpPr/>
          <p:nvPr/>
        </p:nvSpPr>
        <p:spPr bwMode="auto">
          <a:xfrm>
            <a:off x="10439293" y="4077072"/>
            <a:ext cx="409235" cy="180020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12" name="テキスト ボックス 11"/>
          <p:cNvSpPr txBox="1"/>
          <p:nvPr/>
        </p:nvSpPr>
        <p:spPr>
          <a:xfrm>
            <a:off x="10848528" y="4077072"/>
            <a:ext cx="442749" cy="1938992"/>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責</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 </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大</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文</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字</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21" name="右中かっこ 20"/>
          <p:cNvSpPr/>
          <p:nvPr/>
        </p:nvSpPr>
        <p:spPr bwMode="auto">
          <a:xfrm>
            <a:off x="8688288" y="3356993"/>
            <a:ext cx="504056" cy="72008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22" name="テキスト ボックス 21"/>
          <p:cNvSpPr txBox="1"/>
          <p:nvPr/>
        </p:nvSpPr>
        <p:spPr>
          <a:xfrm>
            <a:off x="9211591" y="3501008"/>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3" name="テキスト ボックス 12"/>
          <p:cNvSpPr txBox="1"/>
          <p:nvPr/>
        </p:nvSpPr>
        <p:spPr>
          <a:xfrm>
            <a:off x="6493125" y="1268760"/>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14" name="AutoShape 7">
            <a:extLst>
              <a:ext uri="{FF2B5EF4-FFF2-40B4-BE49-F238E27FC236}">
                <a16:creationId xmlns:a16="http://schemas.microsoft.com/office/drawing/2014/main" id="{423BB7DA-F4E2-4C73-98DE-26DB9AF35BFE}"/>
              </a:ext>
            </a:extLst>
          </p:cNvPr>
          <p:cNvSpPr>
            <a:spLocks noChangeArrowheads="1"/>
          </p:cNvSpPr>
          <p:nvPr/>
        </p:nvSpPr>
        <p:spPr bwMode="gray">
          <a:xfrm>
            <a:off x="9336360" y="1196752"/>
            <a:ext cx="2736304" cy="1656184"/>
          </a:xfrm>
          <a:prstGeom prst="wedgeRoundRectCallout">
            <a:avLst>
              <a:gd name="adj1" fmla="val -61059"/>
              <a:gd name="adj2" fmla="val 14669"/>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dirty="0">
                <a:latin typeface="Meiryo UI" panose="020B0604030504040204" pitchFamily="50" charset="-128"/>
                <a:ea typeface="Meiryo UI" panose="020B0604030504040204" pitchFamily="50" charset="-128"/>
              </a:rPr>
              <a:t>ライセンス中で、ライセンスが対象としているソフトウェアは</a:t>
            </a: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と大文字表記、</a:t>
            </a:r>
            <a:endParaRPr lang="en-US" altLang="ja-JP" b="1"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その他のソフトウェアは</a:t>
            </a:r>
            <a:br>
              <a:rPr lang="en-US" altLang="ja-JP"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と小文字表記</a:t>
            </a:r>
            <a:endParaRPr lang="ja-JP" altLang="en-US" dirty="0">
              <a:solidFill>
                <a:srgbClr val="000000"/>
              </a:solidFill>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5B4A6C9-A4C7-41B6-BB9F-16A3B6302C2C}"/>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4960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2.5</a:t>
            </a:r>
            <a:r>
              <a:rPr lang="ja-JP" altLang="en-US" dirty="0">
                <a:latin typeface="Meiryo UI" panose="020B0604030504040204" pitchFamily="50" charset="-128"/>
                <a:ea typeface="Meiryo UI" panose="020B0604030504040204" pitchFamily="50" charset="-128"/>
              </a:rPr>
              <a:t>　ライセンスの例（</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の参考和訳）</a:t>
            </a:r>
          </a:p>
        </p:txBody>
      </p:sp>
      <p:sp>
        <p:nvSpPr>
          <p:cNvPr id="33795" name="Rectangle 3"/>
          <p:cNvSpPr>
            <a:spLocks noGrp="1" noChangeArrowheads="1"/>
          </p:cNvSpPr>
          <p:nvPr>
            <p:ph idx="1"/>
          </p:nvPr>
        </p:nvSpPr>
        <p:spPr>
          <a:xfrm>
            <a:off x="1744986" y="1124744"/>
            <a:ext cx="8599487" cy="4859337"/>
          </a:xfrm>
          <a:ln>
            <a:noFill/>
            <a:miter lim="800000"/>
            <a:headEnd/>
            <a:tailEnd/>
          </a:ln>
        </p:spPr>
        <p:txBody>
          <a:bodyPr/>
          <a:lstStyle/>
          <a:p>
            <a:pPr marL="0" indent="0" defTabSz="914400">
              <a:spcBef>
                <a:spcPct val="5000"/>
              </a:spcBef>
              <a:spcAft>
                <a:spcPct val="5000"/>
              </a:spcAft>
              <a:buNone/>
            </a:pPr>
            <a:r>
              <a:rPr lang="en-US" altLang="ja-JP" sz="1600" b="1" dirty="0"/>
              <a:t>The MIT License</a:t>
            </a:r>
            <a:r>
              <a:rPr lang="ja-JP" altLang="en-US" sz="1600" b="1" dirty="0"/>
              <a:t>　</a:t>
            </a:r>
          </a:p>
          <a:p>
            <a:pPr marL="0" indent="0" defTabSz="914400">
              <a:spcBef>
                <a:spcPct val="5000"/>
              </a:spcBef>
              <a:spcAft>
                <a:spcPct val="5000"/>
              </a:spcAft>
              <a:buNone/>
            </a:pPr>
            <a:endParaRPr lang="ja-JP" altLang="en-US" sz="1600" b="1" dirty="0"/>
          </a:p>
          <a:p>
            <a:pPr marL="0" indent="0" defTabSz="914400">
              <a:spcBef>
                <a:spcPct val="5000"/>
              </a:spcBef>
              <a:spcAft>
                <a:spcPct val="5000"/>
              </a:spcAft>
              <a:buNone/>
            </a:pPr>
            <a:r>
              <a:rPr lang="en-US" altLang="ja-JP" sz="1600" b="1" dirty="0"/>
              <a:t>Copyright (c)</a:t>
            </a:r>
            <a:r>
              <a:rPr lang="ja-JP" altLang="en-US" sz="1600" b="1" dirty="0"/>
              <a:t>　</a:t>
            </a:r>
            <a:r>
              <a:rPr lang="en-US" altLang="ja-JP" sz="1600" b="1" dirty="0"/>
              <a:t>2022 </a:t>
            </a:r>
            <a:r>
              <a:rPr lang="en-US" altLang="ja-JP" sz="1600" b="1" dirty="0" err="1"/>
              <a:t>OpenChain</a:t>
            </a:r>
            <a:r>
              <a:rPr lang="en-US" altLang="ja-JP" sz="1600" b="1" dirty="0"/>
              <a:t> Japan Work Group</a:t>
            </a:r>
          </a:p>
          <a:p>
            <a:pPr marL="0" indent="0" defTabSz="914400">
              <a:spcBef>
                <a:spcPct val="5000"/>
              </a:spcBef>
              <a:spcAft>
                <a:spcPct val="5000"/>
              </a:spcAft>
              <a:buNone/>
            </a:pPr>
            <a:endParaRPr lang="en-US" altLang="ja-JP" sz="1600" b="1" dirty="0"/>
          </a:p>
          <a:p>
            <a:pPr marL="0" indent="0" defTabSz="914400">
              <a:buNone/>
            </a:pPr>
            <a:r>
              <a:rPr lang="ja-JP" altLang="en-US" sz="1600" b="1" dirty="0"/>
              <a:t>　以下に定める条件に従い、本ソフトウェアおよび関連文書のファイル（以下「ソフトウェア」）の複製を取得するすべての人に対し、ソフトウェアを</a:t>
            </a:r>
            <a:r>
              <a:rPr lang="ja-JP" altLang="en-US" sz="1600" b="1" u="sng" dirty="0">
                <a:solidFill>
                  <a:srgbClr val="C00000"/>
                </a:solidFill>
              </a:rPr>
              <a:t>無制限に扱うことを無償で許可</a:t>
            </a:r>
            <a:r>
              <a:rPr lang="ja-JP" altLang="en-US" sz="1600" b="1" dirty="0"/>
              <a:t>します。これには、</a:t>
            </a:r>
            <a:r>
              <a:rPr lang="ja-JP" altLang="en-US" sz="1600" b="1" dirty="0">
                <a:solidFill>
                  <a:schemeClr val="tx1"/>
                </a:solidFill>
              </a:rPr>
              <a:t>ソフトウェアの複製を</a:t>
            </a:r>
            <a:r>
              <a:rPr lang="ja-JP" altLang="en-US" sz="1600" b="1" u="sng" dirty="0">
                <a:solidFill>
                  <a:srgbClr val="C00000"/>
                </a:solidFill>
              </a:rPr>
              <a:t>使用、複写、変更、結合、掲載、頒布、サブライセンス</a:t>
            </a:r>
            <a:r>
              <a:rPr lang="ja-JP" altLang="en-US" sz="1600" b="1" dirty="0">
                <a:solidFill>
                  <a:schemeClr val="tx1"/>
                </a:solidFill>
              </a:rPr>
              <a:t>、および</a:t>
            </a:r>
            <a:r>
              <a:rPr lang="en-US" altLang="ja-JP" sz="1600" b="1" dirty="0">
                <a:solidFill>
                  <a:schemeClr val="tx1"/>
                </a:solidFill>
              </a:rPr>
              <a:t>/</a:t>
            </a:r>
            <a:r>
              <a:rPr lang="ja-JP" altLang="en-US" sz="1600" b="1" dirty="0">
                <a:solidFill>
                  <a:schemeClr val="tx1"/>
                </a:solidFill>
              </a:rPr>
              <a:t>または</a:t>
            </a:r>
            <a:r>
              <a:rPr lang="ja-JP" altLang="en-US" sz="1600" b="1" u="sng" dirty="0">
                <a:solidFill>
                  <a:srgbClr val="C00000"/>
                </a:solidFill>
              </a:rPr>
              <a:t>販売</a:t>
            </a:r>
            <a:r>
              <a:rPr lang="ja-JP" altLang="en-US" sz="1600" b="1" dirty="0">
                <a:solidFill>
                  <a:schemeClr val="tx1"/>
                </a:solidFill>
              </a:rPr>
              <a:t>する権利、およびソフトウェアを</a:t>
            </a:r>
            <a:r>
              <a:rPr lang="ja-JP" altLang="en-US" sz="1600" b="1" u="sng" dirty="0">
                <a:solidFill>
                  <a:srgbClr val="C00000"/>
                </a:solidFill>
              </a:rPr>
              <a:t>提供する相手に同じことを許可する権利</a:t>
            </a:r>
            <a:r>
              <a:rPr lang="ja-JP" altLang="en-US" sz="1600" b="1" dirty="0">
                <a:solidFill>
                  <a:schemeClr val="tx1"/>
                </a:solidFill>
              </a:rPr>
              <a:t>も無制限に含まれます。 </a:t>
            </a:r>
          </a:p>
          <a:p>
            <a:pPr marL="0" indent="0" defTabSz="914400">
              <a:buNone/>
            </a:pPr>
            <a:endParaRPr lang="ja-JP" altLang="en-US" sz="1600" b="1" dirty="0"/>
          </a:p>
          <a:p>
            <a:pPr marL="0" indent="0" defTabSz="914400">
              <a:buNone/>
            </a:pPr>
            <a:r>
              <a:rPr lang="ja-JP" altLang="en-US" sz="1600" b="1" dirty="0"/>
              <a:t>　上記の</a:t>
            </a:r>
            <a:r>
              <a:rPr lang="ja-JP" altLang="en-US" sz="1600" b="1" u="sng" dirty="0">
                <a:solidFill>
                  <a:srgbClr val="CC0000"/>
                </a:solidFill>
              </a:rPr>
              <a:t>著作権表示および本許諾表示を、ソフトウェアのすべての複製または重要な部分に記載する</a:t>
            </a:r>
            <a:r>
              <a:rPr lang="ja-JP" altLang="en-US" sz="1600" b="1" dirty="0"/>
              <a:t>ものとします。 </a:t>
            </a:r>
          </a:p>
          <a:p>
            <a:pPr marL="0" indent="0" defTabSz="914400">
              <a:buNone/>
            </a:pPr>
            <a:endParaRPr lang="ja-JP" altLang="en-US" sz="1600" b="1" dirty="0"/>
          </a:p>
          <a:p>
            <a:pPr marL="0" indent="0" defTabSz="914400">
              <a:buNone/>
            </a:pPr>
            <a:r>
              <a:rPr lang="ja-JP" altLang="en-US" sz="1600" b="1" dirty="0"/>
              <a:t>　ソフトウェアは「現状のまま」で、明示であるか暗黙であるかを問わず、</a:t>
            </a:r>
            <a:r>
              <a:rPr lang="ja-JP" altLang="en-US" sz="1600" b="1" u="sng" dirty="0">
                <a:solidFill>
                  <a:srgbClr val="CC0000"/>
                </a:solidFill>
              </a:rPr>
              <a:t>何らの保証もなく提供されます</a:t>
            </a:r>
            <a:r>
              <a:rPr lang="ja-JP" altLang="en-US" sz="1600" b="1" dirty="0"/>
              <a:t>。ここでいう保証とは、商品性、特定の目的への適合性、および権利非侵害についての保証も含みますが、それに限定されるものではありません。 作者または著作権者は、契約行為、不法行為、またはそれ以外であろうと、ソフトウェアに起因または関連し、あるいはソフトウェアの使用またはその他の扱いによって生じる一切の請求、損害、その他の義務について</a:t>
            </a:r>
            <a:r>
              <a:rPr lang="ja-JP" altLang="en-US" sz="1600" b="1" u="sng" dirty="0">
                <a:solidFill>
                  <a:srgbClr val="CC0000"/>
                </a:solidFill>
              </a:rPr>
              <a:t>何らの責任も負わないものとします</a:t>
            </a:r>
            <a:r>
              <a:rPr lang="ja-JP" altLang="en-US" sz="1600" b="1" dirty="0"/>
              <a:t>。 </a:t>
            </a:r>
          </a:p>
        </p:txBody>
      </p:sp>
      <p:sp>
        <p:nvSpPr>
          <p:cNvPr id="33797" name="Text Box 4"/>
          <p:cNvSpPr txBox="1">
            <a:spLocks noChangeArrowheads="1"/>
          </p:cNvSpPr>
          <p:nvPr/>
        </p:nvSpPr>
        <p:spPr bwMode="gray">
          <a:xfrm>
            <a:off x="1703388" y="6098381"/>
            <a:ext cx="8496300" cy="541687"/>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lnSpc>
                <a:spcPct val="90000"/>
              </a:lnSpc>
            </a:pPr>
            <a:r>
              <a:rPr lang="en-US" altLang="ja-JP" sz="1600" dirty="0">
                <a:latin typeface="Meiryo UI" panose="020B0604030504040204" pitchFamily="50" charset="-128"/>
                <a:ea typeface="Meiryo UI" panose="020B0604030504040204" pitchFamily="50" charset="-128"/>
              </a:rPr>
              <a:t>※OSI</a:t>
            </a:r>
            <a:r>
              <a:rPr lang="ja-JP" altLang="en-US" sz="1600" dirty="0">
                <a:latin typeface="Meiryo UI" panose="020B0604030504040204" pitchFamily="50" charset="-128"/>
                <a:ea typeface="Meiryo UI" panose="020B0604030504040204" pitchFamily="50" charset="-128"/>
              </a:rPr>
              <a:t>承認ライセンス 日本語参考訳より</a:t>
            </a:r>
            <a:endParaRPr lang="ja-JP" altLang="en-US" sz="1600" u="sng" dirty="0">
              <a:latin typeface="Meiryo UI" panose="020B0604030504040204" pitchFamily="50" charset="-128"/>
              <a:ea typeface="Meiryo UI" panose="020B0604030504040204" pitchFamily="50" charset="-128"/>
            </a:endParaRPr>
          </a:p>
          <a:p>
            <a:pPr algn="l" eaLnBrk="1" hangingPunct="1">
              <a:lnSpc>
                <a:spcPct val="9000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https://licenses.opensource.jp/</a:t>
            </a:r>
            <a:endParaRPr lang="en-US" altLang="ja-JP" sz="1600" dirty="0">
              <a:latin typeface="Meiryo UI" panose="020B0604030504040204" pitchFamily="50" charset="-128"/>
              <a:ea typeface="Meiryo UI" panose="020B0604030504040204" pitchFamily="50" charset="-128"/>
            </a:endParaRPr>
          </a:p>
        </p:txBody>
      </p:sp>
      <p:sp>
        <p:nvSpPr>
          <p:cNvPr id="2" name="線吹き出し 2 (枠付き) 1"/>
          <p:cNvSpPr/>
          <p:nvPr/>
        </p:nvSpPr>
        <p:spPr bwMode="gray">
          <a:xfrm>
            <a:off x="8272253" y="1674141"/>
            <a:ext cx="1081088" cy="411661"/>
          </a:xfrm>
          <a:prstGeom prst="borderCallout2">
            <a:avLst>
              <a:gd name="adj1" fmla="val 18750"/>
              <a:gd name="adj2" fmla="val -8333"/>
              <a:gd name="adj3" fmla="val 18750"/>
              <a:gd name="adj4" fmla="val -16667"/>
              <a:gd name="adj5" fmla="val 92800"/>
              <a:gd name="adj6" fmla="val -72296"/>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許諾内容</a:t>
            </a:r>
          </a:p>
        </p:txBody>
      </p:sp>
      <p:sp>
        <p:nvSpPr>
          <p:cNvPr id="13" name="線吹き出し 2 (枠付き) 12"/>
          <p:cNvSpPr/>
          <p:nvPr/>
        </p:nvSpPr>
        <p:spPr bwMode="gray">
          <a:xfrm>
            <a:off x="9011444" y="3035050"/>
            <a:ext cx="1081088" cy="411661"/>
          </a:xfrm>
          <a:prstGeom prst="borderCallout2">
            <a:avLst>
              <a:gd name="adj1" fmla="val 18750"/>
              <a:gd name="adj2" fmla="val -8333"/>
              <a:gd name="adj3" fmla="val 18750"/>
              <a:gd name="adj4" fmla="val -16667"/>
              <a:gd name="adj5" fmla="val 93653"/>
              <a:gd name="adj6" fmla="val -73812"/>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条件</a:t>
            </a:r>
          </a:p>
        </p:txBody>
      </p:sp>
      <p:sp>
        <p:nvSpPr>
          <p:cNvPr id="15" name="線吹き出し 2 (枠付き) 14"/>
          <p:cNvSpPr/>
          <p:nvPr/>
        </p:nvSpPr>
        <p:spPr bwMode="gray">
          <a:xfrm>
            <a:off x="8884235" y="3835150"/>
            <a:ext cx="1081088" cy="411661"/>
          </a:xfrm>
          <a:prstGeom prst="borderCallout2">
            <a:avLst>
              <a:gd name="adj1" fmla="val 18750"/>
              <a:gd name="adj2" fmla="val -8333"/>
              <a:gd name="adj3" fmla="val 18750"/>
              <a:gd name="adj4" fmla="val -16667"/>
              <a:gd name="adj5" fmla="val 115613"/>
              <a:gd name="adj6" fmla="val -80314"/>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免責</a:t>
            </a:r>
          </a:p>
        </p:txBody>
      </p:sp>
      <p:sp>
        <p:nvSpPr>
          <p:cNvPr id="16" name="線吹き出し 2 (枠付き) 15"/>
          <p:cNvSpPr/>
          <p:nvPr/>
        </p:nvSpPr>
        <p:spPr bwMode="gray">
          <a:xfrm>
            <a:off x="6725069" y="1168305"/>
            <a:ext cx="1279106" cy="411661"/>
          </a:xfrm>
          <a:prstGeom prst="borderCallout2">
            <a:avLst>
              <a:gd name="adj1" fmla="val 18750"/>
              <a:gd name="adj2" fmla="val -8333"/>
              <a:gd name="adj3" fmla="val 18750"/>
              <a:gd name="adj4" fmla="val -16667"/>
              <a:gd name="adj5" fmla="val 109817"/>
              <a:gd name="adj6" fmla="val -51841"/>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著作権表示</a:t>
            </a:r>
          </a:p>
        </p:txBody>
      </p:sp>
      <p:sp>
        <p:nvSpPr>
          <p:cNvPr id="10" name="スライド番号プレースホルダー 9">
            <a:extLst>
              <a:ext uri="{FF2B5EF4-FFF2-40B4-BE49-F238E27FC236}">
                <a16:creationId xmlns:a16="http://schemas.microsoft.com/office/drawing/2014/main" id="{CA152AF9-44E8-4DD3-964C-809C01B5AD48}"/>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21634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119336" y="431006"/>
            <a:ext cx="9721080" cy="693738"/>
          </a:xfrm>
        </p:spPr>
        <p:txBody>
          <a:bodyPr/>
          <a:lstStyle/>
          <a:p>
            <a:pPr eaLnBrk="1" hangingPunct="1"/>
            <a:r>
              <a:rPr lang="en-US" altLang="ja-JP" dirty="0"/>
              <a:t>2.6</a:t>
            </a:r>
            <a:r>
              <a:rPr lang="ja-JP" altLang="en-US" dirty="0"/>
              <a:t>　ライセンス条件の制約の強さレベル分け（５レベル）</a:t>
            </a:r>
            <a:endParaRPr lang="en-GB" altLang="ja-JP" dirty="0"/>
          </a:p>
        </p:txBody>
      </p:sp>
      <p:sp>
        <p:nvSpPr>
          <p:cNvPr id="2" name="テキスト ボックス 1"/>
          <p:cNvSpPr txBox="1"/>
          <p:nvPr/>
        </p:nvSpPr>
        <p:spPr>
          <a:xfrm>
            <a:off x="1775521" y="1124744"/>
            <a:ext cx="8499443" cy="338554"/>
          </a:xfrm>
          <a:prstGeom prst="rect">
            <a:avLst/>
          </a:prstGeom>
          <a:noFill/>
        </p:spPr>
        <p:txBody>
          <a:bodyPr wrap="none" rtlCol="0">
            <a:spAutoFit/>
          </a:bodyPr>
          <a:lstStyle/>
          <a:p>
            <a:pPr algn="l"/>
            <a:r>
              <a:rPr lang="ja-JP" altLang="en-US" sz="1600" dirty="0">
                <a:solidFill>
                  <a:srgbClr val="C00000"/>
                </a:solidFill>
                <a:latin typeface="Meiryo UI" panose="020B0604030504040204" pitchFamily="50" charset="-128"/>
                <a:ea typeface="Meiryo UI" panose="020B0604030504040204" pitchFamily="50" charset="-128"/>
              </a:rPr>
              <a:t>注意： 初心者に分かりやすくまとめたものであり、世の中で一般的に分類されているものではありません。</a:t>
            </a:r>
          </a:p>
        </p:txBody>
      </p:sp>
      <p:graphicFrame>
        <p:nvGraphicFramePr>
          <p:cNvPr id="3" name="表 3">
            <a:extLst>
              <a:ext uri="{FF2B5EF4-FFF2-40B4-BE49-F238E27FC236}">
                <a16:creationId xmlns:a16="http://schemas.microsoft.com/office/drawing/2014/main" id="{ED7A5E5E-7C5E-40C2-9E62-6FA6303E191B}"/>
              </a:ext>
            </a:extLst>
          </p:cNvPr>
          <p:cNvGraphicFramePr>
            <a:graphicFrameLocks noGrp="1"/>
          </p:cNvGraphicFramePr>
          <p:nvPr>
            <p:extLst>
              <p:ext uri="{D42A27DB-BD31-4B8C-83A1-F6EECF244321}">
                <p14:modId xmlns:p14="http://schemas.microsoft.com/office/powerpoint/2010/main" val="2817037837"/>
              </p:ext>
            </p:extLst>
          </p:nvPr>
        </p:nvGraphicFramePr>
        <p:xfrm>
          <a:off x="551384" y="1528415"/>
          <a:ext cx="11305256" cy="4693920"/>
        </p:xfrm>
        <a:graphic>
          <a:graphicData uri="http://schemas.openxmlformats.org/drawingml/2006/table">
            <a:tbl>
              <a:tblPr firstRow="1" bandRow="1">
                <a:tableStyleId>{5C22544A-7EE6-4342-B048-85BDC9FD1C3A}</a:tableStyleId>
              </a:tblPr>
              <a:tblGrid>
                <a:gridCol w="1855271">
                  <a:extLst>
                    <a:ext uri="{9D8B030D-6E8A-4147-A177-3AD203B41FA5}">
                      <a16:colId xmlns:a16="http://schemas.microsoft.com/office/drawing/2014/main" val="497727203"/>
                    </a:ext>
                  </a:extLst>
                </a:gridCol>
                <a:gridCol w="9449985">
                  <a:extLst>
                    <a:ext uri="{9D8B030D-6E8A-4147-A177-3AD203B41FA5}">
                      <a16:colId xmlns:a16="http://schemas.microsoft.com/office/drawing/2014/main" val="3695111823"/>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bg1"/>
                          </a:solidFill>
                          <a:latin typeface="Meiryo UI" panose="020B0604030504040204" pitchFamily="50" charset="-128"/>
                          <a:ea typeface="Meiryo UI" panose="020B0604030504040204" pitchFamily="50" charset="-128"/>
                        </a:rPr>
                        <a:t>ライセンス条件の制約の強さのレベル</a:t>
                      </a:r>
                    </a:p>
                  </a:txBody>
                  <a:tcPr/>
                </a:tc>
                <a:tc hMerge="1">
                  <a:txBody>
                    <a:bodyPr/>
                    <a:lstStyle/>
                    <a:p>
                      <a:endParaRPr kumimoji="1" lang="ja-JP" altLang="en-US" dirty="0"/>
                    </a:p>
                  </a:txBody>
                  <a:tcPr/>
                </a:tc>
                <a:extLst>
                  <a:ext uri="{0D108BD9-81ED-4DB2-BD59-A6C34878D82A}">
                    <a16:rowId xmlns:a16="http://schemas.microsoft.com/office/drawing/2014/main" val="29043518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1</a:t>
                      </a:r>
                      <a:endParaRPr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を配布する場合、ライセンス文書を添付</a:t>
                      </a:r>
                      <a:br>
                        <a:rPr lang="en-US" altLang="ja-JP" sz="2400" dirty="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0614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2</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algn="l"/>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の条件に加えて、著作権関連情報等をドキュメントに記載</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0745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3</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のソースコードを提供</a:t>
                      </a:r>
                      <a:endParaRPr lang="en-US" altLang="ja-JP" sz="2400" u="sng" dirty="0">
                        <a:solidFill>
                          <a:srgbClr val="C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73710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Tx/>
                        <a:buNone/>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と他のソフトウェアを組み合わせてひとつの著作物となった全体のソースコードを提供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4497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5</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に加えて、</a:t>
                      </a:r>
                      <a:r>
                        <a:rPr lang="ja-JP" altLang="en-US" sz="24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400" u="sng" dirty="0">
                          <a:solidFill>
                            <a:srgbClr val="C00000"/>
                          </a:solidFill>
                          <a:latin typeface="Meiryo UI" panose="020B0604030504040204" pitchFamily="50" charset="-128"/>
                          <a:ea typeface="Meiryo UI" panose="020B0604030504040204" pitchFamily="50" charset="-128"/>
                        </a:rPr>
                        <a:t>(SaaS/ASP</a:t>
                      </a:r>
                      <a:r>
                        <a:rPr lang="ja-JP" altLang="en-US" sz="2400" u="sng" dirty="0">
                          <a:solidFill>
                            <a:srgbClr val="C00000"/>
                          </a:solidFill>
                          <a:latin typeface="Meiryo UI" panose="020B0604030504040204" pitchFamily="50" charset="-128"/>
                          <a:ea typeface="Meiryo UI" panose="020B0604030504040204" pitchFamily="50" charset="-128"/>
                        </a:rPr>
                        <a:t>等</a:t>
                      </a:r>
                      <a:r>
                        <a:rPr lang="en-US" altLang="ja-JP" sz="2400" u="sng" dirty="0">
                          <a:solidFill>
                            <a:srgbClr val="C00000"/>
                          </a:solidFill>
                          <a:latin typeface="Meiryo UI" panose="020B0604030504040204" pitchFamily="50" charset="-128"/>
                          <a:ea typeface="Meiryo UI" panose="020B0604030504040204" pitchFamily="50" charset="-128"/>
                        </a:rPr>
                        <a:t>)</a:t>
                      </a:r>
                      <a:r>
                        <a:rPr lang="ja-JP" altLang="en-US" sz="2400" u="sng" dirty="0">
                          <a:solidFill>
                            <a:srgbClr val="C00000"/>
                          </a:solidFill>
                          <a:latin typeface="Meiryo UI" panose="020B0604030504040204" pitchFamily="50" charset="-128"/>
                          <a:ea typeface="Meiryo UI" panose="020B0604030504040204" pitchFamily="50" charset="-128"/>
                        </a:rPr>
                        <a:t> の場合</a:t>
                      </a:r>
                      <a:r>
                        <a:rPr lang="ja-JP" altLang="en-US" sz="2400" dirty="0">
                          <a:latin typeface="Meiryo UI" panose="020B0604030504040204" pitchFamily="50" charset="-128"/>
                          <a:ea typeface="Meiryo UI" panose="020B0604030504040204" pitchFamily="50" charset="-128"/>
                        </a:rPr>
                        <a:t>でも、レベル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と同様の</a:t>
                      </a:r>
                      <a:r>
                        <a:rPr lang="ja-JP" altLang="en-US" sz="2400" u="sng" dirty="0">
                          <a:solidFill>
                            <a:srgbClr val="C00000"/>
                          </a:solidFill>
                          <a:latin typeface="Meiryo UI" panose="020B0604030504040204" pitchFamily="50" charset="-128"/>
                          <a:ea typeface="Meiryo UI" panose="020B0604030504040204" pitchFamily="50" charset="-128"/>
                        </a:rPr>
                        <a:t>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813249"/>
                  </a:ext>
                </a:extLst>
              </a:tr>
            </a:tbl>
          </a:graphicData>
        </a:graphic>
      </p:graphicFrame>
      <p:sp>
        <p:nvSpPr>
          <p:cNvPr id="11" name="スライド番号プレースホルダー 10">
            <a:extLst>
              <a:ext uri="{FF2B5EF4-FFF2-40B4-BE49-F238E27FC236}">
                <a16:creationId xmlns:a16="http://schemas.microsoft.com/office/drawing/2014/main" id="{F2D6FD1D-12AB-411A-AB1F-04A7F0442FA2}"/>
              </a:ext>
            </a:extLst>
          </p:cNvPr>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254402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gray">
          <a:xfrm>
            <a:off x="4223792"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5" name="Text Box 5"/>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8" name="AutoShape 10"/>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0250" name="AutoShape 8"/>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10251" name="AutoShape 4"/>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ライセンスの文書を添付するだけで遵守可能</a:t>
            </a:r>
          </a:p>
        </p:txBody>
      </p:sp>
      <p:sp>
        <p:nvSpPr>
          <p:cNvPr id="10252" name="AutoShape 10"/>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0253" name="Text Box 7"/>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0254" name="角丸四角形 3"/>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p>
        </p:txBody>
      </p:sp>
      <p:sp>
        <p:nvSpPr>
          <p:cNvPr id="10249" name="AutoShape 4"/>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・本プログラムの 著作権と特許権を</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許諾します。</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本ライセンスを 添付してください</a:t>
            </a:r>
            <a:r>
              <a:rPr lang="ja-JP" altLang="en-US" sz="1800" dirty="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・開発者は、一切の責任を負いません。</a:t>
            </a:r>
          </a:p>
        </p:txBody>
      </p:sp>
      <p:sp>
        <p:nvSpPr>
          <p:cNvPr id="28" name="角丸四角形吹き出し 4"/>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a:latin typeface="Meiryo UI" panose="020B0604030504040204" pitchFamily="50" charset="-128"/>
                <a:ea typeface="Meiryo UI" panose="020B0604030504040204" pitchFamily="50" charset="-128"/>
              </a:rPr>
              <a:t>ほとんどの</a:t>
            </a:r>
            <a:endParaRPr lang="en-US" altLang="ja-JP">
              <a:latin typeface="Meiryo UI" panose="020B0604030504040204" pitchFamily="50" charset="-128"/>
              <a:ea typeface="Meiryo UI" panose="020B0604030504040204" pitchFamily="50" charset="-128"/>
            </a:endParaRPr>
          </a:p>
          <a:p>
            <a:pPr eaLnBrk="1" hangingPunct="1"/>
            <a:r>
              <a:rPr lang="ja-JP" altLang="en-US">
                <a:latin typeface="Meiryo UI" panose="020B0604030504040204" pitchFamily="50" charset="-128"/>
                <a:ea typeface="Meiryo UI" panose="020B0604030504040204" pitchFamily="50" charset="-128"/>
              </a:rPr>
              <a:t>ライセンスは、</a:t>
            </a:r>
            <a:endParaRPr lang="en-US" altLang="ja-JP">
              <a:latin typeface="Meiryo UI" panose="020B0604030504040204" pitchFamily="50" charset="-128"/>
              <a:ea typeface="Meiryo UI" panose="020B0604030504040204" pitchFamily="50" charset="-128"/>
            </a:endParaRPr>
          </a:p>
          <a:p>
            <a:pPr eaLnBrk="1" hangingPunct="1"/>
            <a:r>
              <a:rPr lang="ja-JP" altLang="en-US" u="sng">
                <a:solidFill>
                  <a:srgbClr val="C00000"/>
                </a:solidFill>
                <a:latin typeface="Meiryo UI" panose="020B0604030504040204" pitchFamily="50" charset="-128"/>
                <a:ea typeface="Meiryo UI" panose="020B0604030504040204" pitchFamily="50" charset="-128"/>
              </a:rPr>
              <a:t>英語</a:t>
            </a:r>
            <a:r>
              <a:rPr lang="ja-JP" altLang="en-US">
                <a:latin typeface="Meiryo UI" panose="020B0604030504040204" pitchFamily="50" charset="-128"/>
                <a:ea typeface="Meiryo UI" panose="020B0604030504040204" pitchFamily="50" charset="-128"/>
              </a:rPr>
              <a:t>で記載</a:t>
            </a:r>
            <a:endParaRPr lang="en-US" altLang="ja-JP">
              <a:latin typeface="Meiryo UI" panose="020B0604030504040204" pitchFamily="50" charset="-128"/>
              <a:ea typeface="Meiryo UI" panose="020B0604030504040204" pitchFamily="50" charset="-128"/>
            </a:endParaRPr>
          </a:p>
        </p:txBody>
      </p:sp>
      <p:sp>
        <p:nvSpPr>
          <p:cNvPr id="16" name="Rectangle 3">
            <a:extLst>
              <a:ext uri="{FF2B5EF4-FFF2-40B4-BE49-F238E27FC236}">
                <a16:creationId xmlns:a16="http://schemas.microsoft.com/office/drawing/2014/main" id="{30F626C8-4F44-4685-B2F9-A506C9D32A64}"/>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2.6.1</a:t>
            </a:r>
            <a:r>
              <a:rPr lang="ja-JP" altLang="en-US" kern="0" dirty="0">
                <a:latin typeface="Meiryo UI" panose="020B0604030504040204" pitchFamily="50" charset="-128"/>
                <a:ea typeface="Meiryo UI" panose="020B0604030504040204" pitchFamily="50" charset="-128"/>
              </a:rPr>
              <a:t>　ライセンス条件の制約の強さ：レベル１</a:t>
            </a:r>
            <a:endParaRPr lang="en-GB" altLang="ja-JP" kern="0" dirty="0">
              <a:latin typeface="Meiryo UI" panose="020B0604030504040204" pitchFamily="50" charset="-128"/>
              <a:ea typeface="Meiryo UI" panose="020B0604030504040204" pitchFamily="50" charset="-128"/>
            </a:endParaRPr>
          </a:p>
        </p:txBody>
      </p:sp>
      <p:pic>
        <p:nvPicPr>
          <p:cNvPr id="20" name="Picture 21">
            <a:extLst>
              <a:ext uri="{FF2B5EF4-FFF2-40B4-BE49-F238E27FC236}">
                <a16:creationId xmlns:a16="http://schemas.microsoft.com/office/drawing/2014/main" id="{962E7DDB-CFB0-4895-9374-6221DEF81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31F612A4-1404-4102-A407-5A69E9DEBCC4}"/>
              </a:ext>
            </a:extLst>
          </p:cNvPr>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26337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10"/>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1273" name="AutoShape 4"/>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ライセンス文書の他に、追加の情報（謝辞や著作権情報等）が必要</a:t>
            </a:r>
          </a:p>
        </p:txBody>
      </p:sp>
      <p:sp>
        <p:nvSpPr>
          <p:cNvPr id="11274" name="AutoShape 10"/>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1275" name="Text Box 7"/>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1276" name="角丸四角形 14"/>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1277" name="AutoShape 4"/>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6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ドキュメント</a:t>
            </a:r>
            <a:r>
              <a:rPr lang="en-US" altLang="ja-JP" sz="16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600" u="sng" dirty="0">
                <a:solidFill>
                  <a:srgbClr val="C00000"/>
                </a:solidFill>
                <a:latin typeface="Meiryo UI" panose="020B0604030504040204" pitchFamily="50" charset="-128"/>
                <a:ea typeface="Meiryo UI" panose="020B0604030504040204" pitchFamily="50" charset="-128"/>
              </a:rPr>
              <a:t>本製品には、△△が開発</a:t>
            </a:r>
            <a:br>
              <a:rPr lang="en-US" altLang="ja-JP" sz="1600" u="sng" dirty="0">
                <a:solidFill>
                  <a:srgbClr val="C00000"/>
                </a:solidFill>
                <a:latin typeface="Meiryo UI" panose="020B0604030504040204" pitchFamily="50" charset="-128"/>
                <a:ea typeface="Meiryo UI" panose="020B0604030504040204" pitchFamily="50" charset="-128"/>
              </a:rPr>
            </a:br>
            <a:r>
              <a:rPr lang="ja-JP" altLang="en-US" sz="1600" u="sng" dirty="0">
                <a:solidFill>
                  <a:srgbClr val="C00000"/>
                </a:solidFill>
                <a:latin typeface="Meiryo UI" panose="020B0604030504040204" pitchFamily="50" charset="-128"/>
                <a:ea typeface="Meiryo UI" panose="020B0604030504040204" pitchFamily="50" charset="-128"/>
              </a:rPr>
              <a:t>した</a:t>
            </a:r>
            <a:r>
              <a:rPr lang="en-US" altLang="ja-JP" sz="1600" u="sng" dirty="0">
                <a:solidFill>
                  <a:srgbClr val="C00000"/>
                </a:solidFill>
                <a:latin typeface="Meiryo UI" panose="020B0604030504040204" pitchFamily="50" charset="-128"/>
                <a:ea typeface="Meiryo UI" panose="020B0604030504040204" pitchFamily="50" charset="-128"/>
              </a:rPr>
              <a:t>OSS</a:t>
            </a:r>
            <a:r>
              <a:rPr lang="ja-JP" altLang="en-US" sz="1600" u="sng" dirty="0">
                <a:solidFill>
                  <a:srgbClr val="C00000"/>
                </a:solidFill>
                <a:latin typeface="Meiryo UI" panose="020B0604030504040204" pitchFamily="50" charset="-128"/>
                <a:ea typeface="Meiryo UI" panose="020B0604030504040204" pitchFamily="50" charset="-128"/>
              </a:rPr>
              <a:t>が含まれています</a:t>
            </a:r>
            <a:r>
              <a:rPr lang="ja-JP" altLang="en-US" sz="1600" dirty="0">
                <a:latin typeface="Meiryo UI" panose="020B0604030504040204" pitchFamily="50" charset="-128"/>
                <a:ea typeface="Meiryo UI" panose="020B0604030504040204" pitchFamily="50" charset="-128"/>
              </a:rPr>
              <a:t>。</a:t>
            </a:r>
          </a:p>
        </p:txBody>
      </p:sp>
      <p:sp>
        <p:nvSpPr>
          <p:cNvPr id="11278" name="Text Box 4"/>
          <p:cNvSpPr txBox="1">
            <a:spLocks noChangeArrowheads="1"/>
          </p:cNvSpPr>
          <p:nvPr/>
        </p:nvSpPr>
        <p:spPr bwMode="gray">
          <a:xfrm>
            <a:off x="393576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9"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1" name="AutoShape 4"/>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7" name="BT_07"/>
          <p:cNvSpPr>
            <a:spLocks noChangeArrowheads="1"/>
          </p:cNvSpPr>
          <p:nvPr/>
        </p:nvSpPr>
        <p:spPr bwMode="gray">
          <a:xfrm>
            <a:off x="6888163" y="4487875"/>
            <a:ext cx="3600400"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v1.1</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エンドユーザ向けのドキュメントに次の謝辞を記載すること。</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"This product includes software developed by </a:t>
            </a: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the Apache Software Foundation</a:t>
            </a: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4"/>
              </a:rPr>
              <a:t>http://www.apache.org/</a:t>
            </a:r>
            <a:r>
              <a:rPr lang="en-US" altLang="ja-JP" sz="1200" dirty="0">
                <a:solidFill>
                  <a:schemeClr val="tx1"/>
                </a:solidFill>
                <a:latin typeface="Meiryo UI" panose="020B0604030504040204" pitchFamily="50" charset="-128"/>
                <a:ea typeface="Meiryo UI" panose="020B0604030504040204" pitchFamily="50" charset="-128"/>
              </a:rPr>
              <a:t>)“</a:t>
            </a:r>
          </a:p>
          <a:p>
            <a:pPr marL="236538" indent="-520700" algn="l" defTabSz="912813">
              <a:spcBef>
                <a:spcPct val="10000"/>
              </a:spcBef>
            </a:pP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v2</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Notice</a:t>
            </a:r>
            <a:r>
              <a:rPr lang="ja-JP" altLang="en-US" sz="1200" dirty="0">
                <a:solidFill>
                  <a:schemeClr val="tx1"/>
                </a:solidFill>
                <a:latin typeface="Meiryo UI" panose="020B0604030504040204" pitchFamily="50" charset="-128"/>
                <a:ea typeface="Meiryo UI" panose="020B0604030504040204" pitchFamily="50" charset="-128"/>
              </a:rPr>
              <a:t>ファイルがある場合は、添付すること。</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Rectangle 3">
            <a:extLst>
              <a:ext uri="{FF2B5EF4-FFF2-40B4-BE49-F238E27FC236}">
                <a16:creationId xmlns:a16="http://schemas.microsoft.com/office/drawing/2014/main" id="{70A60B05-0AF6-4CE9-A2A0-C813C0053E8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2.6.2</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2</a:t>
            </a:r>
            <a:endParaRPr lang="en-GB" altLang="ja-JP" kern="0" dirty="0">
              <a:latin typeface="Meiryo UI" panose="020B0604030504040204" pitchFamily="50" charset="-128"/>
              <a:ea typeface="Meiryo UI" panose="020B0604030504040204" pitchFamily="50" charset="-128"/>
            </a:endParaRPr>
          </a:p>
        </p:txBody>
      </p:sp>
      <p:pic>
        <p:nvPicPr>
          <p:cNvPr id="22" name="Picture 21">
            <a:extLst>
              <a:ext uri="{FF2B5EF4-FFF2-40B4-BE49-F238E27FC236}">
                <a16:creationId xmlns:a16="http://schemas.microsoft.com/office/drawing/2014/main" id="{C3B904FE-1303-48E5-A8B7-F0E35DA4F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290D28D0-277D-4A11-8EFF-86F71B507754}"/>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F0105604-1FEC-4B5D-A35E-0478C906E6A9}"/>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88325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AutoShape 10"/>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2295" name="AutoShape 4"/>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2297" name="AutoShape 4"/>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のソースコード</a:t>
            </a:r>
            <a:r>
              <a:rPr lang="ja-JP" altLang="en-US" dirty="0">
                <a:solidFill>
                  <a:schemeClr val="tx1"/>
                </a:solidFill>
                <a:latin typeface="Meiryo UI" panose="020B0604030504040204" pitchFamily="50" charset="-128"/>
                <a:ea typeface="Meiryo UI" panose="020B0604030504040204" pitchFamily="50" charset="-128"/>
              </a:rPr>
              <a:t>の提供が必要</a:t>
            </a:r>
          </a:p>
        </p:txBody>
      </p:sp>
      <p:sp>
        <p:nvSpPr>
          <p:cNvPr id="12298" name="AutoShape 10"/>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（バイナリ）</a:t>
            </a:r>
          </a:p>
        </p:txBody>
      </p:sp>
      <p:sp>
        <p:nvSpPr>
          <p:cNvPr id="12299" name="Text Box 7"/>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2300" name="角丸四角形 14"/>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2301" name="AutoShape 10"/>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8" name="BT_07"/>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（ライセンス条件の例）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・配布する際は、ライセンスを添付すること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a:t>
            </a:r>
            <a:r>
              <a:rPr lang="ja-JP" altLang="en-US" sz="1400" u="sng" dirty="0">
                <a:solidFill>
                  <a:srgbClr val="C00000"/>
                </a:solidFill>
                <a:latin typeface="Meiryo UI" panose="020B0604030504040204" pitchFamily="50" charset="-128"/>
                <a:ea typeface="Meiryo UI" panose="020B0604030504040204" pitchFamily="50" charset="-128"/>
              </a:rPr>
              <a:t>ソースコードを提供</a:t>
            </a:r>
            <a:r>
              <a:rPr lang="ja-JP" altLang="en-US" sz="1400" dirty="0">
                <a:latin typeface="Meiryo UI" panose="020B0604030504040204" pitchFamily="50" charset="-128"/>
                <a:ea typeface="Meiryo UI" panose="020B0604030504040204" pitchFamily="50" charset="-128"/>
              </a:rPr>
              <a:t>可能とすること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・バイナリに</a:t>
            </a:r>
            <a:r>
              <a:rPr lang="ja-JP" altLang="en-US" sz="1400" u="sng" dirty="0">
                <a:solidFill>
                  <a:srgbClr val="C00000"/>
                </a:solidFill>
                <a:latin typeface="Meiryo UI" panose="020B0604030504040204" pitchFamily="50" charset="-128"/>
                <a:ea typeface="Meiryo UI" panose="020B0604030504040204" pitchFamily="50" charset="-128"/>
              </a:rPr>
              <a:t>自社独自ライセンスを設定可能</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226248"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C237CB32-A353-4AD4-9D03-65555F72BCA3}"/>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2.6.3</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3</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A5056C36-D821-419E-B836-B25875DD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3ED8C5F5-B69E-4128-BD82-F24D0A33B6B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C778E8A-6AC3-4884-9656-29E49220BB20}"/>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367537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767408" y="1252735"/>
            <a:ext cx="10297144"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および</a:t>
            </a:r>
            <a:r>
              <a:rPr lang="ja-JP" altLang="en-US"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9" name="角丸四角形吹き出し 20"/>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15424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2.6.4</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4</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704F643F-BC82-48A7-833B-6501FD987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4514CAF3-FAEC-46E4-A47F-3354431B83F4}"/>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C3436349-C96B-498D-A6DF-B117819D8811}"/>
              </a:ext>
            </a:extLst>
          </p:cNvPr>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320213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FA8DC00-7084-4B20-8A9F-4825E426E743}"/>
              </a:ext>
            </a:extLst>
          </p:cNvPr>
          <p:cNvSpPr txBox="1">
            <a:spLocks/>
          </p:cNvSpPr>
          <p:nvPr/>
        </p:nvSpPr>
        <p:spPr bwMode="gray">
          <a:xfrm>
            <a:off x="609600" y="533400"/>
            <a:ext cx="10972800" cy="990600"/>
          </a:xfrm>
          <a:prstGeom prst="rect">
            <a:avLst/>
          </a:prstGeom>
          <a:noFill/>
          <a:ln>
            <a:noFill/>
          </a:ln>
          <a:effectLst/>
        </p:spPr>
        <p:txBody>
          <a:bodyPr vert="horz" wrap="square" lIns="0" tIns="0" rIns="0" bIns="0" numCol="1" anchor="b" anchorCtr="0" compatLnSpc="1">
            <a:prstTxWarp prst="textNoShape">
              <a:avLst/>
            </a:prstTxWarp>
            <a:normAutofit/>
          </a:bodyPr>
          <a:lstStyle>
            <a:lvl1pPr algn="l" rtl="0" fontAlgn="base">
              <a:spcBef>
                <a:spcPct val="0"/>
              </a:spcBef>
              <a:spcAft>
                <a:spcPct val="0"/>
              </a:spcAft>
              <a:tabLst>
                <a:tab pos="3676650" algn="l"/>
              </a:tabLst>
              <a:defRPr kumimoji="1" sz="4400">
                <a:solidFill>
                  <a:schemeClr val="tx1"/>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Disclaimer</a:t>
            </a:r>
            <a:r>
              <a:rPr lang="ja-JP" altLang="en-US"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（免責事項）</a:t>
            </a:r>
          </a:p>
        </p:txBody>
      </p:sp>
      <p:sp>
        <p:nvSpPr>
          <p:cNvPr id="6" name="コンテンツ プレースホルダー 2">
            <a:extLst>
              <a:ext uri="{FF2B5EF4-FFF2-40B4-BE49-F238E27FC236}">
                <a16:creationId xmlns:a16="http://schemas.microsoft.com/office/drawing/2014/main" id="{06DF2058-A579-43FB-8503-AC7BFF93244C}"/>
              </a:ext>
            </a:extLst>
          </p:cNvPr>
          <p:cNvSpPr txBox="1">
            <a:spLocks/>
          </p:cNvSpPr>
          <p:nvPr/>
        </p:nvSpPr>
        <p:spPr bwMode="gray">
          <a:xfrm>
            <a:off x="609600" y="2204864"/>
            <a:ext cx="10972800"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本資料は、</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日本国内で</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を活用する場合を前提としており、</a:t>
            </a:r>
            <a:r>
              <a:rPr lang="en-US" altLang="ja-JP" sz="2000" kern="0" dirty="0">
                <a:latin typeface="Meiryo UI" panose="020B0604030504040204" pitchFamily="50" charset="-128"/>
                <a:ea typeface="Meiryo UI" panose="020B0604030504040204" pitchFamily="50" charset="-128"/>
                <a:cs typeface="メイリオ" panose="020B0604030504040204" pitchFamily="50" charset="-128"/>
              </a:rPr>
              <a:t> education sg</a:t>
            </a:r>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メンバの経験に基づいて説明を記載しています。厳密な法解釈や海外での利用など、判断に迷う場合は専門家にご相談ください。</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本資料に記載した内容については、作成者、提供元は一切の責任を負いませんので、ご承知のうえご利用ください。</a:t>
            </a:r>
            <a:endParaRPr lang="en-US" altLang="ja-JP" sz="2000" kern="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本資料は、</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の仕様書準拠や認定取得を保証するものではありません。</a:t>
            </a:r>
            <a:endParaRPr lang="ja-JP" altLang="en-US" sz="2000" kern="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AEB216DE-0BA1-40EE-870F-9C702AD59226}"/>
              </a:ext>
            </a:extLst>
          </p:cNvPr>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41143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0" name="AutoShape 8"/>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algn="l"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l" fontAlgn="base">
              <a:lnSpc>
                <a:spcPct val="90000"/>
              </a:lnSpc>
              <a:buNone/>
            </a:pP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b="1" u="sng" dirty="0">
                <a:solidFill>
                  <a:srgbClr val="D2533F"/>
                </a:solidFill>
                <a:latin typeface="Meiryo UI" panose="020B0604030504040204" pitchFamily="50" charset="-128"/>
                <a:ea typeface="Meiryo UI" panose="020B0604030504040204" pitchFamily="50" charset="-128"/>
              </a:rPr>
              <a:t>(SaaS/ASP</a:t>
            </a:r>
            <a:r>
              <a:rPr lang="ja-JP" altLang="en-US" sz="2000" b="1" u="sng" dirty="0">
                <a:solidFill>
                  <a:srgbClr val="D2533F"/>
                </a:solidFill>
                <a:latin typeface="Meiryo UI" panose="020B0604030504040204" pitchFamily="50" charset="-128"/>
                <a:ea typeface="Meiryo UI" panose="020B0604030504040204" pitchFamily="50" charset="-128"/>
              </a:rPr>
              <a:t>等</a:t>
            </a:r>
            <a:r>
              <a:rPr lang="en-US" altLang="ja-JP" sz="2000" b="1" u="sng" dirty="0">
                <a:solidFill>
                  <a:srgbClr val="D2533F"/>
                </a:solidFill>
                <a:latin typeface="Meiryo UI" panose="020B0604030504040204" pitchFamily="50" charset="-128"/>
                <a:ea typeface="Meiryo UI" panose="020B0604030504040204" pitchFamily="50" charset="-128"/>
              </a:rPr>
              <a:t>)</a:t>
            </a:r>
            <a:r>
              <a:rPr lang="ja-JP" altLang="en-US" sz="2000" b="1" u="sng" dirty="0">
                <a:solidFill>
                  <a:srgbClr val="D2533F"/>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の場合でも、</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ライセンス文書の他に、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および</a:t>
            </a:r>
            <a:r>
              <a:rPr lang="ja-JP" altLang="en-US" sz="2000"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9" name="Text Box 4"/>
          <p:cNvSpPr txBox="1">
            <a:spLocks noChangeArrowheads="1"/>
          </p:cNvSpPr>
          <p:nvPr/>
        </p:nvSpPr>
        <p:spPr bwMode="gray">
          <a:xfrm>
            <a:off x="3650184"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2.6.5</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5</a:t>
            </a:r>
            <a:endParaRPr lang="en-GB" altLang="ja-JP" kern="0" dirty="0">
              <a:latin typeface="Meiryo UI" panose="020B0604030504040204" pitchFamily="50" charset="-128"/>
              <a:ea typeface="Meiryo UI" panose="020B0604030504040204" pitchFamily="50" charset="-128"/>
            </a:endParaRPr>
          </a:p>
        </p:txBody>
      </p:sp>
      <p:sp>
        <p:nvSpPr>
          <p:cNvPr id="18" name="AutoShape 8">
            <a:extLst>
              <a:ext uri="{FF2B5EF4-FFF2-40B4-BE49-F238E27FC236}">
                <a16:creationId xmlns:a16="http://schemas.microsoft.com/office/drawing/2014/main" id="{95479F4B-8C2D-4761-A1B8-F8B27E0629AB}"/>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2FAD12E8-1ADA-4AEF-82F1-D47A61489028}"/>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5" name="直線コネクタ 4">
            <a:extLst>
              <a:ext uri="{FF2B5EF4-FFF2-40B4-BE49-F238E27FC236}">
                <a16:creationId xmlns:a16="http://schemas.microsoft.com/office/drawing/2014/main" id="{656E1BE6-28EA-4ADB-97D1-6B8CDE945EF1}"/>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4319D130-ED5E-485C-905E-75486D76F84A}"/>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7084947F-B8BE-4E8E-9B38-E7A60BD0E35A}"/>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rPr>
              <a:t>ネットワーク</a:t>
            </a:r>
          </a:p>
        </p:txBody>
      </p:sp>
      <p:pic>
        <p:nvPicPr>
          <p:cNvPr id="27" name="Picture 21">
            <a:extLst>
              <a:ext uri="{FF2B5EF4-FFF2-40B4-BE49-F238E27FC236}">
                <a16:creationId xmlns:a16="http://schemas.microsoft.com/office/drawing/2014/main" id="{6006B459-DA30-474D-8E67-07BC3218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66952545-085D-4317-95DD-3F186F765070}"/>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8532B8CC-9B56-4E67-9DF2-C932B9C16548}"/>
              </a:ext>
            </a:extLst>
          </p:cNvPr>
          <p:cNvSpPr>
            <a:spLocks noGrp="1"/>
          </p:cNvSpPr>
          <p:nvPr>
            <p:ph type="sldNum" sz="quarter" idx="10"/>
          </p:nvPr>
        </p:nvSpPr>
        <p:spPr/>
        <p:txBody>
          <a:bodyPr/>
          <a:lstStyle/>
          <a:p>
            <a:fld id="{DE2B87E1-F9DF-4BEE-B07D-635D26011F4B}" type="slidenum">
              <a:rPr lang="de-DE" altLang="ja-JP" smtClean="0"/>
              <a:pPr/>
              <a:t>19</a:t>
            </a:fld>
            <a:endParaRPr lang="de-DE" altLang="ja-JP"/>
          </a:p>
        </p:txBody>
      </p:sp>
    </p:spTree>
    <p:extLst>
      <p:ext uri="{BB962C8B-B14F-4D97-AF65-F5344CB8AC3E}">
        <p14:creationId xmlns:p14="http://schemas.microsoft.com/office/powerpoint/2010/main" val="8539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3747" name="AutoShape 3"/>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（ソース提供）</a:t>
            </a:r>
          </a:p>
        </p:txBody>
      </p:sp>
      <p:sp>
        <p:nvSpPr>
          <p:cNvPr id="543748" name="Rectangle 4"/>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3000" dirty="0">
                <a:solidFill>
                  <a:schemeClr val="tx1"/>
                </a:solidFill>
                <a:latin typeface="Meiryo UI" panose="020B0604030504040204" pitchFamily="50" charset="-128"/>
                <a:ea typeface="Meiryo UI" panose="020B0604030504040204" pitchFamily="50" charset="-128"/>
              </a:rPr>
              <a:t>2.7</a:t>
            </a:r>
            <a:r>
              <a:rPr lang="ja-JP" altLang="en-US" sz="3000" dirty="0">
                <a:solidFill>
                  <a:schemeClr val="tx1"/>
                </a:solidFill>
                <a:latin typeface="Meiryo UI" panose="020B0604030504040204" pitchFamily="50" charset="-128"/>
                <a:ea typeface="Meiryo UI" panose="020B0604030504040204" pitchFamily="50" charset="-128"/>
              </a:rPr>
              <a:t>　</a:t>
            </a:r>
            <a:r>
              <a:rPr lang="en-US" altLang="ja-JP" sz="3000" dirty="0">
                <a:solidFill>
                  <a:schemeClr val="tx1"/>
                </a:solidFill>
                <a:latin typeface="Meiryo UI" panose="020B0604030504040204" pitchFamily="50" charset="-128"/>
                <a:ea typeface="Meiryo UI" panose="020B0604030504040204" pitchFamily="50" charset="-128"/>
              </a:rPr>
              <a:t>GPL</a:t>
            </a:r>
            <a:r>
              <a:rPr lang="en-US" altLang="ja-JP" sz="2400" dirty="0">
                <a:solidFill>
                  <a:schemeClr val="tx1"/>
                </a:solidFill>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GNU GENERAL PUBLIC LICENSE)</a:t>
            </a:r>
            <a:r>
              <a:rPr lang="ja-JP" altLang="en-US" sz="3000" dirty="0">
                <a:latin typeface="Meiryo UI" panose="020B0604030504040204" pitchFamily="50" charset="-128"/>
                <a:ea typeface="Meiryo UI" panose="020B0604030504040204" pitchFamily="50" charset="-128"/>
              </a:rPr>
              <a:t>の事例</a:t>
            </a:r>
            <a:endParaRPr lang="ja-JP" altLang="en-US" sz="3000" dirty="0">
              <a:solidFill>
                <a:schemeClr val="tx1"/>
              </a:solidFill>
              <a:latin typeface="Meiryo UI" panose="020B0604030504040204" pitchFamily="50" charset="-128"/>
              <a:ea typeface="Meiryo UI" panose="020B0604030504040204" pitchFamily="50" charset="-128"/>
            </a:endParaRPr>
          </a:p>
        </p:txBody>
      </p:sp>
      <p:sp>
        <p:nvSpPr>
          <p:cNvPr id="543751" name="Line 7"/>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2" name="Line 8"/>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3" name="Line 9"/>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4" name="Text Box 10"/>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3755" name="Text Box 11"/>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3758" name="AutoShape 14"/>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600" dirty="0">
                <a:latin typeface="Meiryo UI" panose="020B0604030504040204" pitchFamily="50" charset="-128"/>
                <a:ea typeface="Meiryo UI" panose="020B0604030504040204" pitchFamily="50" charset="-128"/>
              </a:rPr>
              <a:t>自社プログラム</a:t>
            </a:r>
          </a:p>
          <a:p>
            <a:pPr fontAlgn="base"/>
            <a:r>
              <a:rPr lang="ja-JP" altLang="en-US" sz="1600" dirty="0">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3759" name="Line 15"/>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0" name="Line 16"/>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4" name="Line 20"/>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5" name="Line 21"/>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6" name="Line 22"/>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7" name="Text Box 23"/>
          <p:cNvSpPr txBox="1">
            <a:spLocks noChangeArrowheads="1"/>
          </p:cNvSpPr>
          <p:nvPr/>
        </p:nvSpPr>
        <p:spPr bwMode="gray">
          <a:xfrm>
            <a:off x="8327530" y="2564904"/>
            <a:ext cx="1512887"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（他社）</a:t>
            </a:r>
          </a:p>
        </p:txBody>
      </p:sp>
      <p:sp>
        <p:nvSpPr>
          <p:cNvPr id="543768" name="Line 24"/>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9" name="Line 25"/>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0" name="Line 26"/>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1" name="Line 27"/>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2" name="Line 28"/>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3" name="Line 29"/>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4" name="AutoShape 30"/>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3775" name="Rectangle 31"/>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latin typeface="Meiryo UI" panose="020B0604030504040204" pitchFamily="50" charset="-128"/>
                <a:ea typeface="Meiryo UI" panose="020B0604030504040204" pitchFamily="50" charset="-128"/>
              </a:rPr>
              <a:t>プログラム（</a:t>
            </a:r>
            <a:r>
              <a:rPr lang="en-US" altLang="ja-JP">
                <a:latin typeface="Meiryo UI" panose="020B0604030504040204" pitchFamily="50" charset="-128"/>
                <a:ea typeface="Meiryo UI" panose="020B0604030504040204" pitchFamily="50" charset="-128"/>
              </a:rPr>
              <a:t>GPL)</a:t>
            </a:r>
          </a:p>
        </p:txBody>
      </p:sp>
      <p:sp>
        <p:nvSpPr>
          <p:cNvPr id="543776" name="AutoShape 32"/>
          <p:cNvSpPr>
            <a:spLocks noChangeArrowheads="1"/>
          </p:cNvSpPr>
          <p:nvPr/>
        </p:nvSpPr>
        <p:spPr bwMode="gray">
          <a:xfrm>
            <a:off x="2062932" y="1412826"/>
            <a:ext cx="8137525" cy="10080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lnSpc>
                <a:spcPts val="2500"/>
              </a:lnSpc>
            </a:pP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が適用された</a:t>
            </a:r>
            <a:r>
              <a:rPr kumimoji="0" lang="en-US" altLang="ja-JP" dirty="0">
                <a:solidFill>
                  <a:schemeClr val="tx1"/>
                </a:solidFill>
                <a:latin typeface="Meiryo UI" panose="020B0604030504040204" pitchFamily="50" charset="-128"/>
                <a:ea typeface="Meiryo UI" panose="020B0604030504040204" pitchFamily="50" charset="-128"/>
              </a:rPr>
              <a:t>OSS</a:t>
            </a:r>
            <a:r>
              <a:rPr kumimoji="0" lang="ja-JP" altLang="en-US" dirty="0">
                <a:solidFill>
                  <a:schemeClr val="tx1"/>
                </a:solidFill>
                <a:latin typeface="Meiryo UI" panose="020B0604030504040204" pitchFamily="50" charset="-128"/>
                <a:ea typeface="Meiryo UI" panose="020B0604030504040204" pitchFamily="50" charset="-128"/>
              </a:rPr>
              <a:t>を組み込んだもの、または改変版等、</a:t>
            </a:r>
            <a:r>
              <a:rPr kumimoji="0" lang="ja-JP" altLang="en-US" u="sng" dirty="0">
                <a:solidFill>
                  <a:srgbClr val="FF0000"/>
                </a:solidFill>
                <a:latin typeface="Meiryo UI" panose="020B0604030504040204" pitchFamily="50" charset="-128"/>
                <a:ea typeface="Meiryo UI" panose="020B0604030504040204" pitchFamily="50" charset="-128"/>
              </a:rPr>
              <a:t>派生した著作物</a:t>
            </a:r>
            <a:r>
              <a:rPr kumimoji="0" lang="ja-JP" altLang="en-US" dirty="0">
                <a:solidFill>
                  <a:schemeClr val="tx1"/>
                </a:solidFill>
                <a:latin typeface="Meiryo UI" panose="020B0604030504040204" pitchFamily="50" charset="-128"/>
                <a:ea typeface="Meiryo UI" panose="020B0604030504040204" pitchFamily="50" charset="-128"/>
              </a:rPr>
              <a:t>を</a:t>
            </a:r>
          </a:p>
          <a:p>
            <a:pPr algn="l" fontAlgn="base">
              <a:lnSpc>
                <a:spcPts val="2500"/>
              </a:lnSpc>
            </a:pPr>
            <a:r>
              <a:rPr kumimoji="0" lang="ja-JP" altLang="en-US" dirty="0">
                <a:solidFill>
                  <a:schemeClr val="tx1"/>
                </a:solidFill>
                <a:latin typeface="Meiryo UI" panose="020B0604030504040204" pitchFamily="50" charset="-128"/>
                <a:ea typeface="Meiryo UI" panose="020B0604030504040204" pitchFamily="50" charset="-128"/>
              </a:rPr>
              <a:t>　 配布する場合は、</a:t>
            </a: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に従って第三者へ無償で使用許諾する（互恵的</a:t>
            </a:r>
            <a:r>
              <a:rPr kumimoji="0" lang="ja-JP" altLang="en-US"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a:t>
            </a:r>
            <a:r>
              <a:rPr lang="ja-JP" altLang="en-US" dirty="0">
                <a:solidFill>
                  <a:srgbClr val="0000FF"/>
                </a:solidFill>
                <a:latin typeface="Meiryo UI" panose="020B0604030504040204" pitchFamily="50" charset="-128"/>
                <a:ea typeface="Meiryo UI" panose="020B0604030504040204" pitchFamily="50" charset="-128"/>
              </a:rPr>
              <a:t>組合せ等により一つの著作物とした場合、配布時は全体に</a:t>
            </a:r>
            <a:r>
              <a:rPr lang="en-US" altLang="ja-JP" dirty="0">
                <a:solidFill>
                  <a:srgbClr val="0000FF"/>
                </a:solidFill>
                <a:latin typeface="Meiryo UI" panose="020B0604030504040204" pitchFamily="50" charset="-128"/>
                <a:ea typeface="Meiryo UI" panose="020B0604030504040204" pitchFamily="50" charset="-128"/>
              </a:rPr>
              <a:t>GPL</a:t>
            </a:r>
            <a:r>
              <a:rPr lang="ja-JP" altLang="en-US" dirty="0">
                <a:solidFill>
                  <a:srgbClr val="0000FF"/>
                </a:solidFill>
                <a:latin typeface="Meiryo UI" panose="020B0604030504040204" pitchFamily="50" charset="-128"/>
                <a:ea typeface="Meiryo UI" panose="020B0604030504040204" pitchFamily="50" charset="-128"/>
              </a:rPr>
              <a:t>の条件を課すこと</a:t>
            </a:r>
          </a:p>
        </p:txBody>
      </p:sp>
      <p:sp>
        <p:nvSpPr>
          <p:cNvPr id="543777" name="AutoShape 33"/>
          <p:cNvSpPr>
            <a:spLocks noChangeArrowheads="1"/>
          </p:cNvSpPr>
          <p:nvPr/>
        </p:nvSpPr>
        <p:spPr bwMode="gray">
          <a:xfrm>
            <a:off x="2351560" y="5517034"/>
            <a:ext cx="6408737"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・自社プログラムに</a:t>
            </a:r>
            <a:r>
              <a:rPr lang="en-US" altLang="ja-JP" dirty="0">
                <a:solidFill>
                  <a:srgbClr val="CC0000"/>
                </a:solidFill>
                <a:latin typeface="Meiryo UI" panose="020B0604030504040204" pitchFamily="50" charset="-128"/>
                <a:ea typeface="Meiryo UI" panose="020B0604030504040204" pitchFamily="50" charset="-128"/>
              </a:rPr>
              <a:t>GPL</a:t>
            </a:r>
            <a:r>
              <a:rPr lang="ja-JP" altLang="en-US" dirty="0">
                <a:solidFill>
                  <a:srgbClr val="CC0000"/>
                </a:solidFill>
                <a:latin typeface="Meiryo UI" panose="020B0604030504040204" pitchFamily="50" charset="-128"/>
                <a:ea typeface="Meiryo UI" panose="020B0604030504040204" pitchFamily="50" charset="-128"/>
              </a:rPr>
              <a:t>の条件が課されて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－配布先（顧客等）が複製、改変、再配布を自由に実施</a:t>
            </a:r>
          </a:p>
          <a:p>
            <a:pPr algn="l" fontAlgn="base">
              <a:lnSpc>
                <a:spcPts val="2500"/>
              </a:lnSpc>
            </a:pPr>
            <a:r>
              <a:rPr lang="ja-JP" altLang="en-US" dirty="0">
                <a:latin typeface="Meiryo UI" panose="020B0604030504040204" pitchFamily="50" charset="-128"/>
                <a:ea typeface="Meiryo UI" panose="020B0604030504040204" pitchFamily="50" charset="-128"/>
              </a:rPr>
              <a:t>　－ソースコードの提供も必要</a:t>
            </a:r>
            <a:endParaRPr lang="en-US" altLang="ja-JP" dirty="0">
              <a:latin typeface="Meiryo UI" panose="020B0604030504040204" pitchFamily="50" charset="-128"/>
              <a:ea typeface="Meiryo UI" panose="020B0604030504040204" pitchFamily="50" charset="-128"/>
            </a:endParaRPr>
          </a:p>
        </p:txBody>
      </p:sp>
      <p:sp>
        <p:nvSpPr>
          <p:cNvPr id="543778" name="Text Box 34"/>
          <p:cNvSpPr txBox="1">
            <a:spLocks noChangeArrowheads="1"/>
          </p:cNvSpPr>
          <p:nvPr/>
        </p:nvSpPr>
        <p:spPr bwMode="gray">
          <a:xfrm>
            <a:off x="6672263" y="1002214"/>
            <a:ext cx="403225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37" name="Text Box 4"/>
          <p:cNvSpPr txBox="1">
            <a:spLocks noChangeArrowheads="1"/>
          </p:cNvSpPr>
          <p:nvPr/>
        </p:nvSpPr>
        <p:spPr bwMode="gray">
          <a:xfrm>
            <a:off x="2074775" y="2882558"/>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9" name="Text Box 5"/>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pic>
        <p:nvPicPr>
          <p:cNvPr id="36" name="Picture 13">
            <a:extLst>
              <a:ext uri="{FF2B5EF4-FFF2-40B4-BE49-F238E27FC236}">
                <a16:creationId xmlns:a16="http://schemas.microsoft.com/office/drawing/2014/main" id="{C1E89EA7-5D66-4CF7-A858-BEF81E26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E00D7E53-265D-4683-9E4E-566FB7D6D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F4F04B2D-87DE-4D68-96E5-AD19307B8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F6C6ED07-BE9A-4EA6-BBA0-5CFB4CB97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95DD6B9D-A0BB-4D38-B0D0-A8D558F6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B936269D-AD2D-4E12-8CE7-DBA2B461D4F0}"/>
              </a:ext>
            </a:extLst>
          </p:cNvPr>
          <p:cNvSpPr>
            <a:spLocks noGrp="1"/>
          </p:cNvSpPr>
          <p:nvPr>
            <p:ph type="sldNum" sz="quarter" idx="10"/>
          </p:nvPr>
        </p:nvSpPr>
        <p:spPr/>
        <p:txBody>
          <a:bodyPr/>
          <a:lstStyle/>
          <a:p>
            <a:fld id="{1195C95A-030B-42EE-9D8D-E0455A77345A}" type="slidenum">
              <a:rPr lang="de-DE" altLang="ja-JP" smtClean="0"/>
              <a:pPr/>
              <a:t>20</a:t>
            </a:fld>
            <a:endParaRPr lang="de-DE" altLang="ja-JP"/>
          </a:p>
        </p:txBody>
      </p:sp>
    </p:spTree>
    <p:extLst>
      <p:ext uri="{BB962C8B-B14F-4D97-AF65-F5344CB8AC3E}">
        <p14:creationId xmlns:p14="http://schemas.microsoft.com/office/powerpoint/2010/main" val="276301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dirty="0">
                <a:latin typeface="Meiryo UI" panose="020B0604030504040204" pitchFamily="50" charset="-128"/>
                <a:ea typeface="Meiryo UI" panose="020B0604030504040204" pitchFamily="50" charset="-128"/>
              </a:rPr>
              <a:t>（ソース提供要）</a:t>
            </a:r>
          </a:p>
        </p:txBody>
      </p:sp>
      <p:sp>
        <p:nvSpPr>
          <p:cNvPr id="545798" name="Text Box 6"/>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latin typeface="Meiryo UI" panose="020B0604030504040204" pitchFamily="50" charset="-128"/>
                <a:ea typeface="Meiryo UI" panose="020B0604030504040204" pitchFamily="50" charset="-128"/>
              </a:rPr>
              <a:t>リンク</a:t>
            </a:r>
          </a:p>
        </p:txBody>
      </p:sp>
      <p:sp>
        <p:nvSpPr>
          <p:cNvPr id="545799" name="Text Box 7"/>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5802" name="AutoShape 10"/>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latin typeface="Meiryo UI" panose="020B0604030504040204" pitchFamily="50" charset="-128"/>
                <a:ea typeface="Meiryo UI" panose="020B0604030504040204" pitchFamily="50" charset="-128"/>
              </a:rPr>
              <a:t>自社プログラム</a:t>
            </a:r>
          </a:p>
          <a:p>
            <a:pPr fontAlgn="base"/>
            <a:r>
              <a:rPr lang="ja-JP" altLang="en-US" dirty="0">
                <a:latin typeface="Meiryo UI" panose="020B0604030504040204" pitchFamily="50" charset="-128"/>
                <a:ea typeface="Meiryo UI" panose="020B0604030504040204" pitchFamily="50" charset="-128"/>
              </a:rPr>
              <a:t>（バイナリ可）＊</a:t>
            </a:r>
          </a:p>
        </p:txBody>
      </p:sp>
      <p:sp>
        <p:nvSpPr>
          <p:cNvPr id="545803" name="Line 11"/>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4" name="Line 12"/>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5" name="AutoShape 13"/>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自社は、</a:t>
            </a:r>
            <a:r>
              <a:rPr lang="ja-JP" altLang="en-US" u="sng" dirty="0">
                <a:solidFill>
                  <a:srgbClr val="FF3300"/>
                </a:solidFill>
                <a:latin typeface="Meiryo UI" panose="020B0604030504040204" pitchFamily="50" charset="-128"/>
                <a:ea typeface="Meiryo UI" panose="020B0604030504040204" pitchFamily="50" charset="-128"/>
              </a:rPr>
              <a:t>顧客自身が改変とリバースエンジニア</a:t>
            </a:r>
            <a:br>
              <a:rPr lang="en-US" altLang="ja-JP" u="sng" dirty="0">
                <a:solidFill>
                  <a:srgbClr val="FF3300"/>
                </a:solidFill>
                <a:latin typeface="Meiryo UI" panose="020B0604030504040204" pitchFamily="50" charset="-128"/>
                <a:ea typeface="Meiryo UI" panose="020B0604030504040204" pitchFamily="50" charset="-128"/>
              </a:rPr>
            </a:br>
            <a:r>
              <a:rPr lang="ja-JP" altLang="en-US" dirty="0">
                <a:solidFill>
                  <a:srgbClr val="FF3300"/>
                </a:solidFill>
                <a:latin typeface="Meiryo UI" panose="020B0604030504040204" pitchFamily="50" charset="-128"/>
                <a:ea typeface="Meiryo UI" panose="020B0604030504040204" pitchFamily="50" charset="-128"/>
              </a:rPr>
              <a:t>　</a:t>
            </a:r>
            <a:r>
              <a:rPr lang="ja-JP" altLang="en-US" u="sng" dirty="0">
                <a:solidFill>
                  <a:srgbClr val="FF3300"/>
                </a:solidFill>
                <a:latin typeface="Meiryo UI" panose="020B0604030504040204" pitchFamily="50" charset="-128"/>
                <a:ea typeface="Meiryo UI" panose="020B0604030504040204" pitchFamily="50" charset="-128"/>
              </a:rPr>
              <a:t>リング</a:t>
            </a:r>
            <a:r>
              <a:rPr lang="ja-JP" altLang="en-US" dirty="0">
                <a:solidFill>
                  <a:schemeClr val="tx1"/>
                </a:solidFill>
                <a:latin typeface="Meiryo UI" panose="020B0604030504040204" pitchFamily="50" charset="-128"/>
                <a:ea typeface="Meiryo UI" panose="020B0604030504040204" pitchFamily="50" charset="-128"/>
              </a:rPr>
              <a:t>することを許諾すること</a:t>
            </a:r>
          </a:p>
        </p:txBody>
      </p:sp>
      <p:sp>
        <p:nvSpPr>
          <p:cNvPr id="545806" name="Line 14"/>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7" name="Line 15"/>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8" name="Line 16"/>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9" name="AutoShape 17"/>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endParaRPr lang="ja-JP" altLang="en-US" dirty="0">
              <a:latin typeface="Meiryo UI" panose="020B0604030504040204" pitchFamily="50" charset="-128"/>
              <a:ea typeface="Meiryo UI" panose="020B0604030504040204" pitchFamily="50" charset="-128"/>
            </a:endParaRPr>
          </a:p>
        </p:txBody>
      </p:sp>
      <p:sp>
        <p:nvSpPr>
          <p:cNvPr id="545810" name="Text Box 18"/>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spcBef>
                <a:spcPct val="50000"/>
              </a:spcBef>
            </a:pPr>
            <a:r>
              <a:rPr lang="en-US" altLang="ja-JP" sz="1600" dirty="0">
                <a:latin typeface="Meiryo UI" panose="020B0604030504040204" pitchFamily="50" charset="-128"/>
                <a:ea typeface="Meiryo UI" panose="020B0604030504040204" pitchFamily="50" charset="-128"/>
              </a:rPr>
              <a:t>LGPL</a:t>
            </a:r>
            <a:r>
              <a:rPr lang="ja-JP" altLang="en-US" sz="1600" dirty="0">
                <a:latin typeface="Meiryo UI" panose="020B0604030504040204" pitchFamily="50" charset="-128"/>
                <a:ea typeface="Meiryo UI" panose="020B0604030504040204" pitchFamily="50" charset="-128"/>
              </a:rPr>
              <a:t>プログラムのみ配布可能</a:t>
            </a:r>
          </a:p>
        </p:txBody>
      </p:sp>
      <p:sp>
        <p:nvSpPr>
          <p:cNvPr id="545811" name="Text Box 19"/>
          <p:cNvSpPr txBox="1">
            <a:spLocks noChangeArrowheads="1"/>
          </p:cNvSpPr>
          <p:nvPr/>
        </p:nvSpPr>
        <p:spPr bwMode="gray">
          <a:xfrm>
            <a:off x="1992313" y="1272676"/>
            <a:ext cx="8280400" cy="1436244"/>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(1)GPL</a:t>
            </a:r>
            <a:r>
              <a:rPr lang="ja-JP" altLang="en-US" sz="2000" dirty="0">
                <a:latin typeface="Meiryo UI" panose="020B0604030504040204" pitchFamily="50" charset="-128"/>
                <a:ea typeface="Meiryo UI" panose="020B0604030504040204" pitchFamily="50" charset="-128"/>
              </a:rPr>
              <a:t>より制限を緩くしたライセンス条件</a:t>
            </a:r>
          </a:p>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自社プログラムに</a:t>
            </a:r>
            <a:r>
              <a:rPr lang="en-US" altLang="ja-JP" sz="2000" dirty="0">
                <a:latin typeface="Meiryo UI" panose="020B0604030504040204" pitchFamily="50" charset="-128"/>
                <a:ea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rPr>
              <a:t>の条件を課し</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にする必要なし</a:t>
            </a:r>
          </a:p>
          <a:p>
            <a:pPr fontAlgn="ctr">
              <a:lnSpc>
                <a:spcPts val="2500"/>
              </a:lnSpc>
              <a:spcBef>
                <a:spcPct val="5000"/>
              </a:spcBef>
              <a:spcAft>
                <a:spcPct val="5000"/>
              </a:spcAft>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ただし、自社は、</a:t>
            </a:r>
            <a:r>
              <a:rPr lang="ja-JP" altLang="en-US" sz="2000" u="sng" dirty="0">
                <a:solidFill>
                  <a:srgbClr val="0000FF"/>
                </a:solidFill>
                <a:latin typeface="Meiryo UI" panose="020B0604030504040204" pitchFamily="50" charset="-128"/>
                <a:ea typeface="Meiryo UI" panose="020B0604030504040204" pitchFamily="50" charset="-128"/>
              </a:rPr>
              <a:t>顧客自身が、</a:t>
            </a:r>
            <a:r>
              <a:rPr lang="ja-JP" altLang="en-US" sz="2000" u="sng" dirty="0">
                <a:solidFill>
                  <a:srgbClr val="0000CC"/>
                </a:solidFill>
                <a:latin typeface="Meiryo UI" panose="020B0604030504040204" pitchFamily="50" charset="-128"/>
                <a:ea typeface="Meiryo UI" panose="020B0604030504040204" pitchFamily="50" charset="-128"/>
              </a:rPr>
              <a:t>自社の開発プログラムを</a:t>
            </a:r>
            <a:r>
              <a:rPr lang="ja-JP" altLang="en-US" sz="2000" u="sng" dirty="0">
                <a:solidFill>
                  <a:srgbClr val="0000FF"/>
                </a:solidFill>
                <a:latin typeface="Meiryo UI" panose="020B0604030504040204" pitchFamily="50" charset="-128"/>
                <a:ea typeface="Meiryo UI" panose="020B0604030504040204" pitchFamily="50" charset="-128"/>
              </a:rPr>
              <a:t>改変およびリバースエンジニアリングすることを許諾すること</a:t>
            </a:r>
            <a:endParaRPr lang="ja-JP" altLang="en-US" sz="2000" dirty="0">
              <a:latin typeface="Meiryo UI" panose="020B0604030504040204" pitchFamily="50" charset="-128"/>
              <a:ea typeface="Meiryo UI" panose="020B0604030504040204" pitchFamily="50" charset="-128"/>
            </a:endParaRPr>
          </a:p>
        </p:txBody>
      </p:sp>
      <p:sp>
        <p:nvSpPr>
          <p:cNvPr id="545812" name="Text Box 20"/>
          <p:cNvSpPr txBox="1">
            <a:spLocks noChangeArrowheads="1"/>
          </p:cNvSpPr>
          <p:nvPr/>
        </p:nvSpPr>
        <p:spPr bwMode="gray">
          <a:xfrm>
            <a:off x="6737697" y="930206"/>
            <a:ext cx="396101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545813" name="Text Box 21"/>
          <p:cNvSpPr txBox="1">
            <a:spLocks noChangeArrowheads="1"/>
          </p:cNvSpPr>
          <p:nvPr/>
        </p:nvSpPr>
        <p:spPr bwMode="gray">
          <a:xfrm>
            <a:off x="4943476" y="5964954"/>
            <a:ext cx="561702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600" dirty="0">
                <a:solidFill>
                  <a:schemeClr val="tx1"/>
                </a:solidFill>
                <a:latin typeface="Meiryo UI" panose="020B0604030504040204" pitchFamily="50" charset="-128"/>
                <a:ea typeface="Meiryo UI" panose="020B0604030504040204" pitchFamily="50" charset="-128"/>
              </a:rPr>
              <a:t>＊静的リンクの場合、再リンクできるようにするため、上記に加えて、</a:t>
            </a:r>
            <a:endParaRPr lang="en-US" altLang="ja-JP" sz="1600" dirty="0">
              <a:solidFill>
                <a:schemeClr val="tx1"/>
              </a:solidFill>
              <a:latin typeface="Meiryo UI" panose="020B0604030504040204" pitchFamily="50" charset="-128"/>
              <a:ea typeface="Meiryo UI" panose="020B0604030504040204" pitchFamily="50" charset="-128"/>
            </a:endParaRPr>
          </a:p>
          <a:p>
            <a:pPr algn="l" fontAlgn="base"/>
            <a:r>
              <a:rPr lang="ja-JP" altLang="en-US" sz="1600" dirty="0">
                <a:solidFill>
                  <a:schemeClr val="tx1"/>
                </a:solidFill>
                <a:latin typeface="Meiryo UI" panose="020B0604030504040204" pitchFamily="50" charset="-128"/>
                <a:ea typeface="Meiryo UI" panose="020B0604030504040204" pitchFamily="50" charset="-128"/>
              </a:rPr>
              <a:t>　自社プログラムのオブジェクトコードまたはソースコードの提供が必要</a:t>
            </a:r>
          </a:p>
        </p:txBody>
      </p:sp>
      <p:sp>
        <p:nvSpPr>
          <p:cNvPr id="24" name="Text Box 4"/>
          <p:cNvSpPr txBox="1">
            <a:spLocks noChangeArrowheads="1"/>
          </p:cNvSpPr>
          <p:nvPr/>
        </p:nvSpPr>
        <p:spPr bwMode="gray">
          <a:xfrm>
            <a:off x="2074775" y="3457406"/>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6" name="Text Box 5"/>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0333FA7C-836E-4BD5-8E10-B9F3E5385DBD}"/>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2.8</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LGPL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Lesser</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28" name="Picture 13">
            <a:extLst>
              <a:ext uri="{FF2B5EF4-FFF2-40B4-BE49-F238E27FC236}">
                <a16:creationId xmlns:a16="http://schemas.microsoft.com/office/drawing/2014/main" id="{A26A7FCF-8EFD-44BC-A03D-B29E2269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FFB18304-4B80-4D85-AF68-65726C419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3103408F-FE8C-42AE-8F35-AC2246A52C56}"/>
              </a:ext>
            </a:extLst>
          </p:cNvPr>
          <p:cNvSpPr>
            <a:spLocks noGrp="1"/>
          </p:cNvSpPr>
          <p:nvPr>
            <p:ph type="sldNum" sz="quarter" idx="10"/>
          </p:nvPr>
        </p:nvSpPr>
        <p:spPr/>
        <p:txBody>
          <a:bodyPr/>
          <a:lstStyle/>
          <a:p>
            <a:fld id="{DE2B87E1-F9DF-4BEE-B07D-635D26011F4B}" type="slidenum">
              <a:rPr lang="de-DE" altLang="ja-JP" smtClean="0"/>
              <a:pPr/>
              <a:t>21</a:t>
            </a:fld>
            <a:endParaRPr lang="de-DE" altLang="ja-JP"/>
          </a:p>
        </p:txBody>
      </p:sp>
    </p:spTree>
    <p:extLst>
      <p:ext uri="{BB962C8B-B14F-4D97-AF65-F5344CB8AC3E}">
        <p14:creationId xmlns:p14="http://schemas.microsoft.com/office/powerpoint/2010/main" val="271126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891" name="AutoShape 3"/>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solidFill>
                  <a:schemeClr val="tx1"/>
                </a:solidFill>
                <a:latin typeface="Meiryo UI" panose="020B0604030504040204" pitchFamily="50" charset="-128"/>
                <a:ea typeface="Meiryo UI" panose="020B0604030504040204" pitchFamily="50" charset="-128"/>
              </a:rPr>
              <a:t>A</a:t>
            </a: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適用</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a:t>
            </a:r>
            <a:r>
              <a:rPr lang="ja-JP" altLang="en-US" sz="1600" u="sng" dirty="0">
                <a:solidFill>
                  <a:srgbClr val="C0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893" name="Text Box 5"/>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a:latin typeface="Meiryo UI" panose="020B0604030504040204" pitchFamily="50" charset="-128"/>
                <a:ea typeface="Meiryo UI" panose="020B0604030504040204" pitchFamily="50" charset="-128"/>
              </a:rPr>
              <a:t>（サーバ）</a:t>
            </a:r>
          </a:p>
        </p:txBody>
      </p:sp>
      <p:sp>
        <p:nvSpPr>
          <p:cNvPr id="549894" name="Text Box 6"/>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（サーバ・サービス</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利用者）</a:t>
            </a:r>
          </a:p>
        </p:txBody>
      </p:sp>
      <p:sp>
        <p:nvSpPr>
          <p:cNvPr id="549896" name="Line 8"/>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898" name="Text Box 10"/>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9899" name="Text Box 11"/>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a:latin typeface="Meiryo UI" panose="020B0604030504040204" pitchFamily="50" charset="-128"/>
                <a:ea typeface="Meiryo UI" panose="020B0604030504040204" pitchFamily="50" charset="-128"/>
              </a:rPr>
              <a:t>＋</a:t>
            </a:r>
          </a:p>
        </p:txBody>
      </p:sp>
      <p:sp>
        <p:nvSpPr>
          <p:cNvPr id="549900" name="AutoShape 12"/>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600" dirty="0">
                <a:latin typeface="Meiryo UI" panose="020B0604030504040204" pitchFamily="50" charset="-128"/>
                <a:ea typeface="Meiryo UI" panose="020B0604030504040204" pitchFamily="50" charset="-128"/>
              </a:rPr>
              <a:t>自社プログラム</a:t>
            </a:r>
          </a:p>
          <a:p>
            <a:pPr algn="ctr" fontAlgn="base"/>
            <a:r>
              <a:rPr lang="ja-JP" altLang="en-US" sz="1600" u="sng" dirty="0">
                <a:latin typeface="Meiryo UI" panose="020B0604030504040204" pitchFamily="50" charset="-128"/>
                <a:ea typeface="Meiryo UI" panose="020B0604030504040204" pitchFamily="50" charset="-128"/>
              </a:rPr>
              <a:t>（</a:t>
            </a:r>
            <a:r>
              <a:rPr lang="ja-JP" altLang="en-US" sz="1600" u="sng"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904" name="Line 16"/>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5" name="Line 17"/>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6" name="Line 18"/>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10" name="Rectangle 22"/>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latin typeface="Meiryo UI" panose="020B0604030504040204" pitchFamily="50" charset="-128"/>
                <a:ea typeface="Meiryo UI" panose="020B0604030504040204" pitchFamily="50" charset="-128"/>
              </a:rPr>
              <a:t>プログラム（</a:t>
            </a:r>
            <a:r>
              <a:rPr lang="en-US" altLang="ja-JP" dirty="0">
                <a:latin typeface="Meiryo UI" panose="020B0604030504040204" pitchFamily="50" charset="-128"/>
                <a:ea typeface="Meiryo UI" panose="020B0604030504040204" pitchFamily="50" charset="-128"/>
              </a:rPr>
              <a:t>AGPL)</a:t>
            </a:r>
            <a:endParaRPr lang="ja-JP" altLang="en-US" dirty="0">
              <a:latin typeface="Meiryo UI" panose="020B0604030504040204" pitchFamily="50" charset="-128"/>
              <a:ea typeface="Meiryo UI" panose="020B0604030504040204" pitchFamily="50" charset="-128"/>
            </a:endParaRPr>
          </a:p>
        </p:txBody>
      </p:sp>
      <p:sp>
        <p:nvSpPr>
          <p:cNvPr id="549911" name="AutoShape 23"/>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2000" dirty="0">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サーバにアクセスする、又サービスの利用者がソースコードを入手可能とすること</a:t>
            </a:r>
          </a:p>
        </p:txBody>
      </p:sp>
      <p:sp>
        <p:nvSpPr>
          <p:cNvPr id="549912" name="AutoShape 24"/>
          <p:cNvSpPr>
            <a:spLocks noChangeArrowheads="1"/>
          </p:cNvSpPr>
          <p:nvPr/>
        </p:nvSpPr>
        <p:spPr bwMode="gray">
          <a:xfrm>
            <a:off x="2135560" y="5386069"/>
            <a:ext cx="6696744"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・自社プログラムが</a:t>
            </a:r>
            <a:r>
              <a:rPr lang="en-US" altLang="ja-JP" dirty="0">
                <a:solidFill>
                  <a:srgbClr val="CC0000"/>
                </a:solidFill>
                <a:latin typeface="Meiryo UI" panose="020B0604030504040204" pitchFamily="50" charset="-128"/>
                <a:ea typeface="Meiryo UI" panose="020B0604030504040204" pitchFamily="50" charset="-128"/>
              </a:rPr>
              <a:t>AGPL</a:t>
            </a:r>
            <a:r>
              <a:rPr lang="ja-JP" altLang="en-US" dirty="0">
                <a:solidFill>
                  <a:srgbClr val="CC0000"/>
                </a:solidFill>
                <a:latin typeface="Meiryo UI" panose="020B0604030504040204" pitchFamily="50" charset="-128"/>
                <a:ea typeface="Meiryo UI" panose="020B0604030504040204" pitchFamily="50" charset="-128"/>
              </a:rPr>
              <a:t>の条件を課されて、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－サーバ、サービスの利用者は複製、改変、再配布を自由に実施</a:t>
            </a:r>
            <a:endParaRPr lang="en-US" altLang="ja-JP"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－サーバ、サービスの利用者へソースコードの提供が必要</a:t>
            </a:r>
          </a:p>
        </p:txBody>
      </p:sp>
      <p:sp>
        <p:nvSpPr>
          <p:cNvPr id="549913" name="Rectangle 25"/>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4" name="AutoShape 26"/>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5" name="Line 27"/>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549916" name="Text Box 28"/>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サーバへの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アクセス、</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サービス利用</a:t>
            </a:r>
            <a:r>
              <a:rPr lang="en-US" altLang="ja-JP" dirty="0">
                <a:solidFill>
                  <a:schemeClr val="tx1"/>
                </a:solidFill>
                <a:latin typeface="Meiryo UI" panose="020B0604030504040204" pitchFamily="50" charset="-128"/>
                <a:ea typeface="Meiryo UI" panose="020B0604030504040204" pitchFamily="50" charset="-128"/>
              </a:rPr>
              <a:t>(SaaS/ASP</a:t>
            </a:r>
          </a:p>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サービス等</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549920" name="AutoShape 32"/>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9921" name="Text Box 33"/>
          <p:cNvSpPr txBox="1">
            <a:spLocks noChangeArrowheads="1"/>
          </p:cNvSpPr>
          <p:nvPr/>
        </p:nvSpPr>
        <p:spPr bwMode="gray">
          <a:xfrm>
            <a:off x="5408985" y="3860801"/>
            <a:ext cx="12239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利用者へ</a:t>
            </a:r>
          </a:p>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配布要</a:t>
            </a:r>
          </a:p>
        </p:txBody>
      </p:sp>
      <p:sp>
        <p:nvSpPr>
          <p:cNvPr id="549922" name="Text Box 34"/>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2.9</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AGPL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a:t>
            </a:r>
            <a:r>
              <a:rPr lang="en-US" altLang="ja-JP" sz="2400" kern="0" dirty="0" err="1">
                <a:latin typeface="Meiryo UI" panose="020B0604030504040204" pitchFamily="50" charset="-128"/>
                <a:ea typeface="Meiryo UI" panose="020B0604030504040204" pitchFamily="50" charset="-128"/>
              </a:rPr>
              <a:t>Affero</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37" name="Picture 21">
            <a:extLst>
              <a:ext uri="{FF2B5EF4-FFF2-40B4-BE49-F238E27FC236}">
                <a16:creationId xmlns:a16="http://schemas.microsoft.com/office/drawing/2014/main" id="{2A505080-2F26-43AF-B137-8F294EE5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AD659B29-D12A-4E86-BD02-89341FFD9017}"/>
              </a:ext>
            </a:extLst>
          </p:cNvPr>
          <p:cNvSpPr>
            <a:spLocks noGrp="1"/>
          </p:cNvSpPr>
          <p:nvPr>
            <p:ph type="sldNum" sz="quarter" idx="10"/>
          </p:nvPr>
        </p:nvSpPr>
        <p:spPr/>
        <p:txBody>
          <a:bodyPr/>
          <a:lstStyle/>
          <a:p>
            <a:fld id="{1195C95A-030B-42EE-9D8D-E0455A77345A}" type="slidenum">
              <a:rPr lang="de-DE" altLang="ja-JP" smtClean="0"/>
              <a:pPr/>
              <a:t>22</a:t>
            </a:fld>
            <a:endParaRPr lang="de-DE" altLang="ja-JP"/>
          </a:p>
        </p:txBody>
      </p:sp>
    </p:spTree>
    <p:extLst>
      <p:ext uri="{BB962C8B-B14F-4D97-AF65-F5344CB8AC3E}">
        <p14:creationId xmlns:p14="http://schemas.microsoft.com/office/powerpoint/2010/main" val="392452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T_07">
            <a:extLst>
              <a:ext uri="{FF2B5EF4-FFF2-40B4-BE49-F238E27FC236}">
                <a16:creationId xmlns:a16="http://schemas.microsoft.com/office/drawing/2014/main" id="{12251BFD-B750-42B7-B21C-8F8CA84301C7}"/>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en-US" altLang="ja-JP" sz="1400" b="1" i="0" dirty="0">
                <a:solidFill>
                  <a:srgbClr val="000000"/>
                </a:solidFill>
                <a:effectLst/>
                <a:latin typeface="Meiryo UI" panose="020B0604030504040204" pitchFamily="50" charset="-128"/>
                <a:ea typeface="Meiryo UI" panose="020B0604030504040204" pitchFamily="50" charset="-128"/>
              </a:rPr>
              <a:t>GPL</a:t>
            </a:r>
            <a:r>
              <a:rPr lang="ja-JP" altLang="en-US" sz="1400" b="1"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　</a:t>
            </a:r>
            <a:r>
              <a:rPr lang="en-US" altLang="ja-JP" sz="1400" dirty="0">
                <a:latin typeface="Meiryo UI" panose="020B0604030504040204" pitchFamily="50" charset="-128"/>
                <a:ea typeface="Meiryo UI" panose="020B0604030504040204" pitchFamily="50" charset="-128"/>
                <a:hlinkClick r:id="rId3"/>
              </a:rPr>
              <a:t>https://www.gnu.org/licenses/license-list.html#GPLCompatibleLicenses</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2.10</a:t>
            </a:r>
            <a:r>
              <a:rPr lang="ja-JP" altLang="en-US" sz="3000" kern="0" dirty="0">
                <a:solidFill>
                  <a:schemeClr val="tx1"/>
                </a:solidFill>
                <a:latin typeface="Meiryo UI" panose="020B0604030504040204" pitchFamily="50" charset="-128"/>
                <a:ea typeface="Meiryo UI" panose="020B0604030504040204" pitchFamily="50" charset="-128"/>
              </a:rPr>
              <a:t>　ライセンスの両立</a:t>
            </a:r>
          </a:p>
        </p:txBody>
      </p:sp>
      <p:sp>
        <p:nvSpPr>
          <p:cNvPr id="36" name="AutoShape 10">
            <a:extLst>
              <a:ext uri="{FF2B5EF4-FFF2-40B4-BE49-F238E27FC236}">
                <a16:creationId xmlns:a16="http://schemas.microsoft.com/office/drawing/2014/main" id="{2E5BBD56-C7CC-4B8B-855E-82E5CE19B291}"/>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p:txBody>
      </p:sp>
      <p:sp>
        <p:nvSpPr>
          <p:cNvPr id="40" name="AutoShape 4">
            <a:extLst>
              <a:ext uri="{FF2B5EF4-FFF2-40B4-BE49-F238E27FC236}">
                <a16:creationId xmlns:a16="http://schemas.microsoft.com/office/drawing/2014/main" id="{5F5C204A-338A-42D4-8F62-314DE784AA45}"/>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latin typeface="Meiryo UI" panose="020B0604030504040204" pitchFamily="50" charset="-128"/>
                <a:ea typeface="Meiryo UI" panose="020B0604030504040204" pitchFamily="50" charset="-128"/>
              </a:rPr>
              <a:t>OSS1</a:t>
            </a:r>
            <a:r>
              <a:rPr lang="ja-JP" altLang="en-US" sz="1800" dirty="0">
                <a:latin typeface="Meiryo UI" panose="020B0604030504040204" pitchFamily="50" charset="-128"/>
                <a:ea typeface="Meiryo UI" panose="020B0604030504040204" pitchFamily="50" charset="-128"/>
              </a:rPr>
              <a:t>のライセンス</a:t>
            </a:r>
          </a:p>
        </p:txBody>
      </p:sp>
      <p:sp>
        <p:nvSpPr>
          <p:cNvPr id="43" name="AutoShape 4">
            <a:extLst>
              <a:ext uri="{FF2B5EF4-FFF2-40B4-BE49-F238E27FC236}">
                <a16:creationId xmlns:a16="http://schemas.microsoft.com/office/drawing/2014/main" id="{27005EB4-A9EB-4A0B-A6A8-9176A6C37460}"/>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や自社</a:t>
            </a:r>
            <a:r>
              <a:rPr lang="ja-JP" altLang="en-US" sz="2000" dirty="0">
                <a:latin typeface="Meiryo UI" panose="020B0604030504040204" pitchFamily="50" charset="-128"/>
                <a:ea typeface="Meiryo UI" panose="020B0604030504040204" pitchFamily="50" charset="-128"/>
              </a:rPr>
              <a:t>プログラム</a:t>
            </a:r>
            <a:r>
              <a:rPr kumimoji="0" lang="ja-JP" altLang="en-US" sz="2000" dirty="0">
                <a:solidFill>
                  <a:schemeClr val="tx1"/>
                </a:solidFill>
                <a:latin typeface="Meiryo UI" panose="020B0604030504040204" pitchFamily="50" charset="-128"/>
                <a:ea typeface="Meiryo UI" panose="020B0604030504040204" pitchFamily="50" charset="-128"/>
              </a:rPr>
              <a:t>を組み込んだもの、即ち</a:t>
            </a:r>
            <a:r>
              <a:rPr kumimoji="0" lang="ja-JP" altLang="en-US" sz="20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2000" dirty="0">
                <a:solidFill>
                  <a:schemeClr val="tx1"/>
                </a:solidFill>
                <a:latin typeface="Meiryo UI" panose="020B0604030504040204" pitchFamily="50" charset="-128"/>
                <a:ea typeface="Meiryo UI" panose="020B0604030504040204" pitchFamily="50" charset="-128"/>
              </a:rPr>
              <a:t>を配布する場合、</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　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のライセンス、契約条件が</a:t>
            </a:r>
            <a:r>
              <a:rPr kumimoji="0" lang="ja-JP" altLang="en-US" sz="2000" u="sng" dirty="0">
                <a:solidFill>
                  <a:srgbClr val="FF0000"/>
                </a:solidFill>
                <a:latin typeface="Meiryo UI" panose="020B0604030504040204" pitchFamily="50" charset="-128"/>
                <a:ea typeface="Meiryo UI" panose="020B0604030504040204" pitchFamily="50" charset="-128"/>
              </a:rPr>
              <a:t>両立</a:t>
            </a:r>
            <a:r>
              <a:rPr kumimoji="0" lang="ja-JP" altLang="en-US" sz="2000" dirty="0">
                <a:solidFill>
                  <a:schemeClr val="tx1"/>
                </a:solidFill>
                <a:latin typeface="Meiryo UI" panose="020B0604030504040204" pitchFamily="50" charset="-128"/>
                <a:ea typeface="Meiryo UI" panose="020B0604030504040204" pitchFamily="50" charset="-128"/>
              </a:rPr>
              <a:t>することを確認すること</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が配布できなくなる。）</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44" name="AutoShape 10">
            <a:extLst>
              <a:ext uri="{FF2B5EF4-FFF2-40B4-BE49-F238E27FC236}">
                <a16:creationId xmlns:a16="http://schemas.microsoft.com/office/drawing/2014/main" id="{BD112B87-AAC1-466C-8082-100CA192A4BD}"/>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br>
              <a:rPr lang="en-US" altLang="ja-JP" sz="1800" u="sng" dirty="0">
                <a:solidFill>
                  <a:schemeClr val="tx1"/>
                </a:solidFill>
                <a:latin typeface="Meiryo UI" panose="020B0604030504040204" pitchFamily="50" charset="-128"/>
                <a:ea typeface="Meiryo UI" panose="020B0604030504040204" pitchFamily="50" charset="-128"/>
              </a:rPr>
            </a:br>
            <a:r>
              <a:rPr lang="en-US" altLang="ja-JP" sz="1800" u="sng" dirty="0">
                <a:solidFill>
                  <a:schemeClr val="tx1"/>
                </a:solidFill>
                <a:latin typeface="Meiryo UI" panose="020B0604030504040204" pitchFamily="50" charset="-128"/>
                <a:ea typeface="Meiryo UI" panose="020B0604030504040204" pitchFamily="50" charset="-128"/>
              </a:rPr>
              <a:t>(OSS1)</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45" name="Text Box 7">
            <a:extLst>
              <a:ext uri="{FF2B5EF4-FFF2-40B4-BE49-F238E27FC236}">
                <a16:creationId xmlns:a16="http://schemas.microsoft.com/office/drawing/2014/main" id="{1A1E5ED1-3740-4E2F-8467-2587384B53D1}"/>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46" name="角丸四角形 14">
            <a:extLst>
              <a:ext uri="{FF2B5EF4-FFF2-40B4-BE49-F238E27FC236}">
                <a16:creationId xmlns:a16="http://schemas.microsoft.com/office/drawing/2014/main" id="{7FA6E5B0-5004-4F02-BFE9-F2924805C46D}"/>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47" name="AutoShape 10">
            <a:extLst>
              <a:ext uri="{FF2B5EF4-FFF2-40B4-BE49-F238E27FC236}">
                <a16:creationId xmlns:a16="http://schemas.microsoft.com/office/drawing/2014/main" id="{16659409-B11B-47A8-8E16-A922CBC5CEF3}"/>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a:t>
            </a: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u="sng" dirty="0">
                <a:solidFill>
                  <a:srgbClr val="C00000"/>
                </a:solidFill>
                <a:latin typeface="Meiryo UI" panose="020B0604030504040204" pitchFamily="50" charset="-128"/>
                <a:ea typeface="Meiryo UI" panose="020B0604030504040204" pitchFamily="50" charset="-128"/>
              </a:rPr>
              <a:t>）</a:t>
            </a:r>
          </a:p>
        </p:txBody>
      </p:sp>
      <p:sp>
        <p:nvSpPr>
          <p:cNvPr id="50" name="Text Box 4">
            <a:extLst>
              <a:ext uri="{FF2B5EF4-FFF2-40B4-BE49-F238E27FC236}">
                <a16:creationId xmlns:a16="http://schemas.microsoft.com/office/drawing/2014/main" id="{A1E44F05-9E84-46BE-AECC-991C2B0BE01F}"/>
              </a:ext>
            </a:extLst>
          </p:cNvPr>
          <p:cNvSpPr txBox="1">
            <a:spLocks noChangeArrowheads="1"/>
          </p:cNvSpPr>
          <p:nvPr/>
        </p:nvSpPr>
        <p:spPr bwMode="gray">
          <a:xfrm>
            <a:off x="4874320" y="2204864"/>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2" name="Text Box 5">
            <a:extLst>
              <a:ext uri="{FF2B5EF4-FFF2-40B4-BE49-F238E27FC236}">
                <a16:creationId xmlns:a16="http://schemas.microsoft.com/office/drawing/2014/main" id="{2146AFF2-7283-4EF5-B03C-B4C388406F43}"/>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4" name="AutoShape 4">
            <a:extLst>
              <a:ext uri="{FF2B5EF4-FFF2-40B4-BE49-F238E27FC236}">
                <a16:creationId xmlns:a16="http://schemas.microsoft.com/office/drawing/2014/main" id="{2A062394-9097-4F38-8F7F-D0998FCCFF6E}"/>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dirty="0">
                <a:latin typeface="Meiryo UI" panose="020B0604030504040204" pitchFamily="50" charset="-128"/>
                <a:ea typeface="Meiryo UI" panose="020B0604030504040204" pitchFamily="50" charset="-128"/>
              </a:rPr>
              <a:t>のライセンス</a:t>
            </a:r>
          </a:p>
        </p:txBody>
      </p:sp>
      <p:sp>
        <p:nvSpPr>
          <p:cNvPr id="55" name="AutoShape 4">
            <a:extLst>
              <a:ext uri="{FF2B5EF4-FFF2-40B4-BE49-F238E27FC236}">
                <a16:creationId xmlns:a16="http://schemas.microsoft.com/office/drawing/2014/main" id="{F43A5424-B18E-41B9-9CAB-38FE5EA2F921}"/>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契約条件</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自社プログラムの</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契約条件</a:t>
            </a:r>
            <a:endParaRPr lang="en-US" altLang="ja-JP" sz="1800" dirty="0">
              <a:latin typeface="Meiryo UI" panose="020B0604030504040204" pitchFamily="50" charset="-128"/>
              <a:ea typeface="Meiryo UI" panose="020B0604030504040204" pitchFamily="50" charset="-128"/>
            </a:endParaRPr>
          </a:p>
        </p:txBody>
      </p:sp>
      <p:sp>
        <p:nvSpPr>
          <p:cNvPr id="49" name="角丸四角形吹き出し 20">
            <a:extLst>
              <a:ext uri="{FF2B5EF4-FFF2-40B4-BE49-F238E27FC236}">
                <a16:creationId xmlns:a16="http://schemas.microsoft.com/office/drawing/2014/main" id="{4C4592C8-FA72-4038-8C80-830096E4F702}"/>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複数のライセンス、契約条件が</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両立することを確認</a:t>
            </a:r>
            <a:endParaRPr lang="en-US" altLang="ja-JP" dirty="0">
              <a:latin typeface="Meiryo UI" panose="020B0604030504040204" pitchFamily="50" charset="-128"/>
              <a:ea typeface="Meiryo UI" panose="020B0604030504040204" pitchFamily="50" charset="-128"/>
            </a:endParaRPr>
          </a:p>
        </p:txBody>
      </p:sp>
      <p:sp>
        <p:nvSpPr>
          <p:cNvPr id="56" name="BT_07">
            <a:extLst>
              <a:ext uri="{FF2B5EF4-FFF2-40B4-BE49-F238E27FC236}">
                <a16:creationId xmlns:a16="http://schemas.microsoft.com/office/drawing/2014/main" id="{26020C38-4093-4678-B0AE-6828BDB93CB8}"/>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（両立するライセンスの例）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LGPLv3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Apache License v2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MIT License – GPLv2,v3</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7" name="BT_07">
            <a:extLst>
              <a:ext uri="{FF2B5EF4-FFF2-40B4-BE49-F238E27FC236}">
                <a16:creationId xmlns:a16="http://schemas.microsoft.com/office/drawing/2014/main" id="{B35DB6F9-E891-4B83-A962-D4803F2CDDD4}"/>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（両立しないライセンスの例）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4-Clause BSD License </a:t>
            </a:r>
            <a:r>
              <a:rPr lang="ja-JP" altLang="en-US" sz="1400" dirty="0">
                <a:latin typeface="Meiryo UI" panose="020B0604030504040204" pitchFamily="50" charset="-128"/>
                <a:ea typeface="Meiryo UI" panose="020B0604030504040204" pitchFamily="50" charset="-128"/>
              </a:rPr>
              <a:t>ー　</a:t>
            </a:r>
            <a:r>
              <a:rPr lang="en-US" altLang="ja-JP" sz="1400" dirty="0">
                <a:latin typeface="Meiryo UI" panose="020B0604030504040204" pitchFamily="50" charset="-128"/>
                <a:ea typeface="Meiryo UI" panose="020B0604030504040204" pitchFamily="50" charset="-128"/>
              </a:rPr>
              <a:t>GPLv2,v3</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Apache License v2.0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a:t>
            </a:r>
          </a:p>
        </p:txBody>
      </p:sp>
      <p:pic>
        <p:nvPicPr>
          <p:cNvPr id="23" name="Picture 21">
            <a:extLst>
              <a:ext uri="{FF2B5EF4-FFF2-40B4-BE49-F238E27FC236}">
                <a16:creationId xmlns:a16="http://schemas.microsoft.com/office/drawing/2014/main" id="{5B65701E-630E-4622-83A6-92990A6E8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CABE4865-A88D-427E-8FAA-C1B807B0804D}"/>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dirty="0">
                <a:latin typeface="Meiryo UI" panose="020B0604030504040204" pitchFamily="50" charset="-128"/>
                <a:ea typeface="Meiryo UI" panose="020B0604030504040204" pitchFamily="50" charset="-128"/>
              </a:rPr>
              <a:t>配布</a:t>
            </a:r>
            <a:endParaRPr lang="en-GB" altLang="ja-JP" sz="20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666290E-AD86-4A41-AE20-31EEF43D8572}"/>
              </a:ext>
            </a:extLst>
          </p:cNvPr>
          <p:cNvSpPr>
            <a:spLocks noGrp="1"/>
          </p:cNvSpPr>
          <p:nvPr>
            <p:ph type="sldNum" sz="quarter" idx="10"/>
          </p:nvPr>
        </p:nvSpPr>
        <p:spPr/>
        <p:txBody>
          <a:bodyPr/>
          <a:lstStyle/>
          <a:p>
            <a:fld id="{1195C95A-030B-42EE-9D8D-E0455A77345A}" type="slidenum">
              <a:rPr lang="de-DE" altLang="ja-JP" smtClean="0"/>
              <a:pPr/>
              <a:t>23</a:t>
            </a:fld>
            <a:endParaRPr lang="de-DE" altLang="ja-JP"/>
          </a:p>
        </p:txBody>
      </p:sp>
    </p:spTree>
    <p:extLst>
      <p:ext uri="{BB962C8B-B14F-4D97-AF65-F5344CB8AC3E}">
        <p14:creationId xmlns:p14="http://schemas.microsoft.com/office/powerpoint/2010/main" val="250525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第３章．</a:t>
            </a:r>
            <a:endParaRPr lang="en-US" altLang="ja-JP" sz="44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ライセンス違反の事例</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A668DCB-FF71-4211-991E-07216052DD3D}"/>
              </a:ext>
            </a:extLst>
          </p:cNvPr>
          <p:cNvSpPr>
            <a:spLocks noGrp="1"/>
          </p:cNvSpPr>
          <p:nvPr>
            <p:ph type="sldNum" sz="quarter" idx="10"/>
          </p:nvPr>
        </p:nvSpPr>
        <p:spPr/>
        <p:txBody>
          <a:bodyPr/>
          <a:lstStyle/>
          <a:p>
            <a:fld id="{E8E9CBD9-E97A-4244-BA2F-A59041725FCD}" type="slidenum">
              <a:rPr lang="de-DE" altLang="ja-JP" smtClean="0"/>
              <a:pPr/>
              <a:t>24</a:t>
            </a:fld>
            <a:endParaRPr lang="de-DE" altLang="ja-JP"/>
          </a:p>
        </p:txBody>
      </p:sp>
    </p:spTree>
    <p:extLst>
      <p:ext uri="{BB962C8B-B14F-4D97-AF65-F5344CB8AC3E}">
        <p14:creationId xmlns:p14="http://schemas.microsoft.com/office/powerpoint/2010/main" val="161526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3.1</a:t>
            </a:r>
            <a:r>
              <a:rPr lang="ja-JP" altLang="en-US" dirty="0">
                <a:latin typeface="Meiryo UI" panose="020B0604030504040204" pitchFamily="50" charset="-128"/>
                <a:ea typeface="Meiryo UI" panose="020B0604030504040204" pitchFamily="50" charset="-128"/>
              </a:rPr>
              <a:t>　過去の訴訟事例の問題と傾向</a:t>
            </a:r>
          </a:p>
        </p:txBody>
      </p:sp>
      <p:sp>
        <p:nvSpPr>
          <p:cNvPr id="19" name="AutoShape 4">
            <a:extLst>
              <a:ext uri="{FF2B5EF4-FFF2-40B4-BE49-F238E27FC236}">
                <a16:creationId xmlns:a16="http://schemas.microsoft.com/office/drawing/2014/main" id="{C17EC3AA-FAA0-44E2-B3D2-E7527F045534}"/>
              </a:ext>
            </a:extLst>
          </p:cNvPr>
          <p:cNvSpPr>
            <a:spLocks noChangeArrowheads="1"/>
          </p:cNvSpPr>
          <p:nvPr/>
        </p:nvSpPr>
        <p:spPr bwMode="gray">
          <a:xfrm>
            <a:off x="191344" y="1268760"/>
            <a:ext cx="11593288" cy="3672408"/>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457200" indent="-457200" eaLnBrk="1" hangingPunct="1">
              <a:buFont typeface="+mj-lt"/>
              <a:buAutoNum type="arabicPeriod"/>
            </a:pP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ライセンスの違反者に対して開発者などが法的手段を実行</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開発者などから</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ライセンス違反を指摘された企業が、違反の是正対応をとらず、訴訟に発展</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過去の訴訟事例の違反の要因は下記の通り</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a:t>
            </a:r>
            <a:r>
              <a:rPr lang="ja-JP" altLang="en-US" sz="2200" dirty="0">
                <a:solidFill>
                  <a:schemeClr val="tx1"/>
                </a:solidFill>
                <a:latin typeface="Meiryo UI" panose="020B0604030504040204" pitchFamily="50" charset="-128"/>
                <a:ea typeface="Meiryo UI" panose="020B0604030504040204" pitchFamily="50" charset="-128"/>
              </a:rPr>
              <a:t>違反の要因</a:t>
            </a:r>
            <a:r>
              <a:rPr lang="en-US" altLang="ja-JP" sz="2200" dirty="0">
                <a:solidFill>
                  <a:schemeClr val="tx1"/>
                </a:solidFill>
                <a:latin typeface="Meiryo UI" panose="020B0604030504040204" pitchFamily="50" charset="-128"/>
                <a:ea typeface="Meiryo UI" panose="020B0604030504040204" pitchFamily="50" charset="-128"/>
              </a:rPr>
              <a:t>]</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・ライセンス本文の告知</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・ソースコード提供</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・リバース・エンジニアリングの許可　　等</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日本での</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ライセンスの係争事例は未確認。</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rPr>
              <a:t>FSF(Free Software Foundation, Inc)</a:t>
            </a:r>
            <a:r>
              <a:rPr lang="ja-JP" altLang="en-US" sz="2200" dirty="0">
                <a:solidFill>
                  <a:schemeClr val="tx1"/>
                </a:solidFill>
                <a:latin typeface="Meiryo UI" panose="020B0604030504040204" pitchFamily="50" charset="-128"/>
                <a:ea typeface="Meiryo UI" panose="020B0604030504040204" pitchFamily="50" charset="-128"/>
              </a:rPr>
              <a:t>から</a:t>
            </a:r>
            <a:r>
              <a:rPr lang="en-US" altLang="ja-JP" sz="2200" dirty="0">
                <a:solidFill>
                  <a:schemeClr val="tx1"/>
                </a:solidFill>
                <a:latin typeface="Meiryo UI" panose="020B0604030504040204" pitchFamily="50" charset="-128"/>
                <a:ea typeface="Meiryo UI" panose="020B0604030504040204" pitchFamily="50" charset="-128"/>
              </a:rPr>
              <a:t>GPL</a:t>
            </a:r>
            <a:r>
              <a:rPr lang="ja-JP" altLang="en-US" sz="2200" dirty="0">
                <a:solidFill>
                  <a:schemeClr val="tx1"/>
                </a:solidFill>
                <a:latin typeface="Meiryo UI" panose="020B0604030504040204" pitchFamily="50" charset="-128"/>
                <a:ea typeface="Meiryo UI" panose="020B0604030504040204" pitchFamily="50" charset="-128"/>
              </a:rPr>
              <a:t>違反を指摘されて対応した事例あり</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・一般ユーザからライセンス違反を指摘された複数の事例あり</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ED1D98A-A370-4F16-B8EE-EB14E86F5E38}"/>
              </a:ext>
            </a:extLst>
          </p:cNvPr>
          <p:cNvSpPr txBox="1"/>
          <p:nvPr/>
        </p:nvSpPr>
        <p:spPr>
          <a:xfrm>
            <a:off x="207753" y="5249709"/>
            <a:ext cx="11593288" cy="461665"/>
          </a:xfrm>
          <a:prstGeom prst="rect">
            <a:avLst/>
          </a:prstGeom>
          <a:noFill/>
        </p:spPr>
        <p:txBody>
          <a:bodyPr wrap="square" rtlCol="0">
            <a:spAutoFit/>
          </a:bodyPr>
          <a:lstStyle/>
          <a:p>
            <a:pPr marL="457200" indent="-457200" algn="l" eaLnBrk="1" hangingPunct="1">
              <a:buFont typeface="Wingdings" panose="05000000000000000000" pitchFamily="2" charset="2"/>
              <a:buChar char="u"/>
            </a:pPr>
            <a:r>
              <a:rPr lang="ja-JP" altLang="en-US" sz="2400" dirty="0">
                <a:solidFill>
                  <a:schemeClr val="tx1"/>
                </a:solidFill>
                <a:latin typeface="Meiryo UI" panose="020B0604030504040204" pitchFamily="50" charset="-128"/>
                <a:ea typeface="Meiryo UI" panose="020B0604030504040204" pitchFamily="50" charset="-128"/>
              </a:rPr>
              <a:t>ライセンス違反は、水面下で違反行為が是正されているケースが多い</a:t>
            </a:r>
            <a:endParaRPr kumimoji="1" lang="ja-JP" altLang="en-US" sz="2400" strike="dblStrike" dirty="0">
              <a:latin typeface="+mn-lt"/>
            </a:endParaRPr>
          </a:p>
        </p:txBody>
      </p:sp>
      <p:sp>
        <p:nvSpPr>
          <p:cNvPr id="9" name="スライド番号プレースホルダー 8">
            <a:extLst>
              <a:ext uri="{FF2B5EF4-FFF2-40B4-BE49-F238E27FC236}">
                <a16:creationId xmlns:a16="http://schemas.microsoft.com/office/drawing/2014/main" id="{348A05E5-E3F8-4DDA-BDC6-FE317B6AF7BC}"/>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146510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3.2</a:t>
            </a:r>
            <a:r>
              <a:rPr lang="ja-JP" altLang="en-US" dirty="0">
                <a:latin typeface="Meiryo UI" panose="020B0604030504040204" pitchFamily="50" charset="-128"/>
                <a:ea typeface="Meiryo UI" panose="020B0604030504040204" pitchFamily="50" charset="-128"/>
              </a:rPr>
              <a:t>　ライセンス違反の与える影響</a:t>
            </a:r>
          </a:p>
        </p:txBody>
      </p:sp>
      <p:sp>
        <p:nvSpPr>
          <p:cNvPr id="4" name="角丸四角形 4">
            <a:extLst>
              <a:ext uri="{FF2B5EF4-FFF2-40B4-BE49-F238E27FC236}">
                <a16:creationId xmlns:a16="http://schemas.microsoft.com/office/drawing/2014/main" id="{CA63F9ED-94A3-4B12-97D4-E034BDF288CD}"/>
              </a:ext>
            </a:extLst>
          </p:cNvPr>
          <p:cNvSpPr/>
          <p:nvPr/>
        </p:nvSpPr>
        <p:spPr bwMode="auto">
          <a:xfrm>
            <a:off x="1775520" y="4932423"/>
            <a:ext cx="8712968" cy="1368152"/>
          </a:xfrm>
          <a:prstGeom prst="roundRect">
            <a:avLst>
              <a:gd name="adj" fmla="val 6831"/>
            </a:avLst>
          </a:prstGeom>
          <a:solidFill>
            <a:srgbClr val="CCFFFF"/>
          </a:solidFill>
          <a:ln w="9525">
            <a:solidFill>
              <a:srgbClr val="002060"/>
            </a:solidFill>
            <a:miter lim="800000"/>
            <a:headEnd/>
            <a:tailEnd/>
          </a:ln>
          <a:effectLst/>
        </p:spPr>
        <p:txBody>
          <a:bodyPr wrap="square" lIns="180000" tIns="144000" rIns="180000" bIns="144000" rtlCol="0" anchor="ctr" anchorCtr="0">
            <a:noAutofit/>
          </a:bodyPr>
          <a:lstStyle/>
          <a:p>
            <a:pPr>
              <a:buClr>
                <a:srgbClr val="C00000"/>
              </a:buClr>
            </a:pPr>
            <a:r>
              <a:rPr lang="ja-JP" altLang="en-US" sz="14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・ライセンスを内容を正しく理解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角丸四角形 56">
            <a:extLst>
              <a:ext uri="{FF2B5EF4-FFF2-40B4-BE49-F238E27FC236}">
                <a16:creationId xmlns:a16="http://schemas.microsoft.com/office/drawing/2014/main" id="{4160350B-048A-4DE9-9382-5DD26F9576F7}"/>
              </a:ext>
            </a:extLst>
          </p:cNvPr>
          <p:cNvSpPr/>
          <p:nvPr/>
        </p:nvSpPr>
        <p:spPr bwMode="auto">
          <a:xfrm>
            <a:off x="1775520" y="2687944"/>
            <a:ext cx="8640960" cy="1744339"/>
          </a:xfrm>
          <a:prstGeom prst="roundRect">
            <a:avLst>
              <a:gd name="adj" fmla="val 5624"/>
            </a:avLst>
          </a:prstGeom>
          <a:solidFill>
            <a:srgbClr val="0070C0"/>
          </a:solidFill>
          <a:ln w="9525">
            <a:solidFill>
              <a:srgbClr val="002060"/>
            </a:solidFill>
            <a:miter lim="800000"/>
            <a:headEnd/>
            <a:tailEnd/>
          </a:ln>
          <a:effectLst/>
        </p:spPr>
        <p:txBody>
          <a:bodyPr wrap="square" lIns="180000" tIns="144000" rIns="180000" bIns="144000" rtlCol="0" anchor="ctr" anchorCtr="0">
            <a:noAutofit/>
          </a:bodyPr>
          <a:lstStyle/>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・製品などの販売停止、損害賠償請求</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・個人及びメディアからの批判により企業イメージダウン</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（違反の事実はネット上に残り消えない、コンプライアンス　</a:t>
            </a:r>
            <a:endPar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リテラシーの低い企業とのレッテルを貼られる等）</a:t>
            </a:r>
          </a:p>
          <a:p>
            <a:pPr algn="r">
              <a:buClr>
                <a:srgbClr val="C00000"/>
              </a:buClr>
            </a:pPr>
            <a:r>
              <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etc.</a:t>
            </a: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a:t>
            </a:r>
          </a:p>
        </p:txBody>
      </p:sp>
      <p:sp>
        <p:nvSpPr>
          <p:cNvPr id="10" name="星 12 222">
            <a:extLst>
              <a:ext uri="{FF2B5EF4-FFF2-40B4-BE49-F238E27FC236}">
                <a16:creationId xmlns:a16="http://schemas.microsoft.com/office/drawing/2014/main" id="{D368806D-D608-45E5-B22A-43B6B975C350}"/>
              </a:ext>
            </a:extLst>
          </p:cNvPr>
          <p:cNvSpPr/>
          <p:nvPr/>
        </p:nvSpPr>
        <p:spPr bwMode="auto">
          <a:xfrm rot="704807">
            <a:off x="9461197" y="2248948"/>
            <a:ext cx="1271239" cy="1271239"/>
          </a:xfrm>
          <a:prstGeom prst="star12">
            <a:avLst/>
          </a:prstGeom>
          <a:gradFill flip="none" rotWithShape="1">
            <a:gsLst>
              <a:gs pos="0">
                <a:schemeClr val="tx1">
                  <a:tint val="66000"/>
                  <a:satMod val="160000"/>
                </a:schemeClr>
              </a:gs>
              <a:gs pos="66000">
                <a:schemeClr val="tx1"/>
              </a:gs>
            </a:gsLst>
            <a:path path="circle">
              <a:fillToRect l="50000" t="50000" r="50000" b="50000"/>
            </a:path>
            <a:tileRect/>
          </a:gradFill>
          <a:ln w="9525">
            <a:noFill/>
            <a:miter lim="800000"/>
            <a:headEnd/>
            <a:tailEnd/>
          </a:ln>
          <a:effectLst/>
        </p:spPr>
        <p:txBody>
          <a:bodyPr wrap="none" lIns="180000" tIns="144000" rIns="180000" bIns="144000" rtlCol="0" anchor="ctr" anchorCtr="0">
            <a:noAutofit/>
          </a:bodyPr>
          <a:lstStyle/>
          <a:p>
            <a:pPr algn="ctr">
              <a:buClr>
                <a:srgbClr val="C00000"/>
              </a:buClr>
            </a:pPr>
            <a:r>
              <a:rPr kumimoji="1" lang="ja-JP" altLang="en-US" sz="2400" b="1" dirty="0">
                <a:solidFill>
                  <a:schemeClr val="bg1"/>
                </a:solidFill>
                <a:effectLst>
                  <a:glow rad="139700">
                    <a:schemeClr val="tx1">
                      <a:alpha val="40000"/>
                    </a:schemeClr>
                  </a:glow>
                </a:effectLst>
                <a:latin typeface="Meiryo UI" panose="020B0604030504040204" pitchFamily="50" charset="-128"/>
                <a:ea typeface="Meiryo UI" panose="020B0604030504040204" pitchFamily="50" charset="-128"/>
                <a:cs typeface="メイリオ" panose="020B0604030504040204" pitchFamily="50" charset="-128"/>
              </a:rPr>
              <a:t>影響</a:t>
            </a:r>
          </a:p>
        </p:txBody>
      </p:sp>
      <p:sp>
        <p:nvSpPr>
          <p:cNvPr id="16" name="スライド番号プレースホルダー 15">
            <a:extLst>
              <a:ext uri="{FF2B5EF4-FFF2-40B4-BE49-F238E27FC236}">
                <a16:creationId xmlns:a16="http://schemas.microsoft.com/office/drawing/2014/main" id="{3BEDB273-991B-40E9-B8B0-227B120DF9B2}"/>
              </a:ext>
            </a:extLst>
          </p:cNvPr>
          <p:cNvSpPr>
            <a:spLocks noGrp="1"/>
          </p:cNvSpPr>
          <p:nvPr>
            <p:ph type="sldNum" sz="quarter" idx="10"/>
          </p:nvPr>
        </p:nvSpPr>
        <p:spPr/>
        <p:txBody>
          <a:bodyPr/>
          <a:lstStyle/>
          <a:p>
            <a:fld id="{DE2B87E1-F9DF-4BEE-B07D-635D26011F4B}" type="slidenum">
              <a:rPr lang="de-DE" altLang="ja-JP" smtClean="0"/>
              <a:pPr/>
              <a:t>26</a:t>
            </a:fld>
            <a:endParaRPr lang="de-DE" altLang="ja-JP"/>
          </a:p>
        </p:txBody>
      </p:sp>
      <p:sp>
        <p:nvSpPr>
          <p:cNvPr id="9" name="矢印: 折線 8">
            <a:extLst>
              <a:ext uri="{FF2B5EF4-FFF2-40B4-BE49-F238E27FC236}">
                <a16:creationId xmlns:a16="http://schemas.microsoft.com/office/drawing/2014/main" id="{33BF96D6-BE79-E894-AAFE-E0AF0B86C059}"/>
              </a:ext>
            </a:extLst>
          </p:cNvPr>
          <p:cNvSpPr/>
          <p:nvPr/>
        </p:nvSpPr>
        <p:spPr bwMode="gray">
          <a:xfrm flipV="1">
            <a:off x="911424" y="1988840"/>
            <a:ext cx="1512168" cy="1440160"/>
          </a:xfrm>
          <a:prstGeom prst="bentArrow">
            <a:avLst>
              <a:gd name="adj1" fmla="val 25000"/>
              <a:gd name="adj2" fmla="val 25000"/>
              <a:gd name="adj3" fmla="val 25000"/>
              <a:gd name="adj4" fmla="val 4115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 name="星 24 213">
            <a:extLst>
              <a:ext uri="{FF2B5EF4-FFF2-40B4-BE49-F238E27FC236}">
                <a16:creationId xmlns:a16="http://schemas.microsoft.com/office/drawing/2014/main" id="{400EAA24-C278-4AFE-8604-A8623B695E12}"/>
              </a:ext>
            </a:extLst>
          </p:cNvPr>
          <p:cNvSpPr/>
          <p:nvPr/>
        </p:nvSpPr>
        <p:spPr bwMode="auto">
          <a:xfrm>
            <a:off x="119336" y="1196752"/>
            <a:ext cx="5196467" cy="1363651"/>
          </a:xfrm>
          <a:prstGeom prst="star24">
            <a:avLst/>
          </a:prstGeom>
          <a:solidFill>
            <a:srgbClr val="FF5050"/>
          </a:solidFill>
          <a:ln w="9525">
            <a:solidFill>
              <a:srgbClr val="FF0000"/>
            </a:solidFill>
            <a:miter lim="800000"/>
            <a:headEnd/>
            <a:tailEnd/>
          </a:ln>
          <a:effectLst/>
        </p:spPr>
        <p:txBody>
          <a:bodyPr wrap="square" lIns="180000" tIns="144000" rIns="180000" bIns="144000" rtlCol="0" anchor="ctr" anchorCtr="0">
            <a:noAutofit/>
          </a:bodyPr>
          <a:lstStyle/>
          <a:p>
            <a:pPr algn="ctr">
              <a:buClr>
                <a:srgbClr val="C00000"/>
              </a:buClr>
            </a:pPr>
            <a:endParaRPr kumimoji="1" lang="ja-JP" altLang="en-US" sz="1200" dirty="0">
              <a:solidFill>
                <a:srgbClr val="FF0000"/>
              </a:solidFill>
              <a:highlight>
                <a:srgbClr val="00FF00"/>
              </a:highligh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星 10 50">
            <a:extLst>
              <a:ext uri="{FF2B5EF4-FFF2-40B4-BE49-F238E27FC236}">
                <a16:creationId xmlns:a16="http://schemas.microsoft.com/office/drawing/2014/main" id="{556422A3-42F2-4019-BE0A-9DE126BAB09E}"/>
              </a:ext>
            </a:extLst>
          </p:cNvPr>
          <p:cNvSpPr/>
          <p:nvPr/>
        </p:nvSpPr>
        <p:spPr bwMode="auto">
          <a:xfrm>
            <a:off x="551384" y="1479405"/>
            <a:ext cx="4392488" cy="648950"/>
          </a:xfrm>
          <a:prstGeom prst="rect">
            <a:avLst/>
          </a:prstGeom>
          <a:noFill/>
          <a:ln w="9525">
            <a:noFill/>
            <a:miter lim="800000"/>
            <a:headEnd/>
            <a:tailEnd/>
          </a:ln>
          <a:effectLst/>
        </p:spPr>
        <p:txBody>
          <a:bodyPr wrap="square" lIns="180000" tIns="144000" rIns="180000" bIns="144000" rtlCol="0" anchor="ctr" anchorCtr="0">
            <a:noAutofit/>
          </a:bodyPr>
          <a:lstStyle/>
          <a:p>
            <a:pPr algn="ctr">
              <a:buClr>
                <a:srgbClr val="C00000"/>
              </a:buClr>
            </a:pPr>
            <a:r>
              <a:rPr lang="en-US" altLang="ja-JP"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ライセンス違反発覚</a:t>
            </a:r>
          </a:p>
        </p:txBody>
      </p:sp>
    </p:spTree>
    <p:extLst>
      <p:ext uri="{BB962C8B-B14F-4D97-AF65-F5344CB8AC3E}">
        <p14:creationId xmlns:p14="http://schemas.microsoft.com/office/powerpoint/2010/main" val="220942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5" name="Rectangle 5">
            <a:extLst>
              <a:ext uri="{FF2B5EF4-FFF2-40B4-BE49-F238E27FC236}">
                <a16:creationId xmlns:a16="http://schemas.microsoft.com/office/drawing/2014/main" id="{86B6EEB1-E527-42DC-99C8-DA3B39D49919}"/>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第４章．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en-US" altLang="ja-JP" sz="4000" b="1" dirty="0">
                <a:solidFill>
                  <a:schemeClr val="bg1"/>
                </a:solidFill>
                <a:latin typeface="Meiryo UI" panose="020B0604030504040204" pitchFamily="50" charset="-128"/>
                <a:ea typeface="Meiryo UI" panose="020B0604030504040204" pitchFamily="50" charset="-128"/>
              </a:rPr>
              <a:t>OSS</a:t>
            </a:r>
            <a:r>
              <a:rPr lang="ja-JP" altLang="en-US" sz="4000" b="1" dirty="0">
                <a:solidFill>
                  <a:schemeClr val="bg1"/>
                </a:solidFill>
                <a:latin typeface="Meiryo UI" panose="020B0604030504040204" pitchFamily="50" charset="-128"/>
                <a:ea typeface="Meiryo UI" panose="020B0604030504040204" pitchFamily="50" charset="-128"/>
              </a:rPr>
              <a:t>採用時の検討事項</a:t>
            </a:r>
          </a:p>
        </p:txBody>
      </p:sp>
      <p:sp>
        <p:nvSpPr>
          <p:cNvPr id="10" name="スライド番号プレースホルダー 9">
            <a:extLst>
              <a:ext uri="{FF2B5EF4-FFF2-40B4-BE49-F238E27FC236}">
                <a16:creationId xmlns:a16="http://schemas.microsoft.com/office/drawing/2014/main" id="{89678E67-3423-423A-8C7C-C1D0CEC31736}"/>
              </a:ext>
            </a:extLst>
          </p:cNvPr>
          <p:cNvSpPr>
            <a:spLocks noGrp="1"/>
          </p:cNvSpPr>
          <p:nvPr>
            <p:ph type="sldNum" sz="quarter" idx="10"/>
          </p:nvPr>
        </p:nvSpPr>
        <p:spPr/>
        <p:txBody>
          <a:bodyPr/>
          <a:lstStyle/>
          <a:p>
            <a:fld id="{E8E9CBD9-E97A-4244-BA2F-A59041725FCD}" type="slidenum">
              <a:rPr lang="de-DE" altLang="ja-JP" smtClean="0"/>
              <a:pPr/>
              <a:t>27</a:t>
            </a:fld>
            <a:endParaRPr lang="de-DE" altLang="ja-JP"/>
          </a:p>
        </p:txBody>
      </p:sp>
    </p:spTree>
    <p:extLst>
      <p:ext uri="{BB962C8B-B14F-4D97-AF65-F5344CB8AC3E}">
        <p14:creationId xmlns:p14="http://schemas.microsoft.com/office/powerpoint/2010/main" val="306423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4.1</a:t>
            </a:r>
            <a:r>
              <a:rPr lang="ja-JP" altLang="en-US" dirty="0">
                <a:latin typeface="Meiryo UI" panose="020B0604030504040204" pitchFamily="50" charset="-128"/>
                <a:ea typeface="Meiryo UI" panose="020B0604030504040204" pitchFamily="50" charset="-128"/>
              </a:rPr>
              <a:t>　</a:t>
            </a:r>
            <a:r>
              <a:rPr lang="ja-JP" altLang="en-GB" dirty="0">
                <a:latin typeface="Meiryo UI" panose="020B0604030504040204" pitchFamily="50" charset="-128"/>
                <a:ea typeface="Meiryo UI" panose="020B0604030504040204" pitchFamily="50" charset="-128"/>
              </a:rPr>
              <a:t>利用する際の</a:t>
            </a:r>
            <a:r>
              <a:rPr lang="ja-JP" altLang="en-US" dirty="0">
                <a:latin typeface="Meiryo UI" panose="020B0604030504040204" pitchFamily="50" charset="-128"/>
                <a:ea typeface="Meiryo UI" panose="020B0604030504040204" pitchFamily="50" charset="-128"/>
              </a:rPr>
              <a:t>プロセス</a:t>
            </a:r>
            <a:endParaRPr lang="en-GB" altLang="ja-JP" dirty="0">
              <a:latin typeface="Meiryo UI" panose="020B0604030504040204" pitchFamily="50" charset="-128"/>
              <a:ea typeface="Meiryo UI" panose="020B0604030504040204" pitchFamily="50" charset="-128"/>
            </a:endParaRPr>
          </a:p>
        </p:txBody>
      </p:sp>
      <p:sp>
        <p:nvSpPr>
          <p:cNvPr id="19477" name="Rectangle 11"/>
          <p:cNvSpPr>
            <a:spLocks noChangeArrowheads="1"/>
          </p:cNvSpPr>
          <p:nvPr/>
        </p:nvSpPr>
        <p:spPr bwMode="gray">
          <a:xfrm>
            <a:off x="983432" y="5171296"/>
            <a:ext cx="8785225" cy="345936"/>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（２）開発の段階から、出荷後の問題の発生に備えてリスク低減策を検討</a:t>
            </a:r>
          </a:p>
        </p:txBody>
      </p:sp>
      <p:sp>
        <p:nvSpPr>
          <p:cNvPr id="19461" name="Rectangle 16"/>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800" dirty="0">
                <a:solidFill>
                  <a:schemeClr val="tx1"/>
                </a:solidFill>
                <a:latin typeface="Meiryo UI" panose="020B0604030504040204" pitchFamily="50" charset="-128"/>
                <a:ea typeface="Meiryo UI" panose="020B0604030504040204" pitchFamily="50" charset="-128"/>
              </a:rPr>
              <a:t>OSS</a:t>
            </a:r>
            <a:r>
              <a:rPr lang="ja-JP" altLang="en-US" sz="2800" dirty="0">
                <a:solidFill>
                  <a:schemeClr val="tx1"/>
                </a:solidFill>
                <a:latin typeface="Meiryo UI" panose="020B0604030504040204" pitchFamily="50" charset="-128"/>
                <a:ea typeface="Meiryo UI" panose="020B0604030504040204" pitchFamily="50" charset="-128"/>
              </a:rPr>
              <a:t>の採用には、ライセンス条件の遵守、問題発生時の対応を考慮</a:t>
            </a:r>
          </a:p>
        </p:txBody>
      </p:sp>
      <p:sp>
        <p:nvSpPr>
          <p:cNvPr id="19463" name="Rectangle 3"/>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（１）ライセンス条件を遵守した利用</a:t>
            </a:r>
          </a:p>
        </p:txBody>
      </p:sp>
      <p:sp>
        <p:nvSpPr>
          <p:cNvPr id="19464" name="Rectangle 20"/>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①</a:t>
            </a:r>
            <a:r>
              <a:rPr lang="ja-JP" altLang="en-US" sz="2000" u="sng" dirty="0">
                <a:solidFill>
                  <a:srgbClr val="C00000"/>
                </a:solidFill>
                <a:latin typeface="Meiryo UI" panose="020B0604030504040204" pitchFamily="50" charset="-128"/>
                <a:ea typeface="Meiryo UI" panose="020B0604030504040204" pitchFamily="50" charset="-128"/>
              </a:rPr>
              <a:t>ライセンス確認</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・条件の内容確認</a:t>
            </a:r>
            <a:endParaRPr lang="en-GB"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・遵守可能かの判断</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a:t>
            </a:r>
            <a:r>
              <a:rPr lang="en-GB"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顧客</a:t>
            </a:r>
            <a:r>
              <a:rPr lang="ja-JP" altLang="en-GB" sz="1800" dirty="0">
                <a:solidFill>
                  <a:schemeClr val="tx1"/>
                </a:solidFill>
                <a:latin typeface="Meiryo UI" panose="020B0604030504040204" pitchFamily="50" charset="-128"/>
                <a:ea typeface="Meiryo UI" panose="020B0604030504040204" pitchFamily="50" charset="-128"/>
              </a:rPr>
              <a:t>の利用も考慮</a:t>
            </a:r>
            <a:r>
              <a:rPr lang="en-GB" altLang="ja-JP" sz="1800" dirty="0">
                <a:solidFill>
                  <a:schemeClr val="tx1"/>
                </a:solidFill>
                <a:latin typeface="Meiryo UI" panose="020B0604030504040204" pitchFamily="50" charset="-128"/>
                <a:ea typeface="Meiryo UI" panose="020B0604030504040204" pitchFamily="50" charset="-128"/>
              </a:rPr>
              <a:t>)</a:t>
            </a:r>
            <a:r>
              <a:rPr lang="ja-JP" altLang="en-GB" sz="1800" dirty="0">
                <a:solidFill>
                  <a:schemeClr val="tx1"/>
                </a:solidFill>
                <a:latin typeface="Meiryo UI" panose="020B0604030504040204" pitchFamily="50" charset="-128"/>
                <a:ea typeface="Meiryo UI" panose="020B0604030504040204" pitchFamily="50" charset="-128"/>
              </a:rPr>
              <a:t>　</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200" dirty="0">
              <a:solidFill>
                <a:schemeClr val="tx1"/>
              </a:solidFill>
              <a:latin typeface="Meiryo UI" panose="020B0604030504040204" pitchFamily="50" charset="-128"/>
              <a:ea typeface="Meiryo UI" panose="020B0604030504040204" pitchFamily="50" charset="-128"/>
            </a:endParaRPr>
          </a:p>
        </p:txBody>
      </p:sp>
      <p:sp>
        <p:nvSpPr>
          <p:cNvPr id="19467" name="Rectangle 23"/>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②</a:t>
            </a:r>
            <a:r>
              <a:rPr lang="ja-JP" altLang="en-US" sz="2000" u="sng" dirty="0">
                <a:solidFill>
                  <a:srgbClr val="C00000"/>
                </a:solidFill>
                <a:latin typeface="Meiryo UI" panose="020B0604030504040204" pitchFamily="50" charset="-128"/>
                <a:ea typeface="Meiryo UI" panose="020B0604030504040204" pitchFamily="50" charset="-128"/>
              </a:rPr>
              <a:t>開発時に義務に留意</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・複製に関する条件</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・改変に関する条件</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との連携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800" dirty="0">
              <a:solidFill>
                <a:schemeClr val="tx1"/>
              </a:solidFill>
              <a:latin typeface="Meiryo UI" panose="020B0604030504040204" pitchFamily="50" charset="-128"/>
              <a:ea typeface="Meiryo UI" panose="020B0604030504040204" pitchFamily="50" charset="-128"/>
            </a:endParaRPr>
          </a:p>
        </p:txBody>
      </p:sp>
      <p:sp>
        <p:nvSpPr>
          <p:cNvPr id="19469" name="Rectangle 25"/>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③</a:t>
            </a:r>
            <a:r>
              <a:rPr lang="ja-JP" altLang="en-US" sz="2000" u="sng" dirty="0">
                <a:solidFill>
                  <a:srgbClr val="C00000"/>
                </a:solidFill>
                <a:latin typeface="Meiryo UI" panose="020B0604030504040204" pitchFamily="50" charset="-128"/>
                <a:ea typeface="Meiryo UI" panose="020B0604030504040204" pitchFamily="50" charset="-128"/>
              </a:rPr>
              <a:t>納品時に遵守</a:t>
            </a:r>
            <a:endParaRPr lang="en-US" altLang="ja-JP" sz="20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None/>
            </a:pPr>
            <a:endParaRPr lang="ja-JP" altLang="en-US" sz="18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endParaRPr lang="ja-JP" altLang="en-GB"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・ライセンス</a:t>
            </a:r>
            <a:r>
              <a:rPr lang="ja-JP" altLang="en-US" sz="1800" dirty="0">
                <a:solidFill>
                  <a:schemeClr val="tx1"/>
                </a:solidFill>
                <a:latin typeface="Meiryo UI" panose="020B0604030504040204" pitchFamily="50" charset="-128"/>
                <a:ea typeface="Meiryo UI" panose="020B0604030504040204" pitchFamily="50" charset="-128"/>
              </a:rPr>
              <a:t>文書</a:t>
            </a:r>
            <a:r>
              <a:rPr lang="ja-JP" altLang="en-GB" sz="1800" dirty="0">
                <a:solidFill>
                  <a:schemeClr val="tx1"/>
                </a:solidFill>
                <a:latin typeface="Meiryo UI" panose="020B0604030504040204" pitchFamily="50" charset="-128"/>
                <a:ea typeface="Meiryo UI" panose="020B0604030504040204" pitchFamily="50" charset="-128"/>
              </a:rPr>
              <a:t>の添付</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・ソースコード提供</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・その他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⇒配布時確認</a:t>
            </a:r>
            <a:endParaRPr lang="ja-JP" altLang="en-GB" sz="1800" dirty="0">
              <a:solidFill>
                <a:schemeClr val="tx1"/>
              </a:solidFill>
              <a:latin typeface="Meiryo UI" panose="020B0604030504040204" pitchFamily="50" charset="-128"/>
              <a:ea typeface="Meiryo UI" panose="020B0604030504040204" pitchFamily="50" charset="-128"/>
            </a:endParaRPr>
          </a:p>
        </p:txBody>
      </p:sp>
      <p:sp>
        <p:nvSpPr>
          <p:cNvPr id="2" name="矢印: 右 1">
            <a:extLst>
              <a:ext uri="{FF2B5EF4-FFF2-40B4-BE49-F238E27FC236}">
                <a16:creationId xmlns:a16="http://schemas.microsoft.com/office/drawing/2014/main" id="{7FB5A90E-C72F-48AE-96A2-2B6B394DAB9E}"/>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矢印: 右 20">
            <a:extLst>
              <a:ext uri="{FF2B5EF4-FFF2-40B4-BE49-F238E27FC236}">
                <a16:creationId xmlns:a16="http://schemas.microsoft.com/office/drawing/2014/main" id="{649BE554-2AE6-4022-8D8A-5EC331FD7915}"/>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2" name="Rectangle 16">
            <a:extLst>
              <a:ext uri="{FF2B5EF4-FFF2-40B4-BE49-F238E27FC236}">
                <a16:creationId xmlns:a16="http://schemas.microsoft.com/office/drawing/2014/main" id="{EE2E3FA6-38DB-4F35-B5FF-E323B5B18F6B}"/>
              </a:ext>
            </a:extLst>
          </p:cNvPr>
          <p:cNvSpPr>
            <a:spLocks noChangeArrowheads="1"/>
          </p:cNvSpPr>
          <p:nvPr/>
        </p:nvSpPr>
        <p:spPr bwMode="gray">
          <a:xfrm>
            <a:off x="1991544" y="5672650"/>
            <a:ext cx="8785225"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en-US" altLang="ja-JP" sz="2400" dirty="0">
                <a:solidFill>
                  <a:schemeClr val="tx1"/>
                </a:solidFill>
                <a:latin typeface="Meiryo UI" panose="020B0604030504040204" pitchFamily="50" charset="-128"/>
                <a:ea typeface="Meiryo UI" panose="020B0604030504040204" pitchFamily="50" charset="-128"/>
              </a:rPr>
              <a:t>①</a:t>
            </a:r>
            <a:r>
              <a:rPr lang="ja-JP" altLang="en-US" sz="2400" u="sng" dirty="0">
                <a:solidFill>
                  <a:srgbClr val="C00000"/>
                </a:solidFill>
                <a:latin typeface="Meiryo UI" panose="020B0604030504040204" pitchFamily="50" charset="-128"/>
                <a:ea typeface="Meiryo UI" panose="020B0604030504040204" pitchFamily="50" charset="-128"/>
              </a:rPr>
              <a:t>ライセンス違反</a:t>
            </a:r>
            <a:r>
              <a:rPr lang="ja-JP" altLang="en-US" sz="2400" dirty="0">
                <a:solidFill>
                  <a:schemeClr val="tx1"/>
                </a:solidFill>
                <a:latin typeface="Meiryo UI" panose="020B0604030504040204" pitchFamily="50" charset="-128"/>
                <a:ea typeface="Meiryo UI" panose="020B0604030504040204" pitchFamily="50" charset="-128"/>
              </a:rPr>
              <a:t>の問題</a:t>
            </a:r>
            <a:endParaRPr lang="en-US" altLang="ja-JP" sz="24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2400" dirty="0">
                <a:solidFill>
                  <a:schemeClr val="tx1"/>
                </a:solidFill>
                <a:latin typeface="Meiryo UI" panose="020B0604030504040204" pitchFamily="50" charset="-128"/>
                <a:ea typeface="Meiryo UI" panose="020B0604030504040204" pitchFamily="50" charset="-128"/>
              </a:rPr>
              <a:t>②バグや脆弱性等の</a:t>
            </a:r>
            <a:r>
              <a:rPr lang="ja-JP" altLang="en-US" sz="2400" u="sng" dirty="0">
                <a:solidFill>
                  <a:srgbClr val="C00000"/>
                </a:solidFill>
                <a:latin typeface="Meiryo UI" panose="020B0604030504040204" pitchFamily="50" charset="-128"/>
                <a:ea typeface="Meiryo UI" panose="020B0604030504040204" pitchFamily="50" charset="-128"/>
              </a:rPr>
              <a:t>技術的な問題</a:t>
            </a: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517B6F74-93B9-42E9-B591-AA64CE109AFE}"/>
              </a:ext>
            </a:extLst>
          </p:cNvPr>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92269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44600" y="467961"/>
            <a:ext cx="8172400" cy="646331"/>
          </a:xfrm>
          <a:prstGeom prst="rect">
            <a:avLst/>
          </a:prstGeom>
          <a:noFill/>
        </p:spPr>
        <p:txBody>
          <a:bodyPr wrap="square" rtlCol="0">
            <a:spAutoFit/>
          </a:bodyPr>
          <a:lstStyle/>
          <a:p>
            <a:pPr algn="l"/>
            <a:r>
              <a:rPr lang="ja-JP" altLang="en-US" sz="3600" dirty="0">
                <a:latin typeface="Meiryo UI" panose="020B0604030504040204" pitchFamily="50" charset="-128"/>
                <a:ea typeface="Meiryo UI" panose="020B0604030504040204" pitchFamily="50" charset="-128"/>
              </a:rPr>
              <a:t> コンテンツ</a:t>
            </a:r>
          </a:p>
        </p:txBody>
      </p:sp>
      <p:sp>
        <p:nvSpPr>
          <p:cNvPr id="4" name="テキスト ボックス 3"/>
          <p:cNvSpPr txBox="1"/>
          <p:nvPr/>
        </p:nvSpPr>
        <p:spPr>
          <a:xfrm>
            <a:off x="1991544" y="974333"/>
            <a:ext cx="7200800" cy="4801314"/>
          </a:xfrm>
          <a:prstGeom prst="rect">
            <a:avLst/>
          </a:prstGeom>
          <a:noFill/>
        </p:spPr>
        <p:txBody>
          <a:bodyPr wrap="square" rtlCol="0">
            <a:spAutoFit/>
          </a:bodyPr>
          <a:lstStyle/>
          <a:p>
            <a:pPr marL="514350" indent="-514350" algn="l">
              <a:lnSpc>
                <a:spcPct val="200000"/>
              </a:lnSpc>
              <a:buFont typeface="+mj-lt"/>
              <a:buAutoNum type="arabicPeriod"/>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と知的財産権の</a:t>
            </a:r>
            <a:r>
              <a:rPr lang="ja-JP" altLang="en-US" sz="3600" kern="1600" dirty="0">
                <a:latin typeface="Meiryo UI" panose="020B0604030504040204" pitchFamily="50" charset="-128"/>
                <a:ea typeface="Meiryo UI" panose="020B0604030504040204" pitchFamily="50" charset="-128"/>
              </a:rPr>
              <a:t>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200000"/>
              </a:lnSpc>
              <a:buFont typeface="+mj-lt"/>
              <a:buAutoNum type="arabicPeriod"/>
              <a:tabLst>
                <a:tab pos="3676650" algn="l"/>
              </a:tabLst>
            </a:pPr>
            <a:r>
              <a:rPr lang="en-US" altLang="ja-JP" sz="3600" kern="1600" dirty="0">
                <a:latin typeface="Meiryo UI" panose="020B0604030504040204" pitchFamily="50" charset="-128"/>
                <a:ea typeface="Meiryo UI" panose="020B0604030504040204" pitchFamily="50" charset="-128"/>
              </a:rPr>
              <a:t>OSS</a:t>
            </a:r>
            <a:r>
              <a:rPr lang="ja-JP" altLang="en-US" sz="3600" kern="1600" dirty="0">
                <a:latin typeface="Meiryo UI" panose="020B0604030504040204" pitchFamily="50" charset="-128"/>
                <a:ea typeface="Meiryo UI" panose="020B0604030504040204" pitchFamily="50" charset="-128"/>
              </a:rPr>
              <a:t>ライセンスの基礎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ja-JP" altLang="en-US" sz="3600" dirty="0">
                <a:latin typeface="Meiryo UI" panose="020B0604030504040204" pitchFamily="50" charset="-128"/>
                <a:ea typeface="Meiryo UI" panose="020B0604030504040204" pitchFamily="50" charset="-128"/>
              </a:rPr>
              <a:t>ライセンス違反の事例</a:t>
            </a:r>
            <a:endParaRPr lang="en-US" altLang="ja-JP" sz="3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採用時の検討事項</a:t>
            </a:r>
            <a:endParaRPr lang="en-US" altLang="ja-JP" sz="3600" dirty="0">
              <a:latin typeface="Meiryo UI" panose="020B0604030504040204" pitchFamily="50" charset="-128"/>
              <a:ea typeface="Meiryo UI" panose="020B0604030504040204" pitchFamily="50" charset="-128"/>
            </a:endParaRPr>
          </a:p>
          <a:p>
            <a:pPr marL="514350" indent="-514350" algn="l">
              <a:lnSpc>
                <a:spcPct val="150000"/>
              </a:lnSpc>
              <a:buFont typeface="+mj-lt"/>
              <a:buAutoNum type="arabicPeriod"/>
            </a:pPr>
            <a:r>
              <a:rPr lang="ja-JP" altLang="en-US" sz="3600" dirty="0">
                <a:latin typeface="Meiryo UI" panose="020B0604030504040204" pitchFamily="50" charset="-128"/>
                <a:ea typeface="Meiryo UI" panose="020B0604030504040204" pitchFamily="50" charset="-128"/>
              </a:rPr>
              <a:t>受発注時のライセンス情報の提供</a:t>
            </a:r>
            <a:endParaRPr lang="en-US" altLang="ja-JP" sz="36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61740F0E-A59B-4829-BB14-2AA21B1CB780}"/>
              </a:ext>
            </a:extLst>
          </p:cNvPr>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253393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ja-JP" dirty="0"/>
              <a:t>4.2</a:t>
            </a:r>
            <a:r>
              <a:rPr lang="ja-JP" altLang="en-US" dirty="0"/>
              <a:t>　</a:t>
            </a:r>
            <a:r>
              <a:rPr lang="en-US" altLang="ja-JP" dirty="0"/>
              <a:t>OSS</a:t>
            </a:r>
            <a:r>
              <a:rPr lang="ja-JP" altLang="en-US" dirty="0"/>
              <a:t>関連の</a:t>
            </a:r>
            <a:r>
              <a:rPr lang="en-US" altLang="ja-JP" dirty="0"/>
              <a:t>Web</a:t>
            </a:r>
            <a:r>
              <a:rPr lang="ja-JP" altLang="en-US" dirty="0"/>
              <a:t>サイト紹介</a:t>
            </a:r>
          </a:p>
        </p:txBody>
      </p:sp>
      <p:sp>
        <p:nvSpPr>
          <p:cNvPr id="9" name="コンテンツ プレースホルダー 8"/>
          <p:cNvSpPr>
            <a:spLocks noGrp="1"/>
          </p:cNvSpPr>
          <p:nvPr>
            <p:ph sz="half" idx="2"/>
          </p:nvPr>
        </p:nvSpPr>
        <p:spPr>
          <a:xfrm>
            <a:off x="6888088" y="1013466"/>
            <a:ext cx="3528392" cy="4719790"/>
          </a:xfrm>
          <a:ln>
            <a:solidFill>
              <a:schemeClr val="accent1"/>
            </a:solidFill>
          </a:ln>
        </p:spPr>
        <p:txBody>
          <a:bodyPr/>
          <a:lstStyle/>
          <a:p>
            <a:pPr marL="358775" indent="-273050">
              <a:lnSpc>
                <a:spcPts val="1800"/>
              </a:lnSpc>
              <a:buClr>
                <a:srgbClr val="C00000"/>
              </a:buClr>
            </a:pPr>
            <a:endParaRPr lang="en-US" altLang="ja-JP" sz="800" dirty="0">
              <a:solidFill>
                <a:schemeClr val="tx1"/>
              </a:solidFill>
              <a:latin typeface="Meiryo UI" panose="020B0604030504040204" pitchFamily="50" charset="-128"/>
              <a:ea typeface="Meiryo UI" panose="020B0604030504040204" pitchFamily="50" charset="-128"/>
            </a:endParaRPr>
          </a:p>
          <a:p>
            <a:pPr marL="358775" indent="-273050">
              <a:lnSpc>
                <a:spcPts val="1800"/>
              </a:lnSpc>
              <a:buClr>
                <a:srgbClr val="C00000"/>
              </a:buClr>
            </a:pPr>
            <a:r>
              <a:rPr lang="ja-JP" altLang="en-US" sz="2000" dirty="0">
                <a:solidFill>
                  <a:schemeClr val="tx1"/>
                </a:solidFill>
                <a:latin typeface="Meiryo UI" panose="020B0604030504040204" pitchFamily="50" charset="-128"/>
                <a:ea typeface="Meiryo UI" panose="020B0604030504040204" pitchFamily="50" charset="-128"/>
              </a:rPr>
              <a:t>脆弱性情報</a:t>
            </a:r>
            <a:endParaRPr lang="en-US" altLang="ja-JP" sz="20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 </a:t>
            </a:r>
            <a:r>
              <a:rPr lang="en-US" altLang="ja-JP" sz="1800" dirty="0" err="1">
                <a:solidFill>
                  <a:schemeClr val="tx1"/>
                </a:solidFill>
                <a:latin typeface="Meiryo UI" panose="020B0604030504040204" pitchFamily="50" charset="-128"/>
                <a:ea typeface="Meiryo UI" panose="020B0604030504040204" pitchFamily="50" charset="-128"/>
              </a:rPr>
              <a:t>iPedia</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3"/>
              </a:rPr>
              <a:t>http://jvndb.jvn.jp/index.html</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285750" indent="-200025">
              <a:lnSpc>
                <a:spcPts val="1800"/>
              </a:lnSpc>
              <a:buClr>
                <a:srgbClr val="C00000"/>
              </a:buClr>
            </a:pPr>
            <a:r>
              <a:rPr lang="ja-JP" altLang="en-US" sz="2000" dirty="0">
                <a:latin typeface="Meiryo UI" panose="020B0604030504040204" pitchFamily="50" charset="-128"/>
                <a:ea typeface="Meiryo UI" panose="020B0604030504040204" pitchFamily="50" charset="-128"/>
              </a:rPr>
              <a:t>評価</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 Radar Scope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SCSK</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4"/>
              </a:rPr>
              <a:t>http://radar.OSS.scsk.info/</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342900" indent="-257175">
              <a:lnSpc>
                <a:spcPts val="1800"/>
              </a:lnSpc>
              <a:buClr>
                <a:srgbClr val="C00000"/>
              </a:buClr>
            </a:pPr>
            <a:r>
              <a:rPr lang="ja-JP" altLang="en-US" sz="2000" dirty="0">
                <a:latin typeface="Meiryo UI" panose="020B0604030504040204" pitchFamily="50" charset="-128"/>
                <a:ea typeface="Meiryo UI" panose="020B0604030504040204" pitchFamily="50" charset="-128"/>
              </a:rPr>
              <a:t>総合情報</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・オープンソース総合情報サイト</a:t>
            </a:r>
            <a:endParaRPr lang="en-US" altLang="ja-JP" sz="1800" dirty="0">
              <a:solidFill>
                <a:schemeClr val="tx1"/>
              </a:solidFill>
              <a:latin typeface="Meiryo UI" panose="020B0604030504040204" pitchFamily="50" charset="-128"/>
              <a:ea typeface="Meiryo UI" panose="020B0604030504040204" pitchFamily="50" charset="-128"/>
            </a:endParaRP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5"/>
              </a:rPr>
              <a:t>http://www.OSSnews.jp/</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SourceForge.JP Magazine </a:t>
            </a: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6"/>
              </a:rPr>
              <a:t>http://sourceforge.jp/magazine/</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Open HUB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Black Duck</a:t>
            </a:r>
            <a:r>
              <a:rPr lang="ja-JP" altLang="en-US" sz="1800" dirty="0">
                <a:solidFill>
                  <a:schemeClr val="tx1"/>
                </a:solidFill>
                <a:latin typeface="Meiryo UI" panose="020B0604030504040204" pitchFamily="50" charset="-128"/>
                <a:ea typeface="Meiryo UI" panose="020B0604030504040204" pitchFamily="50" charset="-128"/>
              </a:rPr>
              <a:t>）</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7"/>
              </a:rPr>
              <a:t>https://www.openhub.net/</a:t>
            </a:r>
            <a:endParaRPr lang="en-US" altLang="ja-JP" sz="1200" dirty="0">
              <a:latin typeface="Meiryo UI" panose="020B0604030504040204" pitchFamily="50" charset="-128"/>
              <a:ea typeface="Meiryo UI" panose="020B0604030504040204" pitchFamily="50" charset="-128"/>
            </a:endParaRPr>
          </a:p>
          <a:p>
            <a:pPr marL="152400" indent="0">
              <a:lnSpc>
                <a:spcPts val="1800"/>
              </a:lnSpc>
              <a:buNone/>
            </a:pPr>
            <a:endParaRPr lang="en-US" altLang="ja-JP" sz="1800" dirty="0">
              <a:latin typeface="Meiryo UI" panose="020B0604030504040204" pitchFamily="50" charset="-128"/>
              <a:ea typeface="Meiryo UI" panose="020B0604030504040204" pitchFamily="50" charset="-128"/>
            </a:endParaRPr>
          </a:p>
        </p:txBody>
      </p:sp>
      <p:sp>
        <p:nvSpPr>
          <p:cNvPr id="4" name="正方形/長方形 3"/>
          <p:cNvSpPr/>
          <p:nvPr/>
        </p:nvSpPr>
        <p:spPr bwMode="gray">
          <a:xfrm>
            <a:off x="1415480" y="1013466"/>
            <a:ext cx="5400600" cy="4791798"/>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mj-lt"/>
              <a:ea typeface="+mn-ea"/>
            </a:endParaRPr>
          </a:p>
        </p:txBody>
      </p:sp>
      <p:sp>
        <p:nvSpPr>
          <p:cNvPr id="2" name="コンテンツ プレースホルダー 1"/>
          <p:cNvSpPr>
            <a:spLocks noGrp="1"/>
          </p:cNvSpPr>
          <p:nvPr>
            <p:ph sz="half" idx="1"/>
          </p:nvPr>
        </p:nvSpPr>
        <p:spPr>
          <a:xfrm>
            <a:off x="1487489" y="1052736"/>
            <a:ext cx="5339829" cy="4680520"/>
          </a:xfrm>
          <a:ln>
            <a:noFill/>
          </a:ln>
        </p:spPr>
        <p:txBody>
          <a:bodyPr/>
          <a:lstStyle/>
          <a:p>
            <a:pPr>
              <a:lnSpc>
                <a:spcPts val="2100"/>
              </a:lnSpc>
            </a:pPr>
            <a:r>
              <a:rPr lang="ja-JP" altLang="en-US" sz="2000" dirty="0">
                <a:latin typeface="Meiryo UI" panose="020B0604030504040204" pitchFamily="50" charset="-128"/>
                <a:ea typeface="Meiryo UI" panose="020B0604030504040204" pitchFamily="50" charset="-128"/>
              </a:rPr>
              <a:t>ライセンス関連</a:t>
            </a:r>
            <a:endParaRPr lang="en-US" altLang="ja-JP" sz="2000" dirty="0">
              <a:latin typeface="Meiryo UI" panose="020B0604030504040204" pitchFamily="50" charset="-128"/>
              <a:ea typeface="Meiryo UI" panose="020B0604030504040204" pitchFamily="50" charset="-128"/>
            </a:endParaRPr>
          </a:p>
          <a:p>
            <a:pPr algn="just"/>
            <a:r>
              <a:rPr lang="en-US" altLang="ja-JP" sz="1400" dirty="0">
                <a:solidFill>
                  <a:schemeClr val="tx1"/>
                </a:solidFill>
                <a:latin typeface="Meiryo UI" panose="020B0604030504040204" pitchFamily="50" charset="-128"/>
                <a:ea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OSI</a:t>
            </a:r>
            <a:r>
              <a:rPr lang="ja-JP" altLang="en-US" sz="1800" dirty="0">
                <a:solidFill>
                  <a:schemeClr val="tx1"/>
                </a:solidFill>
                <a:latin typeface="Meiryo UI" panose="020B0604030504040204" pitchFamily="50" charset="-128"/>
                <a:ea typeface="Meiryo UI" panose="020B0604030504040204" pitchFamily="50" charset="-128"/>
              </a:rPr>
              <a:t>承認オープンソースライセンス 日本語参考訳</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en-US" altLang="ja-JP" sz="1200"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8"/>
              </a:rPr>
              <a:t>https://licenses.opensource.jp/</a:t>
            </a:r>
            <a:endPar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lvl="1">
              <a:lnSpc>
                <a:spcPts val="2100"/>
              </a:lnSpc>
              <a:spcBef>
                <a:spcPct val="0"/>
              </a:spcBef>
              <a:spcAft>
                <a:spcPct val="0"/>
              </a:spcAft>
              <a:buClrTx/>
              <a:buNone/>
            </a:pP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ライセンス関連情報</a:t>
            </a:r>
            <a:r>
              <a:rPr lang="en-US" altLang="ja-JP" sz="1800" dirty="0">
                <a:solidFill>
                  <a:schemeClr val="tx1"/>
                </a:solidFill>
                <a:latin typeface="Meiryo UI" panose="020B0604030504040204" pitchFamily="50" charset="-128"/>
                <a:ea typeface="Meiryo UI" panose="020B0604030504040204" pitchFamily="50" charset="-128"/>
              </a:rPr>
              <a:t>(IPA)</a:t>
            </a:r>
          </a:p>
          <a:p>
            <a:pPr lvl="2">
              <a:lnSpc>
                <a:spcPts val="2100"/>
              </a:lnSpc>
              <a:spcBef>
                <a:spcPct val="0"/>
              </a:spcBef>
              <a:spcAft>
                <a:spcPct val="0"/>
              </a:spcAft>
              <a:buClrTx/>
              <a:buNone/>
            </a:pPr>
            <a:r>
              <a:rPr lang="en-US" altLang="ja-JP" sz="1200" dirty="0">
                <a:solidFill>
                  <a:schemeClr val="tx1"/>
                </a:solidFill>
                <a:latin typeface="Meiryo UI" panose="020B0604030504040204" pitchFamily="50" charset="-128"/>
                <a:ea typeface="Meiryo UI" panose="020B0604030504040204" pitchFamily="50" charset="-128"/>
                <a:hlinkClick r:id="rId9"/>
              </a:rPr>
              <a:t>http://www.ipa.go.jp/osc/OSSlegal.html</a:t>
            </a:r>
            <a:endParaRPr lang="en-US" altLang="ja-JP" sz="1200" dirty="0">
              <a:solidFill>
                <a:schemeClr val="tx1"/>
              </a:solidFill>
              <a:latin typeface="Meiryo UI" panose="020B0604030504040204" pitchFamily="50" charset="-128"/>
              <a:ea typeface="Meiryo UI" panose="020B0604030504040204" pitchFamily="50" charset="-128"/>
            </a:endParaRPr>
          </a:p>
          <a:p>
            <a:pPr lvl="1">
              <a:lnSpc>
                <a:spcPts val="2100"/>
              </a:lnSpc>
              <a:spcBef>
                <a:spcPct val="0"/>
              </a:spcBef>
              <a:spcAft>
                <a:spcPct val="0"/>
              </a:spcAft>
              <a:buClrTx/>
              <a:buNone/>
            </a:pP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GNU GPLv3</a:t>
            </a:r>
            <a:r>
              <a:rPr lang="ja-JP" altLang="en-US" sz="1800" dirty="0">
                <a:solidFill>
                  <a:schemeClr val="tx1"/>
                </a:solidFill>
                <a:latin typeface="Meiryo UI" panose="020B0604030504040204" pitchFamily="50" charset="-128"/>
                <a:ea typeface="Meiryo UI" panose="020B0604030504040204" pitchFamily="50" charset="-128"/>
              </a:rPr>
              <a:t>逐条解説書」</a:t>
            </a:r>
            <a:endParaRPr lang="en-US" altLang="ja-JP" sz="1800" dirty="0">
              <a:solidFill>
                <a:schemeClr val="tx1"/>
              </a:solidFill>
              <a:latin typeface="Meiryo UI" panose="020B0604030504040204" pitchFamily="50" charset="-128"/>
              <a:ea typeface="Meiryo UI" panose="020B0604030504040204" pitchFamily="50" charset="-128"/>
            </a:endParaRPr>
          </a:p>
          <a:p>
            <a:pPr lvl="2">
              <a:lnSpc>
                <a:spcPts val="2100"/>
              </a:lnSpc>
              <a:spcBef>
                <a:spcPct val="0"/>
              </a:spcBef>
              <a:spcAft>
                <a:spcPct val="0"/>
              </a:spcAft>
              <a:buClrTx/>
              <a:buNone/>
            </a:pPr>
            <a:r>
              <a:rPr lang="en-US" altLang="ja-JP" sz="1200" dirty="0">
                <a:hlinkClick r:id="rId10"/>
              </a:rPr>
              <a:t>https://www.ipa.go.jp/osc/license1.html</a:t>
            </a:r>
            <a:endParaRPr lang="ja-JP" altLang="en-US" sz="1200" dirty="0">
              <a:solidFill>
                <a:schemeClr val="tx1"/>
              </a:solidFill>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IoT</a:t>
            </a:r>
            <a:r>
              <a:rPr lang="ja-JP" altLang="en-US" sz="1800" dirty="0">
                <a:latin typeface="Meiryo UI" panose="020B0604030504040204" pitchFamily="50" charset="-128"/>
                <a:ea typeface="Meiryo UI" panose="020B0604030504040204" pitchFamily="50" charset="-128"/>
              </a:rPr>
              <a:t>時代における</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の利用と法的諸問題 </a:t>
            </a:r>
            <a:r>
              <a:rPr lang="en-US" altLang="ja-JP" sz="1800" dirty="0">
                <a:latin typeface="Meiryo UI" panose="020B0604030504040204" pitchFamily="50" charset="-128"/>
                <a:ea typeface="Meiryo UI" panose="020B0604030504040204" pitchFamily="50" charset="-128"/>
              </a:rPr>
              <a:t>Q&amp;A</a:t>
            </a:r>
            <a:r>
              <a:rPr lang="ja-JP" altLang="en-US" sz="1800" dirty="0">
                <a:latin typeface="Meiryo UI" panose="020B0604030504040204" pitchFamily="50" charset="-128"/>
                <a:ea typeface="Meiryo UI" panose="020B0604030504040204" pitchFamily="50" charset="-128"/>
              </a:rPr>
              <a:t>集（</a:t>
            </a:r>
            <a:r>
              <a:rPr lang="en-US" altLang="ja-JP" sz="1800" dirty="0">
                <a:latin typeface="Meiryo UI" panose="020B0604030504040204" pitchFamily="50" charset="-128"/>
                <a:ea typeface="Meiryo UI" panose="020B0604030504040204" pitchFamily="50" charset="-128"/>
              </a:rPr>
              <a:t>SOFTIC)</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1"/>
              </a:rPr>
              <a:t>https://www.softic.or.jp/OSSqa/index.htm</a:t>
            </a:r>
            <a:endParaRPr lang="ja-JP"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ライセンス簡単</a:t>
            </a:r>
            <a:r>
              <a:rPr lang="en-US" altLang="ja-JP" sz="1800" dirty="0">
                <a:latin typeface="Meiryo UI" panose="020B0604030504040204" pitchFamily="50" charset="-128"/>
                <a:ea typeface="Meiryo UI" panose="020B0604030504040204" pitchFamily="50" charset="-128"/>
              </a:rPr>
              <a:t>FAQ(OLL)</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2"/>
              </a:rPr>
              <a:t>https://www.osll.jp/outline/reference/#_33</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Software Package Data Exchange (SPDX)</a:t>
            </a: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endParaRPr>
          </a:p>
          <a:p>
            <a:pPr lvl="2">
              <a:lnSpc>
                <a:spcPts val="2100"/>
              </a:lnSpc>
              <a:spcBef>
                <a:spcPts val="0"/>
              </a:spcBef>
              <a:spcAft>
                <a:spcPts val="0"/>
              </a:spcAft>
              <a:buClrTx/>
              <a:buNone/>
            </a:pPr>
            <a:r>
              <a:rPr lang="en-US" altLang="ja-JP" sz="1200" dirty="0">
                <a:hlinkClick r:id="rId13"/>
              </a:rPr>
              <a:t>https://spdx.org/</a:t>
            </a:r>
            <a:endParaRPr lang="en-US" altLang="ja-JP" sz="1200" dirty="0"/>
          </a:p>
          <a:p>
            <a:pPr lvl="2">
              <a:lnSpc>
                <a:spcPts val="2100"/>
              </a:lnSpc>
              <a:spcBef>
                <a:spcPts val="0"/>
              </a:spcBef>
              <a:spcAft>
                <a:spcPts val="0"/>
              </a:spcAft>
              <a:buClr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[SPDX License List]</a:t>
            </a:r>
            <a:r>
              <a:rPr lang="ja-JP" altLang="en-US" sz="1600" dirty="0">
                <a:latin typeface="Meiryo UI" panose="020B0604030504040204" pitchFamily="50" charset="-128"/>
                <a:ea typeface="Meiryo UI" panose="020B0604030504040204" pitchFamily="50" charset="-128"/>
              </a:rPr>
              <a:t>：</a:t>
            </a:r>
            <a:r>
              <a:rPr lang="en-US" altLang="ja-JP" sz="1200" dirty="0">
                <a:hlinkClick r:id="rId14"/>
              </a:rPr>
              <a:t>https://spdx.org/licenses/</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Browse Software Licenses &amp; Summaries</a:t>
            </a:r>
            <a:br>
              <a:rPr lang="en-US" altLang="ja-JP" sz="1800" dirty="0">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15"/>
              </a:rPr>
              <a:t>https://tldrlegal.com/licenses/browse</a:t>
            </a:r>
            <a:br>
              <a:rPr lang="en-US" altLang="ja-JP" sz="1200" dirty="0">
                <a:latin typeface="Meiryo UI" panose="020B0604030504040204" pitchFamily="50" charset="-128"/>
                <a:ea typeface="Meiryo UI" panose="020B0604030504040204" pitchFamily="50" charset="-128"/>
              </a:rPr>
            </a:br>
            <a:endParaRPr lang="ja-JP" altLang="ja-JP" sz="120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15480" y="5733256"/>
            <a:ext cx="9001000" cy="646331"/>
          </a:xfrm>
          <a:prstGeom prst="rect">
            <a:avLst/>
          </a:prstGeom>
          <a:solidFill>
            <a:schemeClr val="bg1">
              <a:lumMod val="95000"/>
            </a:schemeClr>
          </a:solidFill>
          <a:ln>
            <a:solidFill>
              <a:schemeClr val="accent1"/>
            </a:solidFill>
          </a:ln>
        </p:spPr>
        <p:txBody>
          <a:bodyPr wrap="square" rtlCol="0">
            <a:spAutoFit/>
          </a:bodyPr>
          <a:lstStyle/>
          <a:p>
            <a:pPr marL="285750" indent="-285750" algn="l">
              <a:buClr>
                <a:srgbClr val="C00000"/>
              </a:buClr>
              <a:buFont typeface="Wingdings" panose="05000000000000000000" pitchFamily="2" charset="2"/>
              <a:buChar char="n"/>
            </a:pPr>
            <a:r>
              <a:rPr kumimoji="1" lang="ja-JP" altLang="en-US" dirty="0">
                <a:latin typeface="Meiryo UI" panose="020B0604030504040204" pitchFamily="50" charset="-128"/>
                <a:ea typeface="Meiryo UI" panose="020B0604030504040204" pitchFamily="50" charset="-128"/>
              </a:rPr>
              <a:t>オープンソースライセンス研究所（</a:t>
            </a:r>
            <a:r>
              <a:rPr lang="en-US" altLang="ja-JP" dirty="0">
                <a:latin typeface="Meiryo UI" panose="020B0604030504040204" pitchFamily="50" charset="-128"/>
                <a:ea typeface="Meiryo UI" panose="020B0604030504040204" pitchFamily="50" charset="-128"/>
                <a:hlinkClick r:id="rId16"/>
              </a:rPr>
              <a:t>https://www.osll.jp/</a:t>
            </a:r>
            <a:r>
              <a:rPr lang="ja-JP" altLang="en-US" dirty="0">
                <a:latin typeface="Meiryo UI" panose="020B0604030504040204" pitchFamily="50" charset="-128"/>
                <a:ea typeface="Meiryo UI" panose="020B0604030504040204" pitchFamily="50" charset="-128"/>
              </a:rPr>
              <a:t>）</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・ライセンス深堀り勉強会　　　　・</a:t>
            </a:r>
            <a:r>
              <a:rPr lang="zh-TW" altLang="en-US" dirty="0">
                <a:latin typeface="Meiryo UI" panose="020B0604030504040204" pitchFamily="50" charset="-128"/>
                <a:ea typeface="Meiryo UI" panose="020B0604030504040204" pitchFamily="50" charset="-128"/>
              </a:rPr>
              <a:t>技術用語解説分科会</a:t>
            </a:r>
            <a:endParaRPr kumimoji="1" lang="ja-JP" altLang="en-US"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67B232E4-D3CE-4E3E-A830-83C9C3C5332E}"/>
              </a:ext>
            </a:extLst>
          </p:cNvPr>
          <p:cNvSpPr>
            <a:spLocks noGrp="1"/>
          </p:cNvSpPr>
          <p:nvPr>
            <p:ph type="sldNum" sz="quarter" idx="10"/>
          </p:nvPr>
        </p:nvSpPr>
        <p:spPr/>
        <p:txBody>
          <a:bodyPr/>
          <a:lstStyle/>
          <a:p>
            <a:fld id="{FCB7B9BA-EF19-4458-B462-893E29D19B1E}" type="slidenum">
              <a:rPr lang="de-DE" altLang="ja-JP" smtClean="0"/>
              <a:pPr/>
              <a:t>29</a:t>
            </a:fld>
            <a:endParaRPr lang="de-DE" altLang="ja-JP"/>
          </a:p>
        </p:txBody>
      </p:sp>
      <p:sp>
        <p:nvSpPr>
          <p:cNvPr id="8" name="角丸四角形吹き出し 4">
            <a:extLst>
              <a:ext uri="{FF2B5EF4-FFF2-40B4-BE49-F238E27FC236}">
                <a16:creationId xmlns:a16="http://schemas.microsoft.com/office/drawing/2014/main" id="{DD8C4636-41DC-4495-8D01-BCA053F95348}"/>
              </a:ext>
            </a:extLst>
          </p:cNvPr>
          <p:cNvSpPr>
            <a:spLocks noChangeArrowheads="1"/>
          </p:cNvSpPr>
          <p:nvPr/>
        </p:nvSpPr>
        <p:spPr bwMode="gray">
          <a:xfrm>
            <a:off x="2495600" y="6381328"/>
            <a:ext cx="7128792" cy="216024"/>
          </a:xfrm>
          <a:prstGeom prst="wedgeRoundRectCallout">
            <a:avLst>
              <a:gd name="adj1" fmla="val -32350"/>
              <a:gd name="adj2" fmla="val -23289"/>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17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4.3</a:t>
            </a:r>
            <a:r>
              <a:rPr lang="ja-JP" altLang="en-US" dirty="0"/>
              <a:t>　</a:t>
            </a:r>
            <a:r>
              <a:rPr kumimoji="1" lang="ja-JP" altLang="en-US" dirty="0"/>
              <a:t>ライセンス作成元による関連サイト</a:t>
            </a:r>
          </a:p>
        </p:txBody>
      </p:sp>
      <p:sp>
        <p:nvSpPr>
          <p:cNvPr id="8" name="コンテンツ プレースホルダー 7"/>
          <p:cNvSpPr>
            <a:spLocks noGrp="1"/>
          </p:cNvSpPr>
          <p:nvPr>
            <p:ph idx="1"/>
          </p:nvPr>
        </p:nvSpPr>
        <p:spPr>
          <a:xfrm>
            <a:off x="1692276" y="980728"/>
            <a:ext cx="8786813" cy="5544616"/>
          </a:xfrm>
        </p:spPr>
        <p:txBody>
          <a:bodyPr/>
          <a:lstStyle/>
          <a:p>
            <a:pPr>
              <a:lnSpc>
                <a:spcPct val="100000"/>
              </a:lnSpc>
              <a:buClr>
                <a:srgbClr val="C00000"/>
              </a:buClr>
            </a:pPr>
            <a:r>
              <a:rPr lang="en-US" altLang="ja-JP" sz="1600" dirty="0">
                <a:latin typeface="Meiryo UI" panose="020B0604030504040204" pitchFamily="50" charset="-128"/>
                <a:ea typeface="Meiryo UI" panose="020B0604030504040204" pitchFamily="50" charset="-128"/>
              </a:rPr>
              <a:t>Free Software Foundation</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3"/>
              </a:rPr>
              <a:t>http://www.gnu.org/licenses/gpl-faq.ja.html</a:t>
            </a:r>
            <a:endParaRPr lang="ja-JP" altLang="en-US"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 GPL v2.0</a:t>
            </a:r>
            <a:r>
              <a:rPr lang="ja-JP" altLang="en-US" sz="1600" dirty="0">
                <a:latin typeface="Meiryo UI" panose="020B0604030504040204" pitchFamily="50" charset="-128"/>
                <a:ea typeface="Meiryo UI" panose="020B0604030504040204" pitchFamily="50" charset="-128"/>
              </a:rPr>
              <a:t>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4"/>
              </a:rPr>
              <a:t>https://www.gnu.org/licenses/old-licenses/gpl-2.0-faq.ja.html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さまざまなライセンスとそれらについての解説</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5"/>
              </a:rPr>
              <a:t>https://www.gnu.org/licenses/license-list.ja.html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ライセンスに対する例外規程</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6"/>
              </a:rPr>
              <a:t>https://www.gnu.org/licenses/exceptions.ja.html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GCC</a:t>
            </a:r>
            <a:r>
              <a:rPr lang="ja-JP" altLang="en-US" sz="1600" dirty="0">
                <a:latin typeface="Meiryo UI" panose="020B0604030504040204" pitchFamily="50" charset="-128"/>
                <a:ea typeface="Meiryo UI" panose="020B0604030504040204" pitchFamily="50" charset="-128"/>
              </a:rPr>
              <a:t>ランタイムライブラリ例外と</a:t>
            </a:r>
            <a:r>
              <a:rPr lang="en-US" altLang="ja-JP" sz="1600" dirty="0">
                <a:latin typeface="Meiryo UI" panose="020B0604030504040204" pitchFamily="50" charset="-128"/>
                <a:ea typeface="Meiryo UI" panose="020B0604030504040204" pitchFamily="50" charset="-128"/>
              </a:rPr>
              <a:t>FAQ</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7"/>
              </a:rPr>
              <a:t>https://www.gnu.org/licenses/gcc-exception-3.1-faq.html</a:t>
            </a:r>
            <a:endParaRPr lang="en-US" altLang="ja-JP" sz="1400" dirty="0">
              <a:latin typeface="Meiryo UI" panose="020B0604030504040204" pitchFamily="50" charset="-128"/>
              <a:ea typeface="Meiryo UI" panose="020B0604030504040204" pitchFamily="50" charset="-128"/>
            </a:endParaRPr>
          </a:p>
          <a:p>
            <a:pPr>
              <a:lnSpc>
                <a:spcPct val="100000"/>
              </a:lnSpc>
              <a:buClr>
                <a:srgbClr val="C00000"/>
              </a:buClr>
            </a:pPr>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Frequent Questions about Apache Licensing(Apache Software Foundation)</a:t>
            </a:r>
            <a:br>
              <a:rPr lang="en-US" altLang="ja-JP" sz="16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8"/>
              </a:rPr>
              <a:t>http://www.apache.org/foundation/license-faq.html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Previously Asked Questions(Apache Software Foundation)</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9"/>
              </a:rPr>
              <a:t>http://www.apache.org/legal/resolved.html#faq</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Common Public License (CPL) </a:t>
            </a:r>
            <a:r>
              <a:rPr lang="ja-JP" altLang="en-US" sz="1600" dirty="0">
                <a:latin typeface="Meiryo UI" panose="020B0604030504040204" pitchFamily="50" charset="-128"/>
                <a:ea typeface="Meiryo UI" panose="020B0604030504040204" pitchFamily="50" charset="-128"/>
              </a:rPr>
              <a:t>に関する </a:t>
            </a:r>
            <a:r>
              <a:rPr lang="en-US" altLang="ja-JP" sz="1600" dirty="0">
                <a:latin typeface="Meiryo UI" panose="020B0604030504040204" pitchFamily="50" charset="-128"/>
                <a:ea typeface="Meiryo UI" panose="020B0604030504040204" pitchFamily="50" charset="-128"/>
              </a:rPr>
              <a:t>FAQ</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IBM)</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0"/>
              </a:rPr>
              <a:t>https://www.ibm.com/developerworks/jp/opensource/library/os-cplfaq.html</a:t>
            </a:r>
            <a:r>
              <a:rPr lang="ja-JP" altLang="en-US" sz="1400" dirty="0">
                <a:latin typeface="Meiryo UI" panose="020B0604030504040204" pitchFamily="50" charset="-128"/>
                <a:ea typeface="Meiryo UI" panose="020B0604030504040204" pitchFamily="50" charset="-128"/>
              </a:rPr>
              <a:t>　　</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Eclipse Public License (EPL) Frequently Asked Questions</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1"/>
              </a:rPr>
              <a:t>http://www.eclipse.org/legal/eplfaq.php</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7F9413EF-2B92-40BB-96FC-B20BFCA1DB01}"/>
              </a:ext>
            </a:extLst>
          </p:cNvPr>
          <p:cNvSpPr>
            <a:spLocks noGrp="1"/>
          </p:cNvSpPr>
          <p:nvPr>
            <p:ph type="sldNum" sz="quarter" idx="10"/>
          </p:nvPr>
        </p:nvSpPr>
        <p:spPr/>
        <p:txBody>
          <a:bodyPr/>
          <a:lstStyle/>
          <a:p>
            <a:fld id="{DE2B87E1-F9DF-4BEE-B07D-635D26011F4B}" type="slidenum">
              <a:rPr lang="de-DE" altLang="ja-JP" smtClean="0"/>
              <a:pPr/>
              <a:t>30</a:t>
            </a:fld>
            <a:endParaRPr lang="de-DE" altLang="ja-JP"/>
          </a:p>
        </p:txBody>
      </p:sp>
      <p:sp>
        <p:nvSpPr>
          <p:cNvPr id="5" name="角丸四角形吹き出し 4">
            <a:extLst>
              <a:ext uri="{FF2B5EF4-FFF2-40B4-BE49-F238E27FC236}">
                <a16:creationId xmlns:a16="http://schemas.microsoft.com/office/drawing/2014/main" id="{11B746E5-3D07-417B-9C61-D7BB9E0BAA8F}"/>
              </a:ext>
            </a:extLst>
          </p:cNvPr>
          <p:cNvSpPr>
            <a:spLocks noChangeArrowheads="1"/>
          </p:cNvSpPr>
          <p:nvPr/>
        </p:nvSpPr>
        <p:spPr bwMode="gray">
          <a:xfrm>
            <a:off x="2495600" y="6309320"/>
            <a:ext cx="7200800" cy="288032"/>
          </a:xfrm>
          <a:prstGeom prst="wedgeRoundRectCallout">
            <a:avLst>
              <a:gd name="adj1" fmla="val -38995"/>
              <a:gd name="adj2" fmla="val 17568"/>
              <a:gd name="adj3" fmla="val 16667"/>
            </a:avLst>
          </a:prstGeom>
          <a:noFill/>
          <a:ln w="9525" algn="ctr">
            <a:noFill/>
            <a:round/>
            <a:headEnd/>
            <a:tailEnd/>
          </a:ln>
          <a:effectLst/>
        </p:spPr>
        <p:txBody>
          <a:bodyPr wrap="square" lIns="36000" tIns="18000" rIns="36000" bIns="18000" anchor="ctr">
            <a:normAutofit fontScale="925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065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6" name="Rectangle 5">
            <a:extLst>
              <a:ext uri="{FF2B5EF4-FFF2-40B4-BE49-F238E27FC236}">
                <a16:creationId xmlns:a16="http://schemas.microsoft.com/office/drawing/2014/main" id="{9F705EC2-2906-4C7E-9E70-7C8EE04B5AA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第５章．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受発注時のライセンス情報の提供</a:t>
            </a:r>
            <a:endParaRPr lang="de-DE" altLang="ja-JP" sz="4000" b="1" dirty="0">
              <a:solidFill>
                <a:schemeClr val="bg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2697595D-C509-49EC-9074-5D3BC65F24B4}"/>
              </a:ext>
            </a:extLst>
          </p:cNvPr>
          <p:cNvSpPr>
            <a:spLocks noGrp="1"/>
          </p:cNvSpPr>
          <p:nvPr>
            <p:ph type="sldNum" sz="quarter" idx="10"/>
          </p:nvPr>
        </p:nvSpPr>
        <p:spPr/>
        <p:txBody>
          <a:bodyPr/>
          <a:lstStyle/>
          <a:p>
            <a:fld id="{E8E9CBD9-E97A-4244-BA2F-A59041725FCD}" type="slidenum">
              <a:rPr lang="de-DE" altLang="ja-JP" smtClean="0"/>
              <a:pPr/>
              <a:t>31</a:t>
            </a:fld>
            <a:endParaRPr lang="de-DE" altLang="ja-JP"/>
          </a:p>
        </p:txBody>
      </p:sp>
    </p:spTree>
    <p:extLst>
      <p:ext uri="{BB962C8B-B14F-4D97-AF65-F5344CB8AC3E}">
        <p14:creationId xmlns:p14="http://schemas.microsoft.com/office/powerpoint/2010/main" val="376989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5.1</a:t>
            </a:r>
            <a:r>
              <a:rPr lang="ja-JP" altLang="en-US" dirty="0">
                <a:latin typeface="Meiryo UI" panose="020B0604030504040204" pitchFamily="50" charset="-128"/>
                <a:ea typeface="Meiryo UI" panose="020B0604030504040204" pitchFamily="50" charset="-128"/>
              </a:rPr>
              <a:t>　サプライチェーン上でのトラブル</a:t>
            </a:r>
          </a:p>
        </p:txBody>
      </p:sp>
      <p:sp>
        <p:nvSpPr>
          <p:cNvPr id="48" name="正方形/長方形 47">
            <a:extLst>
              <a:ext uri="{FF2B5EF4-FFF2-40B4-BE49-F238E27FC236}">
                <a16:creationId xmlns:a16="http://schemas.microsoft.com/office/drawing/2014/main" id="{2CD7B35E-C846-478A-8885-7A98C8F8FEB3}"/>
              </a:ext>
            </a:extLst>
          </p:cNvPr>
          <p:cNvSpPr/>
          <p:nvPr/>
        </p:nvSpPr>
        <p:spPr bwMode="auto">
          <a:xfrm>
            <a:off x="250741" y="1517591"/>
            <a:ext cx="6073957" cy="4647713"/>
          </a:xfrm>
          <a:prstGeom prst="rect">
            <a:avLst/>
          </a:prstGeom>
          <a:noFill/>
          <a:ln w="9525">
            <a:noFill/>
            <a:miter lim="800000"/>
            <a:headEnd/>
            <a:tailEnd/>
          </a:ln>
          <a:effectLst/>
        </p:spPr>
        <p:txBody>
          <a:bodyPr wrap="square" lIns="0" tIns="36000" rIns="0" bIns="36000" rtlCol="0" anchor="t" anchorCtr="0">
            <a:noAutofit/>
          </a:bodyPr>
          <a:lstStyle/>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ソフトウェアサプライチェーンの中において、</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r>
              <a:rPr lang="ja-JP" altLang="en-US" dirty="0">
                <a:latin typeface="Meiryo UI" panose="020B0604030504040204" pitchFamily="50" charset="-128"/>
                <a:ea typeface="Meiryo UI" panose="020B0604030504040204" pitchFamily="50" charset="-128"/>
                <a:cs typeface="メイリオ" panose="020B0604030504040204" pitchFamily="50" charset="-128"/>
              </a:rPr>
              <a:t>　　</a:t>
            </a:r>
            <a:r>
              <a:rPr lang="en-US" altLang="ja-JP" b="1"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b="1" dirty="0">
                <a:latin typeface="Meiryo UI" panose="020B0604030504040204" pitchFamily="50" charset="-128"/>
                <a:ea typeface="Meiryo UI" panose="020B0604030504040204" pitchFamily="50" charset="-128"/>
                <a:cs typeface="メイリオ" panose="020B0604030504040204" pitchFamily="50" charset="-128"/>
              </a:rPr>
              <a:t>の不適切な利用、ライセンス情報の不足が発生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algn="l"/>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b="1" dirty="0">
                <a:latin typeface="Meiryo UI" panose="020B0604030504040204" pitchFamily="50" charset="-128"/>
                <a:ea typeface="Meiryo UI" panose="020B0604030504040204" pitchFamily="50" charset="-128"/>
                <a:cs typeface="メイリオ" panose="020B0604030504040204" pitchFamily="50" charset="-128"/>
              </a:rPr>
              <a:t>　⇒ 最終製品を作り上げる段階で大きな問題が発生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最終製品が出荷できなくなる</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第三者や</a:t>
            </a:r>
            <a:r>
              <a:rPr lang="en-US" altLang="ja-JP"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dirty="0">
                <a:latin typeface="Meiryo UI" panose="020B0604030504040204" pitchFamily="50" charset="-128"/>
                <a:ea typeface="Meiryo UI" panose="020B0604030504040204" pitchFamily="50" charset="-128"/>
                <a:cs typeface="メイリオ" panose="020B0604030504040204" pitchFamily="50" charset="-128"/>
              </a:rPr>
              <a:t>の著作権者から違反の指摘</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サプライチェーンの</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上流段階から全ての段階で</a:t>
            </a:r>
            <a:r>
              <a:rPr lang="ja-JP" altLang="en-US" dirty="0">
                <a:latin typeface="Meiryo UI" panose="020B0604030504040204" pitchFamily="50" charset="-128"/>
                <a:ea typeface="Meiryo UI" panose="020B0604030504040204" pitchFamily="50" charset="-128"/>
                <a:cs typeface="メイリオ" panose="020B0604030504040204" pitchFamily="50" charset="-128"/>
              </a:rPr>
              <a:t>で問題を把握して対策を実施</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構成する企業・団体それぞれが以下を行うことが重要</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①</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実施すべきことを的確に実施</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②相互に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信頼関係を構築</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③互いに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適切な情報や必要な素材</a:t>
            </a:r>
            <a:r>
              <a:rPr lang="ja-JP" altLang="en-US" dirty="0">
                <a:latin typeface="Meiryo UI" panose="020B0604030504040204" pitchFamily="50" charset="-128"/>
                <a:ea typeface="Meiryo UI" panose="020B0604030504040204" pitchFamily="50" charset="-128"/>
                <a:cs typeface="メイリオ" panose="020B0604030504040204" pitchFamily="50" charset="-128"/>
              </a:rPr>
              <a:t>（ソースコードなど）</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の</a:t>
            </a:r>
            <a:br>
              <a:rPr lang="en-US" altLang="ja-JP"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　受け渡し</a:t>
            </a:r>
            <a:endParaRPr lang="ja-JP" altLang="en-US" b="1" spc="100" dirty="0">
              <a:solidFill>
                <a:srgbClr val="F6167B"/>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角丸四角形 1">
            <a:extLst>
              <a:ext uri="{FF2B5EF4-FFF2-40B4-BE49-F238E27FC236}">
                <a16:creationId xmlns:a16="http://schemas.microsoft.com/office/drawing/2014/main" id="{223161A3-72A2-48BE-B63E-0F61DB6E7C28}"/>
              </a:ext>
            </a:extLst>
          </p:cNvPr>
          <p:cNvSpPr/>
          <p:nvPr/>
        </p:nvSpPr>
        <p:spPr>
          <a:xfrm>
            <a:off x="6209493"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1" name="角丸四角形 7">
            <a:extLst>
              <a:ext uri="{FF2B5EF4-FFF2-40B4-BE49-F238E27FC236}">
                <a16:creationId xmlns:a16="http://schemas.microsoft.com/office/drawing/2014/main" id="{001D1B0E-0EC3-4280-B7FE-0841E64C8C86}"/>
              </a:ext>
            </a:extLst>
          </p:cNvPr>
          <p:cNvSpPr/>
          <p:nvPr/>
        </p:nvSpPr>
        <p:spPr>
          <a:xfrm>
            <a:off x="9345040"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2" name="角丸四角形 8">
            <a:extLst>
              <a:ext uri="{FF2B5EF4-FFF2-40B4-BE49-F238E27FC236}">
                <a16:creationId xmlns:a16="http://schemas.microsoft.com/office/drawing/2014/main" id="{0F2D6D16-B95A-4FBA-BEE3-E3FF2A7A487C}"/>
              </a:ext>
            </a:extLst>
          </p:cNvPr>
          <p:cNvSpPr/>
          <p:nvPr/>
        </p:nvSpPr>
        <p:spPr>
          <a:xfrm>
            <a:off x="6524022"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3" name="角丸四角形 10">
            <a:extLst>
              <a:ext uri="{FF2B5EF4-FFF2-40B4-BE49-F238E27FC236}">
                <a16:creationId xmlns:a16="http://schemas.microsoft.com/office/drawing/2014/main" id="{20F2DFD1-DDA3-46C0-8B4F-45742410A2D0}"/>
              </a:ext>
            </a:extLst>
          </p:cNvPr>
          <p:cNvSpPr/>
          <p:nvPr/>
        </p:nvSpPr>
        <p:spPr>
          <a:xfrm>
            <a:off x="6754238"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4" name="角丸四角形 12">
            <a:extLst>
              <a:ext uri="{FF2B5EF4-FFF2-40B4-BE49-F238E27FC236}">
                <a16:creationId xmlns:a16="http://schemas.microsoft.com/office/drawing/2014/main" id="{7CD27517-6338-4B73-A455-272E7F0457FA}"/>
              </a:ext>
            </a:extLst>
          </p:cNvPr>
          <p:cNvSpPr/>
          <p:nvPr/>
        </p:nvSpPr>
        <p:spPr>
          <a:xfrm>
            <a:off x="8180965"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5" name="角丸四角形 13">
            <a:extLst>
              <a:ext uri="{FF2B5EF4-FFF2-40B4-BE49-F238E27FC236}">
                <a16:creationId xmlns:a16="http://schemas.microsoft.com/office/drawing/2014/main" id="{71BF5A82-9482-4002-9CB9-07C162613B31}"/>
              </a:ext>
            </a:extLst>
          </p:cNvPr>
          <p:cNvSpPr/>
          <p:nvPr/>
        </p:nvSpPr>
        <p:spPr>
          <a:xfrm>
            <a:off x="7535700"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6" name="角丸四角形 15">
            <a:extLst>
              <a:ext uri="{FF2B5EF4-FFF2-40B4-BE49-F238E27FC236}">
                <a16:creationId xmlns:a16="http://schemas.microsoft.com/office/drawing/2014/main" id="{CCFE14A3-3C4D-412F-B45B-9E44CE07EC0D}"/>
              </a:ext>
            </a:extLst>
          </p:cNvPr>
          <p:cNvSpPr/>
          <p:nvPr/>
        </p:nvSpPr>
        <p:spPr>
          <a:xfrm>
            <a:off x="7957230"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7" name="角丸四角形 18">
            <a:extLst>
              <a:ext uri="{FF2B5EF4-FFF2-40B4-BE49-F238E27FC236}">
                <a16:creationId xmlns:a16="http://schemas.microsoft.com/office/drawing/2014/main" id="{5FEA48D1-BA11-40FF-AF00-D49BB4A72CB8}"/>
              </a:ext>
            </a:extLst>
          </p:cNvPr>
          <p:cNvSpPr/>
          <p:nvPr/>
        </p:nvSpPr>
        <p:spPr>
          <a:xfrm>
            <a:off x="8861907"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8" name="角丸四角形 20">
            <a:extLst>
              <a:ext uri="{FF2B5EF4-FFF2-40B4-BE49-F238E27FC236}">
                <a16:creationId xmlns:a16="http://schemas.microsoft.com/office/drawing/2014/main" id="{64C4441C-4C3E-4740-82B7-75B6128ECAEC}"/>
              </a:ext>
            </a:extLst>
          </p:cNvPr>
          <p:cNvSpPr/>
          <p:nvPr/>
        </p:nvSpPr>
        <p:spPr>
          <a:xfrm>
            <a:off x="10875524"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9" name="角丸四角形 21">
            <a:extLst>
              <a:ext uri="{FF2B5EF4-FFF2-40B4-BE49-F238E27FC236}">
                <a16:creationId xmlns:a16="http://schemas.microsoft.com/office/drawing/2014/main" id="{4F6840C7-ACB8-448F-9437-D285CBD58A68}"/>
              </a:ext>
            </a:extLst>
          </p:cNvPr>
          <p:cNvSpPr/>
          <p:nvPr/>
        </p:nvSpPr>
        <p:spPr>
          <a:xfrm>
            <a:off x="10522089"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60" name="角丸四角形 22">
            <a:extLst>
              <a:ext uri="{FF2B5EF4-FFF2-40B4-BE49-F238E27FC236}">
                <a16:creationId xmlns:a16="http://schemas.microsoft.com/office/drawing/2014/main" id="{0BF22896-7EDE-4BDE-A540-5A8DEF89916C}"/>
              </a:ext>
            </a:extLst>
          </p:cNvPr>
          <p:cNvSpPr/>
          <p:nvPr/>
        </p:nvSpPr>
        <p:spPr>
          <a:xfrm>
            <a:off x="9854118"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61" name="角丸四角形 25">
            <a:extLst>
              <a:ext uri="{FF2B5EF4-FFF2-40B4-BE49-F238E27FC236}">
                <a16:creationId xmlns:a16="http://schemas.microsoft.com/office/drawing/2014/main" id="{FD38F4E7-8E06-4BC5-ADFB-95E6042640C2}"/>
              </a:ext>
            </a:extLst>
          </p:cNvPr>
          <p:cNvSpPr/>
          <p:nvPr/>
        </p:nvSpPr>
        <p:spPr>
          <a:xfrm>
            <a:off x="9367733"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62" name="直線矢印コネクタ 61">
            <a:extLst>
              <a:ext uri="{FF2B5EF4-FFF2-40B4-BE49-F238E27FC236}">
                <a16:creationId xmlns:a16="http://schemas.microsoft.com/office/drawing/2014/main" id="{F9243289-EC48-476E-89FA-A453F83FFAC0}"/>
              </a:ext>
            </a:extLst>
          </p:cNvPr>
          <p:cNvCxnSpPr>
            <a:stCxn id="50" idx="2"/>
            <a:endCxn id="52" idx="0"/>
          </p:cNvCxnSpPr>
          <p:nvPr/>
        </p:nvCxnSpPr>
        <p:spPr>
          <a:xfrm>
            <a:off x="6637510"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F34CEDD-A73D-4549-8F5D-2EF83E9A870C}"/>
              </a:ext>
            </a:extLst>
          </p:cNvPr>
          <p:cNvCxnSpPr>
            <a:stCxn id="55" idx="2"/>
          </p:cNvCxnSpPr>
          <p:nvPr/>
        </p:nvCxnSpPr>
        <p:spPr>
          <a:xfrm flipH="1">
            <a:off x="7177400"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12BDA8B-B71D-42FC-8AA3-11B1A6EE4181}"/>
              </a:ext>
            </a:extLst>
          </p:cNvPr>
          <p:cNvCxnSpPr>
            <a:stCxn id="52" idx="2"/>
            <a:endCxn id="53" idx="0"/>
          </p:cNvCxnSpPr>
          <p:nvPr/>
        </p:nvCxnSpPr>
        <p:spPr>
          <a:xfrm>
            <a:off x="6952039"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53ADCB-BC96-439B-84D7-78ACE68CB00D}"/>
              </a:ext>
            </a:extLst>
          </p:cNvPr>
          <p:cNvCxnSpPr>
            <a:stCxn id="53" idx="2"/>
          </p:cNvCxnSpPr>
          <p:nvPr/>
        </p:nvCxnSpPr>
        <p:spPr>
          <a:xfrm>
            <a:off x="7182255"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0552A93-FF85-4C26-B19D-8FA3A585156E}"/>
              </a:ext>
            </a:extLst>
          </p:cNvPr>
          <p:cNvCxnSpPr>
            <a:endCxn id="55" idx="0"/>
          </p:cNvCxnSpPr>
          <p:nvPr/>
        </p:nvCxnSpPr>
        <p:spPr>
          <a:xfrm flipH="1">
            <a:off x="7963717"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0D46DD6-BBEA-449C-872D-138A4F7BD3B2}"/>
              </a:ext>
            </a:extLst>
          </p:cNvPr>
          <p:cNvCxnSpPr>
            <a:endCxn id="56" idx="0"/>
          </p:cNvCxnSpPr>
          <p:nvPr/>
        </p:nvCxnSpPr>
        <p:spPr>
          <a:xfrm flipH="1">
            <a:off x="8385247"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57DB326-AFA6-453F-BC63-DFD04D92C0FF}"/>
              </a:ext>
            </a:extLst>
          </p:cNvPr>
          <p:cNvCxnSpPr>
            <a:endCxn id="57" idx="0"/>
          </p:cNvCxnSpPr>
          <p:nvPr/>
        </p:nvCxnSpPr>
        <p:spPr>
          <a:xfrm>
            <a:off x="8803538"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D9BB475-C544-4144-97A8-379B02BD6459}"/>
              </a:ext>
            </a:extLst>
          </p:cNvPr>
          <p:cNvCxnSpPr>
            <a:stCxn id="56" idx="2"/>
            <a:endCxn id="87" idx="0"/>
          </p:cNvCxnSpPr>
          <p:nvPr/>
        </p:nvCxnSpPr>
        <p:spPr>
          <a:xfrm>
            <a:off x="8385247"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D13194-CB03-4861-BFEE-025A96A91B9F}"/>
              </a:ext>
            </a:extLst>
          </p:cNvPr>
          <p:cNvCxnSpPr/>
          <p:nvPr/>
        </p:nvCxnSpPr>
        <p:spPr>
          <a:xfrm flipH="1">
            <a:off x="8493879"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117936A8-A9D0-4AE0-9D8D-585B129D9527}"/>
              </a:ext>
            </a:extLst>
          </p:cNvPr>
          <p:cNvCxnSpPr>
            <a:stCxn id="57" idx="2"/>
            <a:endCxn id="51" idx="0"/>
          </p:cNvCxnSpPr>
          <p:nvPr/>
        </p:nvCxnSpPr>
        <p:spPr>
          <a:xfrm>
            <a:off x="9289924"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E7CEA0E-2587-4B78-A529-817396AC0377}"/>
              </a:ext>
            </a:extLst>
          </p:cNvPr>
          <p:cNvCxnSpPr/>
          <p:nvPr/>
        </p:nvCxnSpPr>
        <p:spPr>
          <a:xfrm flipH="1">
            <a:off x="9481237"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A1C76B2-01B7-4461-90D8-8D86763CA29A}"/>
              </a:ext>
            </a:extLst>
          </p:cNvPr>
          <p:cNvCxnSpPr>
            <a:stCxn id="60" idx="2"/>
            <a:endCxn id="59" idx="0"/>
          </p:cNvCxnSpPr>
          <p:nvPr/>
        </p:nvCxnSpPr>
        <p:spPr>
          <a:xfrm>
            <a:off x="10282135"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94398BA-CC4E-436A-93FF-404173C17EA9}"/>
              </a:ext>
            </a:extLst>
          </p:cNvPr>
          <p:cNvCxnSpPr>
            <a:stCxn id="59" idx="2"/>
            <a:endCxn id="58" idx="0"/>
          </p:cNvCxnSpPr>
          <p:nvPr/>
        </p:nvCxnSpPr>
        <p:spPr>
          <a:xfrm>
            <a:off x="10950106"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F1EB5D0-27D9-4194-9D66-28376880C387}"/>
              </a:ext>
            </a:extLst>
          </p:cNvPr>
          <p:cNvCxnSpPr>
            <a:stCxn id="58" idx="1"/>
            <a:endCxn id="51" idx="3"/>
          </p:cNvCxnSpPr>
          <p:nvPr/>
        </p:nvCxnSpPr>
        <p:spPr>
          <a:xfrm flipH="1" flipV="1">
            <a:off x="10201074"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FC2D55-04F7-4835-996C-B587353F0C18}"/>
              </a:ext>
            </a:extLst>
          </p:cNvPr>
          <p:cNvCxnSpPr>
            <a:stCxn id="51" idx="2"/>
            <a:endCxn id="61" idx="0"/>
          </p:cNvCxnSpPr>
          <p:nvPr/>
        </p:nvCxnSpPr>
        <p:spPr>
          <a:xfrm>
            <a:off x="9773057"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B7BFF9E-EEBA-477A-844F-B5C518C85D04}"/>
              </a:ext>
            </a:extLst>
          </p:cNvPr>
          <p:cNvCxnSpPr>
            <a:stCxn id="61" idx="2"/>
          </p:cNvCxnSpPr>
          <p:nvPr/>
        </p:nvCxnSpPr>
        <p:spPr>
          <a:xfrm flipH="1">
            <a:off x="9773057"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910B9039-B180-4DCC-A613-46B0DDB4EA88}"/>
              </a:ext>
            </a:extLst>
          </p:cNvPr>
          <p:cNvSpPr/>
          <p:nvPr/>
        </p:nvSpPr>
        <p:spPr>
          <a:xfrm>
            <a:off x="6000351"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79" name="正方形/長方形 78">
            <a:extLst>
              <a:ext uri="{FF2B5EF4-FFF2-40B4-BE49-F238E27FC236}">
                <a16:creationId xmlns:a16="http://schemas.microsoft.com/office/drawing/2014/main" id="{5A4BB8D0-B76A-4E5F-9A96-4072DD1D0581}"/>
              </a:ext>
            </a:extLst>
          </p:cNvPr>
          <p:cNvSpPr/>
          <p:nvPr/>
        </p:nvSpPr>
        <p:spPr>
          <a:xfrm>
            <a:off x="7256837"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0" name="正方形/長方形 79">
            <a:extLst>
              <a:ext uri="{FF2B5EF4-FFF2-40B4-BE49-F238E27FC236}">
                <a16:creationId xmlns:a16="http://schemas.microsoft.com/office/drawing/2014/main" id="{6AAB10C8-7B44-436C-89D1-93365D2702D8}"/>
              </a:ext>
            </a:extLst>
          </p:cNvPr>
          <p:cNvSpPr/>
          <p:nvPr/>
        </p:nvSpPr>
        <p:spPr>
          <a:xfrm>
            <a:off x="8612223"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1" name="正方形/長方形 80">
            <a:extLst>
              <a:ext uri="{FF2B5EF4-FFF2-40B4-BE49-F238E27FC236}">
                <a16:creationId xmlns:a16="http://schemas.microsoft.com/office/drawing/2014/main" id="{2845791C-078F-499A-9E5B-F3D73494404D}"/>
              </a:ext>
            </a:extLst>
          </p:cNvPr>
          <p:cNvSpPr/>
          <p:nvPr/>
        </p:nvSpPr>
        <p:spPr>
          <a:xfrm>
            <a:off x="9939946"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82" name="正方形/長方形 81">
            <a:extLst>
              <a:ext uri="{FF2B5EF4-FFF2-40B4-BE49-F238E27FC236}">
                <a16:creationId xmlns:a16="http://schemas.microsoft.com/office/drawing/2014/main" id="{F5F6DC95-2827-4715-BDC0-997D756634EF}"/>
              </a:ext>
            </a:extLst>
          </p:cNvPr>
          <p:cNvSpPr/>
          <p:nvPr/>
        </p:nvSpPr>
        <p:spPr>
          <a:xfrm>
            <a:off x="9043485"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3" name="正方形/長方形 82">
            <a:extLst>
              <a:ext uri="{FF2B5EF4-FFF2-40B4-BE49-F238E27FC236}">
                <a16:creationId xmlns:a16="http://schemas.microsoft.com/office/drawing/2014/main" id="{6E1D986F-AAF9-4191-A57E-FB5371E5BD78}"/>
              </a:ext>
            </a:extLst>
          </p:cNvPr>
          <p:cNvSpPr/>
          <p:nvPr/>
        </p:nvSpPr>
        <p:spPr>
          <a:xfrm>
            <a:off x="7524347"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を利用して</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いないとする情報</a:t>
            </a:r>
            <a:endPar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4" name="正方形/長方形 83">
            <a:extLst>
              <a:ext uri="{FF2B5EF4-FFF2-40B4-BE49-F238E27FC236}">
                <a16:creationId xmlns:a16="http://schemas.microsoft.com/office/drawing/2014/main" id="{A1511100-D341-4F60-92B4-7610CA14BBAC}"/>
              </a:ext>
            </a:extLst>
          </p:cNvPr>
          <p:cNvSpPr/>
          <p:nvPr/>
        </p:nvSpPr>
        <p:spPr>
          <a:xfrm>
            <a:off x="6647236"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5" name="正方形/長方形 84">
            <a:extLst>
              <a:ext uri="{FF2B5EF4-FFF2-40B4-BE49-F238E27FC236}">
                <a16:creationId xmlns:a16="http://schemas.microsoft.com/office/drawing/2014/main" id="{A0E8BAC4-8D38-4643-881F-F723DBB73931}"/>
              </a:ext>
            </a:extLst>
          </p:cNvPr>
          <p:cNvSpPr/>
          <p:nvPr/>
        </p:nvSpPr>
        <p:spPr>
          <a:xfrm>
            <a:off x="7957229"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6" name="正方形/長方形 85">
            <a:extLst>
              <a:ext uri="{FF2B5EF4-FFF2-40B4-BE49-F238E27FC236}">
                <a16:creationId xmlns:a16="http://schemas.microsoft.com/office/drawing/2014/main" id="{108C87F7-0C90-42DF-BE09-AD38115D7DAA}"/>
              </a:ext>
            </a:extLst>
          </p:cNvPr>
          <p:cNvSpPr/>
          <p:nvPr/>
        </p:nvSpPr>
        <p:spPr>
          <a:xfrm>
            <a:off x="6867731"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7" name="正方形/長方形 86">
            <a:extLst>
              <a:ext uri="{FF2B5EF4-FFF2-40B4-BE49-F238E27FC236}">
                <a16:creationId xmlns:a16="http://schemas.microsoft.com/office/drawing/2014/main" id="{EA432B17-1484-40EB-BC46-59526DEE9EE8}"/>
              </a:ext>
            </a:extLst>
          </p:cNvPr>
          <p:cNvSpPr/>
          <p:nvPr/>
        </p:nvSpPr>
        <p:spPr>
          <a:xfrm>
            <a:off x="6447828"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最終製品ベンダー</a:t>
            </a:r>
          </a:p>
        </p:txBody>
      </p:sp>
      <p:cxnSp>
        <p:nvCxnSpPr>
          <p:cNvPr id="88" name="直線矢印コネクタ 87">
            <a:extLst>
              <a:ext uri="{FF2B5EF4-FFF2-40B4-BE49-F238E27FC236}">
                <a16:creationId xmlns:a16="http://schemas.microsoft.com/office/drawing/2014/main" id="{FDBFAF33-9FC7-422A-8E41-99619373C6E4}"/>
              </a:ext>
            </a:extLst>
          </p:cNvPr>
          <p:cNvCxnSpPr>
            <a:stCxn id="87" idx="2"/>
          </p:cNvCxnSpPr>
          <p:nvPr/>
        </p:nvCxnSpPr>
        <p:spPr>
          <a:xfrm>
            <a:off x="9152117"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5676DD82-AA38-4461-8DA0-54176D160501}"/>
              </a:ext>
            </a:extLst>
          </p:cNvPr>
          <p:cNvGrpSpPr/>
          <p:nvPr/>
        </p:nvGrpSpPr>
        <p:grpSpPr>
          <a:xfrm>
            <a:off x="9009429" y="3430290"/>
            <a:ext cx="2225209" cy="3019945"/>
            <a:chOff x="9009429" y="3526748"/>
            <a:chExt cx="2225209" cy="3019945"/>
          </a:xfrm>
        </p:grpSpPr>
        <p:sp>
          <p:nvSpPr>
            <p:cNvPr id="90" name="爆発 1 91">
              <a:extLst>
                <a:ext uri="{FF2B5EF4-FFF2-40B4-BE49-F238E27FC236}">
                  <a16:creationId xmlns:a16="http://schemas.microsoft.com/office/drawing/2014/main" id="{DE7D4F45-7DC4-4306-9F8F-F2283419DA70}"/>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6CE88F65-964A-44C3-8719-BE48682DDCF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70BE6606-D907-4429-BFE6-E496EB8A80AB}"/>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37A1D9DF-1FD8-47E2-A568-6441BE7E8CDD}"/>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B5A6A586-649F-457C-9574-8017936ECFC5}"/>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06FF8B7D-EF1D-4667-B5A2-429889E7DA53}"/>
              </a:ext>
            </a:extLst>
          </p:cNvPr>
          <p:cNvSpPr/>
          <p:nvPr/>
        </p:nvSpPr>
        <p:spPr>
          <a:xfrm>
            <a:off x="9742253"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96" name="下矢印 52">
            <a:extLst>
              <a:ext uri="{FF2B5EF4-FFF2-40B4-BE49-F238E27FC236}">
                <a16:creationId xmlns:a16="http://schemas.microsoft.com/office/drawing/2014/main" id="{33C308B6-F5C0-4611-A01E-BA99A7A1468E}"/>
              </a:ext>
            </a:extLst>
          </p:cNvPr>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97" name="グループ化 96">
            <a:extLst>
              <a:ext uri="{FF2B5EF4-FFF2-40B4-BE49-F238E27FC236}">
                <a16:creationId xmlns:a16="http://schemas.microsoft.com/office/drawing/2014/main" id="{F63EBFD8-AB6B-486C-81CD-410C87C3F7B6}"/>
              </a:ext>
            </a:extLst>
          </p:cNvPr>
          <p:cNvGrpSpPr/>
          <p:nvPr/>
        </p:nvGrpSpPr>
        <p:grpSpPr>
          <a:xfrm>
            <a:off x="9481237" y="692696"/>
            <a:ext cx="2587544" cy="2147094"/>
            <a:chOff x="9481237" y="789154"/>
            <a:chExt cx="2587544" cy="2147094"/>
          </a:xfrm>
        </p:grpSpPr>
        <p:sp>
          <p:nvSpPr>
            <p:cNvPr id="98" name="角丸四角形 24">
              <a:extLst>
                <a:ext uri="{FF2B5EF4-FFF2-40B4-BE49-F238E27FC236}">
                  <a16:creationId xmlns:a16="http://schemas.microsoft.com/office/drawing/2014/main" id="{6941EB62-54CC-40A0-B88C-45E2EF65EDDA}"/>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99" name="直線矢印コネクタ 98">
              <a:extLst>
                <a:ext uri="{FF2B5EF4-FFF2-40B4-BE49-F238E27FC236}">
                  <a16:creationId xmlns:a16="http://schemas.microsoft.com/office/drawing/2014/main" id="{5A248278-D3A2-44D2-80D3-EB21645C7C6B}"/>
                </a:ext>
              </a:extLst>
            </p:cNvPr>
            <p:cNvCxnSpPr>
              <a:stCxn id="98" idx="2"/>
              <a:endCxn id="59" idx="0"/>
            </p:cNvCxnSpPr>
            <p:nvPr/>
          </p:nvCxnSpPr>
          <p:spPr>
            <a:xfrm flipH="1">
              <a:off x="10950106" y="1605467"/>
              <a:ext cx="690658" cy="1330781"/>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69EC9C52-463E-44DE-A6C3-93531B139213}"/>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利用に関する</a:t>
              </a:r>
              <a:b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不適切な情報</a:t>
              </a:r>
            </a:p>
          </p:txBody>
        </p:sp>
        <p:sp>
          <p:nvSpPr>
            <p:cNvPr id="101" name="爆発 1 49">
              <a:extLst>
                <a:ext uri="{FF2B5EF4-FFF2-40B4-BE49-F238E27FC236}">
                  <a16:creationId xmlns:a16="http://schemas.microsoft.com/office/drawing/2014/main" id="{17D47875-D53A-4357-8091-33F5092ACE3C}"/>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6476B05-C486-433A-B61F-E3021DA72AF5}"/>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grpSp>
      <p:sp>
        <p:nvSpPr>
          <p:cNvPr id="9" name="スライド番号プレースホルダー 8">
            <a:extLst>
              <a:ext uri="{FF2B5EF4-FFF2-40B4-BE49-F238E27FC236}">
                <a16:creationId xmlns:a16="http://schemas.microsoft.com/office/drawing/2014/main" id="{595411C7-864B-4597-8BF1-2ACA1351E961}"/>
              </a:ext>
            </a:extLst>
          </p:cNvPr>
          <p:cNvSpPr>
            <a:spLocks noGrp="1"/>
          </p:cNvSpPr>
          <p:nvPr>
            <p:ph type="sldNum" sz="quarter" idx="10"/>
          </p:nvPr>
        </p:nvSpPr>
        <p:spPr/>
        <p:txBody>
          <a:bodyPr/>
          <a:lstStyle/>
          <a:p>
            <a:fld id="{DE2B87E1-F9DF-4BEE-B07D-635D26011F4B}" type="slidenum">
              <a:rPr lang="de-DE" altLang="ja-JP" smtClean="0"/>
              <a:pPr/>
              <a:t>32</a:t>
            </a:fld>
            <a:endParaRPr lang="de-DE" altLang="ja-JP"/>
          </a:p>
        </p:txBody>
      </p:sp>
    </p:spTree>
    <p:extLst>
      <p:ext uri="{BB962C8B-B14F-4D97-AF65-F5344CB8AC3E}">
        <p14:creationId xmlns:p14="http://schemas.microsoft.com/office/powerpoint/2010/main" val="42750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5.2</a:t>
            </a:r>
            <a:r>
              <a:rPr lang="ja-JP" altLang="en-US" dirty="0">
                <a:latin typeface="Meiryo UI" panose="020B0604030504040204" pitchFamily="50" charset="-128"/>
                <a:ea typeface="Meiryo UI" panose="020B0604030504040204" pitchFamily="50" charset="-128"/>
              </a:rPr>
              <a:t>　ソフト開発委託先への依頼事項</a:t>
            </a:r>
          </a:p>
        </p:txBody>
      </p:sp>
      <p:sp>
        <p:nvSpPr>
          <p:cNvPr id="22543" name="Rectangle 18"/>
          <p:cNvSpPr>
            <a:spLocks noChangeArrowheads="1"/>
          </p:cNvSpPr>
          <p:nvPr/>
        </p:nvSpPr>
        <p:spPr bwMode="gray">
          <a:xfrm>
            <a:off x="1631504" y="4221411"/>
            <a:ext cx="8785225" cy="20161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800">
              <a:solidFill>
                <a:schemeClr val="tx1"/>
              </a:solidFill>
              <a:latin typeface="Meiryo UI" panose="020B0604030504040204" pitchFamily="50" charset="-128"/>
              <a:ea typeface="Meiryo UI" panose="020B0604030504040204" pitchFamily="50" charset="-128"/>
            </a:endParaRPr>
          </a:p>
        </p:txBody>
      </p:sp>
      <p:sp>
        <p:nvSpPr>
          <p:cNvPr id="22544" name="BT_02"/>
          <p:cNvSpPr>
            <a:spLocks noChangeArrowheads="1"/>
          </p:cNvSpPr>
          <p:nvPr/>
        </p:nvSpPr>
        <p:spPr bwMode="gray">
          <a:xfrm>
            <a:off x="1631504" y="3861048"/>
            <a:ext cx="8785225" cy="431800"/>
          </a:xfrm>
          <a:prstGeom prst="rect">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2000" dirty="0">
                <a:latin typeface="Meiryo UI" panose="020B0604030504040204" pitchFamily="50" charset="-128"/>
                <a:ea typeface="Meiryo UI" panose="020B0604030504040204" pitchFamily="50" charset="-128"/>
              </a:rPr>
              <a:t>委託先での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の利用を知らずに委託元がライセンス違反</a:t>
            </a:r>
            <a:r>
              <a:rPr lang="ja-JP" altLang="en-US" sz="2000" u="sng" dirty="0">
                <a:latin typeface="Meiryo UI" panose="020B0604030504040204" pitchFamily="50" charset="-128"/>
                <a:ea typeface="Meiryo UI" panose="020B0604030504040204" pitchFamily="50" charset="-128"/>
              </a:rPr>
              <a:t>［</a:t>
            </a:r>
            <a:r>
              <a:rPr lang="ja-JP" altLang="en-US" sz="2000" u="sng" dirty="0">
                <a:solidFill>
                  <a:srgbClr val="FF0000"/>
                </a:solidFill>
                <a:latin typeface="Meiryo UI" panose="020B0604030504040204" pitchFamily="50" charset="-128"/>
                <a:ea typeface="Meiryo UI" panose="020B0604030504040204" pitchFamily="50" charset="-128"/>
              </a:rPr>
              <a:t>著作権侵害</a:t>
            </a:r>
            <a:r>
              <a:rPr lang="ja-JP" altLang="en-US" sz="2000" u="sng" dirty="0">
                <a:latin typeface="Meiryo UI" panose="020B0604030504040204" pitchFamily="50" charset="-128"/>
                <a:ea typeface="Meiryo UI" panose="020B0604030504040204" pitchFamily="50" charset="-128"/>
              </a:rPr>
              <a:t>］</a:t>
            </a:r>
          </a:p>
        </p:txBody>
      </p:sp>
      <p:sp>
        <p:nvSpPr>
          <p:cNvPr id="22545" name="BT_02"/>
          <p:cNvSpPr>
            <a:spLocks noChangeAspect="1" noChangeArrowheads="1"/>
          </p:cNvSpPr>
          <p:nvPr/>
        </p:nvSpPr>
        <p:spPr bwMode="gray">
          <a:xfrm>
            <a:off x="1847403" y="4637336"/>
            <a:ext cx="2228850"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6" name="BT_02"/>
          <p:cNvSpPr>
            <a:spLocks noChangeAspect="1" noChangeArrowheads="1"/>
          </p:cNvSpPr>
          <p:nvPr/>
        </p:nvSpPr>
        <p:spPr bwMode="gray">
          <a:xfrm>
            <a:off x="4944616" y="4637336"/>
            <a:ext cx="223202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7" name="BT_02"/>
          <p:cNvSpPr>
            <a:spLocks noChangeAspect="1" noChangeArrowheads="1"/>
          </p:cNvSpPr>
          <p:nvPr/>
        </p:nvSpPr>
        <p:spPr bwMode="gray">
          <a:xfrm>
            <a:off x="8184704" y="4653211"/>
            <a:ext cx="200977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8" name="Text Box 23"/>
          <p:cNvSpPr txBox="1">
            <a:spLocks noChangeArrowheads="1"/>
          </p:cNvSpPr>
          <p:nvPr/>
        </p:nvSpPr>
        <p:spPr bwMode="gray">
          <a:xfrm>
            <a:off x="1920428" y="4286498"/>
            <a:ext cx="2087562"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ソフト開発委託先</a:t>
            </a:r>
            <a:r>
              <a:rPr lang="en-US" altLang="ja-JP" sz="1600" dirty="0">
                <a:latin typeface="Meiryo UI" panose="020B0604030504040204" pitchFamily="50" charset="-128"/>
                <a:ea typeface="Meiryo UI" panose="020B0604030504040204" pitchFamily="50" charset="-128"/>
              </a:rPr>
              <a:t>〕</a:t>
            </a:r>
          </a:p>
        </p:txBody>
      </p:sp>
      <p:sp>
        <p:nvSpPr>
          <p:cNvPr id="22549" name="Text Box 24"/>
          <p:cNvSpPr txBox="1">
            <a:spLocks noChangeArrowheads="1"/>
          </p:cNvSpPr>
          <p:nvPr/>
        </p:nvSpPr>
        <p:spPr bwMode="gray">
          <a:xfrm>
            <a:off x="5017641" y="4292848"/>
            <a:ext cx="2087563"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ソフト開発委託元</a:t>
            </a:r>
            <a:r>
              <a:rPr lang="en-US" altLang="ja-JP" sz="1600" dirty="0">
                <a:latin typeface="Meiryo UI" panose="020B0604030504040204" pitchFamily="50" charset="-128"/>
                <a:ea typeface="Meiryo UI" panose="020B0604030504040204" pitchFamily="50" charset="-128"/>
              </a:rPr>
              <a:t>〕</a:t>
            </a:r>
          </a:p>
        </p:txBody>
      </p:sp>
      <p:sp>
        <p:nvSpPr>
          <p:cNvPr id="22550" name="Text Box 25"/>
          <p:cNvSpPr txBox="1">
            <a:spLocks noChangeArrowheads="1"/>
          </p:cNvSpPr>
          <p:nvPr/>
        </p:nvSpPr>
        <p:spPr bwMode="gray">
          <a:xfrm>
            <a:off x="8256140" y="4292848"/>
            <a:ext cx="1944688"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顧客</a:t>
            </a:r>
            <a:r>
              <a:rPr lang="en-US" altLang="ja-JP" sz="1600" dirty="0">
                <a:latin typeface="Meiryo UI" panose="020B0604030504040204" pitchFamily="50" charset="-128"/>
                <a:ea typeface="Meiryo UI" panose="020B0604030504040204" pitchFamily="50" charset="-128"/>
              </a:rPr>
              <a:t>〕</a:t>
            </a:r>
          </a:p>
        </p:txBody>
      </p:sp>
      <p:sp>
        <p:nvSpPr>
          <p:cNvPr id="22551" name="Rectangle 26"/>
          <p:cNvSpPr>
            <a:spLocks noChangeArrowheads="1"/>
          </p:cNvSpPr>
          <p:nvPr/>
        </p:nvSpPr>
        <p:spPr bwMode="gray">
          <a:xfrm>
            <a:off x="2063304" y="4869111"/>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52" name="Rectangle 27"/>
          <p:cNvSpPr>
            <a:spLocks noChangeArrowheads="1"/>
          </p:cNvSpPr>
          <p:nvPr/>
        </p:nvSpPr>
        <p:spPr bwMode="gray">
          <a:xfrm>
            <a:off x="3215829" y="4869111"/>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53" name="AutoShape 33"/>
          <p:cNvSpPr>
            <a:spLocks noChangeArrowheads="1"/>
          </p:cNvSpPr>
          <p:nvPr/>
        </p:nvSpPr>
        <p:spPr bwMode="gray">
          <a:xfrm>
            <a:off x="2279700" y="5732710"/>
            <a:ext cx="1584325" cy="649288"/>
          </a:xfrm>
          <a:prstGeom prst="wedgeRoundRectCallout">
            <a:avLst>
              <a:gd name="adj1" fmla="val 32664"/>
              <a:gd name="adj2" fmla="val -8220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提供義務あり</a:t>
            </a:r>
          </a:p>
        </p:txBody>
      </p:sp>
      <p:sp>
        <p:nvSpPr>
          <p:cNvPr id="22554" name="Line 35"/>
          <p:cNvSpPr>
            <a:spLocks noChangeShapeType="1"/>
          </p:cNvSpPr>
          <p:nvPr/>
        </p:nvSpPr>
        <p:spPr bwMode="gray">
          <a:xfrm flipV="1">
            <a:off x="4079429" y="5088185"/>
            <a:ext cx="865187"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5" name="Text Box 37"/>
          <p:cNvSpPr txBox="1">
            <a:spLocks noChangeArrowheads="1"/>
          </p:cNvSpPr>
          <p:nvPr/>
        </p:nvSpPr>
        <p:spPr bwMode="gray">
          <a:xfrm>
            <a:off x="4222303" y="515962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dirty="0">
                <a:latin typeface="Meiryo UI" panose="020B0604030504040204" pitchFamily="50" charset="-128"/>
                <a:ea typeface="Meiryo UI" panose="020B0604030504040204" pitchFamily="50" charset="-128"/>
              </a:rPr>
              <a:t>納品</a:t>
            </a:r>
          </a:p>
        </p:txBody>
      </p:sp>
      <p:sp>
        <p:nvSpPr>
          <p:cNvPr id="22556" name="Line 39"/>
          <p:cNvSpPr>
            <a:spLocks noChangeShapeType="1"/>
          </p:cNvSpPr>
          <p:nvPr/>
        </p:nvSpPr>
        <p:spPr bwMode="gray">
          <a:xfrm flipV="1">
            <a:off x="7176641" y="5088185"/>
            <a:ext cx="1008063"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7" name="Text Box 41"/>
          <p:cNvSpPr txBox="1">
            <a:spLocks noChangeArrowheads="1"/>
          </p:cNvSpPr>
          <p:nvPr/>
        </p:nvSpPr>
        <p:spPr bwMode="gray">
          <a:xfrm>
            <a:off x="7321103" y="515327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a:latin typeface="Meiryo UI" panose="020B0604030504040204" pitchFamily="50" charset="-128"/>
                <a:ea typeface="Meiryo UI" panose="020B0604030504040204" pitchFamily="50" charset="-128"/>
              </a:rPr>
              <a:t>納品</a:t>
            </a:r>
          </a:p>
        </p:txBody>
      </p:sp>
      <p:sp>
        <p:nvSpPr>
          <p:cNvPr id="22562" name="AutoShape 50"/>
          <p:cNvSpPr>
            <a:spLocks noChangeArrowheads="1"/>
          </p:cNvSpPr>
          <p:nvPr/>
        </p:nvSpPr>
        <p:spPr bwMode="gray">
          <a:xfrm>
            <a:off x="6671815" y="551998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22565" name="Rectangle 28"/>
          <p:cNvSpPr>
            <a:spLocks noChangeArrowheads="1"/>
          </p:cNvSpPr>
          <p:nvPr/>
        </p:nvSpPr>
        <p:spPr bwMode="gray">
          <a:xfrm>
            <a:off x="8256141"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6" name="Rectangle 29"/>
          <p:cNvSpPr>
            <a:spLocks noChangeArrowheads="1"/>
          </p:cNvSpPr>
          <p:nvPr/>
        </p:nvSpPr>
        <p:spPr bwMode="gray">
          <a:xfrm>
            <a:off x="9408666"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7" name="Rectangle 28"/>
          <p:cNvSpPr>
            <a:spLocks noChangeArrowheads="1"/>
          </p:cNvSpPr>
          <p:nvPr/>
        </p:nvSpPr>
        <p:spPr bwMode="gray">
          <a:xfrm>
            <a:off x="5158929"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8" name="Rectangle 29"/>
          <p:cNvSpPr>
            <a:spLocks noChangeArrowheads="1"/>
          </p:cNvSpPr>
          <p:nvPr/>
        </p:nvSpPr>
        <p:spPr bwMode="gray">
          <a:xfrm>
            <a:off x="6311454"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9" name="AutoShape 33"/>
          <p:cNvSpPr>
            <a:spLocks noChangeArrowheads="1"/>
          </p:cNvSpPr>
          <p:nvPr/>
        </p:nvSpPr>
        <p:spPr bwMode="gray">
          <a:xfrm>
            <a:off x="8733979" y="5732710"/>
            <a:ext cx="1584325" cy="649288"/>
          </a:xfrm>
          <a:prstGeom prst="wedgeRoundRectCallout">
            <a:avLst>
              <a:gd name="adj1" fmla="val 12079"/>
              <a:gd name="adj2" fmla="val -7743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提供なし</a:t>
            </a:r>
          </a:p>
        </p:txBody>
      </p:sp>
      <p:sp>
        <p:nvSpPr>
          <p:cNvPr id="49" name="AutoShape 50"/>
          <p:cNvSpPr>
            <a:spLocks noChangeArrowheads="1"/>
          </p:cNvSpPr>
          <p:nvPr/>
        </p:nvSpPr>
        <p:spPr bwMode="gray">
          <a:xfrm>
            <a:off x="3791073" y="551745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47" name="Rectangle 2">
            <a:extLst>
              <a:ext uri="{FF2B5EF4-FFF2-40B4-BE49-F238E27FC236}">
                <a16:creationId xmlns:a16="http://schemas.microsoft.com/office/drawing/2014/main" id="{0BAB8BFE-5188-4997-924F-422963BB9E4E}"/>
              </a:ext>
            </a:extLst>
          </p:cNvPr>
          <p:cNvSpPr txBox="1">
            <a:spLocks noChangeArrowheads="1"/>
          </p:cNvSpPr>
          <p:nvPr/>
        </p:nvSpPr>
        <p:spPr bwMode="gray">
          <a:xfrm>
            <a:off x="1234547" y="3284984"/>
            <a:ext cx="918218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marL="285750" indent="-285750">
              <a:buFont typeface="Wingdings" panose="05000000000000000000" pitchFamily="2" charset="2"/>
              <a:buChar char="u"/>
            </a:pPr>
            <a:r>
              <a:rPr lang="ja-JP" altLang="en-US" sz="1800" kern="0" dirty="0">
                <a:latin typeface="Meiryo UI" panose="020B0604030504040204" pitchFamily="50" charset="-128"/>
                <a:ea typeface="Meiryo UI" panose="020B0604030504040204" pitchFamily="50" charset="-128"/>
              </a:rPr>
              <a:t>トラブル例：委託元へ</a:t>
            </a:r>
            <a:r>
              <a:rPr lang="en-US" altLang="ja-JP" sz="1800" kern="0" dirty="0">
                <a:latin typeface="Meiryo UI" panose="020B0604030504040204" pitchFamily="50" charset="-128"/>
                <a:ea typeface="Meiryo UI" panose="020B0604030504040204" pitchFamily="50" charset="-128"/>
              </a:rPr>
              <a:t>OSS</a:t>
            </a:r>
            <a:r>
              <a:rPr lang="ja-JP" altLang="en-US" sz="1800" kern="0" dirty="0">
                <a:latin typeface="Meiryo UI" panose="020B0604030504040204" pitchFamily="50" charset="-128"/>
                <a:ea typeface="Meiryo UI" panose="020B0604030504040204" pitchFamily="50" charset="-128"/>
              </a:rPr>
              <a:t>情報が提供されなかった場合</a:t>
            </a:r>
          </a:p>
        </p:txBody>
      </p:sp>
      <p:sp>
        <p:nvSpPr>
          <p:cNvPr id="54" name="AutoShape 8">
            <a:extLst>
              <a:ext uri="{FF2B5EF4-FFF2-40B4-BE49-F238E27FC236}">
                <a16:creationId xmlns:a16="http://schemas.microsoft.com/office/drawing/2014/main" id="{C6C23CB7-17B7-4224-B299-B8C49932CDC7}"/>
              </a:ext>
            </a:extLst>
          </p:cNvPr>
          <p:cNvSpPr>
            <a:spLocks noChangeArrowheads="1"/>
          </p:cNvSpPr>
          <p:nvPr/>
        </p:nvSpPr>
        <p:spPr bwMode="gray">
          <a:xfrm>
            <a:off x="226485" y="2032120"/>
            <a:ext cx="1008062" cy="1080120"/>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1600" dirty="0">
                <a:latin typeface="Meiryo UI" panose="020B0604030504040204" pitchFamily="50" charset="-128"/>
                <a:ea typeface="Meiryo UI" panose="020B0604030504040204" pitchFamily="50" charset="-128"/>
              </a:rPr>
              <a:t>依頼</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事項</a:t>
            </a:r>
            <a:endParaRPr lang="en-GB" altLang="ja-JP" sz="1600" dirty="0">
              <a:latin typeface="Meiryo UI" panose="020B0604030504040204" pitchFamily="50" charset="-128"/>
              <a:ea typeface="Meiryo UI" panose="020B0604030504040204" pitchFamily="50" charset="-128"/>
            </a:endParaRPr>
          </a:p>
        </p:txBody>
      </p:sp>
      <p:sp>
        <p:nvSpPr>
          <p:cNvPr id="58" name="BT_07">
            <a:extLst>
              <a:ext uri="{FF2B5EF4-FFF2-40B4-BE49-F238E27FC236}">
                <a16:creationId xmlns:a16="http://schemas.microsoft.com/office/drawing/2014/main" id="{44672BC3-A538-4340-AB43-DFD12D01A7DD}"/>
              </a:ext>
            </a:extLst>
          </p:cNvPr>
          <p:cNvSpPr>
            <a:spLocks noChangeArrowheads="1"/>
          </p:cNvSpPr>
          <p:nvPr/>
        </p:nvSpPr>
        <p:spPr bwMode="gray">
          <a:xfrm>
            <a:off x="1343472" y="1988840"/>
            <a:ext cx="10729192" cy="1253777"/>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1.</a:t>
            </a:r>
            <a:r>
              <a:rPr lang="ja-JP" altLang="en-US" sz="2000" dirty="0">
                <a:solidFill>
                  <a:schemeClr val="accent2"/>
                </a:solidFill>
                <a:latin typeface="Meiryo UI" panose="020B0604030504040204" pitchFamily="50" charset="-128"/>
                <a:ea typeface="Meiryo UI" panose="020B0604030504040204" pitchFamily="50" charset="-128"/>
              </a:rPr>
              <a:t> 委託元から指示</a:t>
            </a:r>
            <a:r>
              <a:rPr lang="en-US" altLang="ja-JP" sz="2000" dirty="0">
                <a:solidFill>
                  <a:schemeClr val="accent2"/>
                </a:solidFill>
                <a:latin typeface="Meiryo UI" panose="020B0604030504040204" pitchFamily="50" charset="-128"/>
                <a:ea typeface="Meiryo UI" panose="020B0604030504040204" pitchFamily="50" charset="-128"/>
              </a:rPr>
              <a:t>/</a:t>
            </a:r>
            <a:r>
              <a:rPr lang="ja-JP" altLang="en-US" sz="2000" dirty="0">
                <a:solidFill>
                  <a:schemeClr val="accent2"/>
                </a:solidFill>
                <a:latin typeface="Meiryo UI" panose="020B0604030504040204" pitchFamily="50" charset="-128"/>
                <a:ea typeface="Meiryo UI" panose="020B0604030504040204" pitchFamily="50" charset="-128"/>
              </a:rPr>
              <a:t>承認された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のみを使用し、指示された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の利用方法を遵守</a:t>
            </a:r>
            <a:endParaRPr lang="en-US" altLang="ja-JP" sz="2000" b="1" dirty="0">
              <a:solidFill>
                <a:schemeClr val="accent2"/>
              </a:solidFill>
              <a:latin typeface="Meiryo UI" panose="020B0604030504040204" pitchFamily="50" charset="-128"/>
              <a:ea typeface="Meiryo UI" panose="020B0604030504040204" pitchFamily="50" charset="-128"/>
            </a:endParaRPr>
          </a:p>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2.</a:t>
            </a:r>
            <a:r>
              <a:rPr lang="ja-JP" altLang="en-US" sz="2000" dirty="0">
                <a:solidFill>
                  <a:schemeClr val="accent2"/>
                </a:solidFill>
                <a:latin typeface="Meiryo UI" panose="020B0604030504040204" pitchFamily="50" charset="-128"/>
                <a:ea typeface="Meiryo UI" panose="020B0604030504040204" pitchFamily="50" charset="-128"/>
              </a:rPr>
              <a:t>新たに</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を利用する場合は、必ず委託元に、下記の情報を提供し、承認を受領</a:t>
            </a:r>
            <a:br>
              <a:rPr lang="en-US" altLang="ja-JP" sz="1600" b="1" dirty="0">
                <a:solidFill>
                  <a:srgbClr val="FF0000"/>
                </a:solidFill>
                <a:latin typeface="Meiryo UI" panose="020B0604030504040204" pitchFamily="50" charset="-128"/>
                <a:ea typeface="Meiryo UI" panose="020B0604030504040204" pitchFamily="50" charset="-128"/>
              </a:rPr>
            </a:br>
            <a:r>
              <a:rPr lang="ja-JP" altLang="en-US" sz="1600" b="1" dirty="0">
                <a:solidFill>
                  <a:srgbClr val="FF0000"/>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OSS</a:t>
            </a:r>
            <a:r>
              <a:rPr lang="ja-JP" altLang="en-US" sz="16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59" name="BT_07">
            <a:extLst>
              <a:ext uri="{FF2B5EF4-FFF2-40B4-BE49-F238E27FC236}">
                <a16:creationId xmlns:a16="http://schemas.microsoft.com/office/drawing/2014/main" id="{0B79522C-BCE0-401B-9DD3-95530A7311D9}"/>
              </a:ext>
            </a:extLst>
          </p:cNvPr>
          <p:cNvSpPr>
            <a:spLocks noChangeArrowheads="1"/>
          </p:cNvSpPr>
          <p:nvPr/>
        </p:nvSpPr>
        <p:spPr bwMode="gray">
          <a:xfrm>
            <a:off x="767408" y="1196180"/>
            <a:ext cx="11233248" cy="648643"/>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dirty="0">
                <a:solidFill>
                  <a:schemeClr val="tx1"/>
                </a:solidFill>
                <a:latin typeface="Meiryo UI" panose="020B0604030504040204" pitchFamily="50" charset="-128"/>
                <a:ea typeface="Meiryo UI" panose="020B0604030504040204" pitchFamily="50" charset="-128"/>
              </a:rPr>
              <a:t>委託元とソフト開発委託先で</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に関連する</a:t>
            </a:r>
            <a:r>
              <a:rPr lang="ja-JP" altLang="en-US" dirty="0">
                <a:solidFill>
                  <a:schemeClr val="accent2"/>
                </a:solidFill>
                <a:latin typeface="Meiryo UI" panose="020B0604030504040204" pitchFamily="50" charset="-128"/>
                <a:ea typeface="Meiryo UI" panose="020B0604030504040204" pitchFamily="50" charset="-128"/>
              </a:rPr>
              <a:t>情報を共有</a:t>
            </a:r>
            <a:r>
              <a:rPr lang="ja-JP" altLang="en-US" dirty="0">
                <a:solidFill>
                  <a:srgbClr val="D2533F"/>
                </a:solidFill>
                <a:latin typeface="Meiryo UI" panose="020B0604030504040204" pitchFamily="50" charset="-128"/>
                <a:ea typeface="Meiryo UI" panose="020B0604030504040204" pitchFamily="50" charset="-128"/>
              </a:rPr>
              <a:t>、</a:t>
            </a:r>
            <a:r>
              <a:rPr lang="ja-JP" altLang="en-US" dirty="0">
                <a:solidFill>
                  <a:srgbClr val="C00000"/>
                </a:solidFill>
                <a:latin typeface="Meiryo UI" panose="020B0604030504040204" pitchFamily="50" charset="-128"/>
                <a:ea typeface="Meiryo UI" panose="020B0604030504040204" pitchFamily="50" charset="-128"/>
              </a:rPr>
              <a:t>信頼関係を構築</a:t>
            </a:r>
            <a:r>
              <a:rPr lang="ja-JP" altLang="en-US" dirty="0">
                <a:solidFill>
                  <a:schemeClr val="tx1"/>
                </a:solidFill>
                <a:latin typeface="Meiryo UI" panose="020B0604030504040204" pitchFamily="50" charset="-128"/>
                <a:ea typeface="Meiryo UI" panose="020B0604030504040204" pitchFamily="50" charset="-128"/>
              </a:rPr>
              <a:t>し、</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について</a:t>
            </a:r>
            <a:r>
              <a:rPr lang="ja-JP" altLang="en-US" dirty="0">
                <a:solidFill>
                  <a:schemeClr val="accent2"/>
                </a:solidFill>
                <a:latin typeface="Meiryo UI" panose="020B0604030504040204" pitchFamily="50" charset="-128"/>
                <a:ea typeface="Meiryo UI" panose="020B0604030504040204" pitchFamily="50" charset="-128"/>
              </a:rPr>
              <a:t>研鑽を深める</a:t>
            </a:r>
            <a:r>
              <a:rPr lang="ja-JP" altLang="en-US" dirty="0">
                <a:solidFill>
                  <a:schemeClr val="tx1"/>
                </a:solidFill>
                <a:latin typeface="Meiryo UI" panose="020B0604030504040204" pitchFamily="50" charset="-128"/>
                <a:ea typeface="Meiryo UI" panose="020B0604030504040204" pitchFamily="50" charset="-128"/>
              </a:rPr>
              <a:t>ことが重要</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E3A0E27F-06E2-4E77-B092-B6F395EE184F}"/>
              </a:ext>
            </a:extLst>
          </p:cNvPr>
          <p:cNvSpPr>
            <a:spLocks noGrp="1"/>
          </p:cNvSpPr>
          <p:nvPr>
            <p:ph type="sldNum" sz="quarter" idx="10"/>
          </p:nvPr>
        </p:nvSpPr>
        <p:spPr/>
        <p:txBody>
          <a:bodyPr/>
          <a:lstStyle/>
          <a:p>
            <a:fld id="{DE2B87E1-F9DF-4BEE-B07D-635D26011F4B}" type="slidenum">
              <a:rPr lang="de-DE" altLang="ja-JP" smtClean="0"/>
              <a:pPr/>
              <a:t>33</a:t>
            </a:fld>
            <a:endParaRPr lang="de-DE" altLang="ja-JP"/>
          </a:p>
        </p:txBody>
      </p:sp>
    </p:spTree>
    <p:extLst>
      <p:ext uri="{BB962C8B-B14F-4D97-AF65-F5344CB8AC3E}">
        <p14:creationId xmlns:p14="http://schemas.microsoft.com/office/powerpoint/2010/main" val="80753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5.3</a:t>
            </a:r>
            <a:r>
              <a:rPr lang="ja-JP" altLang="en-US" dirty="0">
                <a:latin typeface="Meiryo UI" panose="020B0604030504040204" pitchFamily="50" charset="-128"/>
                <a:ea typeface="Meiryo UI" panose="020B0604030504040204" pitchFamily="50" charset="-128"/>
              </a:rPr>
              <a:t>　参考：</a:t>
            </a:r>
            <a:r>
              <a:rPr lang="en-US" altLang="ja-JP" dirty="0" err="1">
                <a:latin typeface="Meiryo UI" panose="020B0604030504040204" pitchFamily="50" charset="-128"/>
                <a:ea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rPr>
              <a:t>プロジェクト</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sz="24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a:t>
            </a: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①仕様：</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コンプライアンスについて満たすべき主要要件を明確にしたもの</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②適合：仕様に企業が適合していることを認証</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③カリキュラム：</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3"/>
              </a:rPr>
              <a:t>https://www.openchainproject.org/</a:t>
            </a:r>
            <a:endParaRPr lang="en-US" altLang="ja-JP" dirty="0">
              <a:latin typeface="Meiryo UI" panose="020B0604030504040204" pitchFamily="50" charset="-128"/>
              <a:ea typeface="Meiryo UI" panose="020B0604030504040204" pitchFamily="50" charset="-128"/>
            </a:endParaRPr>
          </a:p>
          <a:p>
            <a:pPr marL="0" indent="0">
              <a:buNone/>
            </a:pP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34</a:t>
            </a:fld>
            <a:endParaRPr lang="de-DE" altLang="ja-JP"/>
          </a:p>
        </p:txBody>
      </p:sp>
    </p:spTree>
    <p:extLst>
      <p:ext uri="{BB962C8B-B14F-4D97-AF65-F5344CB8AC3E}">
        <p14:creationId xmlns:p14="http://schemas.microsoft.com/office/powerpoint/2010/main" val="215210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5.4</a:t>
            </a:r>
            <a:r>
              <a:rPr lang="ja-JP" altLang="en-US" dirty="0">
                <a:latin typeface="Meiryo UI" panose="020B0604030504040204" pitchFamily="50" charset="-128"/>
                <a:ea typeface="Meiryo UI" panose="020B0604030504040204" pitchFamily="50" charset="-128"/>
              </a:rPr>
              <a:t>　参考：</a:t>
            </a:r>
            <a:r>
              <a:rPr lang="en-US" altLang="ja-JP" dirty="0" err="1">
                <a:effectLst/>
                <a:latin typeface="Meiryo UI" panose="020B0604030504040204" pitchFamily="50" charset="-128"/>
                <a:ea typeface="Meiryo UI" panose="020B0604030504040204" pitchFamily="50" charset="-128"/>
                <a:cs typeface="ＭＳ Ｐゴシック" panose="020B0600070205080204" pitchFamily="50" charset="-128"/>
              </a:rPr>
              <a:t>OpenChain</a:t>
            </a:r>
            <a:r>
              <a:rPr lang="en-US" altLang="ja-JP" dirty="0">
                <a:effectLst/>
                <a:latin typeface="Meiryo UI" panose="020B0604030504040204" pitchFamily="50" charset="-128"/>
                <a:ea typeface="Meiryo UI" panose="020B0604030504040204" pitchFamily="50" charset="-128"/>
                <a:cs typeface="ＭＳ Ｐゴシック" panose="020B0600070205080204" pitchFamily="50" charset="-128"/>
              </a:rPr>
              <a:t> Japan Work Group</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24367" y="1196752"/>
            <a:ext cx="11848297" cy="5265962"/>
          </a:xfrm>
        </p:spPr>
        <p:txBody>
          <a:bodyPr/>
          <a:lstStyle/>
          <a:p>
            <a:pPr marL="0" indent="0">
              <a:buNone/>
            </a:pP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a:t>
            </a: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 (JWG) </a:t>
            </a:r>
            <a:r>
              <a:rPr lang="ja-JP" altLang="en-US" dirty="0">
                <a:solidFill>
                  <a:schemeClr val="tx1"/>
                </a:solidFill>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lgn="just">
              <a:buNone/>
            </a:pPr>
            <a:r>
              <a:rPr lang="ja-JP" altLang="en-US" sz="18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　　</a:t>
            </a:r>
            <a:r>
              <a:rPr lang="en-US" altLang="ja-JP"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rPr>
              <a:t>https://openchain-project.github.io/OpenChain-JWG/</a:t>
            </a:r>
            <a:endParaRPr lang="ja-JP" altLang="ja-JP"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サブグループ活動</a:t>
            </a:r>
            <a:r>
              <a:rPr lang="en-US" altLang="ja-JP" sz="1800" dirty="0">
                <a:latin typeface="Meiryo UI" panose="020B0604030504040204" pitchFamily="50" charset="-128"/>
                <a:ea typeface="Meiryo UI" panose="020B0604030504040204" pitchFamily="50" charset="-128"/>
              </a:rPr>
              <a:t>】</a:t>
            </a: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3"/>
              </a:rPr>
              <a:t>education: </a:t>
            </a:r>
            <a:r>
              <a:rPr lang="en-US" altLang="ja-JP" sz="1800" dirty="0" err="1">
                <a:latin typeface="Meiryo UI" panose="020B0604030504040204" pitchFamily="50" charset="-128"/>
                <a:ea typeface="Meiryo UI" panose="020B0604030504040204" pitchFamily="50" charset="-128"/>
                <a:hlinkClick r:id="rId3"/>
              </a:rPr>
              <a:t>jwg</a:t>
            </a:r>
            <a:r>
              <a:rPr lang="en-US" altLang="ja-JP" sz="1800" dirty="0">
                <a:latin typeface="Meiryo UI" panose="020B0604030504040204" pitchFamily="50" charset="-128"/>
                <a:ea typeface="Meiryo UI" panose="020B0604030504040204" pitchFamily="50" charset="-128"/>
                <a:hlinkClick r:id="rId3"/>
              </a:rPr>
              <a:t> education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4"/>
              </a:rPr>
              <a:t>FAQ: </a:t>
            </a:r>
            <a:r>
              <a:rPr lang="en-US" altLang="ja-JP" sz="1800" dirty="0" err="1">
                <a:latin typeface="Meiryo UI" panose="020B0604030504040204" pitchFamily="50" charset="-128"/>
                <a:ea typeface="Meiryo UI" panose="020B0604030504040204" pitchFamily="50" charset="-128"/>
                <a:hlinkClick r:id="rId4"/>
              </a:rPr>
              <a:t>jwg</a:t>
            </a:r>
            <a:r>
              <a:rPr lang="en-US" altLang="ja-JP" sz="1800" dirty="0">
                <a:latin typeface="Meiryo UI" panose="020B0604030504040204" pitchFamily="50" charset="-128"/>
                <a:ea typeface="Meiryo UI" panose="020B0604030504040204" pitchFamily="50" charset="-128"/>
                <a:hlinkClick r:id="rId4"/>
              </a:rPr>
              <a:t> FAQ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5"/>
              </a:rPr>
              <a:t>Leaflet: </a:t>
            </a:r>
            <a:r>
              <a:rPr lang="en-US" altLang="ja-JP" sz="1800" dirty="0" err="1">
                <a:latin typeface="Meiryo UI" panose="020B0604030504040204" pitchFamily="50" charset="-128"/>
                <a:ea typeface="Meiryo UI" panose="020B0604030504040204" pitchFamily="50" charset="-128"/>
                <a:hlinkClick r:id="rId5"/>
              </a:rPr>
              <a:t>jwg</a:t>
            </a:r>
            <a:r>
              <a:rPr lang="en-US" altLang="ja-JP" sz="1800" dirty="0">
                <a:latin typeface="Meiryo UI" panose="020B0604030504040204" pitchFamily="50" charset="-128"/>
                <a:ea typeface="Meiryo UI" panose="020B0604030504040204" pitchFamily="50" charset="-128"/>
                <a:hlinkClick r:id="rId5"/>
              </a:rPr>
              <a:t> leaflet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6"/>
              </a:rPr>
              <a:t>license info exchange: </a:t>
            </a:r>
            <a:r>
              <a:rPr lang="en-US" altLang="ja-JP" sz="1800" dirty="0" err="1">
                <a:latin typeface="Meiryo UI" panose="020B0604030504040204" pitchFamily="50" charset="-128"/>
                <a:ea typeface="Meiryo UI" panose="020B0604030504040204" pitchFamily="50" charset="-128"/>
                <a:hlinkClick r:id="rId6"/>
              </a:rPr>
              <a:t>jwg</a:t>
            </a:r>
            <a:r>
              <a:rPr lang="en-US" altLang="ja-JP" sz="1800" dirty="0">
                <a:latin typeface="Meiryo UI" panose="020B0604030504040204" pitchFamily="50" charset="-128"/>
                <a:ea typeface="Meiryo UI" panose="020B0604030504040204" pitchFamily="50" charset="-128"/>
                <a:hlinkClick r:id="rId6"/>
              </a:rPr>
              <a:t> </a:t>
            </a:r>
            <a:r>
              <a:rPr lang="en-US" altLang="ja-JP" sz="1800" dirty="0" err="1">
                <a:latin typeface="Meiryo UI" panose="020B0604030504040204" pitchFamily="50" charset="-128"/>
                <a:ea typeface="Meiryo UI" panose="020B0604030504040204" pitchFamily="50" charset="-128"/>
                <a:hlinkClick r:id="rId6"/>
              </a:rPr>
              <a:t>lincense</a:t>
            </a:r>
            <a:r>
              <a:rPr lang="en-US" altLang="ja-JP" sz="1800" dirty="0">
                <a:latin typeface="Meiryo UI" panose="020B0604030504040204" pitchFamily="50" charset="-128"/>
                <a:ea typeface="Meiryo UI" panose="020B0604030504040204" pitchFamily="50" charset="-128"/>
                <a:hlinkClick r:id="rId6"/>
              </a:rPr>
              <a: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7"/>
              </a:rPr>
              <a:t>planning: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planning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8"/>
              </a:rPr>
              <a:t>promotion: </a:t>
            </a:r>
            <a:r>
              <a:rPr lang="en-US" altLang="ja-JP" sz="1800" dirty="0" err="1">
                <a:latin typeface="Meiryo UI" panose="020B0604030504040204" pitchFamily="50" charset="-128"/>
                <a:ea typeface="Meiryo UI" panose="020B0604030504040204" pitchFamily="50" charset="-128"/>
                <a:hlinkClick r:id="rId8"/>
              </a:rPr>
              <a:t>jwg</a:t>
            </a:r>
            <a:r>
              <a:rPr lang="en-US" altLang="ja-JP" sz="1800" dirty="0">
                <a:latin typeface="Meiryo UI" panose="020B0604030504040204" pitchFamily="50" charset="-128"/>
                <a:ea typeface="Meiryo UI" panose="020B0604030504040204" pitchFamily="50" charset="-128"/>
                <a:hlinkClick r:id="rId8"/>
              </a:rPr>
              <a:t> promotion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9"/>
              </a:rPr>
              <a:t>tooling: </a:t>
            </a:r>
            <a:r>
              <a:rPr lang="en-US" altLang="ja-JP" sz="1800" dirty="0" err="1">
                <a:latin typeface="Meiryo UI" panose="020B0604030504040204" pitchFamily="50" charset="-128"/>
                <a:ea typeface="Meiryo UI" panose="020B0604030504040204" pitchFamily="50" charset="-128"/>
                <a:hlinkClick r:id="rId9"/>
              </a:rPr>
              <a:t>jwg</a:t>
            </a:r>
            <a:r>
              <a:rPr lang="en-US" altLang="ja-JP" sz="1800" dirty="0">
                <a:latin typeface="Meiryo UI" panose="020B0604030504040204" pitchFamily="50" charset="-128"/>
                <a:ea typeface="Meiryo UI" panose="020B0604030504040204" pitchFamily="50" charset="-128"/>
                <a:hlinkClick r:id="rId9"/>
              </a:rPr>
              <a:t> tooling sg page</a:t>
            </a: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35</a:t>
            </a:fld>
            <a:endParaRPr lang="de-DE" altLang="ja-JP"/>
          </a:p>
        </p:txBody>
      </p:sp>
    </p:spTree>
    <p:extLst>
      <p:ext uri="{BB962C8B-B14F-4D97-AF65-F5344CB8AC3E}">
        <p14:creationId xmlns:p14="http://schemas.microsoft.com/office/powerpoint/2010/main" val="349867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09587" y="379976"/>
            <a:ext cx="7858125" cy="693738"/>
          </a:xfrm>
        </p:spPr>
        <p:txBody>
          <a:bodyPr/>
          <a:lstStyle/>
          <a:p>
            <a:r>
              <a:rPr lang="ja-JP" altLang="en-US" dirty="0">
                <a:latin typeface="Meiryo UI" panose="020B0604030504040204" pitchFamily="50" charset="-128"/>
                <a:ea typeface="Meiryo UI" panose="020B0604030504040204" pitchFamily="50" charset="-128"/>
              </a:rPr>
              <a:t> 最後に</a:t>
            </a:r>
          </a:p>
        </p:txBody>
      </p:sp>
      <p:sp>
        <p:nvSpPr>
          <p:cNvPr id="9" name="正方形/長方形 8">
            <a:extLst>
              <a:ext uri="{FF2B5EF4-FFF2-40B4-BE49-F238E27FC236}">
                <a16:creationId xmlns:a16="http://schemas.microsoft.com/office/drawing/2014/main" id="{F10F9E8F-3D38-4663-8627-62131C0BFAEE}"/>
              </a:ext>
            </a:extLst>
          </p:cNvPr>
          <p:cNvSpPr/>
          <p:nvPr/>
        </p:nvSpPr>
        <p:spPr bwMode="gray">
          <a:xfrm>
            <a:off x="1703512" y="3810375"/>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3200" dirty="0">
                <a:solidFill>
                  <a:schemeClr val="bg1"/>
                </a:solidFill>
                <a:latin typeface="Meiryo UI" panose="020B0604030504040204" pitchFamily="50" charset="-128"/>
                <a:ea typeface="Meiryo UI" panose="020B0604030504040204" pitchFamily="50" charset="-128"/>
              </a:rPr>
              <a:t>各社が適切なアクションを実施することにより</a:t>
            </a:r>
          </a:p>
          <a:p>
            <a:pPr fontAlgn="base"/>
            <a:r>
              <a:rPr lang="ja-JP" altLang="en-US" sz="3200" dirty="0">
                <a:solidFill>
                  <a:schemeClr val="bg1"/>
                </a:solidFill>
                <a:latin typeface="Meiryo UI" panose="020B0604030504040204" pitchFamily="50" charset="-128"/>
                <a:ea typeface="Meiryo UI" panose="020B0604030504040204" pitchFamily="50" charset="-128"/>
              </a:rPr>
              <a:t>安心・安全なビジネスを！</a:t>
            </a:r>
            <a:endParaRPr kumimoji="1" lang="ja-JP" altLang="en-US" sz="3200" b="0" i="0" u="none" strike="noStrike" cap="none" normalizeH="0" baseline="0" dirty="0">
              <a:ln>
                <a:noFill/>
              </a:ln>
              <a:solidFill>
                <a:schemeClr val="bg1"/>
              </a:solidFill>
              <a:effectLst/>
              <a:latin typeface="+mj-lt"/>
              <a:ea typeface="+mn-ea"/>
            </a:endParaRPr>
          </a:p>
        </p:txBody>
      </p:sp>
      <p:sp>
        <p:nvSpPr>
          <p:cNvPr id="10" name="四角形: 角を丸くする 9">
            <a:extLst>
              <a:ext uri="{FF2B5EF4-FFF2-40B4-BE49-F238E27FC236}">
                <a16:creationId xmlns:a16="http://schemas.microsoft.com/office/drawing/2014/main" id="{ACEB0542-5F40-4DD7-9F13-1A28DABDD62A}"/>
              </a:ext>
            </a:extLst>
          </p:cNvPr>
          <p:cNvSpPr/>
          <p:nvPr/>
        </p:nvSpPr>
        <p:spPr bwMode="gray">
          <a:xfrm>
            <a:off x="1704158" y="172687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①ライセンス条件</a:t>
            </a:r>
            <a:endParaRPr lang="en-US" altLang="ja-JP" sz="2400" dirty="0">
              <a:solidFill>
                <a:schemeClr val="tx1"/>
              </a:solidFill>
              <a:latin typeface="Meiryo UI" panose="020B0604030504040204" pitchFamily="50" charset="-128"/>
              <a:ea typeface="Meiryo UI" panose="020B0604030504040204" pitchFamily="50" charset="-128"/>
            </a:endParaRPr>
          </a:p>
          <a:p>
            <a:pPr fontAlgn="base"/>
            <a:r>
              <a:rPr lang="ja-JP" altLang="en-US" sz="2400" dirty="0">
                <a:solidFill>
                  <a:schemeClr val="tx1"/>
                </a:solidFill>
                <a:latin typeface="Meiryo UI" panose="020B0604030504040204" pitchFamily="50" charset="-128"/>
                <a:ea typeface="Meiryo UI" panose="020B0604030504040204" pitchFamily="50" charset="-128"/>
              </a:rPr>
              <a:t>の遵守</a:t>
            </a:r>
            <a:endParaRPr kumimoji="1" lang="ja-JP" altLang="en-US" sz="2400" b="0" i="0" u="none" strike="noStrike" cap="none" normalizeH="0" baseline="0" dirty="0">
              <a:ln>
                <a:noFill/>
              </a:ln>
              <a:effectLst/>
              <a:latin typeface="+mj-lt"/>
              <a:ea typeface="+mn-ea"/>
            </a:endParaRPr>
          </a:p>
        </p:txBody>
      </p:sp>
      <p:sp>
        <p:nvSpPr>
          <p:cNvPr id="20" name="四角形: 角を丸くする 19">
            <a:extLst>
              <a:ext uri="{FF2B5EF4-FFF2-40B4-BE49-F238E27FC236}">
                <a16:creationId xmlns:a16="http://schemas.microsoft.com/office/drawing/2014/main" id="{1F518FA7-0416-49D7-9754-027D4A4A5FC5}"/>
              </a:ext>
            </a:extLst>
          </p:cNvPr>
          <p:cNvSpPr/>
          <p:nvPr/>
        </p:nvSpPr>
        <p:spPr bwMode="gray">
          <a:xfrm>
            <a:off x="4965738" y="171130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latin typeface="Meiryo UI" panose="020B0604030504040204" pitchFamily="50" charset="-128"/>
                <a:ea typeface="Meiryo UI" panose="020B0604030504040204" pitchFamily="50" charset="-128"/>
              </a:rPr>
              <a:t>②問題発生に備えた</a:t>
            </a:r>
            <a:endParaRPr lang="en-US" altLang="ja-JP" sz="2400" dirty="0">
              <a:latin typeface="Meiryo UI" panose="020B0604030504040204" pitchFamily="50" charset="-128"/>
              <a:ea typeface="Meiryo UI" panose="020B0604030504040204" pitchFamily="50" charset="-128"/>
            </a:endParaRPr>
          </a:p>
          <a:p>
            <a:pPr fontAlgn="base"/>
            <a:r>
              <a:rPr lang="ja-JP" altLang="en-US" sz="2400" dirty="0">
                <a:latin typeface="Meiryo UI" panose="020B0604030504040204" pitchFamily="50" charset="-128"/>
                <a:ea typeface="Meiryo UI" panose="020B0604030504040204" pitchFamily="50" charset="-128"/>
              </a:rPr>
              <a:t>対応を検討</a:t>
            </a:r>
            <a:endParaRPr kumimoji="1" lang="ja-JP" altLang="en-US" sz="2400" b="0" i="0" u="none" strike="noStrike" cap="none" normalizeH="0" baseline="0" dirty="0">
              <a:ln>
                <a:noFill/>
              </a:ln>
              <a:effectLst/>
              <a:latin typeface="+mj-lt"/>
              <a:ea typeface="+mn-ea"/>
            </a:endParaRPr>
          </a:p>
        </p:txBody>
      </p:sp>
      <p:sp>
        <p:nvSpPr>
          <p:cNvPr id="21" name="四角形: 角を丸くする 20">
            <a:extLst>
              <a:ext uri="{FF2B5EF4-FFF2-40B4-BE49-F238E27FC236}">
                <a16:creationId xmlns:a16="http://schemas.microsoft.com/office/drawing/2014/main" id="{1015290B-F546-4896-8E7D-2CBD67C50FE4}"/>
              </a:ext>
            </a:extLst>
          </p:cNvPr>
          <p:cNvSpPr/>
          <p:nvPr/>
        </p:nvSpPr>
        <p:spPr bwMode="gray">
          <a:xfrm>
            <a:off x="8155955" y="1700808"/>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③</a:t>
            </a:r>
            <a:r>
              <a:rPr lang="en-US" altLang="ja-JP" sz="2400" dirty="0">
                <a:solidFill>
                  <a:schemeClr val="tx1"/>
                </a:solidFill>
                <a:latin typeface="Meiryo UI" panose="020B0604030504040204" pitchFamily="50" charset="-128"/>
                <a:ea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rPr>
              <a:t>情報の</a:t>
            </a:r>
          </a:p>
          <a:p>
            <a:pPr fontAlgn="base"/>
            <a:r>
              <a:rPr lang="ja-JP" altLang="en-US" sz="2400" dirty="0">
                <a:solidFill>
                  <a:schemeClr val="tx1"/>
                </a:solidFill>
                <a:latin typeface="Meiryo UI" panose="020B0604030504040204" pitchFamily="50" charset="-128"/>
                <a:ea typeface="Meiryo UI" panose="020B0604030504040204" pitchFamily="50" charset="-128"/>
              </a:rPr>
              <a:t>共有</a:t>
            </a:r>
          </a:p>
        </p:txBody>
      </p:sp>
      <p:sp>
        <p:nvSpPr>
          <p:cNvPr id="11" name="矢印: 下 10">
            <a:extLst>
              <a:ext uri="{FF2B5EF4-FFF2-40B4-BE49-F238E27FC236}">
                <a16:creationId xmlns:a16="http://schemas.microsoft.com/office/drawing/2014/main" id="{99BCF29D-A5F7-45A4-85FF-126A810CC311}"/>
              </a:ext>
            </a:extLst>
          </p:cNvPr>
          <p:cNvSpPr/>
          <p:nvPr/>
        </p:nvSpPr>
        <p:spPr bwMode="gray">
          <a:xfrm>
            <a:off x="2495601" y="3140968"/>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3" name="矢印: 下 22">
            <a:extLst>
              <a:ext uri="{FF2B5EF4-FFF2-40B4-BE49-F238E27FC236}">
                <a16:creationId xmlns:a16="http://schemas.microsoft.com/office/drawing/2014/main" id="{17E47789-D39E-4424-BD6C-9AE4D6A38E82}"/>
              </a:ext>
            </a:extLst>
          </p:cNvPr>
          <p:cNvSpPr/>
          <p:nvPr/>
        </p:nvSpPr>
        <p:spPr bwMode="gray">
          <a:xfrm>
            <a:off x="5721499" y="311866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4" name="矢印: 下 23">
            <a:extLst>
              <a:ext uri="{FF2B5EF4-FFF2-40B4-BE49-F238E27FC236}">
                <a16:creationId xmlns:a16="http://schemas.microsoft.com/office/drawing/2014/main" id="{047FD689-0A5C-4B1F-95B0-C8CA957F4C4B}"/>
              </a:ext>
            </a:extLst>
          </p:cNvPr>
          <p:cNvSpPr/>
          <p:nvPr/>
        </p:nvSpPr>
        <p:spPr bwMode="gray">
          <a:xfrm>
            <a:off x="8911716" y="3131145"/>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2" name="スライド番号プレースホルダー 11">
            <a:extLst>
              <a:ext uri="{FF2B5EF4-FFF2-40B4-BE49-F238E27FC236}">
                <a16:creationId xmlns:a16="http://schemas.microsoft.com/office/drawing/2014/main" id="{5710865D-2678-403B-A864-323FD8741191}"/>
              </a:ext>
            </a:extLst>
          </p:cNvPr>
          <p:cNvSpPr>
            <a:spLocks noGrp="1"/>
          </p:cNvSpPr>
          <p:nvPr>
            <p:ph type="sldNum" sz="quarter" idx="10"/>
          </p:nvPr>
        </p:nvSpPr>
        <p:spPr/>
        <p:txBody>
          <a:bodyPr/>
          <a:lstStyle/>
          <a:p>
            <a:fld id="{DE2B87E1-F9DF-4BEE-B07D-635D26011F4B}" type="slidenum">
              <a:rPr lang="de-DE" altLang="ja-JP" smtClean="0"/>
              <a:pPr/>
              <a:t>36</a:t>
            </a:fld>
            <a:endParaRPr lang="de-DE" altLang="ja-JP"/>
          </a:p>
        </p:txBody>
      </p:sp>
    </p:spTree>
    <p:extLst>
      <p:ext uri="{BB962C8B-B14F-4D97-AF65-F5344CB8AC3E}">
        <p14:creationId xmlns:p14="http://schemas.microsoft.com/office/powerpoint/2010/main" val="139338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9089"/>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第１章．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と知的財産権の基礎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503C49CE-A341-40C2-BDC1-390AA3F3EB8C}"/>
              </a:ext>
            </a:extLst>
          </p:cNvPr>
          <p:cNvSpPr>
            <a:spLocks noGrp="1"/>
          </p:cNvSpPr>
          <p:nvPr>
            <p:ph type="sldNum" sz="quarter" idx="10"/>
          </p:nvPr>
        </p:nvSpPr>
        <p:spPr/>
        <p:txBody>
          <a:bodyPr/>
          <a:lstStyle/>
          <a:p>
            <a:fld id="{E8E9CBD9-E97A-4244-BA2F-A59041725FCD}" type="slidenum">
              <a:rPr lang="de-DE" altLang="ja-JP" smtClean="0"/>
              <a:pPr/>
              <a:t>3</a:t>
            </a:fld>
            <a:endParaRPr lang="de-DE" altLang="ja-JP"/>
          </a:p>
        </p:txBody>
      </p:sp>
    </p:spTree>
    <p:extLst>
      <p:ext uri="{BB962C8B-B14F-4D97-AF65-F5344CB8AC3E}">
        <p14:creationId xmlns:p14="http://schemas.microsoft.com/office/powerpoint/2010/main" val="34501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5"/>
          <p:cNvSpPr>
            <a:spLocks noChangeArrowheads="1"/>
          </p:cNvSpPr>
          <p:nvPr/>
        </p:nvSpPr>
        <p:spPr bwMode="gray">
          <a:xfrm>
            <a:off x="3435154" y="4077072"/>
            <a:ext cx="4464746" cy="2448272"/>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428034" name="Rectangle 2"/>
          <p:cNvSpPr>
            <a:spLocks noGrp="1" noChangeArrowheads="1"/>
          </p:cNvSpPr>
          <p:nvPr>
            <p:ph type="title"/>
          </p:nvPr>
        </p:nvSpPr>
        <p:spPr>
          <a:xfrm>
            <a:off x="263352" y="476473"/>
            <a:ext cx="8784976" cy="576263"/>
          </a:xfrm>
        </p:spPr>
        <p:txBody>
          <a:bodyPr/>
          <a:lstStyle/>
          <a:p>
            <a:r>
              <a:rPr lang="en-US" altLang="ja-JP" dirty="0">
                <a:latin typeface="Meiryo UI" panose="020B0604030504040204" pitchFamily="50" charset="-128"/>
                <a:ea typeface="Meiryo UI" panose="020B0604030504040204" pitchFamily="50" charset="-128"/>
              </a:rPr>
              <a:t>1.1 </a:t>
            </a:r>
            <a:r>
              <a:rPr lang="ja-JP" altLang="en-US" dirty="0">
                <a:latin typeface="Meiryo UI" panose="020B0604030504040204" pitchFamily="50" charset="-128"/>
                <a:ea typeface="Meiryo UI" panose="020B0604030504040204" pitchFamily="50" charset="-128"/>
              </a:rPr>
              <a:t>導入</a:t>
            </a:r>
            <a:r>
              <a:rPr lang="en-US" altLang="ja-JP" dirty="0">
                <a:latin typeface="Meiryo UI" panose="020B0604030504040204" pitchFamily="50" charset="-128"/>
                <a:ea typeface="Meiryo UI" panose="020B0604030504040204" pitchFamily="50" charset="-128"/>
              </a:rPr>
              <a:t>Q&amp;A</a:t>
            </a:r>
            <a:r>
              <a:rPr lang="ja-JP" altLang="en-US" dirty="0">
                <a:latin typeface="Meiryo UI" panose="020B0604030504040204" pitchFamily="50" charset="-128"/>
                <a:ea typeface="Meiryo UI" panose="020B0604030504040204" pitchFamily="50" charset="-128"/>
              </a:rPr>
              <a:t>（ダウンロードしたソフトウェアの利用）</a:t>
            </a:r>
          </a:p>
        </p:txBody>
      </p:sp>
      <p:sp>
        <p:nvSpPr>
          <p:cNvPr id="428067" name="Rectangle 35"/>
          <p:cNvSpPr>
            <a:spLocks noChangeArrowheads="1"/>
          </p:cNvSpPr>
          <p:nvPr/>
        </p:nvSpPr>
        <p:spPr bwMode="gray">
          <a:xfrm>
            <a:off x="3435156" y="1412776"/>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428068" name="AutoShape 36"/>
          <p:cNvSpPr>
            <a:spLocks noChangeArrowheads="1"/>
          </p:cNvSpPr>
          <p:nvPr/>
        </p:nvSpPr>
        <p:spPr bwMode="gray">
          <a:xfrm>
            <a:off x="4515350" y="2924274"/>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428069" name="Line 37"/>
          <p:cNvSpPr>
            <a:spLocks noChangeShapeType="1"/>
          </p:cNvSpPr>
          <p:nvPr/>
        </p:nvSpPr>
        <p:spPr bwMode="gray">
          <a:xfrm flipH="1">
            <a:off x="5666287" y="2492350"/>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0" name="AutoShape 38"/>
          <p:cNvSpPr>
            <a:spLocks noChangeArrowheads="1"/>
          </p:cNvSpPr>
          <p:nvPr/>
        </p:nvSpPr>
        <p:spPr bwMode="gray">
          <a:xfrm>
            <a:off x="4850000" y="4293270"/>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428078" name="Line 46"/>
          <p:cNvSpPr>
            <a:spLocks noChangeShapeType="1"/>
          </p:cNvSpPr>
          <p:nvPr/>
        </p:nvSpPr>
        <p:spPr bwMode="gray">
          <a:xfrm>
            <a:off x="5666288" y="3641824"/>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9" name="Text Box 47"/>
          <p:cNvSpPr txBox="1">
            <a:spLocks noChangeArrowheads="1"/>
          </p:cNvSpPr>
          <p:nvPr/>
        </p:nvSpPr>
        <p:spPr bwMode="gray">
          <a:xfrm>
            <a:off x="2505460" y="3085406"/>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pPr>
            <a:r>
              <a:rPr lang="ja-JP" altLang="en-US" sz="2000" dirty="0">
                <a:solidFill>
                  <a:schemeClr val="tx1"/>
                </a:solidFill>
                <a:latin typeface="Meiryo UI" panose="020B0604030504040204" pitchFamily="50" charset="-128"/>
                <a:ea typeface="Meiryo UI" panose="020B0604030504040204" pitchFamily="50" charset="-128"/>
              </a:rPr>
              <a:t>ダウンロード</a:t>
            </a:r>
          </a:p>
        </p:txBody>
      </p:sp>
      <p:sp>
        <p:nvSpPr>
          <p:cNvPr id="2" name="テキスト ボックス 1"/>
          <p:cNvSpPr txBox="1"/>
          <p:nvPr/>
        </p:nvSpPr>
        <p:spPr>
          <a:xfrm>
            <a:off x="3723187" y="4139788"/>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3" name="角丸四角形吹き出し 2"/>
          <p:cNvSpPr/>
          <p:nvPr/>
        </p:nvSpPr>
        <p:spPr bwMode="auto">
          <a:xfrm>
            <a:off x="7147264" y="3065158"/>
            <a:ext cx="3384475" cy="1804002"/>
          </a:xfrm>
          <a:prstGeom prst="wedgeRoundRectCallout">
            <a:avLst>
              <a:gd name="adj1" fmla="val -63091"/>
              <a:gd name="adj2" fmla="val 35438"/>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利用できますか？</a:t>
            </a:r>
          </a:p>
        </p:txBody>
      </p:sp>
      <p:sp>
        <p:nvSpPr>
          <p:cNvPr id="13" name="テキスト ボックス 12"/>
          <p:cNvSpPr txBox="1"/>
          <p:nvPr/>
        </p:nvSpPr>
        <p:spPr>
          <a:xfrm>
            <a:off x="4629635" y="879104"/>
            <a:ext cx="2023311"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en-US" altLang="ja-JP" sz="2400" dirty="0">
                <a:latin typeface="Meiryo UI" panose="020B0604030504040204" pitchFamily="50" charset="-128"/>
                <a:ea typeface="Meiryo UI" panose="020B0604030504040204" pitchFamily="50" charset="-128"/>
              </a:rPr>
              <a:t>】</a:t>
            </a:r>
          </a:p>
        </p:txBody>
      </p:sp>
      <p:sp>
        <p:nvSpPr>
          <p:cNvPr id="16" name="テキスト ボックス 15"/>
          <p:cNvSpPr txBox="1"/>
          <p:nvPr/>
        </p:nvSpPr>
        <p:spPr bwMode="gray">
          <a:xfrm>
            <a:off x="4515350" y="5365666"/>
            <a:ext cx="2376488" cy="1015663"/>
          </a:xfrm>
          <a:prstGeom prst="rect">
            <a:avLst/>
          </a:prstGeom>
          <a:solidFill>
            <a:srgbClr val="5EADEE"/>
          </a:solidFill>
          <a:ln>
            <a:solidFill>
              <a:srgbClr val="105D9C"/>
            </a:solidFill>
          </a:ln>
        </p:spPr>
        <p:txBody>
          <a:bodyPr wrap="square" rtlCol="0">
            <a:spAutoFit/>
          </a:bodyPr>
          <a:lstStyle/>
          <a:p>
            <a:pPr algn="l"/>
            <a:r>
              <a:rPr lang="ja-JP" altLang="en-US" sz="2000" dirty="0">
                <a:latin typeface="Meiryo UI" panose="020B0604030504040204" pitchFamily="50" charset="-128"/>
                <a:ea typeface="Meiryo UI" panose="020B0604030504040204" pitchFamily="50" charset="-128"/>
              </a:rPr>
              <a:t>・製品への組込み</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・受託開発</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・クラウドサービス</a:t>
            </a:r>
          </a:p>
        </p:txBody>
      </p:sp>
      <p:sp>
        <p:nvSpPr>
          <p:cNvPr id="11" name="スライド番号プレースホルダー 10">
            <a:extLst>
              <a:ext uri="{FF2B5EF4-FFF2-40B4-BE49-F238E27FC236}">
                <a16:creationId xmlns:a16="http://schemas.microsoft.com/office/drawing/2014/main" id="{34AE6507-1317-4789-8F99-F7BCCD5C0069}"/>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313125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1.2</a:t>
            </a:r>
            <a:r>
              <a:rPr lang="ja-JP" altLang="en-US" dirty="0">
                <a:latin typeface="Meiryo UI" panose="020B0604030504040204" pitchFamily="50" charset="-128"/>
                <a:ea typeface="Meiryo UI" panose="020B0604030504040204" pitchFamily="50" charset="-128"/>
              </a:rPr>
              <a:t>　プログラムと著作権</a:t>
            </a:r>
          </a:p>
        </p:txBody>
      </p:sp>
      <p:sp>
        <p:nvSpPr>
          <p:cNvPr id="1098758" name="Line 5"/>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59" name="Rectangle 6"/>
          <p:cNvSpPr>
            <a:spLocks noChangeArrowheads="1"/>
          </p:cNvSpPr>
          <p:nvPr/>
        </p:nvSpPr>
        <p:spPr bwMode="gray">
          <a:xfrm>
            <a:off x="3562973" y="5393903"/>
            <a:ext cx="6337300"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buFontTx/>
              <a:buChar char="•"/>
            </a:pPr>
            <a:r>
              <a:rPr lang="ja-JP" altLang="en-US" sz="1800" dirty="0">
                <a:solidFill>
                  <a:srgbClr val="000000"/>
                </a:solidFill>
                <a:latin typeface="Meiryo UI" panose="020B0604030504040204" pitchFamily="50" charset="-128"/>
                <a:ea typeface="Meiryo UI" panose="020B0604030504040204" pitchFamily="50" charset="-128"/>
              </a:rPr>
              <a:t>公表権（第</a:t>
            </a:r>
            <a:r>
              <a:rPr lang="en-US" altLang="ja-JP" sz="1800" dirty="0">
                <a:solidFill>
                  <a:srgbClr val="000000"/>
                </a:solidFill>
                <a:latin typeface="Meiryo UI" panose="020B0604030504040204" pitchFamily="50" charset="-128"/>
                <a:ea typeface="Meiryo UI" panose="020B0604030504040204" pitchFamily="50" charset="-128"/>
              </a:rPr>
              <a:t>18</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氏名表示権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19</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同一性保持権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20</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2" name="Line 9"/>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3" name="Line 10"/>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4" name="Text Box 11"/>
          <p:cNvSpPr txBox="1">
            <a:spLocks noChangeArrowheads="1"/>
          </p:cNvSpPr>
          <p:nvPr/>
        </p:nvSpPr>
        <p:spPr bwMode="gray">
          <a:xfrm>
            <a:off x="3503238" y="1865511"/>
            <a:ext cx="6397036"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2400">
                <a:solidFill>
                  <a:schemeClr val="tx1"/>
                </a:solidFill>
                <a:latin typeface="Times New Roman" pitchFamily="18" charset="0"/>
                <a:ea typeface="ＭＳ Ｐゴシック" charset="-128"/>
              </a:defRPr>
            </a:lvl1pPr>
            <a:lvl2pPr marL="742950" indent="-285750" algn="l" fontAlgn="base">
              <a:defRPr kumimoji="1" sz="2400">
                <a:solidFill>
                  <a:schemeClr val="tx1"/>
                </a:solidFill>
                <a:latin typeface="Times New Roman" pitchFamily="18" charset="0"/>
                <a:ea typeface="ＭＳ Ｐゴシック" charset="-128"/>
              </a:defRPr>
            </a:lvl2pPr>
            <a:lvl3pPr marL="1143000" indent="-228600" algn="l" fontAlgn="base">
              <a:defRPr kumimoji="1" sz="2400">
                <a:solidFill>
                  <a:schemeClr val="tx1"/>
                </a:solidFill>
                <a:latin typeface="Times New Roman" pitchFamily="18" charset="0"/>
                <a:ea typeface="ＭＳ Ｐゴシック" charset="-128"/>
              </a:defRPr>
            </a:lvl3pPr>
            <a:lvl4pPr marL="1600200" indent="-228600" algn="l" fontAlgn="base">
              <a:defRPr kumimoji="1" sz="2400">
                <a:solidFill>
                  <a:schemeClr val="tx1"/>
                </a:solidFill>
                <a:latin typeface="Times New Roman" pitchFamily="18" charset="0"/>
                <a:ea typeface="ＭＳ Ｐゴシック" charset="-128"/>
              </a:defRPr>
            </a:lvl4pPr>
            <a:lvl5pPr marL="2057400" indent="-228600" algn="l" fontAlgn="base">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複製権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21</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・上演権及び演奏権（第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・上映権（第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公衆送信権</a:t>
            </a:r>
            <a:r>
              <a:rPr lang="ja-JP" altLang="en-US" sz="1800" dirty="0">
                <a:solidFill>
                  <a:srgbClr val="000000"/>
                </a:solidFill>
                <a:latin typeface="Meiryo UI" panose="020B0604030504040204" pitchFamily="50" charset="-128"/>
                <a:ea typeface="Meiryo UI" panose="020B0604030504040204" pitchFamily="50" charset="-128"/>
              </a:rPr>
              <a:t>（第 </a:t>
            </a:r>
            <a:r>
              <a:rPr lang="en-US" altLang="ja-JP" sz="1800" dirty="0">
                <a:solidFill>
                  <a:srgbClr val="000000"/>
                </a:solidFill>
                <a:latin typeface="Meiryo UI" panose="020B0604030504040204" pitchFamily="50" charset="-128"/>
                <a:ea typeface="Meiryo UI" panose="020B0604030504040204" pitchFamily="50" charset="-128"/>
              </a:rPr>
              <a:t>23</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・口述権（第</a:t>
            </a:r>
            <a:r>
              <a:rPr lang="en-US" altLang="ja-JP" sz="1800" dirty="0">
                <a:solidFill>
                  <a:srgbClr val="000000"/>
                </a:solidFill>
                <a:latin typeface="Meiryo UI" panose="020B0604030504040204" pitchFamily="50" charset="-128"/>
                <a:ea typeface="Meiryo UI" panose="020B0604030504040204" pitchFamily="50" charset="-128"/>
              </a:rPr>
              <a:t>24</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・展示権（第</a:t>
            </a:r>
            <a:r>
              <a:rPr lang="en-US" altLang="ja-JP" sz="1800" dirty="0">
                <a:solidFill>
                  <a:srgbClr val="000000"/>
                </a:solidFill>
                <a:latin typeface="Meiryo UI" panose="020B0604030504040204" pitchFamily="50" charset="-128"/>
                <a:ea typeface="Meiryo UI" panose="020B0604030504040204" pitchFamily="50" charset="-128"/>
              </a:rPr>
              <a:t>25</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・頒布権（第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譲渡権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貸与権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3</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・翻訳権、</a:t>
            </a:r>
            <a:r>
              <a:rPr lang="ja-JP" altLang="en-US" sz="1800" u="sng" dirty="0">
                <a:solidFill>
                  <a:srgbClr val="FF0000"/>
                </a:solidFill>
                <a:latin typeface="Meiryo UI" panose="020B0604030504040204" pitchFamily="50" charset="-128"/>
                <a:ea typeface="Meiryo UI" panose="020B0604030504040204" pitchFamily="50" charset="-128"/>
              </a:rPr>
              <a:t>翻案権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27</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二次的著作物の利用に関する原著作者の権利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28</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7" name="Rectangle 15"/>
          <p:cNvSpPr>
            <a:spLocks noChangeArrowheads="1"/>
          </p:cNvSpPr>
          <p:nvPr/>
        </p:nvSpPr>
        <p:spPr bwMode="gray">
          <a:xfrm>
            <a:off x="1416244" y="1052735"/>
            <a:ext cx="8496300" cy="769441"/>
          </a:xfrm>
          <a:prstGeom prst="rect">
            <a:avLst/>
          </a:prstGeom>
          <a:noFill/>
          <a:ln w="19050" algn="ctr">
            <a:solidFill>
              <a:srgbClr val="105D9C"/>
            </a:solidFill>
            <a:miter lim="800000"/>
            <a:headEnd/>
            <a:tailEnd/>
          </a:ln>
          <a:effectLst/>
        </p:spPr>
        <p:txBody>
          <a:bodyPr wrap="none" anchor="ctr"/>
          <a:lstStyle/>
          <a:p>
            <a:pPr algn="l" fontAlgn="base"/>
            <a:r>
              <a:rPr lang="ja-JP" altLang="en-US" sz="2400" dirty="0">
                <a:latin typeface="Meiryo UI" panose="020B0604030504040204" pitchFamily="50" charset="-128"/>
                <a:ea typeface="Meiryo UI" panose="020B0604030504040204" pitchFamily="50" charset="-128"/>
              </a:rPr>
              <a:t>・プログラム等の表現は、</a:t>
            </a:r>
            <a:r>
              <a:rPr lang="ja-JP" altLang="en-US" sz="2400" u="sng" dirty="0">
                <a:solidFill>
                  <a:srgbClr val="FF0000"/>
                </a:solidFill>
                <a:latin typeface="Meiryo UI" panose="020B0604030504040204" pitchFamily="50" charset="-128"/>
                <a:ea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rPr>
              <a:t>で保護されます。</a:t>
            </a:r>
          </a:p>
          <a:p>
            <a:pPr algn="l" fontAlgn="base"/>
            <a:r>
              <a:rPr lang="ja-JP" altLang="en-US" sz="2400" dirty="0">
                <a:latin typeface="Meiryo UI" panose="020B0604030504040204" pitchFamily="50" charset="-128"/>
                <a:ea typeface="Meiryo UI" panose="020B0604030504040204" pitchFamily="50" charset="-128"/>
              </a:rPr>
              <a:t>・著作権は、プログラム等を</a:t>
            </a:r>
            <a:r>
              <a:rPr lang="ja-JP" altLang="en-US" sz="2400" u="sng" dirty="0">
                <a:solidFill>
                  <a:srgbClr val="FF0000"/>
                </a:solidFill>
                <a:latin typeface="Meiryo UI" panose="020B0604030504040204" pitchFamily="50" charset="-128"/>
                <a:ea typeface="Meiryo UI" panose="020B0604030504040204" pitchFamily="50" charset="-128"/>
              </a:rPr>
              <a:t>作成した人（法人）に帰属</a:t>
            </a:r>
            <a:r>
              <a:rPr lang="ja-JP" altLang="en-US" sz="2400" dirty="0">
                <a:latin typeface="Meiryo UI" panose="020B0604030504040204" pitchFamily="50" charset="-128"/>
                <a:ea typeface="Meiryo UI" panose="020B0604030504040204" pitchFamily="50" charset="-128"/>
              </a:rPr>
              <a:t>します。</a:t>
            </a:r>
          </a:p>
        </p:txBody>
      </p:sp>
      <p:sp>
        <p:nvSpPr>
          <p:cNvPr id="2" name="正方形/長方形 1"/>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2000">
                <a:latin typeface="Meiryo UI" panose="020B0604030504040204" pitchFamily="50" charset="-128"/>
                <a:ea typeface="Meiryo UI" panose="020B0604030504040204" pitchFamily="50" charset="-128"/>
              </a:rPr>
              <a:t>著作者人格権</a:t>
            </a:r>
            <a:br>
              <a:rPr lang="ja-JP" altLang="en-US" sz="2000">
                <a:latin typeface="Meiryo UI" panose="020B0604030504040204" pitchFamily="50" charset="-128"/>
                <a:ea typeface="Meiryo UI" panose="020B0604030504040204" pitchFamily="50" charset="-128"/>
              </a:rPr>
            </a:br>
            <a:r>
              <a:rPr lang="ja-JP" altLang="en-US" sz="2000">
                <a:latin typeface="Meiryo UI" panose="020B0604030504040204" pitchFamily="50" charset="-128"/>
                <a:ea typeface="Meiryo UI" panose="020B0604030504040204" pitchFamily="50" charset="-128"/>
              </a:rPr>
              <a:t>（人格権）</a:t>
            </a:r>
          </a:p>
        </p:txBody>
      </p:sp>
      <p:sp>
        <p:nvSpPr>
          <p:cNvPr id="1098760" name="Text Box 7"/>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000" dirty="0">
                <a:solidFill>
                  <a:srgbClr val="000000"/>
                </a:solidFill>
                <a:latin typeface="Meiryo UI" panose="020B0604030504040204" pitchFamily="50" charset="-128"/>
                <a:ea typeface="Meiryo UI" panose="020B0604030504040204" pitchFamily="50" charset="-128"/>
              </a:rPr>
              <a:t>著作権</a:t>
            </a:r>
          </a:p>
          <a:p>
            <a:pPr algn="ctr"/>
            <a:r>
              <a:rPr lang="ja-JP" altLang="en-US" sz="2000" dirty="0">
                <a:solidFill>
                  <a:srgbClr val="000000"/>
                </a:solidFill>
                <a:latin typeface="Meiryo UI" panose="020B0604030504040204" pitchFamily="50" charset="-128"/>
                <a:ea typeface="Meiryo UI" panose="020B0604030504040204" pitchFamily="50" charset="-128"/>
              </a:rPr>
              <a:t>（財産権）</a:t>
            </a:r>
          </a:p>
        </p:txBody>
      </p:sp>
      <p:sp>
        <p:nvSpPr>
          <p:cNvPr id="3" name="テキスト ボックス 2"/>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2000" dirty="0">
                <a:latin typeface="Meiryo UI" panose="020B0604030504040204" pitchFamily="50" charset="-128"/>
                <a:ea typeface="Meiryo UI" panose="020B0604030504040204" pitchFamily="50" charset="-128"/>
              </a:rPr>
              <a:t>権利の内容</a:t>
            </a:r>
          </a:p>
        </p:txBody>
      </p:sp>
      <p:sp>
        <p:nvSpPr>
          <p:cNvPr id="6" name="円/楕円 5"/>
          <p:cNvSpPr/>
          <p:nvPr/>
        </p:nvSpPr>
        <p:spPr bwMode="gray">
          <a:xfrm>
            <a:off x="6745736" y="2814671"/>
            <a:ext cx="287865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2400" dirty="0">
                <a:solidFill>
                  <a:schemeClr val="bg1"/>
                </a:solidFill>
                <a:latin typeface="Meiryo UI" panose="020B0604030504040204" pitchFamily="50" charset="-128"/>
                <a:ea typeface="Meiryo UI" panose="020B0604030504040204" pitchFamily="50" charset="-128"/>
              </a:rPr>
              <a:t>著作権者の</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許諾がなければ、</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利用できません</a:t>
            </a:r>
          </a:p>
        </p:txBody>
      </p:sp>
      <p:sp>
        <p:nvSpPr>
          <p:cNvPr id="12" name="スライド番号プレースホルダー 11">
            <a:extLst>
              <a:ext uri="{FF2B5EF4-FFF2-40B4-BE49-F238E27FC236}">
                <a16:creationId xmlns:a16="http://schemas.microsoft.com/office/drawing/2014/main" id="{9CEDF505-7E9F-4BD1-A794-89047363763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
        <p:nvSpPr>
          <p:cNvPr id="14" name="角丸四角形吹き出し 4">
            <a:extLst>
              <a:ext uri="{FF2B5EF4-FFF2-40B4-BE49-F238E27FC236}">
                <a16:creationId xmlns:a16="http://schemas.microsoft.com/office/drawing/2014/main" id="{E2E938D1-A17F-4E84-B653-9FDC40E124A4}"/>
              </a:ext>
            </a:extLst>
          </p:cNvPr>
          <p:cNvSpPr>
            <a:spLocks noChangeArrowheads="1"/>
          </p:cNvSpPr>
          <p:nvPr/>
        </p:nvSpPr>
        <p:spPr bwMode="gray">
          <a:xfrm>
            <a:off x="2639616" y="6381328"/>
            <a:ext cx="6912768" cy="216024"/>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本節は日本の法令に対応。</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84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1.3</a:t>
            </a:r>
            <a:r>
              <a:rPr lang="ja-JP" altLang="en-US" dirty="0">
                <a:latin typeface="Meiryo UI" panose="020B0604030504040204" pitchFamily="50" charset="-128"/>
                <a:ea typeface="Meiryo UI" panose="020B0604030504040204" pitchFamily="50" charset="-128"/>
              </a:rPr>
              <a:t>　オープンソースの定義</a:t>
            </a:r>
            <a:endParaRPr lang="en-US" altLang="ja-JP" dirty="0">
              <a:latin typeface="Meiryo UI" panose="020B0604030504040204" pitchFamily="50" charset="-128"/>
              <a:ea typeface="Meiryo UI" panose="020B0604030504040204" pitchFamily="50" charset="-128"/>
            </a:endParaRPr>
          </a:p>
        </p:txBody>
      </p:sp>
      <p:sp>
        <p:nvSpPr>
          <p:cNvPr id="1056771" name="Rectangle 3"/>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によるオープンソースの定義</a:t>
            </a:r>
            <a:r>
              <a:rPr lang="en-US" altLang="ja-JP" sz="2000" dirty="0">
                <a:latin typeface="Meiryo UI" panose="020B0604030504040204" pitchFamily="50" charset="-128"/>
                <a:ea typeface="Meiryo UI" panose="020B0604030504040204" pitchFamily="50" charset="-128"/>
              </a:rPr>
              <a:t>】 (The Open Source Definition</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OSD))</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1. </a:t>
            </a:r>
            <a:r>
              <a:rPr lang="ja-JP" altLang="en-US" sz="2000" dirty="0">
                <a:solidFill>
                  <a:srgbClr val="FF0000"/>
                </a:solidFill>
                <a:latin typeface="Meiryo UI" panose="020B0604030504040204" pitchFamily="50" charset="-128"/>
                <a:ea typeface="Meiryo UI" panose="020B0604030504040204" pitchFamily="50" charset="-128"/>
              </a:rPr>
              <a:t>再頒布の自由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2. </a:t>
            </a:r>
            <a:r>
              <a:rPr lang="ja-JP" altLang="en-US" sz="2000" dirty="0">
                <a:solidFill>
                  <a:srgbClr val="FF0000"/>
                </a:solidFill>
                <a:latin typeface="Meiryo UI" panose="020B0604030504040204" pitchFamily="50" charset="-128"/>
                <a:ea typeface="Meiryo UI" panose="020B0604030504040204" pitchFamily="50" charset="-128"/>
              </a:rPr>
              <a:t>ソースコード</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 </a:t>
            </a:r>
            <a:r>
              <a:rPr lang="ja-JP" altLang="en-US" sz="2000" dirty="0">
                <a:solidFill>
                  <a:srgbClr val="FF0000"/>
                </a:solidFill>
                <a:latin typeface="Meiryo UI" panose="020B0604030504040204" pitchFamily="50" charset="-128"/>
                <a:ea typeface="Meiryo UI" panose="020B0604030504040204" pitchFamily="50" charset="-128"/>
              </a:rPr>
              <a:t>派生ソフトウェア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作者のソースコードの完全性</a:t>
            </a:r>
            <a:r>
              <a:rPr lang="en-US" altLang="ja-JP" sz="2000" dirty="0">
                <a:latin typeface="Meiryo UI" panose="020B0604030504040204" pitchFamily="50" charset="-128"/>
                <a:ea typeface="Meiryo UI" panose="020B0604030504040204" pitchFamily="50" charset="-128"/>
              </a:rPr>
              <a:t>(integrity)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個人やグループに対する差別の禁止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rPr>
              <a:t>利用する分野</a:t>
            </a:r>
            <a:r>
              <a:rPr lang="en-US" altLang="ja-JP" sz="2000" dirty="0">
                <a:latin typeface="Meiryo UI" panose="020B0604030504040204" pitchFamily="50" charset="-128"/>
                <a:ea typeface="Meiryo UI" panose="020B0604030504040204" pitchFamily="50" charset="-128"/>
              </a:rPr>
              <a:t>(fields of endeavor)</a:t>
            </a:r>
            <a:r>
              <a:rPr lang="ja-JP" altLang="en-US" sz="2000" dirty="0">
                <a:latin typeface="Meiryo UI" panose="020B0604030504040204" pitchFamily="50" charset="-128"/>
                <a:ea typeface="Meiryo UI" panose="020B0604030504040204" pitchFamily="50" charset="-128"/>
              </a:rPr>
              <a:t>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7. </a:t>
            </a:r>
            <a:r>
              <a:rPr lang="ja-JP" altLang="en-US" sz="2000" dirty="0">
                <a:latin typeface="Meiryo UI" panose="020B0604030504040204" pitchFamily="50" charset="-128"/>
                <a:ea typeface="Meiryo UI" panose="020B0604030504040204" pitchFamily="50" charset="-128"/>
              </a:rPr>
              <a:t>ライセンスの分配</a:t>
            </a:r>
            <a:r>
              <a:rPr lang="en-US" altLang="ja-JP" sz="2000" dirty="0">
                <a:latin typeface="Meiryo UI" panose="020B0604030504040204" pitchFamily="50" charset="-128"/>
                <a:ea typeface="Meiryo UI" panose="020B0604030504040204" pitchFamily="50" charset="-128"/>
              </a:rPr>
              <a:t>(distribution)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8. </a:t>
            </a:r>
            <a:r>
              <a:rPr lang="ja-JP" altLang="en-US" sz="2000" dirty="0">
                <a:latin typeface="Meiryo UI" panose="020B0604030504040204" pitchFamily="50" charset="-128"/>
                <a:ea typeface="Meiryo UI" panose="020B0604030504040204" pitchFamily="50" charset="-128"/>
              </a:rPr>
              <a:t>特定製品でのみ有効なライセンスの禁止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9. </a:t>
            </a:r>
            <a:r>
              <a:rPr lang="ja-JP" altLang="en-US" sz="2000" dirty="0">
                <a:latin typeface="Meiryo UI" panose="020B0604030504040204" pitchFamily="50" charset="-128"/>
                <a:ea typeface="Meiryo UI" panose="020B0604030504040204" pitchFamily="50" charset="-128"/>
              </a:rPr>
              <a:t>他のソフトウェアを制限するライセンスの禁止 </a:t>
            </a:r>
          </a:p>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10. </a:t>
            </a:r>
            <a:r>
              <a:rPr lang="ja-JP" altLang="en-US" sz="2000" dirty="0">
                <a:latin typeface="Meiryo UI" panose="020B0604030504040204" pitchFamily="50" charset="-128"/>
                <a:ea typeface="Meiryo UI" panose="020B0604030504040204" pitchFamily="50" charset="-128"/>
              </a:rPr>
              <a:t>ライセンスは技術中立的でなければならない</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出典：</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endParaRPr lang="ja-JP" altLang="en-US" sz="1800" dirty="0">
              <a:latin typeface="Meiryo UI" panose="020B0604030504040204" pitchFamily="50" charset="-128"/>
              <a:ea typeface="Meiryo UI" panose="020B0604030504040204" pitchFamily="50" charset="-128"/>
            </a:endParaRPr>
          </a:p>
        </p:txBody>
      </p:sp>
      <p:sp>
        <p:nvSpPr>
          <p:cNvPr id="2" name="テキスト ボックス 1">
            <a:hlinkClick r:id="rId3"/>
          </p:cNvPr>
          <p:cNvSpPr txBox="1"/>
          <p:nvPr/>
        </p:nvSpPr>
        <p:spPr>
          <a:xfrm>
            <a:off x="2567608" y="5373216"/>
            <a:ext cx="3291478"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u="sng" dirty="0">
                <a:latin typeface="Meiryo UI" panose="020B0604030504040204" pitchFamily="50" charset="-128"/>
                <a:ea typeface="Meiryo UI" panose="020B0604030504040204" pitchFamily="50" charset="-128"/>
              </a:rPr>
              <a:t>https://opensource.jp/osd/</a:t>
            </a:r>
            <a:endParaRPr lang="ja-JP" altLang="en-US" u="sng"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079777" y="2000594"/>
            <a:ext cx="247215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ソースコードの配布が許諾されている</a:t>
            </a:r>
          </a:p>
        </p:txBody>
      </p:sp>
      <p:sp>
        <p:nvSpPr>
          <p:cNvPr id="9" name="テキスト ボックス 8"/>
          <p:cNvSpPr txBox="1"/>
          <p:nvPr/>
        </p:nvSpPr>
        <p:spPr>
          <a:xfrm>
            <a:off x="4079776" y="2370367"/>
            <a:ext cx="414889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派生ソフトウェアを元のライセンスで配布することが許諾されている</a:t>
            </a:r>
          </a:p>
        </p:txBody>
      </p:sp>
      <p:sp>
        <p:nvSpPr>
          <p:cNvPr id="10" name="テキスト ボックス 9"/>
          <p:cNvSpPr txBox="1"/>
          <p:nvPr/>
        </p:nvSpPr>
        <p:spPr>
          <a:xfrm>
            <a:off x="6407697" y="2780929"/>
            <a:ext cx="3081293"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元のソースコードと修正パッチの分離配布も可</a:t>
            </a:r>
          </a:p>
        </p:txBody>
      </p:sp>
      <p:sp>
        <p:nvSpPr>
          <p:cNvPr id="11" name="テキスト ボックス 10"/>
          <p:cNvSpPr txBox="1"/>
          <p:nvPr/>
        </p:nvSpPr>
        <p:spPr>
          <a:xfrm>
            <a:off x="5807969" y="3944090"/>
            <a:ext cx="285687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再頒布された者全てに等しく認められること</a:t>
            </a:r>
          </a:p>
        </p:txBody>
      </p:sp>
      <p:sp>
        <p:nvSpPr>
          <p:cNvPr id="14" name="スライド番号プレースホルダー 13">
            <a:extLst>
              <a:ext uri="{FF2B5EF4-FFF2-40B4-BE49-F238E27FC236}">
                <a16:creationId xmlns:a16="http://schemas.microsoft.com/office/drawing/2014/main" id="{3C391F25-9A45-42AB-848D-F9C760AA5878}"/>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12" name="Rectangle 3">
            <a:extLst>
              <a:ext uri="{FF2B5EF4-FFF2-40B4-BE49-F238E27FC236}">
                <a16:creationId xmlns:a16="http://schemas.microsoft.com/office/drawing/2014/main" id="{D7FCDC84-FB98-47F3-96D9-42C578F34C6B}"/>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a:lnSpc>
                <a:spcPts val="2800"/>
              </a:lnSpc>
              <a:spcBef>
                <a:spcPct val="5000"/>
              </a:spcBef>
              <a:spcAft>
                <a:spcPct val="5000"/>
              </a:spcAft>
              <a:buFont typeface="Wingdings" pitchFamily="2" charset="2"/>
              <a:buNone/>
            </a:pPr>
            <a:r>
              <a:rPr lang="ja-JP" altLang="en-US" sz="2000" kern="0" dirty="0">
                <a:latin typeface="Meiryo UI" panose="020B0604030504040204" pitchFamily="50" charset="-128"/>
                <a:ea typeface="Meiryo UI" panose="020B0604030504040204" pitchFamily="50" charset="-128"/>
              </a:rPr>
              <a:t>一般的に、</a:t>
            </a:r>
            <a:r>
              <a:rPr lang="ja-JP" altLang="en-US" sz="20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ソースコードが公開されていて、利用がライセンスで許諾されているものが、オープンソースと呼ばれている。</a:t>
            </a:r>
            <a:endParaRPr lang="en-US" altLang="ja-JP" sz="2000" kern="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Font typeface="Wingdings" pitchFamily="2" charset="2"/>
              <a:buNone/>
            </a:pPr>
            <a:endParaRPr lang="ja-JP" altLang="en-US" sz="1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52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4"/>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のメリット</a:t>
            </a: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デメリットを認識してリスク低減の対策をとることが大切</a:t>
            </a:r>
          </a:p>
        </p:txBody>
      </p:sp>
      <p:sp>
        <p:nvSpPr>
          <p:cNvPr id="7182" name="タイトル 18"/>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1.4</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のメリット／デメリット</a:t>
            </a:r>
          </a:p>
        </p:txBody>
      </p:sp>
      <p:graphicFrame>
        <p:nvGraphicFramePr>
          <p:cNvPr id="2" name="表 3">
            <a:extLst>
              <a:ext uri="{FF2B5EF4-FFF2-40B4-BE49-F238E27FC236}">
                <a16:creationId xmlns:a16="http://schemas.microsoft.com/office/drawing/2014/main" id="{A8C4D4E9-6734-4B4A-8F99-6B2FC7AEAF39}"/>
              </a:ext>
            </a:extLst>
          </p:cNvPr>
          <p:cNvGraphicFramePr>
            <a:graphicFrameLocks noGrp="1"/>
          </p:cNvGraphicFramePr>
          <p:nvPr>
            <p:extLst>
              <p:ext uri="{D42A27DB-BD31-4B8C-83A1-F6EECF244321}">
                <p14:modId xmlns:p14="http://schemas.microsoft.com/office/powerpoint/2010/main" val="396721790"/>
              </p:ext>
            </p:extLst>
          </p:nvPr>
        </p:nvGraphicFramePr>
        <p:xfrm>
          <a:off x="1055440" y="2091980"/>
          <a:ext cx="10477501" cy="4023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2400" dirty="0">
                          <a:latin typeface="Meiryo UI" panose="020B0604030504040204" pitchFamily="50" charset="-128"/>
                          <a:ea typeface="Meiryo UI" panose="020B0604030504040204" pitchFamily="50" charset="-128"/>
                        </a:rPr>
                        <a:t>特徴</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デメリット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対策</a:t>
                      </a:r>
                    </a:p>
                  </a:txBody>
                  <a:tcPr/>
                </a:tc>
                <a:extLst>
                  <a:ext uri="{0D108BD9-81ED-4DB2-BD59-A6C34878D82A}">
                    <a16:rowId xmlns:a16="http://schemas.microsoft.com/office/drawing/2014/main" val="3433864467"/>
                  </a:ext>
                </a:extLst>
              </a:tr>
              <a:tr h="370840">
                <a:tc>
                  <a:txBody>
                    <a:bodyPr/>
                    <a:lstStyle/>
                    <a:p>
                      <a:r>
                        <a:rPr kumimoji="1" lang="ja-JP" altLang="en-US" dirty="0">
                          <a:latin typeface="Meiryo UI" panose="020B0604030504040204" pitchFamily="50" charset="-128"/>
                          <a:ea typeface="Meiryo UI" panose="020B0604030504040204" pitchFamily="50" charset="-128"/>
                        </a:rPr>
                        <a:t>①無償入手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UI" panose="020B0604030504040204" pitchFamily="50" charset="-128"/>
                          <a:ea typeface="Meiryo UI" panose="020B0604030504040204" pitchFamily="50" charset="-128"/>
                          <a:cs typeface="Meiryo UI" pitchFamily="50" charset="-128"/>
                        </a:rPr>
                        <a:t>・導入</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コスト、開発費</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を削減</a:t>
                      </a:r>
                      <a:r>
                        <a:rPr lang="ja-JP" altLang="en-US" sz="1800" dirty="0">
                          <a:latin typeface="Meiryo UI" panose="020B0604030504040204" pitchFamily="50" charset="-128"/>
                          <a:ea typeface="Meiryo UI" panose="020B0604030504040204" pitchFamily="50" charset="-128"/>
                          <a:cs typeface="Meiryo UI" pitchFamily="50" charset="-128"/>
                        </a:rPr>
                        <a:t>可能</a:t>
                      </a:r>
                      <a:endParaRPr lang="ja-JP" altLang="en-US" sz="1800" dirty="0">
                        <a:solidFill>
                          <a:schemeClr val="tx1"/>
                        </a:solidFill>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無保証</a:t>
                      </a:r>
                      <a:r>
                        <a:rPr lang="ja-JP" altLang="en-US" sz="1800" dirty="0">
                          <a:latin typeface="Meiryo UI" panose="020B0604030504040204" pitchFamily="50" charset="-128"/>
                          <a:ea typeface="Meiryo UI" panose="020B0604030504040204" pitchFamily="50" charset="-128"/>
                          <a:cs typeface="Meiryo UI" pitchFamily="50" charset="-128"/>
                        </a:rPr>
                        <a:t>のため、</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瑕疵や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権利侵害</a:t>
                      </a:r>
                      <a:r>
                        <a:rPr lang="ja-JP" altLang="en-US" sz="1800" dirty="0">
                          <a:latin typeface="Meiryo UI" panose="020B0604030504040204" pitchFamily="50" charset="-128"/>
                          <a:ea typeface="Meiryo UI" panose="020B0604030504040204" pitchFamily="50" charset="-128"/>
                          <a:cs typeface="Meiryo UI" pitchFamily="50" charset="-128"/>
                        </a:rPr>
                        <a:t>は自己責任</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・利用者の知識レベルにより</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運用コスト大</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･問題発生のリスク低減策を</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事前検討</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349665323"/>
                  </a:ext>
                </a:extLst>
              </a:tr>
              <a:tr h="370840">
                <a:tc>
                  <a:txBody>
                    <a:bodyPr/>
                    <a:lstStyle/>
                    <a:p>
                      <a:r>
                        <a:rPr kumimoji="1" lang="ja-JP" altLang="en-US" dirty="0">
                          <a:latin typeface="Meiryo UI" panose="020B0604030504040204" pitchFamily="50" charset="-128"/>
                          <a:ea typeface="Meiryo UI" panose="020B0604030504040204" pitchFamily="50" charset="-128"/>
                        </a:rPr>
                        <a:t>②ソースコード提供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特定ベンダに依存</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せず</a:t>
                      </a:r>
                      <a:r>
                        <a:rPr lang="ja-JP" altLang="en-US" sz="1800" dirty="0">
                          <a:latin typeface="Meiryo UI" panose="020B0604030504040204" pitchFamily="50" charset="-128"/>
                          <a:ea typeface="Meiryo UI" panose="020B0604030504040204" pitchFamily="50" charset="-128"/>
                          <a:cs typeface="Meiryo UI" pitchFamily="50" charset="-128"/>
                        </a:rPr>
                        <a:t>誰でも修正可</a:t>
                      </a:r>
                      <a:endParaRPr lang="ja-JP" altLang="en-US" sz="1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dirty="0">
                          <a:latin typeface="Meiryo UI" panose="020B0604030504040204" pitchFamily="50" charset="-128"/>
                          <a:ea typeface="Meiryo UI" panose="020B0604030504040204" pitchFamily="50" charset="-128"/>
                          <a:cs typeface="Meiryo UI" pitchFamily="50" charset="-128"/>
                        </a:rPr>
                        <a:t>・改変版の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ソースコードの提供</a:t>
                      </a:r>
                      <a:br>
                        <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dirty="0">
                          <a:latin typeface="Meiryo UI" panose="020B0604030504040204" pitchFamily="50" charset="-128"/>
                          <a:ea typeface="Meiryo UI" panose="020B0604030504040204" pitchFamily="50" charset="-128"/>
                          <a:cs typeface="Meiryo UI" pitchFamily="50" charset="-128"/>
                        </a:rPr>
                        <a:t>により、ノウハウ流失のおそれ</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あり</a:t>
                      </a:r>
                      <a:endParaRPr lang="en-US" altLang="ja-JP" sz="1800"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・ライセンス条件の確認</a:t>
                      </a:r>
                      <a:endParaRPr kumimoji="0"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・改変部分に</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秘密情報を含まない</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9524557"/>
                  </a:ext>
                </a:extLst>
              </a:tr>
              <a:tr h="370840">
                <a:tc>
                  <a:txBody>
                    <a:bodyPr/>
                    <a:lstStyle/>
                    <a:p>
                      <a:r>
                        <a:rPr kumimoji="1" lang="ja-JP" altLang="en-US" dirty="0">
                          <a:latin typeface="Meiryo UI" panose="020B0604030504040204" pitchFamily="50" charset="-128"/>
                          <a:ea typeface="Meiryo UI" panose="020B0604030504040204" pitchFamily="50" charset="-128"/>
                        </a:rPr>
                        <a:t>③コミュニティで開発</a:t>
                      </a: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品質・性能が良い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dirty="0">
                          <a:latin typeface="Meiryo UI" panose="020B0604030504040204" pitchFamily="50" charset="-128"/>
                          <a:ea typeface="Meiryo UI" panose="020B0604030504040204" pitchFamily="50" charset="-128"/>
                          <a:cs typeface="Meiryo UI" pitchFamily="50" charset="-128"/>
                        </a:rPr>
                        <a:t>ものを選択可能</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先進的なソフトウェア</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も存在</a:t>
                      </a: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・バージョンアップ版で</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機能互換性は無保証</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・不具合、脆弱性</a:t>
                      </a:r>
                      <a:r>
                        <a:rPr kumimoji="0"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対策が</a:t>
                      </a:r>
                      <a:br>
                        <a:rPr kumimoji="0" lang="en-US" altLang="ja-JP" sz="1800" u="none"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u="none"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不定期</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・参加企業や、コミュニティの</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活動状況を評価</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DA30ECBD-CF22-4EC5-BC28-3D80F0A7D9B2}"/>
              </a:ext>
            </a:extLst>
          </p:cNvPr>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22363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第２章．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ライセンスの基礎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43A91AB-E3F6-484A-A456-7C4B148F30C4}"/>
              </a:ext>
            </a:extLst>
          </p:cNvPr>
          <p:cNvSpPr>
            <a:spLocks noGrp="1"/>
          </p:cNvSpPr>
          <p:nvPr>
            <p:ph type="sldNum" sz="quarter" idx="10"/>
          </p:nvPr>
        </p:nvSpPr>
        <p:spPr/>
        <p:txBody>
          <a:bodyPr/>
          <a:lstStyle/>
          <a:p>
            <a:fld id="{E8E9CBD9-E97A-4244-BA2F-A59041725FCD}" type="slidenum">
              <a:rPr lang="de-DE" altLang="ja-JP" smtClean="0"/>
              <a:pPr/>
              <a:t>8</a:t>
            </a:fld>
            <a:endParaRPr lang="de-DE" altLang="ja-JP"/>
          </a:p>
        </p:txBody>
      </p:sp>
    </p:spTree>
    <p:extLst>
      <p:ext uri="{BB962C8B-B14F-4D97-AF65-F5344CB8AC3E}">
        <p14:creationId xmlns:p14="http://schemas.microsoft.com/office/powerpoint/2010/main" val="2159779561"/>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9810</Words>
  <Application>Microsoft Office PowerPoint</Application>
  <PresentationFormat>ワイド画面</PresentationFormat>
  <Paragraphs>813</Paragraphs>
  <Slides>37</Slides>
  <Notes>36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Meiryo UI</vt:lpstr>
      <vt:lpstr>ＭＳ Ｐゴシック</vt:lpstr>
      <vt:lpstr>ＭＳ Ｐ明朝</vt:lpstr>
      <vt:lpstr>ＭＳ ゴシック</vt:lpstr>
      <vt:lpstr>メイリオ</vt:lpstr>
      <vt:lpstr>游ゴシック</vt:lpstr>
      <vt:lpstr>Arial</vt:lpstr>
      <vt:lpstr>Wingdings</vt:lpstr>
      <vt:lpstr>F_Tool_2_JA_R</vt:lpstr>
      <vt:lpstr>PowerPoint プレゼンテーション</vt:lpstr>
      <vt:lpstr>PowerPoint プレゼンテーション</vt:lpstr>
      <vt:lpstr>PowerPoint プレゼンテーション</vt:lpstr>
      <vt:lpstr>PowerPoint プレゼンテーション</vt:lpstr>
      <vt:lpstr>1.1 導入Q&amp;A（ダウンロードしたソフトウェアの利用）</vt:lpstr>
      <vt:lpstr>1.2　プログラムと著作権</vt:lpstr>
      <vt:lpstr>1.3　オープンソースの定義</vt:lpstr>
      <vt:lpstr>1.4　OSSのメリット／デメリット</vt:lpstr>
      <vt:lpstr>PowerPoint プレゼンテーション</vt:lpstr>
      <vt:lpstr>2.1　OSSの著作権者とライセンスの関係</vt:lpstr>
      <vt:lpstr> 2.2　配布とライセンスの関係の事例</vt:lpstr>
      <vt:lpstr>2.3　ライセンスに関するQ&amp;A</vt:lpstr>
      <vt:lpstr>2.4　ライセンスの例　(MITの原文)</vt:lpstr>
      <vt:lpstr>2.5　ライセンスの例（MITの参考和訳）</vt:lpstr>
      <vt:lpstr>2.6　ライセンス条件の制約の強さレベル分け（５レベル）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2.7　GPL(GNU GENERAL PUBLIC LICENSE)の事例</vt:lpstr>
      <vt:lpstr>PowerPoint プレゼンテーション</vt:lpstr>
      <vt:lpstr>PowerPoint プレゼンテーション</vt:lpstr>
      <vt:lpstr>PowerPoint プレゼンテーション</vt:lpstr>
      <vt:lpstr>PowerPoint プレゼンテーション</vt:lpstr>
      <vt:lpstr>3.1　過去の訴訟事例の問題と傾向</vt:lpstr>
      <vt:lpstr>3.2　ライセンス違反の与える影響</vt:lpstr>
      <vt:lpstr>PowerPoint プレゼンテーション</vt:lpstr>
      <vt:lpstr>4.1　利用する際のプロセス</vt:lpstr>
      <vt:lpstr>4.2　OSS関連のWebサイト紹介</vt:lpstr>
      <vt:lpstr>4.3　ライセンス作成元による関連サイト</vt:lpstr>
      <vt:lpstr>PowerPoint プレゼンテーション</vt:lpstr>
      <vt:lpstr>5.1　サプライチェーン上でのトラブル</vt:lpstr>
      <vt:lpstr>5.2　ソフト開発委託先への依頼事項</vt:lpstr>
      <vt:lpstr>5.3　参考：OpenChainプロジェクト</vt:lpstr>
      <vt:lpstr>5.4　参考：OpenChain Japan Work Group</vt:lpstr>
      <vt:lpstr> 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0</cp:revision>
  <dcterms:created xsi:type="dcterms:W3CDTF">2005-05-17T00:06:03Z</dcterms:created>
  <dcterms:modified xsi:type="dcterms:W3CDTF">2022-06-01T00:55:56Z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