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0"/>
  </p:notesMasterIdLst>
  <p:handoutMasterIdLst>
    <p:handoutMasterId r:id="rId41"/>
  </p:handoutMasterIdLst>
  <p:sldIdLst>
    <p:sldId id="535" r:id="rId2"/>
    <p:sldId id="618" r:id="rId3"/>
    <p:sldId id="537" r:id="rId4"/>
    <p:sldId id="538" r:id="rId5"/>
    <p:sldId id="539" r:id="rId6"/>
    <p:sldId id="540" r:id="rId7"/>
    <p:sldId id="542" r:id="rId8"/>
    <p:sldId id="624" r:id="rId9"/>
    <p:sldId id="607" r:id="rId10"/>
    <p:sldId id="625" r:id="rId11"/>
    <p:sldId id="546" r:id="rId12"/>
    <p:sldId id="613" r:id="rId13"/>
    <p:sldId id="559" r:id="rId14"/>
    <p:sldId id="560" r:id="rId15"/>
    <p:sldId id="626" r:id="rId16"/>
    <p:sldId id="562" r:id="rId17"/>
    <p:sldId id="563" r:id="rId18"/>
    <p:sldId id="565" r:id="rId19"/>
    <p:sldId id="567" r:id="rId20"/>
    <p:sldId id="620" r:id="rId21"/>
    <p:sldId id="568" r:id="rId22"/>
    <p:sldId id="571" r:id="rId23"/>
    <p:sldId id="572" r:id="rId24"/>
    <p:sldId id="621" r:id="rId25"/>
    <p:sldId id="574" r:id="rId26"/>
    <p:sldId id="578" r:id="rId27"/>
    <p:sldId id="623" r:id="rId28"/>
    <p:sldId id="628" r:id="rId29"/>
    <p:sldId id="627" r:id="rId30"/>
    <p:sldId id="630" r:id="rId31"/>
    <p:sldId id="617" r:id="rId32"/>
    <p:sldId id="629" r:id="rId33"/>
    <p:sldId id="622" r:id="rId34"/>
    <p:sldId id="614" r:id="rId35"/>
    <p:sldId id="631" r:id="rId36"/>
    <p:sldId id="615" r:id="rId37"/>
    <p:sldId id="605" r:id="rId38"/>
    <p:sldId id="632" r:id="rId39"/>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a:srgbClr val="E89890"/>
    <a:srgbClr val="EF9089"/>
    <a:srgbClr val="D2533F"/>
    <a:srgbClr val="CCFFFF"/>
    <a:srgbClr val="E6E6E6"/>
    <a:srgbClr val="FEF4E2"/>
    <a:srgbClr val="F8DDD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4343" autoAdjust="0"/>
  </p:normalViewPr>
  <p:slideViewPr>
    <p:cSldViewPr showGuides="1">
      <p:cViewPr varScale="1">
        <p:scale>
          <a:sx n="65" d="100"/>
          <a:sy n="65" d="100"/>
        </p:scale>
        <p:origin x="1098" y="78"/>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sz="1200"/>
              <a:pPr/>
              <a:t>0</a:t>
            </a:fld>
            <a:endParaRPr lang="en-US" altLang="ja-JP" sz="1200"/>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9</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さて、次に、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と、その利用を許諾するライセンスの関係をご紹介します。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現在、</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企業、個人等、様々な開発形態があり、各開発者には、法律で定められた著作権が発生します。著作権は、先程、ご説明したように、複製や改変、配布等を行うことを許諾したり、禁止したりできる権利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自らが開発したソフトウェアについて、利用を許諾し、許諾にあたって様々な条件を定めています。この許諾することを「ライセンス」といい、ライセンスの中で定められた利用条件のことを「ライセンス条件」といいます。著作権者が、著作物毎に、ライセンス条件を設定します。このライセンス条件を守らなければ、法律上、著作権侵害となります。著作権侵害となった場合は、商品の差し止めや著作権者への損害賠償の支払いが発生するおそれがあります。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を利用する際には、ライセンス条件を調査して、内容を理解することが大切です。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sz="1200">
                <a:latin typeface="Meiryo UI" panose="020B0604030504040204" pitchFamily="50" charset="-128"/>
                <a:ea typeface="Meiryo UI" panose="020B0604030504040204" pitchFamily="50" charset="-128"/>
              </a:rPr>
              <a:pPr/>
              <a:t>10</a:t>
            </a:fld>
            <a:endParaRPr lang="en-US" altLang="ja-JP" sz="1200">
              <a:latin typeface="Meiryo UI" panose="020B0604030504040204" pitchFamily="50" charset="-128"/>
              <a:ea typeface="Meiryo UI" panose="020B0604030504040204" pitchFamily="50" charset="-128"/>
            </a:endParaRPr>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多くのライセンスでは、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の自由利用を維持するために、同じライセンスで配布することを条件としています。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例えば、</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開発者</a:t>
            </a:r>
            <a:r>
              <a:rPr lang="en-US" altLang="ja-JP" sz="1200" dirty="0">
                <a:solidFill>
                  <a:schemeClr val="tx1"/>
                </a:solidFill>
                <a:latin typeface="Meiryo UI" panose="020B0604030504040204" pitchFamily="50" charset="-128"/>
                <a:ea typeface="Meiryo UI" panose="020B0604030504040204" pitchFamily="50" charset="-128"/>
              </a:rPr>
              <a:t>A</a:t>
            </a:r>
            <a:r>
              <a:rPr lang="ja-JP" altLang="en-US" sz="1200" dirty="0">
                <a:solidFill>
                  <a:schemeClr val="tx1"/>
                </a:solidFill>
                <a:latin typeface="Meiryo UI" panose="020B0604030504040204" pitchFamily="50" charset="-128"/>
                <a:ea typeface="Meiryo UI" panose="020B0604030504040204" pitchFamily="50" charset="-128"/>
              </a:rPr>
              <a:t>が「このプログラムは、無償で自由にコピーして配布できます。配布する際、このライセンスを添付してください。」という条件で配布した場合、この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を入手して改変した人も同じ条件で配布することになります。ということは、皆さんが改変して配布するのであれば、その改変版も同じ条件で利用を許諾することになるということです。なお、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のライセンス条件で特に制限が無ければ、改変版を配布する際に、改変者がさらに条件を追加することも可能です。</a:t>
            </a:r>
            <a:endParaRPr lang="ja-JP"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11</a:t>
            </a:fld>
            <a:endParaRPr lang="en-US" altLang="ja-JP" sz="1200">
              <a:latin typeface="Meiryo UI" panose="020B0604030504040204" pitchFamily="50" charset="-128"/>
              <a:ea typeface="Meiryo UI" panose="020B0604030504040204" pitchFamily="50" charset="-128"/>
            </a:endParaRPr>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solidFill>
                  <a:schemeClr val="tx1"/>
                </a:solidFill>
                <a:latin typeface="Meiryo UI" panose="020B0604030504040204" pitchFamily="50" charset="-128"/>
                <a:ea typeface="Meiryo UI" panose="020B0604030504040204" pitchFamily="50" charset="-128"/>
              </a:rPr>
              <a:t>皆さんは、ライセンスの文書をご覧になったことはありますか？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どんな内容が記載されているかを簡単に説明すると、複製、改変、配布をしてよいかどうか、行ってもよい場合、守らなければいけない条件は何かが記載されています。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は自由に利用できる」ということから、何の制約もなく利用できると思っている人も多いですが、実際は、様々な条件が付けられています。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a:t>
            </a:r>
            <a:r>
              <a:rPr lang="en-US" altLang="ja-JP" sz="1200" dirty="0">
                <a:solidFill>
                  <a:schemeClr val="tx1"/>
                </a:solidFill>
                <a:latin typeface="Meiryo UI" panose="020B0604030504040204" pitchFamily="50" charset="-128"/>
                <a:ea typeface="Meiryo UI" panose="020B0604030504040204" pitchFamily="50" charset="-128"/>
              </a:rPr>
              <a:t>MIT</a:t>
            </a:r>
            <a:r>
              <a:rPr lang="ja-JP" altLang="en-US" sz="1200" dirty="0">
                <a:solidFill>
                  <a:schemeClr val="tx1"/>
                </a:solidFill>
                <a:latin typeface="Meiryo UI" panose="020B0604030504040204" pitchFamily="50" charset="-128"/>
                <a:ea typeface="Meiryo UI" panose="020B0604030504040204" pitchFamily="50" charset="-128"/>
              </a:rPr>
              <a:t>ライセンスの文書になります。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まず、一番上に著作権表示が記載されていて、その次に、許諾の内容、次に許諾にあたっての条件、最後に保証しないとの免責が記載されています。通常、免責の部分には</a:t>
            </a:r>
            <a:r>
              <a:rPr lang="en-US" altLang="ja-JP" sz="1200" dirty="0">
                <a:solidFill>
                  <a:schemeClr val="tx1"/>
                </a:solidFill>
                <a:latin typeface="Meiryo UI" panose="020B0604030504040204" pitchFamily="50" charset="-128"/>
                <a:ea typeface="Meiryo UI" panose="020B0604030504040204" pitchFamily="50" charset="-128"/>
              </a:rPr>
              <a:t>"AS IS"</a:t>
            </a:r>
            <a:r>
              <a:rPr lang="ja-JP" altLang="en-US" sz="1200" dirty="0">
                <a:solidFill>
                  <a:schemeClr val="tx1"/>
                </a:solidFill>
                <a:latin typeface="Meiryo UI" panose="020B0604030504040204" pitchFamily="50" charset="-128"/>
                <a:ea typeface="Meiryo UI" panose="020B0604030504040204" pitchFamily="50" charset="-128"/>
              </a:rPr>
              <a:t>の記載があり、目立つように英語の大文字で記載されています。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許諾内容のところでは、</a:t>
            </a:r>
            <a:r>
              <a:rPr lang="en-US" altLang="ja-JP" sz="1200" dirty="0">
                <a:solidFill>
                  <a:schemeClr val="tx1"/>
                </a:solidFill>
                <a:latin typeface="Meiryo UI" panose="020B0604030504040204" pitchFamily="50" charset="-128"/>
                <a:ea typeface="Meiryo UI" panose="020B0604030504040204" pitchFamily="50" charset="-128"/>
              </a:rPr>
              <a:t>"this software and associated documentation files"</a:t>
            </a:r>
            <a:r>
              <a:rPr lang="ja-JP" altLang="en-US" sz="1200" dirty="0">
                <a:solidFill>
                  <a:schemeClr val="tx1"/>
                </a:solidFill>
                <a:latin typeface="Meiryo UI" panose="020B0604030504040204" pitchFamily="50" charset="-128"/>
                <a:ea typeface="Meiryo UI" panose="020B0604030504040204" pitchFamily="50" charset="-128"/>
              </a:rPr>
              <a:t>、つまり</a:t>
            </a:r>
            <a:r>
              <a:rPr lang="en-US" altLang="ja-JP" sz="1200" dirty="0">
                <a:solidFill>
                  <a:schemeClr val="tx1"/>
                </a:solidFill>
                <a:latin typeface="Meiryo UI" panose="020B0604030504040204" pitchFamily="50" charset="-128"/>
                <a:ea typeface="Meiryo UI" panose="020B0604030504040204" pitchFamily="50" charset="-128"/>
              </a:rPr>
              <a:t>MIT License</a:t>
            </a:r>
            <a:r>
              <a:rPr lang="ja-JP" altLang="en-US" sz="1200" dirty="0">
                <a:solidFill>
                  <a:schemeClr val="tx1"/>
                </a:solidFill>
                <a:latin typeface="Meiryo UI" panose="020B0604030504040204" pitchFamily="50" charset="-128"/>
                <a:ea typeface="Meiryo UI" panose="020B0604030504040204" pitchFamily="50" charset="-128"/>
              </a:rPr>
              <a:t>が適用された対象のソフトウェアと関連文書のファイルを</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として定義しています。ここで</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の最初の文字が大文字になっていることに注目してください。このように英語の場合、定義用語の最初の文字が大文字で記載されていることが多いです。</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仮に、</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と最初の文字が小文字のものが出てきた場合は、一般的なソフトウェアを指していますので、ライセンスの解釈をするときに注意が必要です。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br>
              <a:rPr lang="en-US" altLang="ja-JP"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次のスライドでは、ライセンス条件について、参考和訳で説明します。</a:t>
            </a:r>
          </a:p>
        </p:txBody>
      </p:sp>
      <p:sp>
        <p:nvSpPr>
          <p:cNvPr id="4" name="Rectangle 7">
            <a:extLst>
              <a:ext uri="{FF2B5EF4-FFF2-40B4-BE49-F238E27FC236}">
                <a16:creationId xmlns:a16="http://schemas.microsoft.com/office/drawing/2014/main" id="{888EBF5B-538C-B6A3-A448-48FD1FA4F26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12</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739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0488" y="742950"/>
            <a:ext cx="6618287" cy="3724275"/>
          </a:xfrm>
          <a:ln/>
        </p:spPr>
      </p:sp>
      <p:sp>
        <p:nvSpPr>
          <p:cNvPr id="108547"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まず、許諾の内容としては、無償での許諾が記載されており、使用、複製、変更等の許諾に加えて、提供先に許諾する権利も認められています。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条件としては、著作権表示とこのライセンス文書をすべての複製物、あるいは重要な部分に記載することが条件になっています。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最後に、免責として、何の保証もなく責任も負わないとの記載があります。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を推進する団体である</a:t>
            </a:r>
            <a:r>
              <a:rPr lang="en-US" altLang="ja-JP" sz="1200" dirty="0">
                <a:solidFill>
                  <a:schemeClr val="tx1"/>
                </a:solidFill>
                <a:latin typeface="Meiryo UI" panose="020B0604030504040204" pitchFamily="50" charset="-128"/>
                <a:ea typeface="Meiryo UI" panose="020B0604030504040204" pitchFamily="50" charset="-128"/>
              </a:rPr>
              <a:t>OSI</a:t>
            </a:r>
            <a:r>
              <a:rPr lang="ja-JP" altLang="en-US" sz="1200" dirty="0">
                <a:solidFill>
                  <a:schemeClr val="tx1"/>
                </a:solidFill>
                <a:latin typeface="Meiryo UI" panose="020B0604030504040204" pitchFamily="50" charset="-128"/>
                <a:ea typeface="Meiryo UI" panose="020B0604030504040204" pitchFamily="50" charset="-128"/>
              </a:rPr>
              <a:t>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の定義</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ヶ条に合致したライセンスを承認するということを行っています。承認されたライセンスの参考和訳がこちらの</a:t>
            </a:r>
            <a:r>
              <a:rPr lang="en-US" altLang="ja-JP" sz="1200" dirty="0">
                <a:solidFill>
                  <a:schemeClr val="tx1"/>
                </a:solidFill>
                <a:latin typeface="Meiryo UI" panose="020B0604030504040204" pitchFamily="50" charset="-128"/>
                <a:ea typeface="Meiryo UI" panose="020B0604030504040204" pitchFamily="50" charset="-128"/>
              </a:rPr>
              <a:t>URL</a:t>
            </a:r>
            <a:r>
              <a:rPr lang="ja-JP" altLang="en-US" sz="1200" dirty="0">
                <a:solidFill>
                  <a:schemeClr val="tx1"/>
                </a:solidFill>
                <a:latin typeface="Meiryo UI" panose="020B0604030504040204" pitchFamily="50" charset="-128"/>
                <a:ea typeface="Meiryo UI" panose="020B0604030504040204" pitchFamily="50" charset="-128"/>
              </a:rPr>
              <a:t>に記載されていますので、必要に応じて参照ください。ただし、これはあくまで参考という位置づけなので、正式な文書は英語版になります。</a:t>
            </a:r>
          </a:p>
        </p:txBody>
      </p:sp>
      <p:sp>
        <p:nvSpPr>
          <p:cNvPr id="4" name="Rectangle 7">
            <a:extLst>
              <a:ext uri="{FF2B5EF4-FFF2-40B4-BE49-F238E27FC236}">
                <a16:creationId xmlns:a16="http://schemas.microsoft.com/office/drawing/2014/main" id="{DECC5447-1260-3AF9-AA46-DFA89A5D795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13</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390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14</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こちらは、様々なライセンス条件について、制約の強さの観点から、大まかにレベル分けしたものです。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1</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を配布する場合、ライセンスが記載された文書を添付することで遵守できるもの、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：上記に加えて、ドキュメントに謝辞を記載する等、追加の情報が必要なもの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のソースコードを提供することを義務付けているもの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だけでなく、対象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と他のソフトウェアを組み合わせてひとつの著作物となった全体のソースコードの提供を義務付けているもの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5</a:t>
            </a:r>
            <a:r>
              <a:rPr lang="ja-JP" altLang="en-US" sz="1200" dirty="0">
                <a:solidFill>
                  <a:schemeClr val="tx1"/>
                </a:solidFill>
                <a:latin typeface="Meiryo UI" panose="020B0604030504040204" pitchFamily="50" charset="-128"/>
                <a:ea typeface="Meiryo UI" panose="020B0604030504040204" pitchFamily="50" charset="-128"/>
              </a:rPr>
              <a:t>：上記に加えて、</a:t>
            </a:r>
            <a:r>
              <a:rPr lang="en-US" altLang="ja-JP" sz="1200" u="none" dirty="0">
                <a:solidFill>
                  <a:schemeClr val="tx1"/>
                </a:solidFill>
                <a:latin typeface="Meiryo UI" panose="020B0604030504040204" pitchFamily="50" charset="-128"/>
                <a:ea typeface="Meiryo UI" panose="020B0604030504040204" pitchFamily="50" charset="-128"/>
              </a:rPr>
              <a:t>SaaS/ASP</a:t>
            </a:r>
            <a:r>
              <a:rPr lang="ja-JP" altLang="en-US" sz="1200" u="none" dirty="0">
                <a:solidFill>
                  <a:schemeClr val="tx1"/>
                </a:solidFill>
                <a:latin typeface="Meiryo UI" panose="020B0604030504040204" pitchFamily="50" charset="-128"/>
                <a:ea typeface="Meiryo UI" panose="020B0604030504040204" pitchFamily="50" charset="-128"/>
              </a:rPr>
              <a:t>等のサーバへのアクセス、</a:t>
            </a:r>
            <a:r>
              <a:rPr lang="ja-JP" altLang="en-US" sz="1200" dirty="0">
                <a:solidFill>
                  <a:schemeClr val="tx1"/>
                </a:solidFill>
                <a:latin typeface="Meiryo UI" panose="020B0604030504040204" pitchFamily="50" charset="-128"/>
                <a:ea typeface="Meiryo UI" panose="020B0604030504040204" pitchFamily="50" charset="-128"/>
              </a:rPr>
              <a:t>サービス提供の場合でも、レベル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と同様のソースコードの提供を義務付けているもの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これらについて、さらに、詳細にご紹介していきます。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solidFill>
                  <a:schemeClr val="tx1"/>
                </a:solidFill>
                <a:latin typeface="Meiryo UI" panose="020B0604030504040204" pitchFamily="50" charset="-128"/>
                <a:ea typeface="Meiryo UI" panose="020B0604030504040204" pitchFamily="50" charset="-128"/>
              </a:rPr>
              <a:t>レベル</a:t>
            </a:r>
            <a:r>
              <a:rPr lang="en-US" altLang="ja-JP" dirty="0">
                <a:solidFill>
                  <a:schemeClr val="tx1"/>
                </a:solidFill>
                <a:latin typeface="Meiryo UI" panose="020B0604030504040204" pitchFamily="50" charset="-128"/>
                <a:ea typeface="Meiryo UI" panose="020B0604030504040204" pitchFamily="50" charset="-128"/>
              </a:rPr>
              <a:t>1</a:t>
            </a:r>
            <a:r>
              <a:rPr lang="ja-JP" altLang="en-US" dirty="0">
                <a:solidFill>
                  <a:schemeClr val="tx1"/>
                </a:solidFill>
                <a:latin typeface="Meiryo UI" panose="020B0604030504040204" pitchFamily="50" charset="-128"/>
                <a:ea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を配布する場合、ライセンスが記載された文書を添付するだけで遵守可能なものになります。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ライセンスの主な内容としては、開発者の著作権や特許権を許諾する旨や、配布する際は、ライセンス文書を添付することを義務付ける旨が記載されています。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また、すべてのライセンスに共通することですが、開発者は一切の責任を負わない旨が記載されています。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defTabSz="913211">
              <a:defRPr/>
            </a:pP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例</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3-clause BSD License</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MIT</a:t>
            </a:r>
            <a:r>
              <a:rPr lang="ja-JP" altLang="en-US" dirty="0">
                <a:solidFill>
                  <a:schemeClr val="tx1"/>
                </a:solidFill>
                <a:latin typeface="Meiryo UI" panose="020B0604030504040204" pitchFamily="50" charset="-128"/>
                <a:ea typeface="Meiryo UI" panose="020B0604030504040204" pitchFamily="50" charset="-128"/>
              </a:rPr>
              <a:t>ライセンス 等</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なお、ほとんどのライセンスは、英語で記載されています。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を配布する場合、ライセンス文書の添付に加えて、追加の情報の提供を必要とするものです。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例えば、ユーザ向けのドキュメントに、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が含まれている旨とその開発者名が分かる記述を義務付けていたり、開発者の情報がまとめて記載されたファイルを添付することを義務付けていたりすることがあります。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を配布する場合、ライセンス文書の添付等に加えて、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のソースコードを提供することを義務付けているものです。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基本的に、提供する相手は、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のバイナリを提供した相手になります。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を含めた場合は、製品に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のソースコードも同梱しておくことでライセンスを遵守可能です。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このときに注意が必要なのは、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に機能追加等の修正をした場合、秘密情報を含まないようにすることです。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修正したソースコードも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として提供するライセンス条件となっていた場合、入手した顧客は、さらに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のソースコードを誰かに配布することも可能になります。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なお、修正しなかった場合でもバイナリと対応したソースコードを提供できるように、きちんとバージョン管理を行うことが大切です。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defTabSz="913211">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以下、参考</a:t>
            </a:r>
            <a:r>
              <a:rPr lang="en-US" altLang="ja-JP" sz="1200" dirty="0">
                <a:latin typeface="Meiryo UI" panose="020B0604030504040204" pitchFamily="50" charset="-128"/>
                <a:ea typeface="Meiryo UI" panose="020B0604030504040204" pitchFamily="50" charset="-128"/>
              </a:rPr>
              <a:t>)</a:t>
            </a:r>
          </a:p>
          <a:p>
            <a:pPr eaLnBrk="1" hangingPunct="1"/>
            <a:r>
              <a:rPr lang="ja-JP" altLang="en-US" sz="1200" dirty="0">
                <a:latin typeface="Meiryo UI" panose="020B0604030504040204" pitchFamily="50" charset="-128"/>
                <a:ea typeface="Meiryo UI" panose="020B0604030504040204" pitchFamily="50" charset="-128"/>
              </a:rPr>
              <a:t>対象ライセンスには、</a:t>
            </a:r>
            <a:r>
              <a:rPr lang="en-US" altLang="ja-JP" sz="1200" dirty="0">
                <a:latin typeface="Meiryo UI" panose="020B0604030504040204" pitchFamily="50" charset="-128"/>
                <a:ea typeface="Meiryo UI" panose="020B0604030504040204" pitchFamily="50" charset="-128"/>
              </a:rPr>
              <a:t>MPLv1.1/v2,0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CPLv1.0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EPLv1.0</a:t>
            </a:r>
            <a:r>
              <a:rPr lang="ja-JP" altLang="en-US" sz="1200" dirty="0">
                <a:latin typeface="Meiryo UI" panose="020B0604030504040204" pitchFamily="50" charset="-128"/>
                <a:ea typeface="Meiryo UI" panose="020B0604030504040204" pitchFamily="50" charset="-128"/>
              </a:rPr>
              <a:t>等があります。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これらのライセンスでは、バイナリは自社の独自ライセンスで提供可能ですが、ソースコードには、もとの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のライセンスを適用する必要があります。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次に、レベル４は、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を配布する場合、レベル３の条件に加えて、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と連携するプログラムのソースコードも、</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として提供することを義務付けているライセンスです。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代表的なライセンスに</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GNU GENERAL PUBLIC LICENSE</a:t>
            </a:r>
            <a:r>
              <a:rPr lang="ja-JP" altLang="en-US" sz="1200" dirty="0">
                <a:solidFill>
                  <a:schemeClr val="tx1"/>
                </a:solidFill>
                <a:latin typeface="Meiryo UI" panose="020B0604030504040204" pitchFamily="50" charset="-128"/>
                <a:ea typeface="Meiryo UI" panose="020B0604030504040204" pitchFamily="50" charset="-128"/>
              </a:rPr>
              <a:t>）というものがあります。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例えば、ソフトウェア製品で自社プログラムと</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を連携させてひとつの著作物とした場合、</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のソースコードに加えて、自社プログラムのソースコードにも</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の条件を課して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と連携させる場合は、どのような連携を行うかを確認して、自社プログラムを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1</a:t>
            </a:fld>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705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5</a:t>
            </a:r>
            <a:r>
              <a:rPr lang="ja-JP" altLang="en-US" sz="1200" dirty="0">
                <a:latin typeface="Meiryo UI" panose="020B0604030504040204" pitchFamily="50" charset="-128"/>
                <a:ea typeface="Meiryo UI" panose="020B0604030504040204" pitchFamily="50" charset="-128"/>
              </a:rPr>
              <a:t>は、レベル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の条件に加えて、</a:t>
            </a:r>
            <a:r>
              <a:rPr lang="ja-JP" altLang="en-US" sz="1200" u="none"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a:t>
            </a:r>
            <a:r>
              <a:rPr lang="en-US" altLang="ja-JP" sz="1200" b="0" u="none" dirty="0">
                <a:solidFill>
                  <a:srgbClr val="D2533F"/>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の場合でも、サーバで利用した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のソースコードをアクセスするクライアント（顧客）へ提供することを義務付けているライセンスです。</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のバイナリを配布するつもりが無かったとしてもソースコードを提供する必要があることに注意が必要です。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代表的なライセンスに</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GNU </a:t>
            </a:r>
            <a:r>
              <a:rPr lang="en-US" altLang="ja-JP" sz="1200" dirty="0" err="1">
                <a:latin typeface="Meiryo UI" panose="020B0604030504040204" pitchFamily="50" charset="-128"/>
                <a:ea typeface="Meiryo UI" panose="020B0604030504040204" pitchFamily="50" charset="-128"/>
              </a:rPr>
              <a:t>Affero</a:t>
            </a:r>
            <a:r>
              <a:rPr lang="en-US" altLang="ja-JP" sz="1200" dirty="0">
                <a:latin typeface="Meiryo UI" panose="020B0604030504040204" pitchFamily="50" charset="-128"/>
                <a:ea typeface="Meiryo UI" panose="020B0604030504040204" pitchFamily="50" charset="-128"/>
              </a:rPr>
              <a:t> GENERAL PUBLIC LICENSE</a:t>
            </a:r>
            <a:r>
              <a:rPr lang="ja-JP" altLang="en-US" sz="1200" dirty="0">
                <a:latin typeface="Meiryo UI" panose="020B0604030504040204" pitchFamily="50" charset="-128"/>
                <a:ea typeface="Meiryo UI" panose="020B0604030504040204" pitchFamily="50" charset="-128"/>
              </a:rPr>
              <a:t>）というものがあります。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等のサービスで</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を改変した場合、サーバーへアクセスするクライアント（顧客）へ改変した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のソースコードを提供する必要があります。</a:t>
            </a:r>
            <a:br>
              <a:rPr lang="en-US" altLang="ja-JP" sz="1200" dirty="0">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また、</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のソースコードに加えて、連携する自社プログラムのソースコードにも</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の条件を課して提供する必要があります。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したがって、サービス等で</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クライアント（顧客）へソースコードを提供する条件があるかを確認する必要があります。また、自社プログラムと連携する場合は、どのような連携をするかを確認して、自社プログラムを</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19</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sz="1200">
                <a:latin typeface="Meiryo UI" panose="020B0604030504040204" pitchFamily="50" charset="-128"/>
                <a:ea typeface="Meiryo UI" panose="020B0604030504040204" pitchFamily="50" charset="-128"/>
              </a:rPr>
              <a:pPr/>
              <a:t>20</a:t>
            </a:fld>
            <a:endParaRPr lang="en-US" altLang="ja-JP" sz="1200">
              <a:latin typeface="Meiryo UI" panose="020B0604030504040204" pitchFamily="50" charset="-128"/>
              <a:ea typeface="Meiryo UI" panose="020B0604030504040204" pitchFamily="50" charset="-128"/>
            </a:endParaRPr>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こちらのスライドでは、</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について、さらに詳細を説明します。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は、</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latin typeface="Meiryo UI" panose="020B0604030504040204" pitchFamily="50" charset="-128"/>
                <a:ea typeface="Meiryo UI" panose="020B0604030504040204" pitchFamily="50" charset="-128"/>
              </a:rPr>
              <a:t>が作成したライセンスです。</a:t>
            </a:r>
            <a:endParaRPr lang="en-US" altLang="ja-JP" sz="1200" dirty="0">
              <a:latin typeface="Meiryo UI" panose="020B0604030504040204" pitchFamily="50" charset="-128"/>
              <a:ea typeface="Meiryo UI" panose="020B0604030504040204" pitchFamily="50" charset="-128"/>
            </a:endParaRPr>
          </a:p>
          <a:p>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a:t>
            </a:r>
            <a:r>
              <a:rPr kumimoji="0" lang="en-US" altLang="ja-JP" sz="1200" dirty="0">
                <a:latin typeface="Meiryo UI" panose="020B0604030504040204" pitchFamily="50" charset="-128"/>
                <a:ea typeface="Meiryo UI" panose="020B0604030504040204" pitchFamily="50" charset="-128"/>
              </a:rPr>
              <a:t>OSS</a:t>
            </a:r>
            <a:r>
              <a:rPr kumimoji="0" lang="ja-JP" altLang="en-US" sz="1200" dirty="0">
                <a:latin typeface="Meiryo UI" panose="020B0604030504040204" pitchFamily="50" charset="-128"/>
                <a:ea typeface="Meiryo UI" panose="020B0604030504040204" pitchFamily="50" charset="-128"/>
              </a:rPr>
              <a:t>を組み込んだプログラム、または改変版のプログラム等、</a:t>
            </a:r>
            <a:r>
              <a:rPr kumimoji="0" lang="ja-JP" altLang="en-US" sz="1200" u="none" dirty="0">
                <a:latin typeface="Meiryo UI" panose="020B0604030504040204" pitchFamily="50" charset="-128"/>
                <a:ea typeface="Meiryo UI" panose="020B0604030504040204" pitchFamily="50" charset="-128"/>
              </a:rPr>
              <a:t>派生して作成されたプログラム（著作物）を配布する場合は、</a:t>
            </a:r>
            <a:r>
              <a:rPr kumimoji="0" lang="en-US" altLang="ja-JP" sz="1200" u="none" dirty="0">
                <a:latin typeface="Meiryo UI" panose="020B0604030504040204" pitchFamily="50" charset="-128"/>
                <a:ea typeface="Meiryo UI" panose="020B0604030504040204" pitchFamily="50" charset="-128"/>
              </a:rPr>
              <a:t>GPL</a:t>
            </a:r>
            <a:r>
              <a:rPr kumimoji="0" lang="ja-JP" altLang="en-US" sz="1200" u="none" dirty="0">
                <a:latin typeface="Meiryo UI" panose="020B0604030504040204" pitchFamily="50" charset="-128"/>
                <a:ea typeface="Meiryo UI" panose="020B0604030504040204" pitchFamily="50" charset="-128"/>
              </a:rPr>
              <a:t>と同じ条件で配布しなければならない</a:t>
            </a:r>
            <a:r>
              <a:rPr kumimoji="0" lang="ja-JP" altLang="en-US" sz="1200" dirty="0">
                <a:latin typeface="Meiryo UI" panose="020B0604030504040204" pitchFamily="50" charset="-128"/>
                <a:ea typeface="Meiryo UI" panose="020B0604030504040204" pitchFamily="50" charset="-128"/>
              </a:rPr>
              <a:t>、としています。これは</a:t>
            </a:r>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の互恵的な性質によるものです。</a:t>
            </a:r>
          </a:p>
          <a:p>
            <a:endParaRPr kumimoji="0"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この条件に従うと、自社プログラムと</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を連携してひとつの著作物にすると、全体がもとの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から派生した著作物となり、自社プログラムにも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の条件を課す必要があります。</a:t>
            </a:r>
          </a:p>
          <a:p>
            <a:r>
              <a:rPr lang="ja-JP" altLang="en-US" sz="1200" dirty="0">
                <a:latin typeface="Meiryo UI" panose="020B0604030504040204" pitchFamily="50" charset="-128"/>
                <a:ea typeface="Meiryo UI" panose="020B0604030504040204" pitchFamily="50" charset="-128"/>
              </a:rPr>
              <a:t>そうなると、自社プログラムを顧客が他社へ自由に配布できることになりますし、他社へソースコードも提供されてしまいます。「自社が開発したプログラムのソースコードは、自社の秘密情報だ」と言って、ソースコードの提供をやめさせることはできません。</a:t>
            </a: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したがって、 </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とともに動作するプログラムを自社が開発し、配布する場合は、自社のプログラムに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の条件を課して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とする必要がないか、自社のプログラムが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となっても自社のビジネス上、問題ないかを吟味することが大切です。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なお、自社のプログラムに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の条件を課す場合、必ずしも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にする必要はなく、</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と両立するライセンスにすることが可能です。「ライセンスの両立」については、スライド</a:t>
            </a:r>
            <a:r>
              <a:rPr lang="en-US" altLang="ja-JP" sz="1200" dirty="0">
                <a:latin typeface="Meiryo UI" panose="020B0604030504040204" pitchFamily="50" charset="-128"/>
                <a:ea typeface="Meiryo UI" panose="020B0604030504040204" pitchFamily="50" charset="-128"/>
              </a:rPr>
              <a:t>2.10</a:t>
            </a:r>
            <a:r>
              <a:rPr lang="ja-JP" altLang="en-US" sz="1200" dirty="0">
                <a:latin typeface="Meiryo UI" panose="020B0604030504040204" pitchFamily="50" charset="-128"/>
                <a:ea typeface="Meiryo UI" panose="020B0604030504040204" pitchFamily="50" charset="-128"/>
              </a:rPr>
              <a:t>にて説明します。</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sz="1200">
                <a:latin typeface="Meiryo UI" panose="020B0604030504040204" pitchFamily="50" charset="-128"/>
                <a:ea typeface="Meiryo UI" panose="020B0604030504040204" pitchFamily="50" charset="-128"/>
              </a:rPr>
              <a:pPr/>
              <a:t>21</a:t>
            </a:fld>
            <a:endParaRPr lang="en-US" altLang="ja-JP" sz="1200">
              <a:latin typeface="Meiryo UI" panose="020B0604030504040204" pitchFamily="50" charset="-128"/>
              <a:ea typeface="Meiryo UI" panose="020B0604030504040204" pitchFamily="50" charset="-128"/>
            </a:endParaRPr>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と類似したライセンス条件に</a:t>
            </a:r>
            <a:r>
              <a:rPr lang="en-US" altLang="ja-JP" sz="1200" dirty="0">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というものがあります。</a:t>
            </a:r>
            <a:r>
              <a:rPr lang="en-US" altLang="ja-JP" sz="1200" dirty="0">
                <a:solidFill>
                  <a:srgbClr val="000000"/>
                </a:solidFill>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も</a:t>
            </a:r>
            <a:r>
              <a:rPr lang="en-US" altLang="ja-JP" sz="1200" dirty="0">
                <a:solidFill>
                  <a:srgbClr val="000000"/>
                </a:solidFill>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が作成したライセンスです。</a:t>
            </a: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は、もともとライブラリ用に作成されたライセンス条件で、最初は、名称も「</a:t>
            </a:r>
            <a:r>
              <a:rPr lang="en-US" altLang="ja-JP" sz="1200" dirty="0">
                <a:latin typeface="Meiryo UI" panose="020B0604030504040204" pitchFamily="50" charset="-128"/>
                <a:ea typeface="Meiryo UI" panose="020B0604030504040204" pitchFamily="50" charset="-128"/>
              </a:rPr>
              <a:t>GNU Library </a:t>
            </a:r>
            <a:r>
              <a:rPr lang="en-US" altLang="ja-JP" sz="1200" dirty="0">
                <a:solidFill>
                  <a:srgbClr val="000000"/>
                </a:solidFill>
                <a:latin typeface="Meiryo UI" panose="020B0604030504040204" pitchFamily="50" charset="-128"/>
                <a:ea typeface="Meiryo UI" panose="020B0604030504040204" pitchFamily="50" charset="-128"/>
              </a:rPr>
              <a:t>General </a:t>
            </a:r>
            <a:r>
              <a:rPr lang="en-US" altLang="ja-JP" sz="1200" dirty="0">
                <a:latin typeface="Meiryo UI" panose="020B0604030504040204" pitchFamily="50" charset="-128"/>
                <a:ea typeface="Meiryo UI" panose="020B0604030504040204" pitchFamily="50" charset="-128"/>
              </a:rPr>
              <a:t>Public License</a:t>
            </a:r>
            <a:r>
              <a:rPr lang="ja-JP" altLang="en-US" sz="1200" dirty="0">
                <a:latin typeface="Meiryo UI" panose="020B0604030504040204" pitchFamily="50" charset="-128"/>
                <a:ea typeface="Meiryo UI" panose="020B0604030504040204" pitchFamily="50" charset="-128"/>
              </a:rPr>
              <a:t>」でした。その後、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の条件が</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より劣るとのことから、</a:t>
            </a:r>
            <a:r>
              <a:rPr lang="en-US" altLang="ja-JP" sz="1200" dirty="0">
                <a:latin typeface="Meiryo UI" panose="020B0604030504040204" pitchFamily="50" charset="-128"/>
                <a:ea typeface="Meiryo UI" panose="020B0604030504040204" pitchFamily="50" charset="-128"/>
              </a:rPr>
              <a:t>"Library"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a:t>
            </a:r>
            <a:r>
              <a:rPr lang="en-US" altLang="ja-JP" sz="1200" dirty="0">
                <a:solidFill>
                  <a:srgbClr val="000000"/>
                </a:solidFill>
                <a:latin typeface="Meiryo UI" panose="020B0604030504040204" pitchFamily="50" charset="-128"/>
                <a:ea typeface="Meiryo UI" panose="020B0604030504040204" pitchFamily="50" charset="-128"/>
              </a:rPr>
              <a:t>Lesser"</a:t>
            </a:r>
            <a:r>
              <a:rPr lang="ja-JP" altLang="en-US" sz="1200" dirty="0">
                <a:solidFill>
                  <a:srgbClr val="000000"/>
                </a:solidFill>
                <a:latin typeface="Meiryo UI" panose="020B0604030504040204" pitchFamily="50" charset="-128"/>
                <a:ea typeface="Meiryo UI" panose="020B0604030504040204" pitchFamily="50" charset="-128"/>
              </a:rPr>
              <a:t>に置き換えられました。</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と同様に、複製や配布、改変を許諾していて、配布先にも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のソースコードを提供することを義務付けています。しかし、連携して動作する他のプログラムに</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の全ての条件を課す必要はありません。</a:t>
            </a:r>
          </a:p>
          <a:p>
            <a:r>
              <a:rPr lang="ja-JP" altLang="en-US" sz="1200" dirty="0">
                <a:latin typeface="Meiryo UI" panose="020B0604030504040204" pitchFamily="50" charset="-128"/>
                <a:ea typeface="Meiryo UI" panose="020B0604030504040204" pitchFamily="50" charset="-128"/>
              </a:rPr>
              <a:t>こちらのスライドで説明すると、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の条件としては、自社プログラムと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プログラムをリンクして、顧客へ配布する場合、自社プログラムを、顧客自身が改変とリバースエンジニアリングできる条件にする必要があります。これは、顧客が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を改変した場合、再度、自社プログラムとリンクして実行できるようにするための条件です。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ソフトウェア製品の場合、通常は改変やリバースエンジニアリングを禁止していますので、</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を利用する場合は、ソフトウェア製品の使用許諾契約を修正する必要があります。</a:t>
            </a:r>
          </a:p>
          <a:p>
            <a:r>
              <a:rPr lang="ja-JP" altLang="en-US" sz="1200" dirty="0">
                <a:latin typeface="Meiryo UI" panose="020B0604030504040204" pitchFamily="50" charset="-128"/>
                <a:ea typeface="Meiryo UI" panose="020B0604030504040204" pitchFamily="50" charset="-128"/>
              </a:rPr>
              <a:t>なお、自社プログラムと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を静的リンクする場合は、自社プログラムのオブジェクトコードまたはソースコードのどちらかを提供する必要があります。これも、</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を改変した際に、再度、自社プログラムとリンクできるようにするための条件です。</a:t>
            </a:r>
          </a:p>
        </p:txBody>
      </p:sp>
    </p:spTree>
    <p:extLst>
      <p:ext uri="{BB962C8B-B14F-4D97-AF65-F5344CB8AC3E}">
        <p14:creationId xmlns:p14="http://schemas.microsoft.com/office/powerpoint/2010/main" val="79719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22</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と類似したライセンスである</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を説明します。これも</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が作成したものです。</a:t>
            </a:r>
            <a:endParaRPr lang="ja-JP" altLang="en-US" sz="1200" dirty="0">
              <a:latin typeface="Meiryo UI" panose="020B0604030504040204" pitchFamily="50" charset="-128"/>
              <a:ea typeface="Meiryo UI" panose="020B0604030504040204" pitchFamily="50" charset="-128"/>
            </a:endParaRPr>
          </a:p>
          <a:p>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は、配布する場合に、</a:t>
            </a:r>
            <a:r>
              <a:rPr lang="ja-JP" altLang="en-US" sz="1200" dirty="0">
                <a:latin typeface="Meiryo UI" panose="020B0604030504040204" pitchFamily="50" charset="-128"/>
                <a:ea typeface="Meiryo UI" panose="020B0604030504040204" pitchFamily="50" charset="-128"/>
              </a:rPr>
              <a:t>配布先へソースコードを提供することを義務付けているライセンスでした。したがって、配布しなければ、特に影響はありません。</a:t>
            </a:r>
            <a:r>
              <a:rPr lang="ja-JP" altLang="en-US" sz="1200" dirty="0">
                <a:solidFill>
                  <a:srgbClr val="000000"/>
                </a:solidFill>
                <a:latin typeface="Meiryo UI" panose="020B0604030504040204" pitchFamily="50" charset="-128"/>
                <a:ea typeface="Meiryo UI" panose="020B0604030504040204" pitchFamily="50" charset="-128"/>
              </a:rPr>
              <a:t> </a:t>
            </a:r>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一方、</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は、配布するつもりがない場合でも、ソースコードの提供が必要となるライセンスです。</a:t>
            </a:r>
            <a:endParaRPr lang="en-US" altLang="ja-JP" sz="1200" dirty="0">
              <a:solidFill>
                <a:srgbClr val="000000"/>
              </a:solidFill>
              <a:latin typeface="Meiryo UI" panose="020B0604030504040204" pitchFamily="50" charset="-128"/>
              <a:ea typeface="Meiryo UI" panose="020B0604030504040204" pitchFamily="50" charset="-128"/>
            </a:endParaRPr>
          </a:p>
          <a:p>
            <a:r>
              <a:rPr lang="ja-JP" altLang="en-US" sz="1200" dirty="0">
                <a:solidFill>
                  <a:srgbClr val="000000"/>
                </a:solidFill>
                <a:latin typeface="Meiryo UI" panose="020B0604030504040204" pitchFamily="50" charset="-128"/>
                <a:ea typeface="Meiryo UI" panose="020B0604030504040204" pitchFamily="50" charset="-128"/>
              </a:rPr>
              <a:t>具体的には、</a:t>
            </a:r>
            <a:r>
              <a:rPr kumimoji="0" lang="ja-JP" altLang="en-US" sz="1200" dirty="0">
                <a:latin typeface="Meiryo UI" panose="020B0604030504040204" pitchFamily="50" charset="-128"/>
                <a:ea typeface="Meiryo UI" panose="020B0604030504040204" pitchFamily="50" charset="-128"/>
              </a:rPr>
              <a:t>ネットワークを経由したサービス </a:t>
            </a:r>
            <a:r>
              <a:rPr kumimoji="0" lang="en-US" altLang="ja-JP" sz="1200" dirty="0">
                <a:latin typeface="Meiryo UI" panose="020B0604030504040204" pitchFamily="50" charset="-128"/>
                <a:ea typeface="Meiryo UI" panose="020B0604030504040204" pitchFamily="50" charset="-128"/>
              </a:rPr>
              <a:t>(Web</a:t>
            </a:r>
            <a:r>
              <a:rPr kumimoji="0" lang="ja-JP" altLang="en-US" sz="1200" dirty="0">
                <a:latin typeface="Meiryo UI" panose="020B0604030504040204" pitchFamily="50" charset="-128"/>
                <a:ea typeface="Meiryo UI" panose="020B0604030504040204" pitchFamily="50" charset="-128"/>
              </a:rPr>
              <a:t>サービス、</a:t>
            </a:r>
            <a:r>
              <a:rPr kumimoji="0" lang="en-US" altLang="ja-JP" sz="1200" dirty="0">
                <a:latin typeface="Meiryo UI" panose="020B0604030504040204" pitchFamily="50" charset="-128"/>
                <a:ea typeface="Meiryo UI" panose="020B0604030504040204" pitchFamily="50" charset="-128"/>
              </a:rPr>
              <a:t>ASP</a:t>
            </a:r>
            <a:r>
              <a:rPr kumimoji="0" lang="ja-JP" altLang="en-US" sz="1200" dirty="0">
                <a:latin typeface="Meiryo UI" panose="020B0604030504040204" pitchFamily="50" charset="-128"/>
                <a:ea typeface="Meiryo UI" panose="020B0604030504040204" pitchFamily="50" charset="-128"/>
              </a:rPr>
              <a:t>、</a:t>
            </a:r>
            <a:r>
              <a:rPr kumimoji="0" lang="en-US" altLang="ja-JP" sz="1200" dirty="0">
                <a:latin typeface="Meiryo UI" panose="020B0604030504040204" pitchFamily="50" charset="-128"/>
                <a:ea typeface="Meiryo UI" panose="020B0604030504040204" pitchFamily="50" charset="-128"/>
              </a:rPr>
              <a:t>SaaS</a:t>
            </a:r>
            <a:r>
              <a:rPr kumimoji="0" lang="ja-JP" altLang="en-US" sz="1200" dirty="0">
                <a:latin typeface="Meiryo UI" panose="020B0604030504040204" pitchFamily="50" charset="-128"/>
                <a:ea typeface="Meiryo UI" panose="020B0604030504040204" pitchFamily="50" charset="-128"/>
              </a:rPr>
              <a:t>等</a:t>
            </a:r>
            <a:r>
              <a:rPr kumimoji="0" lang="en-US" altLang="ja-JP" sz="1200" dirty="0">
                <a:latin typeface="Meiryo UI" panose="020B0604030504040204" pitchFamily="50" charset="-128"/>
                <a:ea typeface="Meiryo UI" panose="020B0604030504040204" pitchFamily="50" charset="-128"/>
              </a:rPr>
              <a:t>)</a:t>
            </a:r>
            <a:r>
              <a:rPr kumimoji="0" lang="ja-JP" altLang="en-US" sz="1200" dirty="0">
                <a:latin typeface="Meiryo UI" panose="020B0604030504040204" pitchFamily="50" charset="-128"/>
                <a:ea typeface="Meiryo UI" panose="020B0604030504040204" pitchFamily="50" charset="-128"/>
              </a:rPr>
              <a:t>のサーバで</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a:t>
            </a:r>
            <a:r>
              <a:rPr lang="en-US" altLang="ja-JP" sz="1200" dirty="0">
                <a:solidFill>
                  <a:srgbClr val="000000"/>
                </a:solidFill>
                <a:latin typeface="Meiryo UI" panose="020B0604030504040204" pitchFamily="50" charset="-128"/>
                <a:ea typeface="Meiryo UI" panose="020B0604030504040204" pitchFamily="50" charset="-128"/>
              </a:rPr>
              <a:t>OSS</a:t>
            </a:r>
            <a:r>
              <a:rPr lang="ja-JP" altLang="en-US" sz="1200" dirty="0">
                <a:solidFill>
                  <a:srgbClr val="000000"/>
                </a:solidFill>
                <a:latin typeface="Meiryo UI" panose="020B0604030504040204" pitchFamily="50" charset="-128"/>
                <a:ea typeface="Meiryo UI" panose="020B0604030504040204" pitchFamily="50" charset="-128"/>
              </a:rPr>
              <a:t>を改変して</a:t>
            </a:r>
            <a:r>
              <a:rPr kumimoji="0" lang="ja-JP" altLang="en-US" sz="1200" dirty="0">
                <a:latin typeface="Meiryo UI" panose="020B0604030504040204" pitchFamily="50" charset="-128"/>
                <a:ea typeface="Meiryo UI" panose="020B0604030504040204" pitchFamily="50" charset="-128"/>
              </a:rPr>
              <a:t>利用した場合に、</a:t>
            </a:r>
            <a:r>
              <a:rPr lang="ja-JP" altLang="en-US" sz="1200" dirty="0">
                <a:solidFill>
                  <a:srgbClr val="000000"/>
                </a:solidFill>
                <a:latin typeface="Meiryo UI" panose="020B0604030504040204" pitchFamily="50" charset="-128"/>
                <a:ea typeface="Meiryo UI" panose="020B0604030504040204" pitchFamily="50" charset="-128"/>
              </a:rPr>
              <a:t>サーバにアクセスする利用者、</a:t>
            </a:r>
            <a:r>
              <a:rPr lang="ja-JP" altLang="en-US" sz="1200" dirty="0">
                <a:latin typeface="Meiryo UI" panose="020B0604030504040204" pitchFamily="50" charset="-128"/>
                <a:ea typeface="Meiryo UI" panose="020B0604030504040204" pitchFamily="50" charset="-128"/>
              </a:rPr>
              <a:t>又はサービスの</a:t>
            </a:r>
            <a:r>
              <a:rPr kumimoji="0" lang="ja-JP" altLang="en-US" sz="1200" dirty="0">
                <a:latin typeface="Meiryo UI" panose="020B0604030504040204" pitchFamily="50" charset="-128"/>
                <a:ea typeface="Meiryo UI" panose="020B0604030504040204" pitchFamily="50" charset="-128"/>
              </a:rPr>
              <a:t>利用者に対して、ソースコードを</a:t>
            </a:r>
            <a:r>
              <a:rPr kumimoji="0" lang="ja-JP" altLang="en-US" sz="1200" dirty="0">
                <a:solidFill>
                  <a:srgbClr val="000000"/>
                </a:solidFill>
                <a:latin typeface="Meiryo UI" panose="020B0604030504040204" pitchFamily="50" charset="-128"/>
                <a:ea typeface="Meiryo UI" panose="020B0604030504040204" pitchFamily="50" charset="-128"/>
              </a:rPr>
              <a:t>提供</a:t>
            </a:r>
            <a:r>
              <a:rPr lang="ja-JP" altLang="en-US" sz="1200" dirty="0">
                <a:solidFill>
                  <a:srgbClr val="000000"/>
                </a:solidFill>
                <a:latin typeface="Meiryo UI" panose="020B0604030504040204" pitchFamily="50" charset="-128"/>
                <a:ea typeface="Meiryo UI" panose="020B0604030504040204" pitchFamily="50" charset="-128"/>
              </a:rPr>
              <a:t>することを義務付けています。また、</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と同様に、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と自社プログラムを連携してひとつの著作物とした場合、自社プログラムにも</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の条件を課して</a:t>
            </a:r>
            <a:r>
              <a:rPr lang="ja-JP" altLang="en-US" sz="1200" dirty="0">
                <a:latin typeface="Meiryo UI" panose="020B0604030504040204" pitchFamily="50" charset="-128"/>
                <a:ea typeface="Meiryo UI" panose="020B0604030504040204" pitchFamily="50" charset="-128"/>
              </a:rPr>
              <a:t>ソースコードを提供しなければなりません。</a:t>
            </a:r>
          </a:p>
          <a:p>
            <a:r>
              <a:rPr lang="ja-JP" altLang="en-US" sz="1200" dirty="0">
                <a:latin typeface="Meiryo UI" panose="020B0604030504040204" pitchFamily="50" charset="-128"/>
                <a:ea typeface="Meiryo UI" panose="020B0604030504040204" pitchFamily="50" charset="-128"/>
              </a:rPr>
              <a:t>したがって、自社プログラムに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の条件が適用されないか、自社プログラムが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になってもビジネス上、問題ないかを吟味する必要があります。</a:t>
            </a:r>
          </a:p>
        </p:txBody>
      </p:sp>
    </p:spTree>
    <p:extLst>
      <p:ext uri="{BB962C8B-B14F-4D97-AF65-F5344CB8AC3E}">
        <p14:creationId xmlns:p14="http://schemas.microsoft.com/office/powerpoint/2010/main" val="11575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23</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を連携させて利用する場合や、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に自社</a:t>
            </a:r>
            <a:r>
              <a:rPr lang="ja-JP" altLang="en-US" sz="1200" dirty="0">
                <a:latin typeface="Meiryo UI" panose="020B0604030504040204" pitchFamily="50" charset="-128"/>
                <a:ea typeface="Meiryo UI" panose="020B0604030504040204" pitchFamily="50" charset="-128"/>
              </a:rPr>
              <a:t>プログラム</a:t>
            </a:r>
            <a:r>
              <a:rPr kumimoji="0" lang="ja-JP" altLang="en-US" sz="1200" dirty="0">
                <a:solidFill>
                  <a:schemeClr val="tx1"/>
                </a:solidFill>
                <a:latin typeface="Meiryo UI" panose="020B0604030504040204" pitchFamily="50" charset="-128"/>
                <a:ea typeface="Meiryo UI" panose="020B0604030504040204" pitchFamily="50" charset="-128"/>
              </a:rPr>
              <a:t>を組み込む場合、つまり、</a:t>
            </a:r>
            <a:r>
              <a:rPr kumimoji="0" lang="ja-JP" altLang="en-US" sz="1200" u="none" dirty="0">
                <a:solidFill>
                  <a:srgbClr val="FF0000"/>
                </a:solidFill>
                <a:latin typeface="Meiryo UI" panose="020B0604030504040204" pitchFamily="50" charset="-128"/>
                <a:ea typeface="Meiryo UI" panose="020B0604030504040204" pitchFamily="50" charset="-128"/>
              </a:rPr>
              <a:t>派生した著作物</a:t>
            </a:r>
            <a:r>
              <a:rPr kumimoji="0" lang="ja-JP" altLang="en-US" sz="1200" dirty="0">
                <a:solidFill>
                  <a:schemeClr val="tx1"/>
                </a:solidFill>
                <a:latin typeface="Meiryo UI" panose="020B0604030504040204" pitchFamily="50" charset="-128"/>
                <a:ea typeface="Meiryo UI" panose="020B0604030504040204" pitchFamily="50" charset="-128"/>
              </a:rPr>
              <a:t>を配布する場合は、複数の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のライセンス同士や、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のライセンスと自社プログラムの契約条件が</a:t>
            </a:r>
            <a:r>
              <a:rPr kumimoji="0" lang="ja-JP" altLang="en-US" sz="1200" u="none" dirty="0">
                <a:solidFill>
                  <a:srgbClr val="FF0000"/>
                </a:solidFill>
                <a:latin typeface="Meiryo UI" panose="020B0604030504040204" pitchFamily="50" charset="-128"/>
                <a:ea typeface="Meiryo UI" panose="020B0604030504040204" pitchFamily="50" charset="-128"/>
              </a:rPr>
              <a:t>両立</a:t>
            </a:r>
            <a:r>
              <a:rPr kumimoji="0" lang="ja-JP" altLang="en-US" sz="1200" dirty="0">
                <a:solidFill>
                  <a:schemeClr val="tx1"/>
                </a:solidFill>
                <a:latin typeface="Meiryo UI" panose="020B0604030504040204" pitchFamily="50" charset="-128"/>
                <a:ea typeface="Meiryo UI" panose="020B0604030504040204" pitchFamily="50" charset="-128"/>
              </a:rPr>
              <a:t>することを確認する必要があります。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が配布できなくなります。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例えば、</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では、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の条件に無い制限を追加することを禁止しています。一方、</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は、宣伝媒体に開発者への謝辞等を記載する条件（宣伝条項）があり、この条件は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にありません。したがって、</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“OSS_A”</a:t>
            </a:r>
            <a:r>
              <a:rPr kumimoji="0" lang="ja-JP" altLang="en-US" sz="1200" dirty="0">
                <a:solidFill>
                  <a:schemeClr val="tx1"/>
                </a:solidFill>
                <a:latin typeface="Meiryo UI" panose="020B0604030504040204" pitchFamily="50" charset="-128"/>
                <a:ea typeface="Meiryo UI" panose="020B0604030504040204" pitchFamily="50" charset="-128"/>
              </a:rPr>
              <a:t>と、</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を連携してひとつの著作物にした場合、</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にも</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の条件を課す必要がありますが、宣伝条項があるため、両立できないということになります。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latin typeface="Meiryo UI" panose="020B0604030504040204" pitchFamily="50" charset="-128"/>
                <a:ea typeface="Meiryo UI" panose="020B0604030504040204" pitchFamily="50" charset="-128"/>
              </a:rPr>
              <a:t>GPL</a:t>
            </a:r>
            <a:r>
              <a:rPr lang="ja-JP" altLang="en-US" sz="1200" b="0"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と両立する、又は両立しない自由ソフトウェア・ライセンスについては、　</a:t>
            </a:r>
            <a:r>
              <a:rPr lang="en-US" altLang="ja-JP" sz="1200" dirty="0">
                <a:latin typeface="Meiryo UI" panose="020B0604030504040204" pitchFamily="50" charset="-128"/>
                <a:ea typeface="Meiryo UI" panose="020B0604030504040204" pitchFamily="50" charset="-128"/>
              </a:rPr>
              <a:t>https://www.gnu.org/licenses/license-list.html#GPLCompatibleLicenses</a:t>
            </a:r>
            <a:r>
              <a:rPr lang="ja-JP" altLang="en-US" sz="1200" dirty="0">
                <a:latin typeface="Meiryo UI" panose="020B0604030504040204" pitchFamily="50" charset="-128"/>
                <a:ea typeface="Meiryo UI" panose="020B0604030504040204" pitchFamily="50" charset="-128"/>
              </a:rPr>
              <a:t>を参考にしてください。</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ここからは、参考情報として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のライセンス違反の事例について紹介していきます。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52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１．</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ライセンスで定められた条件を遵守せずに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を利用している違反者に対して、開発者などが法的手段をとる事例が複数、出てきています。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ライセンスを巡る係争は、企業が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ライセンスに違反しており、開発者などから違反を指摘されたが、違反を是正するための十分な対応をとらなかったために、訴訟に発展しているケースが複数あります。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３．過去の訴訟の違反の要因としては、下記の様なライセンスの義務を果たしていないことが問題をとなっています。</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・ライセンス本文の告知</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・ソースコード提供</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・リバース・エンジニアリングの許可</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４．日本における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ライセンスの係争事例は確認されていませんが、</a:t>
            </a:r>
            <a:r>
              <a:rPr lang="en-US" altLang="ja-JP" sz="1200" dirty="0">
                <a:solidFill>
                  <a:schemeClr val="tx1"/>
                </a:solidFill>
                <a:latin typeface="Meiryo UI" panose="020B0604030504040204" pitchFamily="50" charset="-128"/>
                <a:ea typeface="Meiryo UI" panose="020B0604030504040204" pitchFamily="50" charset="-128"/>
              </a:rPr>
              <a:t>FSF(Free Software Foundation, Inc)</a:t>
            </a:r>
            <a:r>
              <a:rPr lang="ja-JP" altLang="en-US" sz="1200" dirty="0">
                <a:solidFill>
                  <a:schemeClr val="tx1"/>
                </a:solidFill>
                <a:latin typeface="Meiryo UI" panose="020B0604030504040204" pitchFamily="50" charset="-128"/>
                <a:ea typeface="Meiryo UI" panose="020B0604030504040204" pitchFamily="50" charset="-128"/>
              </a:rPr>
              <a:t>から</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違反を指摘されて対応した事例や、一般ユーザからはライセンス違反（</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や</a:t>
            </a:r>
            <a:r>
              <a:rPr lang="en-US" altLang="ja-JP" sz="1200" dirty="0">
                <a:solidFill>
                  <a:schemeClr val="tx1"/>
                </a:solidFill>
                <a:latin typeface="Meiryo UI" panose="020B0604030504040204" pitchFamily="50" charset="-128"/>
                <a:ea typeface="Meiryo UI" panose="020B0604030504040204" pitchFamily="50" charset="-128"/>
              </a:rPr>
              <a:t>BSD</a:t>
            </a:r>
            <a:r>
              <a:rPr lang="ja-JP" altLang="en-US" sz="1200" dirty="0">
                <a:solidFill>
                  <a:schemeClr val="tx1"/>
                </a:solidFill>
                <a:latin typeface="Meiryo UI" panose="020B0604030504040204" pitchFamily="50" charset="-128"/>
                <a:ea typeface="Meiryo UI" panose="020B0604030504040204" pitchFamily="50" charset="-128"/>
              </a:rPr>
              <a:t>等）を指摘された事例が複数、あります。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ライセンス違反は、開発者などから指摘を受けて水面下で違反行為が是正されているケースの方が多いはずで、係争事例は表面化した一部であると考えられます。</a:t>
            </a: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は自由に使えるものではなく、ライセンスに従って利用が許諾されているものでありますから、ライセンスを遵守するように管理する必要があります。</a:t>
            </a: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のライセンス違反を起こすと、こんな影響があります。</a:t>
            </a:r>
          </a:p>
          <a:p>
            <a:endParaRPr kumimoji="1" lang="en-US" altLang="ja-JP" sz="1200" dirty="0">
              <a:solidFill>
                <a:schemeClr val="tx1"/>
              </a:solidFill>
              <a:latin typeface="Meiryo UI" panose="020B0604030504040204" pitchFamily="50" charset="-128"/>
              <a:ea typeface="Meiryo UI" panose="020B0604030504040204" pitchFamily="50" charset="-128"/>
            </a:endParaRPr>
          </a:p>
          <a:p>
            <a:pPr algn="just"/>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ライセンス違反に起こすと、</a:t>
            </a:r>
            <a:r>
              <a:rPr lang="en-US"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OSS</a:t>
            </a:r>
            <a:r>
              <a:rPr lang="ja-JP"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の著作権者が法的手段に訴えた場合、製品などの販売停止や損害賠償を請求されるおそれがあります。たとえ、著作権者が法的手段に訴えなかったとしても</a:t>
            </a:r>
            <a:r>
              <a:rPr lang="ja-JP" altLang="en-US"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個人によるインターネットへの書き込みやメディアからの批判により企業のイメージダウンにつながり、顧客からの信頼を損ねることにもなりかねません。</a:t>
            </a:r>
            <a:endParaRPr kumimoji="1" lang="en-US" altLang="ja-JP" sz="1200" dirty="0">
              <a:solidFill>
                <a:schemeClr val="tx1"/>
              </a:solidFill>
              <a:latin typeface="Meiryo UI" panose="020B0604030504040204" pitchFamily="50" charset="-128"/>
              <a:ea typeface="Meiryo UI" panose="020B0604030504040204" pitchFamily="50" charset="-128"/>
            </a:endParaRPr>
          </a:p>
          <a:p>
            <a:pPr>
              <a:buClr>
                <a:srgbClr val="C00000"/>
              </a:buClr>
            </a:pPr>
            <a:r>
              <a:rPr kumimoji="1" lang="ja-JP" altLang="en-US" sz="1200" dirty="0">
                <a:solidFill>
                  <a:schemeClr val="tx1"/>
                </a:solidFill>
                <a:latin typeface="Meiryo UI" panose="020B0604030504040204" pitchFamily="50" charset="-128"/>
                <a:ea typeface="Meiryo UI" panose="020B0604030504040204" pitchFamily="50" charset="-128"/>
              </a:rPr>
              <a:t>そのようなことにならないように、</a:t>
            </a:r>
            <a:r>
              <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・守るべき条件（ライセンス）があることを理解する</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・ライセンスの内容を正しく理解する</a:t>
            </a:r>
          </a:p>
          <a:p>
            <a:r>
              <a:rPr kumimoji="1" lang="ja-JP" altLang="en-US" sz="1200" dirty="0">
                <a:solidFill>
                  <a:schemeClr val="tx1"/>
                </a:solidFill>
                <a:latin typeface="Meiryo UI" panose="020B0604030504040204" pitchFamily="50" charset="-128"/>
                <a:ea typeface="Meiryo UI" panose="020B0604030504040204" pitchFamily="50" charset="-128"/>
              </a:rPr>
              <a:t>、ことが大切です。</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を採用する際の検討事項について紹介していきます。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27</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115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GB" sz="1200" dirty="0">
                <a:solidFill>
                  <a:schemeClr val="tx1"/>
                </a:solidFill>
                <a:latin typeface="Meiryo UI" panose="020B0604030504040204" pitchFamily="50" charset="-128"/>
                <a:ea typeface="Meiryo UI" panose="020B0604030504040204" pitchFamily="50" charset="-128"/>
              </a:rPr>
              <a:t>を</a:t>
            </a:r>
            <a:r>
              <a:rPr lang="ja-JP" altLang="en-US" sz="1200" dirty="0">
                <a:solidFill>
                  <a:schemeClr val="tx1"/>
                </a:solidFill>
                <a:latin typeface="Meiryo UI" panose="020B0604030504040204" pitchFamily="50" charset="-128"/>
                <a:ea typeface="Meiryo UI" panose="020B0604030504040204" pitchFamily="50" charset="-128"/>
              </a:rPr>
              <a:t>採用</a:t>
            </a:r>
            <a:r>
              <a:rPr lang="ja-JP" altLang="en-GB" sz="1200" dirty="0">
                <a:solidFill>
                  <a:schemeClr val="tx1"/>
                </a:solidFill>
                <a:latin typeface="Meiryo UI" panose="020B0604030504040204" pitchFamily="50" charset="-128"/>
                <a:ea typeface="Meiryo UI" panose="020B0604030504040204" pitchFamily="50" charset="-128"/>
              </a:rPr>
              <a:t>する際</a:t>
            </a:r>
            <a:r>
              <a:rPr lang="ja-JP" altLang="en-US" sz="1200" dirty="0">
                <a:solidFill>
                  <a:schemeClr val="tx1"/>
                </a:solidFill>
                <a:latin typeface="Meiryo UI" panose="020B0604030504040204" pitchFamily="50" charset="-128"/>
                <a:ea typeface="Meiryo UI" panose="020B0604030504040204" pitchFamily="50" charset="-128"/>
              </a:rPr>
              <a:t>の注意事項をまとめると</a:t>
            </a:r>
            <a:r>
              <a:rPr lang="ja-JP" altLang="en-GB" sz="1200" dirty="0">
                <a:solidFill>
                  <a:schemeClr val="tx1"/>
                </a:solidFill>
                <a:latin typeface="Meiryo UI" panose="020B0604030504040204" pitchFamily="50" charset="-128"/>
                <a:ea typeface="Meiryo UI" panose="020B0604030504040204" pitchFamily="50" charset="-128"/>
              </a:rPr>
              <a:t>、こちらに</a:t>
            </a:r>
            <a:r>
              <a:rPr lang="ja-JP" altLang="en-US" sz="1200" dirty="0">
                <a:solidFill>
                  <a:schemeClr val="tx1"/>
                </a:solidFill>
                <a:latin typeface="Meiryo UI" panose="020B0604030504040204" pitchFamily="50" charset="-128"/>
                <a:ea typeface="Meiryo UI" panose="020B0604030504040204" pitchFamily="50" charset="-128"/>
              </a:rPr>
              <a:t>なり</a:t>
            </a:r>
            <a:r>
              <a:rPr lang="ja-JP" altLang="en-GB" sz="1200" dirty="0">
                <a:solidFill>
                  <a:schemeClr val="tx1"/>
                </a:solidFill>
                <a:latin typeface="Meiryo UI" panose="020B0604030504040204" pitchFamily="50" charset="-128"/>
                <a:ea typeface="Meiryo UI" panose="020B0604030504040204" pitchFamily="50" charset="-128"/>
              </a:rPr>
              <a:t>ます。</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まず、</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（１）ライセンス条件を遵守するために、</a:t>
            </a:r>
            <a:r>
              <a:rPr lang="ja-JP" altLang="en-US" sz="1200" dirty="0">
                <a:solidFill>
                  <a:schemeClr val="tx1"/>
                </a:solidFill>
                <a:latin typeface="Meiryo UI" panose="020B0604030504040204" pitchFamily="50" charset="-128"/>
                <a:ea typeface="Meiryo UI" panose="020B0604030504040204" pitchFamily="50" charset="-128"/>
              </a:rPr>
              <a:t>①</a:t>
            </a:r>
            <a:r>
              <a:rPr lang="ja-JP" altLang="en-GB" sz="1200" dirty="0">
                <a:solidFill>
                  <a:schemeClr val="tx1"/>
                </a:solidFill>
                <a:latin typeface="Meiryo UI" panose="020B0604030504040204" pitchFamily="50" charset="-128"/>
                <a:ea typeface="Meiryo UI" panose="020B0604030504040204" pitchFamily="50" charset="-128"/>
              </a:rPr>
              <a:t>ライセンスの条件を確認し、遵守可能か否かを判断し</a:t>
            </a:r>
            <a:r>
              <a:rPr lang="ja-JP" altLang="en-US" sz="1200" dirty="0">
                <a:solidFill>
                  <a:schemeClr val="tx1"/>
                </a:solidFill>
                <a:latin typeface="Meiryo UI" panose="020B0604030504040204" pitchFamily="50" charset="-128"/>
                <a:ea typeface="Meiryo UI" panose="020B0604030504040204" pitchFamily="50" charset="-128"/>
              </a:rPr>
              <a:t>ます。このとき、最終的なエンドユーザが遵守できるか否かも考慮する必要があります。</a:t>
            </a:r>
            <a:r>
              <a:rPr lang="ja-JP" altLang="en-GB" sz="1200" dirty="0">
                <a:solidFill>
                  <a:schemeClr val="tx1"/>
                </a:solidFill>
                <a:latin typeface="Meiryo UI" panose="020B0604030504040204" pitchFamily="50" charset="-128"/>
                <a:ea typeface="Meiryo UI" panose="020B0604030504040204" pitchFamily="50" charset="-128"/>
              </a:rPr>
              <a:t>実際に利用する際は、</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開発時に</a:t>
            </a:r>
            <a:r>
              <a:rPr lang="ja-JP" altLang="en-US" sz="1200" dirty="0">
                <a:solidFill>
                  <a:schemeClr val="tx1"/>
                </a:solidFill>
                <a:latin typeface="Meiryo UI" panose="020B0604030504040204" pitchFamily="50" charset="-128"/>
                <a:ea typeface="Meiryo UI" panose="020B0604030504040204" pitchFamily="50" charset="-128"/>
              </a:rPr>
              <a:t>、例えば、改変する際は、改変の記録を残す等の</a:t>
            </a:r>
            <a:r>
              <a:rPr lang="ja-JP" altLang="en-GB" sz="1200" dirty="0">
                <a:solidFill>
                  <a:schemeClr val="tx1"/>
                </a:solidFill>
                <a:latin typeface="Meiryo UI" panose="020B0604030504040204" pitchFamily="50" charset="-128"/>
                <a:ea typeface="Meiryo UI" panose="020B0604030504040204" pitchFamily="50" charset="-128"/>
              </a:rPr>
              <a:t>ライセンス条件を遵守</a:t>
            </a:r>
            <a:r>
              <a:rPr lang="ja-JP" altLang="en-US" sz="1200" dirty="0">
                <a:solidFill>
                  <a:schemeClr val="tx1"/>
                </a:solidFill>
                <a:latin typeface="Meiryo UI" panose="020B0604030504040204" pitchFamily="50" charset="-128"/>
                <a:ea typeface="Meiryo UI" panose="020B0604030504040204" pitchFamily="50" charset="-128"/>
              </a:rPr>
              <a:t>します。①、②では、</a:t>
            </a:r>
            <a:r>
              <a:rPr lang="ja-JP" altLang="en-GB" sz="1200" dirty="0">
                <a:solidFill>
                  <a:schemeClr val="tx1"/>
                </a:solidFill>
                <a:latin typeface="Meiryo UI" panose="020B0604030504040204" pitchFamily="50" charset="-128"/>
                <a:ea typeface="Meiryo UI" panose="020B0604030504040204" pitchFamily="50" charset="-128"/>
              </a:rPr>
              <a:t>ライセンス条件</a:t>
            </a:r>
            <a:r>
              <a:rPr lang="ja-JP" altLang="en-US" sz="1200" dirty="0">
                <a:solidFill>
                  <a:schemeClr val="tx1"/>
                </a:solidFill>
                <a:latin typeface="Meiryo UI" panose="020B0604030504040204" pitchFamily="50" charset="-128"/>
                <a:ea typeface="Meiryo UI" panose="020B0604030504040204" pitchFamily="50" charset="-128"/>
              </a:rPr>
              <a:t>や</a:t>
            </a:r>
            <a:r>
              <a:rPr lang="ja-JP" altLang="en-GB" sz="1200" dirty="0">
                <a:solidFill>
                  <a:schemeClr val="tx1"/>
                </a:solidFill>
                <a:latin typeface="Meiryo UI" panose="020B0604030504040204" pitchFamily="50" charset="-128"/>
                <a:ea typeface="Meiryo UI" panose="020B0604030504040204" pitchFamily="50" charset="-128"/>
              </a:rPr>
              <a:t>遵守</a:t>
            </a:r>
            <a:r>
              <a:rPr lang="ja-JP" altLang="en-US" sz="1200" dirty="0">
                <a:solidFill>
                  <a:schemeClr val="tx1"/>
                </a:solidFill>
                <a:latin typeface="Meiryo UI" panose="020B0604030504040204" pitchFamily="50" charset="-128"/>
                <a:ea typeface="Meiryo UI" panose="020B0604030504040204" pitchFamily="50" charset="-128"/>
              </a:rPr>
              <a:t>可能の可否、遵守状況の</a:t>
            </a:r>
            <a:r>
              <a:rPr lang="ja-JP" altLang="en-GB" sz="1200" dirty="0">
                <a:solidFill>
                  <a:schemeClr val="tx1"/>
                </a:solidFill>
                <a:latin typeface="Meiryo UI" panose="020B0604030504040204" pitchFamily="50" charset="-128"/>
                <a:ea typeface="Meiryo UI" panose="020B0604030504040204" pitchFamily="50" charset="-128"/>
              </a:rPr>
              <a:t>確認</a:t>
            </a:r>
            <a:r>
              <a:rPr lang="ja-JP" altLang="en-US" sz="1200" dirty="0">
                <a:solidFill>
                  <a:schemeClr val="tx1"/>
                </a:solidFill>
                <a:latin typeface="Meiryo UI" panose="020B0604030504040204" pitchFamily="50" charset="-128"/>
                <a:ea typeface="Meiryo UI" panose="020B0604030504040204" pitchFamily="50" charset="-128"/>
              </a:rPr>
              <a:t>とレビューを行います。さらに、③</a:t>
            </a:r>
            <a:r>
              <a:rPr lang="ja-JP" altLang="en-GB" sz="1200" dirty="0">
                <a:solidFill>
                  <a:schemeClr val="tx1"/>
                </a:solidFill>
                <a:latin typeface="Meiryo UI" panose="020B0604030504040204" pitchFamily="50" charset="-128"/>
                <a:ea typeface="Meiryo UI" panose="020B0604030504040204" pitchFamily="50" charset="-128"/>
              </a:rPr>
              <a:t>納品時</a:t>
            </a:r>
            <a:r>
              <a:rPr lang="ja-JP" altLang="en-US" sz="1200" dirty="0">
                <a:solidFill>
                  <a:schemeClr val="tx1"/>
                </a:solidFill>
                <a:latin typeface="Meiryo UI" panose="020B0604030504040204" pitchFamily="50" charset="-128"/>
                <a:ea typeface="Meiryo UI" panose="020B0604030504040204" pitchFamily="50" charset="-128"/>
              </a:rPr>
              <a:t>にはライセンスが添付されていることを確認する等、ライセンスを遵守できていることを確認</a:t>
            </a:r>
            <a:r>
              <a:rPr lang="ja-JP" altLang="en-GB" sz="1200" dirty="0">
                <a:solidFill>
                  <a:schemeClr val="tx1"/>
                </a:solidFill>
                <a:latin typeface="Meiryo UI" panose="020B0604030504040204" pitchFamily="50" charset="-128"/>
                <a:ea typeface="Meiryo UI" panose="020B0604030504040204" pitchFamily="50" charset="-128"/>
              </a:rPr>
              <a:t>することが</a:t>
            </a:r>
            <a:r>
              <a:rPr lang="ja-JP" altLang="en-US" sz="1200" dirty="0">
                <a:solidFill>
                  <a:schemeClr val="tx1"/>
                </a:solidFill>
                <a:latin typeface="Meiryo UI" panose="020B0604030504040204" pitchFamily="50" charset="-128"/>
                <a:ea typeface="Meiryo UI" panose="020B0604030504040204" pitchFamily="50" charset="-128"/>
              </a:rPr>
              <a:t>大切</a:t>
            </a:r>
            <a:r>
              <a:rPr lang="ja-JP" altLang="en-GB" sz="1200" dirty="0">
                <a:solidFill>
                  <a:schemeClr val="tx1"/>
                </a:solidFill>
                <a:latin typeface="Meiryo UI" panose="020B0604030504040204" pitchFamily="50" charset="-128"/>
                <a:ea typeface="Meiryo UI" panose="020B0604030504040204" pitchFamily="50" charset="-128"/>
              </a:rPr>
              <a:t>です。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（２）</a:t>
            </a:r>
            <a:r>
              <a:rPr lang="ja-JP" altLang="en-US" sz="1200" dirty="0">
                <a:solidFill>
                  <a:schemeClr val="tx1"/>
                </a:solidFill>
                <a:latin typeface="Meiryo UI" panose="020B0604030504040204" pitchFamily="50" charset="-128"/>
                <a:ea typeface="Meiryo UI" panose="020B0604030504040204" pitchFamily="50" charset="-128"/>
              </a:rPr>
              <a:t>開発の段階から、出荷後に</a:t>
            </a:r>
            <a:r>
              <a:rPr lang="ja-JP" altLang="en-GB" sz="1200" dirty="0">
                <a:solidFill>
                  <a:schemeClr val="tx1"/>
                </a:solidFill>
                <a:latin typeface="Meiryo UI" panose="020B0604030504040204" pitchFamily="50" charset="-128"/>
                <a:ea typeface="Meiryo UI" panose="020B0604030504040204" pitchFamily="50" charset="-128"/>
              </a:rPr>
              <a:t>問題が発生した際に</a:t>
            </a:r>
            <a:r>
              <a:rPr lang="ja-JP" altLang="en-US" sz="1200" dirty="0">
                <a:solidFill>
                  <a:schemeClr val="tx1"/>
                </a:solidFill>
                <a:latin typeface="Meiryo UI" panose="020B0604030504040204" pitchFamily="50" charset="-128"/>
                <a:ea typeface="Meiryo UI" panose="020B0604030504040204" pitchFamily="50" charset="-128"/>
              </a:rPr>
              <a:t>備えて、リスク低減策を検討しておくことが大切です。</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　想定される問題としては、①ライセンス違反、</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バグや</a:t>
            </a:r>
            <a:r>
              <a:rPr lang="ja-JP" altLang="en-US" sz="1200" dirty="0">
                <a:solidFill>
                  <a:schemeClr val="tx1"/>
                </a:solidFill>
                <a:latin typeface="Meiryo UI" panose="020B0604030504040204" pitchFamily="50" charset="-128"/>
                <a:ea typeface="Meiryo UI" panose="020B0604030504040204" pitchFamily="50" charset="-128"/>
              </a:rPr>
              <a:t>脆弱性</a:t>
            </a:r>
            <a:r>
              <a:rPr lang="ja-JP" altLang="en-GB" sz="1200" dirty="0">
                <a:solidFill>
                  <a:schemeClr val="tx1"/>
                </a:solidFill>
                <a:latin typeface="Meiryo UI" panose="020B0604030504040204" pitchFamily="50" charset="-128"/>
                <a:ea typeface="Meiryo UI" panose="020B0604030504040204" pitchFamily="50" charset="-128"/>
              </a:rPr>
              <a:t>等の技術的な問題が考えられます。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　例えば、①ライセンス違反の問題については、外部からの問い合わせに対応するために、問い合わせ窓口の設置や体制を整備しておく、②脆弱性等の技術的な問題については、開発の段階から、</a:t>
            </a:r>
            <a:r>
              <a:rPr lang="ja-JP" altLang="en-GB" sz="1200" dirty="0">
                <a:solidFill>
                  <a:schemeClr val="tx1"/>
                </a:solidFill>
                <a:latin typeface="Meiryo UI" panose="020B0604030504040204" pitchFamily="50" charset="-128"/>
                <a:ea typeface="Meiryo UI" panose="020B0604030504040204" pitchFamily="50" charset="-128"/>
              </a:rPr>
              <a:t>問題</a:t>
            </a:r>
            <a:r>
              <a:rPr lang="ja-JP" altLang="en-US" sz="1200" dirty="0">
                <a:solidFill>
                  <a:schemeClr val="tx1"/>
                </a:solidFill>
                <a:latin typeface="Meiryo UI" panose="020B0604030504040204" pitchFamily="50" charset="-128"/>
                <a:ea typeface="Meiryo UI" panose="020B0604030504040204" pitchFamily="50" charset="-128"/>
              </a:rPr>
              <a:t>発生時にタイムリーに情報を把握できるように情報入手の方法を確定しておき、情報把握後の作業フローを明確にしておく等が考えられます。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コンテンツは、これらの内容となります。</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70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29</a:t>
            </a:fld>
            <a:endParaRPr lang="en-US" altLang="ja-JP">
              <a:latin typeface="Meiryo UI" panose="020B0604030504040204" pitchFamily="50" charset="-128"/>
              <a:ea typeface="Meiryo UI" panose="020B0604030504040204" pitchFamily="50"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こちらは、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の情報を収集するのに役立つサイトです。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よろしければ、参考としてください。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algn="l" eaLnBrk="1" hangingPunct="1"/>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latin typeface="Meiryo UI" panose="020B0604030504040204" pitchFamily="50" charset="-128"/>
                <a:ea typeface="Meiryo UI" panose="020B0604030504040204" pitchFamily="50" charset="-128"/>
              </a:rPr>
              <a:t>こちらは、各ライセンスに関する</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の紹介です。</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071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ここからは、受発注時のライセンス情報の提供について、ご紹介します。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31</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394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32</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ソフトウェアサプライチェーンの中において、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の不適切な利用やライセンス情報の不足などがあると、最終製品を作り上げる段階で大きな問題になります</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例えば、最終製品が出荷できなくなったり、第三者や</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の著作権者からライセンス違反を指摘されたりするおそれが出てきます。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そのようなことが起こらないようにするためには、サプライチェーンの上流段階から全ての段階で問題を把握して対策を講じることが重要です。</a:t>
            </a:r>
          </a:p>
          <a:p>
            <a:pPr eaLnBrk="1" hangingPunct="1"/>
            <a:r>
              <a:rPr lang="ja-JP" altLang="en-US" sz="1200" dirty="0">
                <a:latin typeface="Meiryo UI" panose="020B0604030504040204" pitchFamily="50" charset="-128"/>
                <a:ea typeface="Meiryo UI" panose="020B0604030504040204" pitchFamily="50" charset="-128"/>
              </a:rPr>
              <a:t>サプライチェーンを構成する企業・団体それぞれがライセンス条件を遵守するために行うべきことを的確に実施し、相互に信頼関係を構築し、互いに適切な情報や必要な素材（例えばソースコードなど）の受け渡しをしっかりと行うことが重要で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33</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を利用するソフトウェアの開発を行う場合、</a:t>
            </a:r>
            <a:r>
              <a:rPr lang="ja-JP" altLang="en-US" sz="1200" dirty="0">
                <a:solidFill>
                  <a:schemeClr val="tx1"/>
                </a:solidFill>
                <a:latin typeface="Meiryo UI" panose="020B0604030504040204" pitchFamily="50" charset="-128"/>
                <a:ea typeface="Meiryo UI" panose="020B0604030504040204" pitchFamily="50" charset="-128"/>
              </a:rPr>
              <a:t>委託元と委託先で</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に関連する情報を共有、信頼関係を構築し、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についてお互いに研鑽を深めておく事が重要となります。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ソフト開発委託先への依頼事項としては、下記があります。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1.</a:t>
            </a:r>
            <a:r>
              <a:rPr lang="ja-JP" altLang="en-US" sz="1200" b="0" dirty="0">
                <a:solidFill>
                  <a:schemeClr val="tx1"/>
                </a:solidFill>
                <a:latin typeface="Meiryo UI" panose="020B0604030504040204" pitchFamily="50" charset="-128"/>
                <a:ea typeface="Meiryo UI" panose="020B0604030504040204" pitchFamily="50" charset="-128"/>
              </a:rPr>
              <a:t>委託元から指示</a:t>
            </a:r>
            <a:r>
              <a:rPr lang="en-US" altLang="ja-JP" sz="1200" b="0" dirty="0">
                <a:solidFill>
                  <a:schemeClr val="tx1"/>
                </a:solidFill>
                <a:latin typeface="Meiryo UI" panose="020B0604030504040204" pitchFamily="50" charset="-128"/>
                <a:ea typeface="Meiryo UI" panose="020B0604030504040204" pitchFamily="50" charset="-128"/>
              </a:rPr>
              <a:t>/</a:t>
            </a:r>
            <a:r>
              <a:rPr lang="ja-JP" altLang="en-US" sz="1200" b="0" dirty="0">
                <a:solidFill>
                  <a:schemeClr val="tx1"/>
                </a:solidFill>
                <a:latin typeface="Meiryo UI" panose="020B0604030504040204" pitchFamily="50" charset="-128"/>
                <a:ea typeface="Meiryo UI" panose="020B0604030504040204" pitchFamily="50" charset="-128"/>
              </a:rPr>
              <a:t>承認された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のみを使用し、指示された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の利用方法を遵守しましょう。</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2.</a:t>
            </a:r>
            <a:r>
              <a:rPr lang="ja-JP" altLang="en-US" sz="1200" b="0" dirty="0">
                <a:solidFill>
                  <a:schemeClr val="tx1"/>
                </a:solidFill>
                <a:latin typeface="Meiryo UI" panose="020B0604030504040204" pitchFamily="50" charset="-128"/>
                <a:ea typeface="Meiryo UI" panose="020B0604030504040204" pitchFamily="50" charset="-128"/>
              </a:rPr>
              <a:t>新たに</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を利用する場合は、必ず委託元に、下記の情報を提供し、承認を得ましょう。</a:t>
            </a:r>
            <a:br>
              <a:rPr lang="en-US" altLang="ja-JP" sz="1200" b="0" dirty="0">
                <a:solidFill>
                  <a:schemeClr val="tx1"/>
                </a:solidFill>
                <a:latin typeface="Meiryo UI" panose="020B0604030504040204" pitchFamily="50" charset="-128"/>
                <a:ea typeface="Meiryo UI" panose="020B0604030504040204" pitchFamily="50" charset="-128"/>
              </a:rPr>
            </a:br>
            <a:r>
              <a:rPr lang="ja-JP" altLang="en-US" sz="1200" b="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kern="0" dirty="0">
                <a:solidFill>
                  <a:schemeClr val="tx1"/>
                </a:solidFill>
                <a:latin typeface="Meiryo UI" panose="020B0604030504040204" pitchFamily="50" charset="-128"/>
                <a:ea typeface="Meiryo UI" panose="020B0604030504040204" pitchFamily="50" charset="-128"/>
              </a:rPr>
              <a:t>ソフト開発委託元へ</a:t>
            </a:r>
            <a:r>
              <a:rPr lang="en-US" altLang="ja-JP" sz="1200" kern="0" dirty="0">
                <a:solidFill>
                  <a:schemeClr val="tx1"/>
                </a:solidFill>
                <a:latin typeface="Meiryo UI" panose="020B0604030504040204" pitchFamily="50" charset="-128"/>
                <a:ea typeface="Meiryo UI" panose="020B0604030504040204" pitchFamily="50" charset="-128"/>
              </a:rPr>
              <a:t>OSS</a:t>
            </a:r>
            <a:r>
              <a:rPr lang="ja-JP" altLang="en-US" sz="1200" kern="0" dirty="0">
                <a:solidFill>
                  <a:schemeClr val="tx1"/>
                </a:solidFill>
                <a:latin typeface="Meiryo UI" panose="020B0604030504040204" pitchFamily="50" charset="-128"/>
                <a:ea typeface="Meiryo UI" panose="020B0604030504040204" pitchFamily="50" charset="-128"/>
              </a:rPr>
              <a:t>情報が提供されなかった場合、</a:t>
            </a:r>
            <a:r>
              <a:rPr lang="ja-JP" altLang="en-US" sz="1200" dirty="0">
                <a:solidFill>
                  <a:schemeClr val="tx1"/>
                </a:solidFill>
                <a:latin typeface="Meiryo UI" panose="020B0604030504040204" pitchFamily="50" charset="-128"/>
                <a:ea typeface="Meiryo UI" panose="020B0604030504040204" pitchFamily="50" charset="-128"/>
              </a:rPr>
              <a:t>以下のトラブルが予測されます。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例えば、委託先が利用した</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条件にて、ソースコードを提供することが義務付けられていた場合、委託元がそのことを知らずにいると、委託元が顧客へバイナリのみを提供してしまい、ライセンス違反となってしまうおそれがあり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参考情報です。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プロジェクトについて、紹介します。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については、こちらに</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34</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0788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にて活動し情報を共有しています。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こちらに記載した情報を参考にしてください。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35</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sz="1200">
                <a:latin typeface="Meiryo UI" panose="020B0604030504040204" pitchFamily="50" charset="-128"/>
                <a:ea typeface="Meiryo UI" panose="020B0604030504040204" pitchFamily="50" charset="-128"/>
              </a:rPr>
              <a:pPr/>
              <a:t>36</a:t>
            </a:fld>
            <a:endParaRPr lang="en-US" altLang="ja-JP" sz="1200">
              <a:latin typeface="Meiryo UI" panose="020B0604030504040204" pitchFamily="50" charset="-128"/>
              <a:ea typeface="Meiryo UI" panose="020B0604030504040204" pitchFamily="50" charset="-128"/>
            </a:endParaRPr>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色々とご説明してきましたが、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を利用するに当たってのポイントは、こちらの３つです。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まず、ライセンス条件を遵守すること。次に問題発生時に対処できるように対応方法を検討しておくこと、三つ目が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の情報を顧客も含めて情報共有することになります。</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安心安全に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を活用していくことにご協力くださいますようお願いいたします。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まず、</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と知的財産権の関係からご紹介します。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912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sz="1200">
                <a:latin typeface="Meiryo UI" panose="020B0604030504040204" pitchFamily="50" charset="-128"/>
                <a:ea typeface="Meiryo UI" panose="020B0604030504040204" pitchFamily="50" charset="-128"/>
              </a:rPr>
              <a:pPr/>
              <a:t>4</a:t>
            </a:fld>
            <a:endParaRPr lang="en-US" altLang="ja-JP" sz="1200">
              <a:latin typeface="Meiryo UI" panose="020B0604030504040204" pitchFamily="50" charset="-128"/>
              <a:ea typeface="Meiryo UI" panose="020B0604030504040204" pitchFamily="50" charset="-128"/>
            </a:endParaRPr>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solidFill>
                  <a:schemeClr val="tx1"/>
                </a:solidFill>
                <a:latin typeface="Meiryo UI" panose="020B0604030504040204" pitchFamily="50" charset="-128"/>
                <a:ea typeface="Meiryo UI" panose="020B0604030504040204" pitchFamily="50" charset="-128"/>
              </a:rPr>
              <a:t>まず初めに質問させてください。</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インターネットからダウンロードしたプログラム</a:t>
            </a:r>
            <a:r>
              <a:rPr lang="en-US" altLang="ja-JP" dirty="0">
                <a:solidFill>
                  <a:schemeClr val="tx1"/>
                </a:solidFill>
                <a:latin typeface="Meiryo UI" panose="020B0604030504040204" pitchFamily="50" charset="-128"/>
                <a:ea typeface="Meiryo UI" panose="020B0604030504040204" pitchFamily="50" charset="-128"/>
              </a:rPr>
              <a:t>A</a:t>
            </a:r>
            <a:r>
              <a:rPr lang="ja-JP" altLang="en-US" dirty="0">
                <a:solidFill>
                  <a:schemeClr val="tx1"/>
                </a:solidFill>
                <a:latin typeface="Meiryo UI" panose="020B0604030504040204" pitchFamily="50" charset="-128"/>
                <a:ea typeface="Meiryo UI" panose="020B0604030504040204" pitchFamily="50" charset="-128"/>
              </a:rPr>
              <a:t>を、自社の製品や受託開発に利用できると思いますか。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これは、ちょっと意地悪な質問で、前提となる条件をどのように考えるかで答えが変わってきます。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プログラムの開発者が利用に関する条件を何も提示していなければ利用できないということになりますし、利用を許諾することを明記していれば利用できるということになります。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というのは、プログラムは著作権法で保護されているからです。</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プログラムの表現は、著作権法で保護されており、プログラムを作成した人に著作権が発生します。個人が作成すればその個人に発生しますし、会社の業務で作成した場合は、特に別の取り決めが無い限り、会社に著作権が発生し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を利用する際に特に関係するのが、著作権の中の複製権や、インターネットで送信する公衆送信権、他社</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他人に提供したり貸したりする譲渡権や貸与権、改変に関係する翻案権や二次的著作物の利用に関する原著作者の権利等があります。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また、人格権として、氏名表示権や意に反した改変をされない同一性保持権があります。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これらの権利は、プログラム等の作成者が保有している権利ですので、著作権者の許諾がなければ、勝手に利用することができないということになります。</a:t>
            </a:r>
            <a:endParaRPr kumimoji="1" lang="en-US" altLang="ja-JP" dirty="0">
              <a:solidFill>
                <a:schemeClr val="tx1"/>
              </a:solidFill>
              <a:latin typeface="Meiryo UI" panose="020B0604030504040204" pitchFamily="50" charset="-128"/>
              <a:ea typeface="Meiryo UI" panose="020B0604030504040204" pitchFamily="50" charset="-128"/>
            </a:endParaRPr>
          </a:p>
          <a:p>
            <a:pPr algn="l" eaLnBrk="1" hangingPunct="1"/>
            <a:endParaRPr lang="en-US" altLang="ja-JP" dirty="0">
              <a:solidFill>
                <a:schemeClr val="tx1"/>
              </a:solidFill>
              <a:latin typeface="Meiryo UI" panose="020B0604030504040204" pitchFamily="50" charset="-128"/>
              <a:ea typeface="Meiryo UI" panose="020B0604030504040204" pitchFamily="50" charset="-128"/>
            </a:endParaRPr>
          </a:p>
          <a:p>
            <a:pPr algn="l" eaLnBrk="1" hangingPunct="1"/>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本節は日本の法令に対応しています。</a:t>
            </a:r>
            <a:r>
              <a:rPr lang="ja-JP" altLang="en-US"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翻訳版を日本以外で利用する際には、各企業の法務部門を加えた検討が不可欠となります。</a:t>
            </a:r>
            <a:r>
              <a:rPr lang="en-US" altLang="ja-JP"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114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en-US" altLang="ja-JP" sz="1200" dirty="0">
                <a:solidFill>
                  <a:schemeClr val="tx1"/>
                </a:solidFill>
                <a:latin typeface="Meiryo UI" panose="020B0604030504040204" pitchFamily="50" charset="-128"/>
                <a:ea typeface="Meiryo UI" panose="020B0604030504040204" pitchFamily="50" charset="-128"/>
              </a:rPr>
              <a:t>OSI(Open Source Initiative)</a:t>
            </a:r>
            <a:r>
              <a:rPr lang="ja-JP" altLang="en-US" sz="1200" dirty="0">
                <a:solidFill>
                  <a:schemeClr val="tx1"/>
                </a:solidFill>
                <a:latin typeface="Meiryo UI" panose="020B0604030504040204" pitchFamily="50" charset="-128"/>
                <a:ea typeface="Meiryo UI" panose="020B0604030504040204" pitchFamily="50" charset="-128"/>
              </a:rPr>
              <a:t>という団体が、こちらに記載されているような</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箇条を定義しています。しかし、この定義を意識せず、一般的にソースコードが公開されていて、利用がライセンスで許諾されているものが、オープンソースと呼ばれています。</a:t>
            </a: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7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は有用なツールですが、そのメリット</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デメリットをきちんと認識したうえで、できるだけリスク低減することが大切です。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まず、①</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は、無償で入手できますので、導入コストや開発費を削減できることが期待できます。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の開発者は一切の責任を負わない条件で無償提供しています。バグや脆弱性等の問題や、特許等の権利侵害の問題が発生した場合のリスクの低減策を事前に検討しておく必要があります。</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例</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 脆弱性の発生の把握方法の確定、過去の特許訴訟の有無の確認等</a:t>
            </a:r>
            <a:r>
              <a:rPr lang="en-US" altLang="ja-JP" sz="1200" dirty="0">
                <a:solidFill>
                  <a:schemeClr val="tx1"/>
                </a:solidFill>
                <a:latin typeface="Meiryo UI" panose="020B0604030504040204" pitchFamily="50" charset="-128"/>
                <a:ea typeface="Meiryo UI" panose="020B0604030504040204" pitchFamily="50" charset="-128"/>
              </a:rPr>
              <a:t>)</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ソースコードが公開されています。ベンダ製品の場合、ソースコードは公開されていませんので、問題が発生した場合、利用者は、その製品を開発したベンダが対応するのを待つしかありません。しか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は、問題が発生した場合でも、利用者に技術力があれば自身でソースコードの調査や修正を行うことができます。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中には、バイナリを配布する場合にソースコードの提供を義務付けているものがあります。この場合、自社が改変した部分のノウハウが流失するおそれがあります。改変する際は、秘密とすべき情報が含まれないように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さらに、③</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は、コミュニティという開発者の集団で開発されるものが多いです。スキルの高い開発者が参加していることも多く、利用実績の多い</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を選択することで、品質・性能のよいものを利用することができます。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コミュニティの開発者により仕様が確定されるため、バージョンアップ時の機能の互換性の保証はありません。従来、利用していた機能が、バージョンアップ時に削除されることもあり得ます。このリスクを低減するためには、利用す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の開発コミュニティにどのような企業が参加しているか、世の中の利用実績等を個別に評価することが大切です。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この章では、</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とライセンスに関する基本事項をご紹介します。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935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pic>
        <p:nvPicPr>
          <p:cNvPr id="3" name="Picture 6">
            <a:extLst>
              <a:ext uri="{FF2B5EF4-FFF2-40B4-BE49-F238E27FC236}">
                <a16:creationId xmlns:a16="http://schemas.microsoft.com/office/drawing/2014/main" id="{EE23D540-565B-84B5-8495-DA1DFED53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www.apache.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secure-web.cisco.com/1UU_dhhJ9ga67MVq8zjBAa7qx_L9fgBK4paMmYhqd7tJJsJu7O463l0Pw-ShLj8kKSGl9ldOwXYuYesT4RFuDUOdNqrsmHX0NzxJpS8ckam_4Pf3kfeuPg8Q6RKoFQ81IGagpVDwdfJVlgzEBjy_Y83sbKt4e0keOOkGXa5ML5RVHqPGs3dbYBxYl2Keyr6EerHIwIrxitNCyTxi57lWrj3imR11twhwIwdoHUbnxC-WhHi-yBc8aEycxXToFYcXXARMvnXFGMDYhO0GSd116m36MwcjuBvdehp4Egd0ElgR7xEUN_huJBDFh4xvr_KL_/https%3A%2F%2Flicenses.opensource.jp%2F" TargetMode="External"/><Relationship Id="rId13" Type="http://schemas.openxmlformats.org/officeDocument/2006/relationships/hyperlink" Target="https://spdx.org/" TargetMode="External"/><Relationship Id="rId3" Type="http://schemas.openxmlformats.org/officeDocument/2006/relationships/hyperlink" Target="http://jvndb.jvn.jp/index.html" TargetMode="External"/><Relationship Id="rId7" Type="http://schemas.openxmlformats.org/officeDocument/2006/relationships/hyperlink" Target="https://www.openhub.net/" TargetMode="External"/><Relationship Id="rId12" Type="http://schemas.openxmlformats.org/officeDocument/2006/relationships/hyperlink" Target="https://www.osll.jp/outline/reference/#_33" TargetMode="External"/><Relationship Id="rId2" Type="http://schemas.openxmlformats.org/officeDocument/2006/relationships/notesSlide" Target="../notesSlides/notesSlide30.xml"/><Relationship Id="rId16" Type="http://schemas.openxmlformats.org/officeDocument/2006/relationships/hyperlink" Target="https://www.osll.jp/" TargetMode="External"/><Relationship Id="rId1" Type="http://schemas.openxmlformats.org/officeDocument/2006/relationships/slideLayout" Target="../slideLayouts/slideLayout4.xml"/><Relationship Id="rId6" Type="http://schemas.openxmlformats.org/officeDocument/2006/relationships/hyperlink" Target="http://sourceforge.jp/magazine/" TargetMode="External"/><Relationship Id="rId11" Type="http://schemas.openxmlformats.org/officeDocument/2006/relationships/hyperlink" Target="https://www.softic.or.jp/ossqa/index.htm" TargetMode="External"/><Relationship Id="rId5" Type="http://schemas.openxmlformats.org/officeDocument/2006/relationships/hyperlink" Target="http://www.ossnews.jp/" TargetMode="External"/><Relationship Id="rId15" Type="http://schemas.openxmlformats.org/officeDocument/2006/relationships/hyperlink" Target="https://tldrlegal.com/licenses/browse" TargetMode="External"/><Relationship Id="rId10" Type="http://schemas.openxmlformats.org/officeDocument/2006/relationships/hyperlink" Target="https://www.ipa.go.jp/osc/license1.html" TargetMode="External"/><Relationship Id="rId4" Type="http://schemas.openxmlformats.org/officeDocument/2006/relationships/hyperlink" Target="http://radar.oss.scsk.info/" TargetMode="External"/><Relationship Id="rId9" Type="http://schemas.openxmlformats.org/officeDocument/2006/relationships/hyperlink" Target="http://www.ipa.go.jp/osc/osslegal.html" TargetMode="External"/><Relationship Id="rId14" Type="http://schemas.openxmlformats.org/officeDocument/2006/relationships/hyperlink" Target="https://spdx.org/license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11" Type="http://schemas.openxmlformats.org/officeDocument/2006/relationships/hyperlink" Target="http://www.eclipse.org/legal/eplfaq.php"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s://www.ibm.com/developerworks/jp/opensource/library/os-cplfaq.html"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openchain-project.github.io/OpenChain-JWG/subgroups/promotion/" TargetMode="External"/><Relationship Id="rId3" Type="http://schemas.openxmlformats.org/officeDocument/2006/relationships/hyperlink" Target="https://openchain-project.github.io/OpenChain-JWG/subgroups/education/" TargetMode="External"/><Relationship Id="rId7" Type="http://schemas.openxmlformats.org/officeDocument/2006/relationships/hyperlink" Target="https://openchain-project.github.io/OpenChain-JWG/subgroups/plannin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icensing/" TargetMode="External"/><Relationship Id="rId5" Type="http://schemas.openxmlformats.org/officeDocument/2006/relationships/hyperlink" Target="https://openchain-project.github.io/OpenChain-JWG/subgroups/leaflet/" TargetMode="External"/><Relationship Id="rId4" Type="http://schemas.openxmlformats.org/officeDocument/2006/relationships/hyperlink" Target="https://openchain-project.github.io/OpenChain-JWG/subgroups/FAQ/" TargetMode="External"/><Relationship Id="rId9" Type="http://schemas.openxmlformats.org/officeDocument/2006/relationships/hyperlink" Target="https://openchain-project.github.io/OpenChain-JWG/subgroups/tool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479177"/>
            <a:ext cx="10993040"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a:solidFill>
                  <a:srgbClr val="FFFFFF"/>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ソフトウェア開発委託先向け教育資料</a:t>
            </a:r>
            <a:endParaRPr lang="en-US" sz="32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149080"/>
            <a:ext cx="9552881" cy="2035126"/>
          </a:xfrm>
        </p:spPr>
        <p:txBody>
          <a:bodyPr vert="horz" lIns="91440" tIns="45720" rIns="91440" bIns="45720" rtlCol="0" anchor="t">
            <a:noAutofit/>
          </a:bodyPr>
          <a:lstStyle/>
          <a:p>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本資料は、企業が</a:t>
            </a:r>
            <a: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を含むソフトウェアの開発を委託する際、</a:t>
            </a:r>
            <a:r>
              <a:rPr lang="ja-JP" altLang="en-US" sz="18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委託先に向けて</a:t>
            </a:r>
            <a:r>
              <a:rPr lang="en-US" altLang="ja-JP" sz="1800"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sz="180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8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ライセンスに関する</a:t>
            </a:r>
            <a:r>
              <a:rPr lang="ja-JP" altLang="en-US" sz="18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教育を行い、情報共有を依頼する</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ためのものです。</a:t>
            </a:r>
            <a:endPar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br>
              <a:rPr 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資料は</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hlinkClick r:id="rId4"/>
              </a:rPr>
              <a:t>Creative Commons CC0 1.0 Universal </a:t>
            </a:r>
            <a:r>
              <a:rPr lang="en-US" sz="17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ライセンスの下でリリースされて</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おり、複製、改変、</a:t>
            </a:r>
            <a:b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配布にあたっての制限はありません。</a:t>
            </a:r>
            <a:endParaRPr lang="en-US" altLang="ja-JP" sz="17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7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700" dirty="0">
                <a:latin typeface="Meiryo UI" panose="020B0604030504040204" pitchFamily="50" charset="-128"/>
                <a:ea typeface="Meiryo UI" panose="020B0604030504040204" pitchFamily="50" charset="-128"/>
                <a:cs typeface="メイリオ" panose="020B0604030504040204" pitchFamily="50" charset="-128"/>
              </a:rPr>
              <a:t>作成元：</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kern="0" dirty="0" err="1">
                <a:latin typeface="Meiryo UI" panose="020B0604030504040204" pitchFamily="50" charset="-128"/>
                <a:ea typeface="Meiryo UI" panose="020B0604030504040204" pitchFamily="50" charset="-128"/>
                <a:cs typeface="メイリオ" panose="020B0604030504040204" pitchFamily="50" charset="-128"/>
                <a:hlinkClick r:id="rId5"/>
              </a:rPr>
              <a:t>OpenChain</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 Japan Work Group</a:t>
            </a:r>
            <a:r>
              <a:rPr lang="ja-JP" altLang="en-US" sz="1700" dirty="0">
                <a:latin typeface="Meiryo UI" panose="020B0604030504040204" pitchFamily="50" charset="-128"/>
                <a:ea typeface="Meiryo UI" panose="020B0604030504040204" pitchFamily="50" charset="-128"/>
                <a:cs typeface="メイリオ" panose="020B0604030504040204" pitchFamily="50" charset="-128"/>
                <a:hlinkClick r:id="rId5"/>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hlinkClick r:id="rId5"/>
              </a:rPr>
              <a:t>e</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ducation sg</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sz="14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2.1</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p:cNvSpPr txBox="1">
            <a:spLocks noChangeArrowheads="1"/>
          </p:cNvSpPr>
          <p:nvPr/>
        </p:nvSpPr>
        <p:spPr bwMode="gray">
          <a:xfrm>
            <a:off x="9157196" y="3069308"/>
            <a:ext cx="2411412" cy="1569660"/>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著作権者が、</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著作物毎に、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9</a:t>
            </a:fld>
            <a:endParaRPr lang="en-US" altLang="ja-JP" sz="1200">
              <a:solidFill>
                <a:schemeClr val="bg1"/>
              </a:solidFill>
              <a:latin typeface="+mn-lt"/>
              <a:ea typeface="MingLiU" pitchFamily="49" charset="-120"/>
            </a:endParaRPr>
          </a:p>
        </p:txBody>
      </p:sp>
      <p:sp>
        <p:nvSpPr>
          <p:cNvPr id="8220" name="AutoShape 28"/>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4230589855"/>
              </p:ext>
            </p:extLst>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　配布とライセンスの関係の事例</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　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2.4</a:t>
            </a:r>
            <a:r>
              <a:rPr lang="ja-JP" altLang="en-US" dirty="0">
                <a:latin typeface="Meiryo UI" panose="020B0604030504040204" pitchFamily="50" charset="-128"/>
                <a:ea typeface="Meiryo UI" panose="020B0604030504040204" pitchFamily="50" charset="-128"/>
              </a:rPr>
              <a:t>　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a:t>
            </a:r>
            <a:r>
              <a:rPr lang="en-US" altLang="ja-JP" sz="1400" b="1" dirty="0">
                <a:solidFill>
                  <a:schemeClr val="tx1"/>
                </a:solidFill>
              </a:rPr>
              <a:t>files (the "Software"), 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6" name="右中かっこ 5"/>
          <p:cNvSpPr/>
          <p:nvPr/>
        </p:nvSpPr>
        <p:spPr bwMode="auto">
          <a:xfrm>
            <a:off x="10439293"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責</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 </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大</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文</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字</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と大文字表記、</a:t>
            </a:r>
            <a:endParaRPr lang="en-US" altLang="ja-JP" b="1"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その他のソフトウェアは</a:t>
            </a:r>
            <a:br>
              <a:rPr lang="en-US" altLang="ja-JP"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と小文字表記</a:t>
            </a:r>
            <a:endParaRPr lang="ja-JP" altLang="en-US" dirty="0">
              <a:solidFill>
                <a:srgbClr val="000000"/>
              </a:solidFill>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　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p:cNvSpPr>
            <a:spLocks noGrp="1" noChangeArrowheads="1"/>
          </p:cNvSpPr>
          <p:nvPr>
            <p:ph idx="1"/>
          </p:nvPr>
        </p:nvSpPr>
        <p:spPr>
          <a:xfrm>
            <a:off x="1744986"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p:cNvSpPr txBox="1">
            <a:spLocks noChangeArrowheads="1"/>
          </p:cNvSpPr>
          <p:nvPr/>
        </p:nvSpPr>
        <p:spPr bwMode="gray">
          <a:xfrm>
            <a:off x="1703388" y="6098381"/>
            <a:ext cx="8496300" cy="541687"/>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600" dirty="0">
                <a:latin typeface="Meiryo UI" panose="020B0604030504040204" pitchFamily="50" charset="-128"/>
                <a:ea typeface="Meiryo UI" panose="020B0604030504040204" pitchFamily="50" charset="-128"/>
              </a:rPr>
              <a:t>※OSI</a:t>
            </a:r>
            <a:r>
              <a:rPr lang="ja-JP" altLang="en-US" sz="1600" dirty="0">
                <a:latin typeface="Meiryo UI" panose="020B0604030504040204" pitchFamily="50" charset="-128"/>
                <a:ea typeface="Meiryo UI" panose="020B0604030504040204" pitchFamily="50" charset="-128"/>
              </a:rPr>
              <a:t>承認ライセンス 日本語参考訳より</a:t>
            </a:r>
            <a:endParaRPr lang="ja-JP" altLang="en-US" sz="1600" u="sng" dirty="0">
              <a:latin typeface="Meiryo UI" panose="020B0604030504040204" pitchFamily="50" charset="-128"/>
              <a:ea typeface="Meiryo UI" panose="020B0604030504040204" pitchFamily="50" charset="-128"/>
            </a:endParaRPr>
          </a:p>
          <a:p>
            <a:pPr algn="l" eaLnBrk="1" hangingPunct="1">
              <a:lnSpc>
                <a:spcPct val="9000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https://licenses.opensource.jp/</a:t>
            </a:r>
            <a:endParaRPr lang="en-US" altLang="ja-JP" sz="1600" dirty="0">
              <a:latin typeface="Meiryo UI" panose="020B0604030504040204" pitchFamily="50" charset="-128"/>
              <a:ea typeface="Meiryo UI" panose="020B0604030504040204" pitchFamily="50" charset="-128"/>
            </a:endParaRPr>
          </a:p>
        </p:txBody>
      </p:sp>
      <p:sp>
        <p:nvSpPr>
          <p:cNvPr id="2" name="線吹き出し 2 (枠付き) 1"/>
          <p:cNvSpPr/>
          <p:nvPr/>
        </p:nvSpPr>
        <p:spPr bwMode="gray">
          <a:xfrm>
            <a:off x="8272253" y="1674141"/>
            <a:ext cx="1081088" cy="411661"/>
          </a:xfrm>
          <a:prstGeom prst="borderCallout2">
            <a:avLst>
              <a:gd name="adj1" fmla="val 18750"/>
              <a:gd name="adj2" fmla="val -8333"/>
              <a:gd name="adj3" fmla="val 18750"/>
              <a:gd name="adj4" fmla="val -16667"/>
              <a:gd name="adj5" fmla="val 92800"/>
              <a:gd name="adj6" fmla="val -72296"/>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許諾内容</a:t>
            </a:r>
          </a:p>
        </p:txBody>
      </p:sp>
      <p:sp>
        <p:nvSpPr>
          <p:cNvPr id="13" name="線吹き出し 2 (枠付き) 12"/>
          <p:cNvSpPr/>
          <p:nvPr/>
        </p:nvSpPr>
        <p:spPr bwMode="gray">
          <a:xfrm>
            <a:off x="9011444" y="3035050"/>
            <a:ext cx="1081088" cy="411661"/>
          </a:xfrm>
          <a:prstGeom prst="borderCallout2">
            <a:avLst>
              <a:gd name="adj1" fmla="val 18750"/>
              <a:gd name="adj2" fmla="val -8333"/>
              <a:gd name="adj3" fmla="val 18750"/>
              <a:gd name="adj4" fmla="val -16667"/>
              <a:gd name="adj5" fmla="val 93653"/>
              <a:gd name="adj6" fmla="val -73812"/>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条件</a:t>
            </a:r>
          </a:p>
        </p:txBody>
      </p:sp>
      <p:sp>
        <p:nvSpPr>
          <p:cNvPr id="15" name="線吹き出し 2 (枠付き) 14"/>
          <p:cNvSpPr/>
          <p:nvPr/>
        </p:nvSpPr>
        <p:spPr bwMode="gray">
          <a:xfrm>
            <a:off x="8884235" y="3835150"/>
            <a:ext cx="1081088" cy="411661"/>
          </a:xfrm>
          <a:prstGeom prst="borderCallout2">
            <a:avLst>
              <a:gd name="adj1" fmla="val 18750"/>
              <a:gd name="adj2" fmla="val -8333"/>
              <a:gd name="adj3" fmla="val 18750"/>
              <a:gd name="adj4" fmla="val -16667"/>
              <a:gd name="adj5" fmla="val 115613"/>
              <a:gd name="adj6" fmla="val -80314"/>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免責</a:t>
            </a:r>
          </a:p>
        </p:txBody>
      </p:sp>
      <p:sp>
        <p:nvSpPr>
          <p:cNvPr id="16" name="線吹き出し 2 (枠付き) 15"/>
          <p:cNvSpPr/>
          <p:nvPr/>
        </p:nvSpPr>
        <p:spPr bwMode="gray">
          <a:xfrm>
            <a:off x="6725069" y="1168305"/>
            <a:ext cx="1279106" cy="411661"/>
          </a:xfrm>
          <a:prstGeom prst="borderCallout2">
            <a:avLst>
              <a:gd name="adj1" fmla="val 18750"/>
              <a:gd name="adj2" fmla="val -8333"/>
              <a:gd name="adj3" fmla="val 18750"/>
              <a:gd name="adj4" fmla="val -16667"/>
              <a:gd name="adj5" fmla="val 109817"/>
              <a:gd name="adj6" fmla="val -51841"/>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著作権表示</a:t>
            </a:r>
          </a:p>
        </p:txBody>
      </p:sp>
      <p:sp>
        <p:nvSpPr>
          <p:cNvPr id="10" name="スライド番号プレースホルダー 9">
            <a:extLst>
              <a:ext uri="{FF2B5EF4-FFF2-40B4-BE49-F238E27FC236}">
                <a16:creationId xmlns:a16="http://schemas.microsoft.com/office/drawing/2014/main" id="{CA152AF9-44E8-4DD3-964C-809C01B5AD48}"/>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21634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a:t>
            </a:r>
            <a:r>
              <a:rPr lang="ja-JP" altLang="en-US" dirty="0"/>
              <a:t>　ライセンス条件の制約の強さレベル分け（５レベル）</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817037837"/>
              </p:ext>
            </p:extLst>
          </p:nvPr>
        </p:nvGraphicFramePr>
        <p:xfrm>
          <a:off x="551384" y="1528415"/>
          <a:ext cx="11305256" cy="469392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bg1"/>
                          </a:solidFill>
                          <a:latin typeface="Meiryo UI" panose="020B0604030504040204" pitchFamily="50" charset="-128"/>
                          <a:ea typeface="Meiryo UI" panose="020B0604030504040204" pitchFamily="50" charset="-128"/>
                        </a:rPr>
                        <a:t>ライセンス条件の制約の強さのレベル</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1</a:t>
                      </a:r>
                      <a:endParaRPr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を配布する場合、ライセンス文書を添付</a:t>
                      </a:r>
                      <a:br>
                        <a:rPr lang="en-US" altLang="ja-JP" sz="2400" dirty="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2</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3</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400" u="sng"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Tx/>
                        <a:buNone/>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5</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に加えて、</a:t>
                      </a:r>
                      <a:r>
                        <a:rPr lang="ja-JP" altLang="en-US" sz="24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400" u="sng" dirty="0">
                          <a:solidFill>
                            <a:srgbClr val="C00000"/>
                          </a:solidFill>
                          <a:latin typeface="Meiryo UI" panose="020B0604030504040204" pitchFamily="50" charset="-128"/>
                          <a:ea typeface="Meiryo UI" panose="020B0604030504040204" pitchFamily="50" charset="-128"/>
                        </a:rPr>
                        <a:t>(SaaS/ASP</a:t>
                      </a:r>
                      <a:r>
                        <a:rPr lang="ja-JP" altLang="en-US" sz="2400" u="sng" dirty="0">
                          <a:solidFill>
                            <a:srgbClr val="C00000"/>
                          </a:solidFill>
                          <a:latin typeface="Meiryo UI" panose="020B0604030504040204" pitchFamily="50" charset="-128"/>
                          <a:ea typeface="Meiryo UI" panose="020B0604030504040204" pitchFamily="50" charset="-128"/>
                        </a:rPr>
                        <a:t>等</a:t>
                      </a:r>
                      <a:r>
                        <a:rPr lang="en-US" altLang="ja-JP" sz="2400" u="sng" dirty="0">
                          <a:solidFill>
                            <a:srgbClr val="C00000"/>
                          </a:solidFill>
                          <a:latin typeface="Meiryo UI" panose="020B0604030504040204" pitchFamily="50" charset="-128"/>
                          <a:ea typeface="Meiryo UI" panose="020B0604030504040204" pitchFamily="50" charset="-128"/>
                        </a:rPr>
                        <a:t>)</a:t>
                      </a:r>
                      <a:r>
                        <a:rPr lang="ja-JP" altLang="en-US" sz="2400" u="sng" dirty="0">
                          <a:solidFill>
                            <a:srgbClr val="C00000"/>
                          </a:solidFill>
                          <a:latin typeface="Meiryo UI" panose="020B0604030504040204" pitchFamily="50" charset="-128"/>
                          <a:ea typeface="Meiryo UI" panose="020B0604030504040204" pitchFamily="50" charset="-128"/>
                        </a:rPr>
                        <a:t> の場合</a:t>
                      </a:r>
                      <a:r>
                        <a:rPr lang="ja-JP" altLang="en-US" sz="2400" dirty="0">
                          <a:latin typeface="Meiryo UI" panose="020B0604030504040204" pitchFamily="50" charset="-128"/>
                          <a:ea typeface="Meiryo UI" panose="020B0604030504040204" pitchFamily="50" charset="-128"/>
                        </a:rPr>
                        <a:t>でも、レベル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と同様の</a:t>
                      </a:r>
                      <a:r>
                        <a:rPr lang="ja-JP" altLang="en-US" sz="24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2.6.1</a:t>
            </a:r>
            <a:r>
              <a:rPr lang="ja-JP" altLang="en-US" kern="0" dirty="0">
                <a:latin typeface="Meiryo UI" panose="020B0604030504040204" pitchFamily="50" charset="-128"/>
                <a:ea typeface="Meiryo UI" panose="020B0604030504040204" pitchFamily="50" charset="-128"/>
              </a:rPr>
              <a:t>　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ライセンス文書の他に、追加の情報（謝辞や著作権情報等）が必要</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2.6.2</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2.6.3</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2.6.4</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4400">
                <a:solidFill>
                  <a:schemeClr val="tx1"/>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Disclaimer</a:t>
            </a:r>
            <a:r>
              <a:rPr lang="ja-JP" altLang="en-US"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（免責事項）</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本資料は、</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日本国内で</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を活用する場合を前提としており、</a:t>
            </a:r>
            <a:r>
              <a:rPr lang="en-US" altLang="ja-JP" sz="2000" kern="0" dirty="0">
                <a:latin typeface="Meiryo UI" panose="020B0604030504040204" pitchFamily="50" charset="-128"/>
                <a:ea typeface="Meiryo UI" panose="020B0604030504040204" pitchFamily="50" charset="-128"/>
                <a:cs typeface="メイリオ" panose="020B0604030504040204" pitchFamily="50" charset="-128"/>
              </a:rPr>
              <a:t> education sg</a:t>
            </a:r>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メンバの経験に基づいて説明を記載しています。厳密な法解釈や海外での利用など、判断に迷う場合は専門家にご相談ください。</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本資料に記載した内容については、作成者、提供元は一切の責任を負いませんので、ご承知のうえご利用ください。</a:t>
            </a:r>
            <a:endParaRPr lang="en-US" altLang="ja-JP" sz="2000" kern="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本資料は、</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の仕様書準拠や認定取得を保証するものではありません。</a:t>
            </a:r>
            <a:endParaRPr lang="ja-JP" altLang="en-US" sz="2000" kern="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2.6.5</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2.7</a:t>
            </a:r>
            <a:r>
              <a:rPr lang="ja-JP" altLang="en-US" sz="3000" dirty="0">
                <a:solidFill>
                  <a:schemeClr val="tx1"/>
                </a:solidFill>
                <a:latin typeface="Meiryo UI" panose="020B0604030504040204" pitchFamily="50" charset="-128"/>
                <a:ea typeface="Meiryo UI" panose="020B0604030504040204" pitchFamily="50" charset="-128"/>
              </a:rPr>
              <a:t>　</a:t>
            </a: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に従って第三者へ利用許諾する（互恵的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20</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p:cNvSpPr txBox="1">
            <a:spLocks noChangeArrowheads="1"/>
          </p:cNvSpPr>
          <p:nvPr/>
        </p:nvSpPr>
        <p:spPr bwMode="gray">
          <a:xfrm>
            <a:off x="4943476" y="5964954"/>
            <a:ext cx="561702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自社プログラムのオブジェクトコードまたはソースコードの提供が必要</a:t>
            </a:r>
          </a:p>
        </p:txBody>
      </p:sp>
      <p:sp>
        <p:nvSpPr>
          <p:cNvPr id="24" name="Text Box 4"/>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2.8</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2.9</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2.10</a:t>
            </a:r>
            <a:r>
              <a:rPr lang="ja-JP" altLang="en-US" sz="3000" kern="0" dirty="0">
                <a:solidFill>
                  <a:schemeClr val="tx1"/>
                </a:solidFill>
                <a:latin typeface="Meiryo UI" panose="020B0604030504040204" pitchFamily="50" charset="-128"/>
                <a:ea typeface="Meiryo UI" panose="020B0604030504040204" pitchFamily="50" charset="-128"/>
              </a:rPr>
              <a:t>　ライセンスの両立</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　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23</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第３章．</a:t>
            </a:r>
            <a:endParaRPr lang="en-US" altLang="ja-JP" sz="44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ライセンス違反の事例</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24</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3.1</a:t>
            </a:r>
            <a:r>
              <a:rPr lang="ja-JP" altLang="en-US" dirty="0">
                <a:latin typeface="Meiryo UI" panose="020B0604030504040204" pitchFamily="50" charset="-128"/>
                <a:ea typeface="Meiryo UI" panose="020B0604030504040204" pitchFamily="50" charset="-128"/>
              </a:rPr>
              <a:t>　過去の訴訟事例の問題と傾向</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457200" indent="-457200" eaLnBrk="1" hangingPunct="1">
              <a:buFont typeface="+mj-lt"/>
              <a:buAutoNum type="arabicPeriod"/>
            </a:pP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ライセンスの違反者に対して開発者などが法的手段を実行</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開発者などから</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ライセンス違反を指摘された企業が、違反の是正対応をとらず、訴訟に発展</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過去の訴訟事例の違反の要因は下記の通り</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a:t>
            </a:r>
            <a:r>
              <a:rPr lang="ja-JP" altLang="en-US" sz="2200" dirty="0">
                <a:solidFill>
                  <a:schemeClr val="tx1"/>
                </a:solidFill>
                <a:latin typeface="Meiryo UI" panose="020B0604030504040204" pitchFamily="50" charset="-128"/>
                <a:ea typeface="Meiryo UI" panose="020B0604030504040204" pitchFamily="50" charset="-128"/>
              </a:rPr>
              <a:t>違反の要因</a:t>
            </a:r>
            <a:r>
              <a:rPr lang="en-US" altLang="ja-JP" sz="2200" dirty="0">
                <a:solidFill>
                  <a:schemeClr val="tx1"/>
                </a:solidFill>
                <a:latin typeface="Meiryo UI" panose="020B0604030504040204" pitchFamily="50" charset="-128"/>
                <a:ea typeface="Meiryo UI" panose="020B0604030504040204" pitchFamily="50" charset="-128"/>
              </a:rPr>
              <a:t>]</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・ライセンス本文の告知</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・ソースコード提供</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・リバース・エンジニアリングの許可　　等</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日本での</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ライセンスの係争事例は未確認。</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rPr>
              <a:t>FSF(Free Software Foundation, Inc)</a:t>
            </a:r>
            <a:r>
              <a:rPr lang="ja-JP" altLang="en-US" sz="2200" dirty="0">
                <a:solidFill>
                  <a:schemeClr val="tx1"/>
                </a:solidFill>
                <a:latin typeface="Meiryo UI" panose="020B0604030504040204" pitchFamily="50" charset="-128"/>
                <a:ea typeface="Meiryo UI" panose="020B0604030504040204" pitchFamily="50" charset="-128"/>
              </a:rPr>
              <a:t>から</a:t>
            </a:r>
            <a:r>
              <a:rPr lang="en-US" altLang="ja-JP" sz="2200" dirty="0">
                <a:solidFill>
                  <a:schemeClr val="tx1"/>
                </a:solidFill>
                <a:latin typeface="Meiryo UI" panose="020B0604030504040204" pitchFamily="50" charset="-128"/>
                <a:ea typeface="Meiryo UI" panose="020B0604030504040204" pitchFamily="50" charset="-128"/>
              </a:rPr>
              <a:t>GPL</a:t>
            </a:r>
            <a:r>
              <a:rPr lang="ja-JP" altLang="en-US" sz="2200" dirty="0">
                <a:solidFill>
                  <a:schemeClr val="tx1"/>
                </a:solidFill>
                <a:latin typeface="Meiryo UI" panose="020B0604030504040204" pitchFamily="50" charset="-128"/>
                <a:ea typeface="Meiryo UI" panose="020B0604030504040204" pitchFamily="50" charset="-128"/>
              </a:rPr>
              <a:t>違反を指摘されて対応した事例あり</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・一般ユーザからライセンス違反を指摘された複数の事例あり</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2400" dirty="0">
                <a:solidFill>
                  <a:schemeClr val="tx1"/>
                </a:solidFill>
                <a:latin typeface="Meiryo UI" panose="020B0604030504040204" pitchFamily="50" charset="-128"/>
                <a:ea typeface="Meiryo UI" panose="020B0604030504040204" pitchFamily="50" charset="-128"/>
              </a:rPr>
              <a:t>ライセンス違反は、水面下で違反行為が是正されているケースが多い</a:t>
            </a:r>
            <a:endParaRPr kumimoji="1" lang="ja-JP" altLang="en-US" sz="2400" strike="dblStrike" dirty="0">
              <a:latin typeface="+mn-lt"/>
            </a:endParaRPr>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3.2</a:t>
            </a:r>
            <a:r>
              <a:rPr lang="ja-JP" altLang="en-US" dirty="0">
                <a:latin typeface="Meiryo UI" panose="020B0604030504040204" pitchFamily="50" charset="-128"/>
                <a:ea typeface="Meiryo UI" panose="020B0604030504040204" pitchFamily="50" charset="-128"/>
              </a:rPr>
              <a:t>　ライセンス違反の与える影響</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sz="14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・ライセンスを内容を正しく理解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・製品などの販売停止、損害賠償請求</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・個人及びメディアからの批判により企業イメージダウン</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（違反の事実はネット上に残り消えない、コンプライアンス　</a:t>
            </a:r>
            <a:endPar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リテラシーの低い企業とのレッテルを貼られる等）</a:t>
            </a:r>
          </a:p>
          <a:p>
            <a:pPr algn="r">
              <a:buClr>
                <a:srgbClr val="C00000"/>
              </a:buClr>
            </a:pPr>
            <a:r>
              <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etc.</a:t>
            </a: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2400" b="1" dirty="0">
                <a:solidFill>
                  <a:schemeClr val="bg1"/>
                </a:solidFill>
                <a:effectLst>
                  <a:glow rad="139700">
                    <a:schemeClr val="tx1">
                      <a:alpha val="40000"/>
                    </a:schemeClr>
                  </a:glow>
                </a:effectLst>
                <a:latin typeface="Meiryo UI" panose="020B0604030504040204" pitchFamily="50" charset="-128"/>
                <a:ea typeface="Meiryo UI" panose="020B0604030504040204" pitchFamily="50" charset="-128"/>
                <a:cs typeface="メイリオ" panose="020B0604030504040204" pitchFamily="50" charset="-128"/>
              </a:rPr>
              <a:t>影響</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1200" dirty="0">
              <a:solidFill>
                <a:srgbClr val="FF0000"/>
              </a:solidFill>
              <a:highlight>
                <a:srgbClr val="00FF00"/>
              </a:highligh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ライセンス違反発覚</a:t>
            </a:r>
          </a:p>
        </p:txBody>
      </p:sp>
    </p:spTree>
    <p:extLst>
      <p:ext uri="{BB962C8B-B14F-4D97-AF65-F5344CB8AC3E}">
        <p14:creationId xmlns:p14="http://schemas.microsoft.com/office/powerpoint/2010/main" val="22094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第４章．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bg1"/>
                </a:solidFill>
                <a:latin typeface="Meiryo UI" panose="020B0604030504040204" pitchFamily="50" charset="-128"/>
                <a:ea typeface="Meiryo UI" panose="020B0604030504040204" pitchFamily="50" charset="-128"/>
              </a:rPr>
              <a:t>OSS</a:t>
            </a:r>
            <a:r>
              <a:rPr lang="ja-JP" altLang="en-US" sz="4000" b="1" dirty="0">
                <a:solidFill>
                  <a:schemeClr val="bg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27</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4.1</a:t>
            </a:r>
            <a:r>
              <a:rPr lang="ja-JP" altLang="en-US" dirty="0">
                <a:latin typeface="Meiryo UI" panose="020B0604030504040204" pitchFamily="50" charset="-128"/>
                <a:ea typeface="Meiryo UI" panose="020B0604030504040204" pitchFamily="50" charset="-128"/>
              </a:rPr>
              <a:t>　</a:t>
            </a:r>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コンテンツ</a:t>
            </a:r>
          </a:p>
        </p:txBody>
      </p:sp>
      <p:sp>
        <p:nvSpPr>
          <p:cNvPr id="4" name="テキスト ボックス 3"/>
          <p:cNvSpPr txBox="1"/>
          <p:nvPr/>
        </p:nvSpPr>
        <p:spPr>
          <a:xfrm>
            <a:off x="1991544" y="974333"/>
            <a:ext cx="7200800" cy="4801314"/>
          </a:xfrm>
          <a:prstGeom prst="rect">
            <a:avLst/>
          </a:prstGeom>
          <a:noFill/>
        </p:spPr>
        <p:txBody>
          <a:bodyPr wrap="square" rtlCol="0">
            <a:spAutoFit/>
          </a:bodyPr>
          <a:lstStyle/>
          <a:p>
            <a:pPr marL="514350" indent="-514350" algn="l">
              <a:lnSpc>
                <a:spcPct val="200000"/>
              </a:lnSpc>
              <a:buFont typeface="+mj-lt"/>
              <a:buAutoNum type="arabicPeriod"/>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と知的財産権の</a:t>
            </a:r>
            <a:r>
              <a:rPr lang="ja-JP" altLang="en-US" sz="3600" kern="1600" dirty="0">
                <a:latin typeface="Meiryo UI" panose="020B0604030504040204" pitchFamily="50" charset="-128"/>
                <a:ea typeface="Meiryo UI" panose="020B0604030504040204" pitchFamily="50" charset="-128"/>
              </a:rPr>
              <a:t>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200000"/>
              </a:lnSpc>
              <a:buFont typeface="+mj-lt"/>
              <a:buAutoNum type="arabicPeriod"/>
              <a:tabLst>
                <a:tab pos="3676650" algn="l"/>
              </a:tabLst>
            </a:pPr>
            <a:r>
              <a:rPr lang="en-US" altLang="ja-JP" sz="3600" kern="1600" dirty="0">
                <a:latin typeface="Meiryo UI" panose="020B0604030504040204" pitchFamily="50" charset="-128"/>
                <a:ea typeface="Meiryo UI" panose="020B0604030504040204" pitchFamily="50" charset="-128"/>
              </a:rPr>
              <a:t>OSS</a:t>
            </a:r>
            <a:r>
              <a:rPr lang="ja-JP" altLang="en-US" sz="3600" kern="1600" dirty="0">
                <a:latin typeface="Meiryo UI" panose="020B0604030504040204" pitchFamily="50" charset="-128"/>
                <a:ea typeface="Meiryo UI" panose="020B0604030504040204" pitchFamily="50" charset="-128"/>
              </a:rPr>
              <a:t>ライセンスの基礎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ja-JP" altLang="en-US" sz="3600" dirty="0">
                <a:latin typeface="Meiryo UI" panose="020B0604030504040204" pitchFamily="50" charset="-128"/>
                <a:ea typeface="Meiryo UI" panose="020B0604030504040204" pitchFamily="50" charset="-128"/>
              </a:rPr>
              <a:t>ライセンス違反の事例</a:t>
            </a:r>
            <a:endParaRPr lang="en-US" altLang="ja-JP" sz="3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採用時の検討事項</a:t>
            </a:r>
            <a:endParaRPr lang="en-US" altLang="ja-JP" sz="3600" dirty="0">
              <a:latin typeface="Meiryo UI" panose="020B0604030504040204" pitchFamily="50" charset="-128"/>
              <a:ea typeface="Meiryo UI" panose="020B0604030504040204" pitchFamily="50" charset="-128"/>
            </a:endParaRPr>
          </a:p>
          <a:p>
            <a:pPr marL="514350" indent="-514350" algn="l">
              <a:lnSpc>
                <a:spcPct val="150000"/>
              </a:lnSpc>
              <a:buFont typeface="+mj-lt"/>
              <a:buAutoNum type="arabicPeriod"/>
            </a:pPr>
            <a:r>
              <a:rPr lang="ja-JP" altLang="en-US" sz="3600" dirty="0">
                <a:latin typeface="Meiryo UI" panose="020B0604030504040204" pitchFamily="50" charset="-128"/>
                <a:ea typeface="Meiryo UI" panose="020B0604030504040204" pitchFamily="50" charset="-128"/>
              </a:rPr>
              <a:t>受発注時のライセンス情報の提供</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a:t>
            </a:r>
            <a:r>
              <a:rPr lang="ja-JP" altLang="en-US" dirty="0"/>
              <a:t>　</a:t>
            </a:r>
            <a:r>
              <a:rPr lang="en-US" altLang="ja-JP" dirty="0"/>
              <a:t>OSS</a:t>
            </a:r>
            <a:r>
              <a:rPr lang="ja-JP" altLang="en-US" dirty="0"/>
              <a:t>関連の</a:t>
            </a:r>
            <a:r>
              <a:rPr lang="en-US" altLang="ja-JP" dirty="0"/>
              <a:t>Web</a:t>
            </a:r>
            <a:r>
              <a:rPr lang="ja-JP" altLang="en-US" dirty="0"/>
              <a:t>サイト紹介</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800" dirty="0">
              <a:solidFill>
                <a:schemeClr val="tx1"/>
              </a:solidFill>
              <a:latin typeface="Meiryo UI" panose="020B0604030504040204" pitchFamily="50" charset="-128"/>
              <a:ea typeface="Meiryo UI" panose="020B0604030504040204" pitchFamily="50" charset="-128"/>
            </a:endParaRPr>
          </a:p>
          <a:p>
            <a:pPr marL="358775" indent="-273050">
              <a:lnSpc>
                <a:spcPts val="1800"/>
              </a:lnSpc>
              <a:buClr>
                <a:srgbClr val="C00000"/>
              </a:buClr>
            </a:pPr>
            <a:r>
              <a:rPr lang="ja-JP" altLang="en-US" sz="2000" dirty="0">
                <a:solidFill>
                  <a:schemeClr val="tx1"/>
                </a:solidFill>
                <a:latin typeface="Meiryo UI" panose="020B0604030504040204" pitchFamily="50" charset="-128"/>
                <a:ea typeface="Meiryo UI" panose="020B0604030504040204" pitchFamily="50" charset="-128"/>
              </a:rPr>
              <a:t>脆弱性情報</a:t>
            </a:r>
            <a:endParaRPr lang="en-US" altLang="ja-JP" sz="20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 </a:t>
            </a:r>
            <a:r>
              <a:rPr lang="en-US" altLang="ja-JP" sz="1800" dirty="0" err="1">
                <a:solidFill>
                  <a:schemeClr val="tx1"/>
                </a:solidFill>
                <a:latin typeface="Meiryo UI" panose="020B0604030504040204" pitchFamily="50" charset="-128"/>
                <a:ea typeface="Meiryo UI" panose="020B0604030504040204" pitchFamily="50" charset="-128"/>
              </a:rPr>
              <a:t>iPedia</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3"/>
              </a:rPr>
              <a:t>http://jvndb.jvn.jp/index.html</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285750" indent="-200025">
              <a:lnSpc>
                <a:spcPts val="1800"/>
              </a:lnSpc>
              <a:buClr>
                <a:srgbClr val="C00000"/>
              </a:buClr>
            </a:pPr>
            <a:r>
              <a:rPr lang="ja-JP" altLang="en-US" sz="2000" dirty="0">
                <a:latin typeface="Meiryo UI" panose="020B0604030504040204" pitchFamily="50" charset="-128"/>
                <a:ea typeface="Meiryo UI" panose="020B0604030504040204" pitchFamily="50" charset="-128"/>
              </a:rPr>
              <a:t>評価</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 Radar Scope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SCSK</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4"/>
              </a:rPr>
              <a:t>http://radar.OSS.scsk.info/</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342900" indent="-257175">
              <a:lnSpc>
                <a:spcPts val="1800"/>
              </a:lnSpc>
              <a:buClr>
                <a:srgbClr val="C00000"/>
              </a:buClr>
            </a:pPr>
            <a:r>
              <a:rPr lang="ja-JP" altLang="en-US" sz="2000" dirty="0">
                <a:latin typeface="Meiryo UI" panose="020B0604030504040204" pitchFamily="50" charset="-128"/>
                <a:ea typeface="Meiryo UI" panose="020B0604030504040204" pitchFamily="50" charset="-128"/>
              </a:rPr>
              <a:t>総合情報</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・オープンソース総合情報サイト</a:t>
            </a:r>
            <a:endParaRPr lang="en-US" altLang="ja-JP" sz="1800" dirty="0">
              <a:solidFill>
                <a:schemeClr val="tx1"/>
              </a:solidFill>
              <a:latin typeface="Meiryo UI" panose="020B0604030504040204" pitchFamily="50" charset="-128"/>
              <a:ea typeface="Meiryo UI" panose="020B0604030504040204" pitchFamily="50" charset="-128"/>
            </a:endParaRP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5"/>
              </a:rPr>
              <a:t>http://www.OSSnews.jp/</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SourceForge.JP Magazine </a:t>
            </a: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6"/>
              </a:rPr>
              <a:t>http://sourceforge.jp/magazine/</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Open HUB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Black Duck</a:t>
            </a:r>
            <a:r>
              <a:rPr lang="ja-JP" altLang="en-US" sz="1800" dirty="0">
                <a:solidFill>
                  <a:schemeClr val="tx1"/>
                </a:solidFill>
                <a:latin typeface="Meiryo UI" panose="020B0604030504040204" pitchFamily="50" charset="-128"/>
                <a:ea typeface="Meiryo UI" panose="020B0604030504040204" pitchFamily="50" charset="-128"/>
              </a:rPr>
              <a:t>）</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7"/>
              </a:rPr>
              <a:t>https://www.openhub.net/</a:t>
            </a:r>
            <a:endParaRPr lang="en-US" altLang="ja-JP" sz="1200" dirty="0">
              <a:latin typeface="Meiryo UI" panose="020B0604030504040204" pitchFamily="50" charset="-128"/>
              <a:ea typeface="Meiryo UI" panose="020B0604030504040204" pitchFamily="50" charset="-128"/>
            </a:endParaRPr>
          </a:p>
          <a:p>
            <a:pPr marL="152400" indent="0">
              <a:lnSpc>
                <a:spcPts val="1800"/>
              </a:lnSpc>
              <a:buNone/>
            </a:pPr>
            <a:endParaRPr lang="en-US" altLang="ja-JP" sz="1800" dirty="0">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mj-lt"/>
              <a:ea typeface="+mn-ea"/>
            </a:endParaRPr>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2000" dirty="0">
                <a:latin typeface="Meiryo UI" panose="020B0604030504040204" pitchFamily="50" charset="-128"/>
                <a:ea typeface="Meiryo UI" panose="020B0604030504040204" pitchFamily="50" charset="-128"/>
              </a:rPr>
              <a:t>ライセンス関連</a:t>
            </a:r>
            <a:endParaRPr lang="en-US" altLang="ja-JP" sz="2000" dirty="0">
              <a:latin typeface="Meiryo UI" panose="020B0604030504040204" pitchFamily="50" charset="-128"/>
              <a:ea typeface="Meiryo UI" panose="020B0604030504040204" pitchFamily="50" charset="-128"/>
            </a:endParaRPr>
          </a:p>
          <a:p>
            <a:pPr algn="just"/>
            <a:r>
              <a:rPr lang="en-US" altLang="ja-JP"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OSI</a:t>
            </a:r>
            <a:r>
              <a:rPr lang="ja-JP" altLang="en-US" sz="1800" dirty="0">
                <a:solidFill>
                  <a:schemeClr val="tx1"/>
                </a:solidFill>
                <a:latin typeface="Meiryo UI" panose="020B0604030504040204" pitchFamily="50" charset="-128"/>
                <a:ea typeface="Meiryo UI" panose="020B0604030504040204" pitchFamily="50" charset="-128"/>
              </a:rPr>
              <a:t>承認オープンソースライセンス 日本語参考訳</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8"/>
              </a:rPr>
              <a:t>https://licenses.opensource.jp/</a:t>
            </a:r>
            <a:endPar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lvl="1">
              <a:lnSpc>
                <a:spcPts val="2100"/>
              </a:lnSpc>
              <a:spcBef>
                <a:spcPct val="0"/>
              </a:spcBef>
              <a:spcAft>
                <a:spcPct val="0"/>
              </a:spcAft>
              <a:buClrTx/>
              <a:buNone/>
            </a:pP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ライセンス関連情報</a:t>
            </a:r>
            <a:r>
              <a:rPr lang="en-US" altLang="ja-JP" sz="1800" dirty="0">
                <a:solidFill>
                  <a:schemeClr val="tx1"/>
                </a:solidFill>
                <a:latin typeface="Meiryo UI" panose="020B0604030504040204" pitchFamily="50" charset="-128"/>
                <a:ea typeface="Meiryo UI" panose="020B0604030504040204" pitchFamily="50" charset="-128"/>
              </a:rPr>
              <a:t>(IPA)</a:t>
            </a:r>
          </a:p>
          <a:p>
            <a:pPr lvl="2">
              <a:lnSpc>
                <a:spcPts val="2100"/>
              </a:lnSpc>
              <a:spcBef>
                <a:spcPct val="0"/>
              </a:spcBef>
              <a:spcAft>
                <a:spcPct val="0"/>
              </a:spcAft>
              <a:buClrTx/>
              <a:buNone/>
            </a:pPr>
            <a:r>
              <a:rPr lang="en-US" altLang="ja-JP" sz="1200" dirty="0">
                <a:solidFill>
                  <a:schemeClr val="tx1"/>
                </a:solidFill>
                <a:latin typeface="Meiryo UI" panose="020B0604030504040204" pitchFamily="50" charset="-128"/>
                <a:ea typeface="Meiryo UI" panose="020B0604030504040204" pitchFamily="50" charset="-128"/>
                <a:hlinkClick r:id="rId9"/>
              </a:rPr>
              <a:t>http://www.ipa.go.jp/osc/OSSlegal.html</a:t>
            </a:r>
            <a:endParaRPr lang="en-US" altLang="ja-JP" sz="1200" dirty="0">
              <a:solidFill>
                <a:schemeClr val="tx1"/>
              </a:solidFill>
              <a:latin typeface="Meiryo UI" panose="020B0604030504040204" pitchFamily="50" charset="-128"/>
              <a:ea typeface="Meiryo UI" panose="020B0604030504040204" pitchFamily="50" charset="-128"/>
            </a:endParaRPr>
          </a:p>
          <a:p>
            <a:pPr lvl="1">
              <a:lnSpc>
                <a:spcPts val="2100"/>
              </a:lnSpc>
              <a:spcBef>
                <a:spcPct val="0"/>
              </a:spcBef>
              <a:spcAft>
                <a:spcPct val="0"/>
              </a:spcAft>
              <a:buClrTx/>
              <a:buNone/>
            </a:pP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GNU GPLv3</a:t>
            </a:r>
            <a:r>
              <a:rPr lang="ja-JP" altLang="en-US" sz="1800" dirty="0">
                <a:solidFill>
                  <a:schemeClr val="tx1"/>
                </a:solidFill>
                <a:latin typeface="Meiryo UI" panose="020B0604030504040204" pitchFamily="50" charset="-128"/>
                <a:ea typeface="Meiryo UI" panose="020B0604030504040204" pitchFamily="50" charset="-128"/>
              </a:rPr>
              <a:t>逐条解説書」</a:t>
            </a:r>
            <a:endParaRPr lang="en-US" altLang="ja-JP" sz="1800" dirty="0">
              <a:solidFill>
                <a:schemeClr val="tx1"/>
              </a:solidFill>
              <a:latin typeface="Meiryo UI" panose="020B0604030504040204" pitchFamily="50" charset="-128"/>
              <a:ea typeface="Meiryo UI" panose="020B0604030504040204" pitchFamily="50" charset="-128"/>
            </a:endParaRPr>
          </a:p>
          <a:p>
            <a:pPr lvl="2">
              <a:lnSpc>
                <a:spcPts val="2100"/>
              </a:lnSpc>
              <a:spcBef>
                <a:spcPct val="0"/>
              </a:spcBef>
              <a:spcAft>
                <a:spcPct val="0"/>
              </a:spcAft>
              <a:buClrTx/>
              <a:buNone/>
            </a:pPr>
            <a:r>
              <a:rPr lang="en-US" altLang="ja-JP" sz="1200" dirty="0">
                <a:hlinkClick r:id="rId10"/>
              </a:rPr>
              <a:t>https://www.ipa.go.jp/osc/license1.html</a:t>
            </a:r>
            <a:endParaRPr lang="ja-JP" altLang="en-US" sz="1200" dirty="0">
              <a:solidFill>
                <a:schemeClr val="tx1"/>
              </a:solidFill>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の利用と法的諸問題 </a:t>
            </a:r>
            <a:r>
              <a:rPr lang="en-US" altLang="ja-JP" sz="1800" dirty="0">
                <a:latin typeface="Meiryo UI" panose="020B0604030504040204" pitchFamily="50" charset="-128"/>
                <a:ea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rPr>
              <a:t>集（</a:t>
            </a:r>
            <a:r>
              <a:rPr lang="en-US" altLang="ja-JP" sz="1800" dirty="0">
                <a:latin typeface="Meiryo UI" panose="020B0604030504040204" pitchFamily="50" charset="-128"/>
                <a:ea typeface="Meiryo UI" panose="020B0604030504040204" pitchFamily="50" charset="-128"/>
              </a:rPr>
              <a:t>SOFTIC)</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1"/>
              </a:rPr>
              <a:t>https://www.softic.or.jp/OSSqa/index.htm</a:t>
            </a:r>
            <a:endParaRPr lang="ja-JP"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FAQ(OLL)</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2"/>
              </a:rPr>
              <a:t>https://www.osll.jp/outline/reference/#_33</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Software Package Data Exchange (SPDX)</a:t>
            </a: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a:p>
            <a:pPr lvl="2">
              <a:lnSpc>
                <a:spcPts val="2100"/>
              </a:lnSpc>
              <a:spcBef>
                <a:spcPts val="0"/>
              </a:spcBef>
              <a:spcAft>
                <a:spcPts val="0"/>
              </a:spcAft>
              <a:buClrTx/>
              <a:buNone/>
            </a:pPr>
            <a:r>
              <a:rPr lang="en-US" altLang="ja-JP" sz="1200" dirty="0">
                <a:hlinkClick r:id="rId13"/>
              </a:rPr>
              <a:t>https://spdx.org/</a:t>
            </a:r>
            <a:endParaRPr lang="en-US" altLang="ja-JP" sz="1200" dirty="0"/>
          </a:p>
          <a:p>
            <a:pPr lvl="2">
              <a:lnSpc>
                <a:spcPts val="2100"/>
              </a:lnSpc>
              <a:spcBef>
                <a:spcPts val="0"/>
              </a:spcBef>
              <a:spcAft>
                <a:spcPts val="0"/>
              </a:spcAft>
              <a:buClr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[SPDX License List]</a:t>
            </a:r>
            <a:r>
              <a:rPr lang="ja-JP" altLang="en-US" sz="1600" dirty="0">
                <a:latin typeface="Meiryo UI" panose="020B0604030504040204" pitchFamily="50" charset="-128"/>
                <a:ea typeface="Meiryo UI" panose="020B0604030504040204" pitchFamily="50" charset="-128"/>
              </a:rPr>
              <a:t>：</a:t>
            </a:r>
            <a:r>
              <a:rPr lang="en-US" altLang="ja-JP" sz="1200" dirty="0">
                <a:hlinkClick r:id="rId14"/>
              </a:rPr>
              <a:t>https://spdx.org/licenses/</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Browse Software Licenses &amp; Summaries</a:t>
            </a:r>
            <a:br>
              <a:rPr lang="en-US" altLang="ja-JP" sz="1800" dirty="0">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15"/>
              </a:rPr>
              <a:t>https://tldrlegal.com/licenses/browse</a:t>
            </a:r>
            <a:br>
              <a:rPr lang="en-US" altLang="ja-JP" sz="1200" dirty="0">
                <a:latin typeface="Meiryo UI" panose="020B0604030504040204" pitchFamily="50" charset="-128"/>
                <a:ea typeface="Meiryo UI" panose="020B0604030504040204" pitchFamily="50" charset="-128"/>
              </a:rPr>
            </a:br>
            <a:endParaRPr lang="ja-JP" altLang="ja-JP" sz="12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15480" y="5733256"/>
            <a:ext cx="9001000" cy="646331"/>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latin typeface="Meiryo UI" panose="020B0604030504040204" pitchFamily="50" charset="-128"/>
                <a:ea typeface="Meiryo UI" panose="020B0604030504040204" pitchFamily="50" charset="-128"/>
              </a:rPr>
              <a:t>オープンソースライセンス研究所（</a:t>
            </a:r>
            <a:r>
              <a:rPr lang="en-US" altLang="ja-JP" dirty="0">
                <a:latin typeface="Meiryo UI" panose="020B0604030504040204" pitchFamily="50" charset="-128"/>
                <a:ea typeface="Meiryo UI" panose="020B0604030504040204" pitchFamily="50" charset="-128"/>
                <a:hlinkClick r:id="rId16"/>
              </a:rPr>
              <a:t>https://www.osll.jp/</a:t>
            </a:r>
            <a:r>
              <a:rPr lang="ja-JP" altLang="en-US" dirty="0">
                <a:latin typeface="Meiryo UI" panose="020B0604030504040204" pitchFamily="50" charset="-128"/>
                <a:ea typeface="Meiryo UI" panose="020B0604030504040204" pitchFamily="50" charset="-128"/>
              </a:rPr>
              <a:t>）</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・ライセンス深堀り勉強会　　　　・</a:t>
            </a:r>
            <a:r>
              <a:rPr lang="zh-TW" altLang="en-US" dirty="0">
                <a:latin typeface="Meiryo UI" panose="020B0604030504040204" pitchFamily="50" charset="-128"/>
                <a:ea typeface="Meiryo UI" panose="020B0604030504040204" pitchFamily="50" charset="-128"/>
              </a:rPr>
              <a:t>技術用語解説分科会</a:t>
            </a:r>
            <a:endParaRPr kumimoji="1" lang="ja-JP" altLang="en-US"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29</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495600" y="6381328"/>
            <a:ext cx="7128792" cy="216024"/>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17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a:t>
            </a:r>
            <a:r>
              <a:rPr lang="ja-JP" altLang="en-US" dirty="0"/>
              <a:t>　</a:t>
            </a:r>
            <a:r>
              <a:rPr kumimoji="1" lang="ja-JP" altLang="en-US" dirty="0"/>
              <a:t>ライセンス作成元による関連サイト</a:t>
            </a:r>
          </a:p>
        </p:txBody>
      </p:sp>
      <p:sp>
        <p:nvSpPr>
          <p:cNvPr id="8" name="コンテンツ プレースホルダー 7"/>
          <p:cNvSpPr>
            <a:spLocks noGrp="1"/>
          </p:cNvSpPr>
          <p:nvPr>
            <p:ph idx="1"/>
          </p:nvPr>
        </p:nvSpPr>
        <p:spPr>
          <a:xfrm>
            <a:off x="1692276" y="980728"/>
            <a:ext cx="8786813" cy="5544616"/>
          </a:xfrm>
        </p:spPr>
        <p:txBody>
          <a:bodyPr/>
          <a:lstStyle/>
          <a:p>
            <a:pPr>
              <a:lnSpc>
                <a:spcPct val="100000"/>
              </a:lnSpc>
              <a:buClr>
                <a:srgbClr val="C00000"/>
              </a:buClr>
            </a:pPr>
            <a:r>
              <a:rPr lang="en-US" altLang="ja-JP" sz="1600" dirty="0">
                <a:latin typeface="Meiryo UI" panose="020B0604030504040204" pitchFamily="50" charset="-128"/>
                <a:ea typeface="Meiryo UI" panose="020B0604030504040204" pitchFamily="50" charset="-128"/>
              </a:rPr>
              <a:t>Free Software Foundation</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3"/>
              </a:rPr>
              <a:t>http://www.gnu.org/licenses/gpl-faq.ja.html</a:t>
            </a:r>
            <a:endParaRPr lang="ja-JP" altLang="en-US"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 GPL v2.0</a:t>
            </a:r>
            <a:r>
              <a:rPr lang="ja-JP" altLang="en-US" sz="1600" dirty="0">
                <a:latin typeface="Meiryo UI" panose="020B0604030504040204" pitchFamily="50" charset="-128"/>
                <a:ea typeface="Meiryo UI" panose="020B0604030504040204" pitchFamily="50" charset="-128"/>
              </a:rPr>
              <a:t>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https://www.gnu.org/licenses/old-licenses/gpl-2.0-faq.ja.html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さまざまなライセンスとそれらについての解説</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https://www.gnu.org/licenses/license-list.ja.html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ライセンスに対する例外規程</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6"/>
              </a:rPr>
              <a:t>https://www.gnu.org/licenses/exceptions.ja.html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GCC</a:t>
            </a:r>
            <a:r>
              <a:rPr lang="ja-JP" altLang="en-US" sz="1600" dirty="0">
                <a:latin typeface="Meiryo UI" panose="020B0604030504040204" pitchFamily="50" charset="-128"/>
                <a:ea typeface="Meiryo UI" panose="020B0604030504040204" pitchFamily="50" charset="-128"/>
              </a:rPr>
              <a:t>ランタイムライブラリ例外と</a:t>
            </a:r>
            <a:r>
              <a:rPr lang="en-US" altLang="ja-JP" sz="1600" dirty="0">
                <a:latin typeface="Meiryo UI" panose="020B0604030504040204" pitchFamily="50" charset="-128"/>
                <a:ea typeface="Meiryo UI" panose="020B0604030504040204" pitchFamily="50" charset="-128"/>
              </a:rPr>
              <a:t>FAQ</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7"/>
              </a:rPr>
              <a:t>https://www.gnu.org/licenses/gcc-exception-3.1-faq.html</a:t>
            </a:r>
            <a:endParaRPr lang="en-US" altLang="ja-JP" sz="1400" dirty="0">
              <a:latin typeface="Meiryo UI" panose="020B0604030504040204" pitchFamily="50" charset="-128"/>
              <a:ea typeface="Meiryo UI" panose="020B0604030504040204" pitchFamily="50" charset="-128"/>
            </a:endParaRPr>
          </a:p>
          <a:p>
            <a:pPr>
              <a:lnSpc>
                <a:spcPct val="100000"/>
              </a:lnSpc>
              <a:buClr>
                <a:srgbClr val="C00000"/>
              </a:buClr>
            </a:pPr>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Frequent Questions about Apache Licensing(Apache Software Foundation)</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8"/>
              </a:rPr>
              <a:t>http://www.apache.org/foundation/license-faq.html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Previously Asked Questions(Apache Software Foundation)</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9"/>
              </a:rPr>
              <a:t>http://www.apache.org/legal/resolved.html#faq</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Common Public License (CPL) </a:t>
            </a:r>
            <a:r>
              <a:rPr lang="ja-JP" altLang="en-US" sz="1600" dirty="0">
                <a:latin typeface="Meiryo UI" panose="020B0604030504040204" pitchFamily="50" charset="-128"/>
                <a:ea typeface="Meiryo UI" panose="020B0604030504040204" pitchFamily="50" charset="-128"/>
              </a:rPr>
              <a:t>に関する </a:t>
            </a:r>
            <a:r>
              <a:rPr lang="en-US" altLang="ja-JP" sz="1600" dirty="0">
                <a:latin typeface="Meiryo UI" panose="020B0604030504040204" pitchFamily="50" charset="-128"/>
                <a:ea typeface="Meiryo UI" panose="020B0604030504040204" pitchFamily="50" charset="-128"/>
              </a:rPr>
              <a:t>FAQ</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IBM)</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0"/>
              </a:rPr>
              <a:t>https://www.ibm.com/developerworks/jp/opensource/library/os-cplfaq.html</a:t>
            </a:r>
            <a:r>
              <a:rPr lang="ja-JP" altLang="en-US" sz="1400" dirty="0">
                <a:latin typeface="Meiryo UI" panose="020B0604030504040204" pitchFamily="50" charset="-128"/>
                <a:ea typeface="Meiryo UI" panose="020B0604030504040204" pitchFamily="50" charset="-128"/>
              </a:rPr>
              <a:t>　　</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Eclipse Public License (EPL) Frequently Asked Questions</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1"/>
              </a:rPr>
              <a:t>http://www.eclipse.org/legal/eplfaq.php</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495600" y="6309320"/>
            <a:ext cx="7200800"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925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06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第５章．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bg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31</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5.1</a:t>
            </a:r>
            <a:r>
              <a:rPr lang="ja-JP" altLang="en-US" dirty="0">
                <a:latin typeface="Meiryo UI" panose="020B0604030504040204" pitchFamily="50" charset="-128"/>
                <a:ea typeface="Meiryo UI" panose="020B0604030504040204" pitchFamily="50" charset="-128"/>
              </a:rPr>
              <a:t>　サプライチェーン上でのトラブル</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ソフトウェアサプライチェーンの中において、</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r>
              <a:rPr lang="ja-JP" altLang="en-US" dirty="0">
                <a:latin typeface="Meiryo UI" panose="020B0604030504040204" pitchFamily="50" charset="-128"/>
                <a:ea typeface="Meiryo UI" panose="020B0604030504040204" pitchFamily="50" charset="-128"/>
                <a:cs typeface="メイリオ" panose="020B0604030504040204" pitchFamily="50" charset="-128"/>
              </a:rPr>
              <a:t>　　</a:t>
            </a:r>
            <a:r>
              <a:rPr lang="en-US" altLang="ja-JP" b="1"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b="1" dirty="0">
                <a:latin typeface="Meiryo UI" panose="020B0604030504040204" pitchFamily="50" charset="-128"/>
                <a:ea typeface="Meiryo UI" panose="020B0604030504040204" pitchFamily="50" charset="-128"/>
                <a:cs typeface="メイリオ" panose="020B0604030504040204" pitchFamily="50" charset="-128"/>
              </a:rPr>
              <a:t>の不適切な利用、ライセンス情報の不足が発生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algn="l"/>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b="1" dirty="0">
                <a:latin typeface="Meiryo UI" panose="020B0604030504040204" pitchFamily="50" charset="-128"/>
                <a:ea typeface="Meiryo UI" panose="020B0604030504040204" pitchFamily="50" charset="-128"/>
                <a:cs typeface="メイリオ" panose="020B0604030504040204" pitchFamily="50" charset="-128"/>
              </a:rPr>
              <a:t>　⇒ 最終製品を作り上げる段階で大きな問題が発生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最終製品が出荷できなくなる</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第三者や</a:t>
            </a:r>
            <a:r>
              <a:rPr lang="en-US" altLang="ja-JP"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dirty="0">
                <a:latin typeface="Meiryo UI" panose="020B0604030504040204" pitchFamily="50" charset="-128"/>
                <a:ea typeface="Meiryo UI" panose="020B0604030504040204" pitchFamily="50" charset="-128"/>
                <a:cs typeface="メイリオ" panose="020B0604030504040204" pitchFamily="50" charset="-128"/>
              </a:rPr>
              <a:t>の著作権者から違反の指摘</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サプライチェーンの</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上流段階から全ての段階で</a:t>
            </a:r>
            <a:r>
              <a:rPr lang="ja-JP" altLang="en-US" dirty="0">
                <a:latin typeface="Meiryo UI" panose="020B0604030504040204" pitchFamily="50" charset="-128"/>
                <a:ea typeface="Meiryo UI" panose="020B0604030504040204" pitchFamily="50" charset="-128"/>
                <a:cs typeface="メイリオ" panose="020B0604030504040204" pitchFamily="50" charset="-128"/>
              </a:rPr>
              <a:t>で問題を把握して対策を実施</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構成する企業・団体それぞれが以下を行うことが重要</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①</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実施すべきことを的確に実施</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②相互に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信頼関係を構築</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③互いに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適切な情報や必要な素材</a:t>
            </a:r>
            <a:r>
              <a:rPr lang="ja-JP" altLang="en-US" dirty="0">
                <a:latin typeface="Meiryo UI" panose="020B0604030504040204" pitchFamily="50" charset="-128"/>
                <a:ea typeface="Meiryo UI" panose="020B0604030504040204" pitchFamily="50" charset="-128"/>
                <a:cs typeface="メイリオ" panose="020B0604030504040204" pitchFamily="50" charset="-128"/>
              </a:rPr>
              <a:t>（ソースコードなど）</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　受け渡し</a:t>
            </a:r>
            <a:endParaRPr lang="ja-JP" altLang="en-US" b="1" spc="100" dirty="0">
              <a:solidFill>
                <a:srgbClr val="F6167B"/>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5.2</a:t>
            </a:r>
            <a:r>
              <a:rPr lang="ja-JP" altLang="en-US" dirty="0">
                <a:latin typeface="Meiryo UI" panose="020B0604030504040204" pitchFamily="50" charset="-128"/>
                <a:ea typeface="Meiryo UI" panose="020B0604030504040204" pitchFamily="50" charset="-128"/>
              </a:rPr>
              <a:t>　ソフト開発委託先への依頼事項</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800">
              <a:solidFill>
                <a:schemeClr val="tx1"/>
              </a:solidFill>
              <a:latin typeface="Meiryo UI" panose="020B0604030504040204" pitchFamily="50" charset="-128"/>
              <a:ea typeface="Meiryo UI" panose="020B0604030504040204" pitchFamily="50" charset="-128"/>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委託先での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の利用を知らずに委託元がライセンス違反</a:t>
            </a:r>
            <a:r>
              <a:rPr lang="ja-JP" altLang="en-US" sz="2000" u="sng" dirty="0">
                <a:latin typeface="Meiryo UI" panose="020B0604030504040204" pitchFamily="50" charset="-128"/>
                <a:ea typeface="Meiryo UI" panose="020B0604030504040204" pitchFamily="50" charset="-128"/>
              </a:rPr>
              <a:t>［</a:t>
            </a:r>
            <a:r>
              <a:rPr lang="ja-JP" altLang="en-US" sz="2000" u="sng" dirty="0">
                <a:solidFill>
                  <a:srgbClr val="FF0000"/>
                </a:solidFill>
                <a:latin typeface="Meiryo UI" panose="020B0604030504040204" pitchFamily="50" charset="-128"/>
                <a:ea typeface="Meiryo UI" panose="020B0604030504040204" pitchFamily="50" charset="-128"/>
              </a:rPr>
              <a:t>著作権侵害</a:t>
            </a:r>
            <a:r>
              <a:rPr lang="ja-JP" altLang="en-US" sz="2000" u="sng" dirty="0">
                <a:latin typeface="Meiryo UI" panose="020B0604030504040204" pitchFamily="50" charset="-128"/>
                <a:ea typeface="Meiryo UI" panose="020B0604030504040204" pitchFamily="50" charset="-128"/>
              </a:rPr>
              <a: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ソフト開発委託先</a:t>
            </a:r>
            <a:r>
              <a:rPr lang="en-US" altLang="ja-JP" sz="1600" dirty="0">
                <a:latin typeface="Meiryo UI" panose="020B0604030504040204" pitchFamily="50" charset="-128"/>
                <a:ea typeface="Meiryo UI" panose="020B0604030504040204" pitchFamily="50" charset="-128"/>
              </a:rPr>
              <a:t>〕</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ソフト開発委託元</a:t>
            </a:r>
            <a:r>
              <a:rPr lang="en-US" altLang="ja-JP" sz="1600" dirty="0">
                <a:latin typeface="Meiryo UI" panose="020B0604030504040204" pitchFamily="50" charset="-128"/>
                <a:ea typeface="Meiryo UI" panose="020B0604030504040204" pitchFamily="50" charset="-128"/>
              </a:rPr>
              <a:t>〕</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顧客</a:t>
            </a:r>
            <a:r>
              <a:rPr lang="en-US" altLang="ja-JP" sz="1600" dirty="0">
                <a:latin typeface="Meiryo UI" panose="020B0604030504040204" pitchFamily="50" charset="-128"/>
                <a:ea typeface="Meiryo UI" panose="020B0604030504040204" pitchFamily="50" charset="-128"/>
              </a:rPr>
              <a:t>〕</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提供義務あり</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5" name="Text Box 37"/>
          <p:cNvSpPr txBox="1">
            <a:spLocks noChangeArrowheads="1"/>
          </p:cNvSpPr>
          <p:nvPr/>
        </p:nvSpPr>
        <p:spPr bwMode="gray">
          <a:xfrm>
            <a:off x="4222303" y="515962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dirty="0">
                <a:latin typeface="Meiryo UI" panose="020B0604030504040204" pitchFamily="50" charset="-128"/>
                <a:ea typeface="Meiryo UI" panose="020B0604030504040204" pitchFamily="50" charset="-128"/>
              </a:rPr>
              <a:t>納品</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7" name="Text Box 41"/>
          <p:cNvSpPr txBox="1">
            <a:spLocks noChangeArrowheads="1"/>
          </p:cNvSpPr>
          <p:nvPr/>
        </p:nvSpPr>
        <p:spPr bwMode="gray">
          <a:xfrm>
            <a:off x="7321103" y="515327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a:latin typeface="Meiryo UI" panose="020B0604030504040204" pitchFamily="50" charset="-128"/>
                <a:ea typeface="Meiryo UI" panose="020B0604030504040204" pitchFamily="50" charset="-128"/>
              </a:rPr>
              <a:t>納品</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提供なし</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marL="285750" indent="-285750">
              <a:buFont typeface="Wingdings" panose="05000000000000000000" pitchFamily="2" charset="2"/>
              <a:buChar char="u"/>
            </a:pPr>
            <a:r>
              <a:rPr lang="ja-JP" altLang="en-US" sz="1800" kern="0" dirty="0">
                <a:latin typeface="Meiryo UI" panose="020B0604030504040204" pitchFamily="50" charset="-128"/>
                <a:ea typeface="Meiryo UI" panose="020B0604030504040204" pitchFamily="50" charset="-128"/>
              </a:rPr>
              <a:t>トラブル例：委託元へ</a:t>
            </a:r>
            <a:r>
              <a:rPr lang="en-US" altLang="ja-JP" sz="1800" kern="0" dirty="0">
                <a:latin typeface="Meiryo UI" panose="020B0604030504040204" pitchFamily="50" charset="-128"/>
                <a:ea typeface="Meiryo UI" panose="020B0604030504040204" pitchFamily="50" charset="-128"/>
              </a:rPr>
              <a:t>OSS</a:t>
            </a:r>
            <a:r>
              <a:rPr lang="ja-JP" altLang="en-US" sz="1800" kern="0" dirty="0">
                <a:latin typeface="Meiryo UI" panose="020B0604030504040204" pitchFamily="50" charset="-128"/>
                <a:ea typeface="Meiryo UI" panose="020B0604030504040204" pitchFamily="50" charset="-128"/>
              </a:rPr>
              <a:t>情報が提供されなかった場合</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1600" dirty="0">
                <a:latin typeface="Meiryo UI" panose="020B0604030504040204" pitchFamily="50" charset="-128"/>
                <a:ea typeface="Meiryo UI" panose="020B0604030504040204" pitchFamily="50" charset="-128"/>
              </a:rPr>
              <a:t>依頼</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事項</a:t>
            </a:r>
            <a:endParaRPr lang="en-GB" altLang="ja-JP" sz="1600" dirty="0">
              <a:latin typeface="Meiryo UI" panose="020B0604030504040204" pitchFamily="50" charset="-128"/>
              <a:ea typeface="Meiryo UI" panose="020B0604030504040204" pitchFamily="50" charset="-128"/>
            </a:endParaRPr>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1.</a:t>
            </a:r>
            <a:r>
              <a:rPr lang="ja-JP" altLang="en-US" sz="2000" dirty="0">
                <a:solidFill>
                  <a:schemeClr val="accent2"/>
                </a:solidFill>
                <a:latin typeface="Meiryo UI" panose="020B0604030504040204" pitchFamily="50" charset="-128"/>
                <a:ea typeface="Meiryo UI" panose="020B0604030504040204" pitchFamily="50" charset="-128"/>
              </a:rPr>
              <a:t> 委託元から指示</a:t>
            </a:r>
            <a:r>
              <a:rPr lang="en-US" altLang="ja-JP" sz="2000" dirty="0">
                <a:solidFill>
                  <a:schemeClr val="accent2"/>
                </a:solidFill>
                <a:latin typeface="Meiryo UI" panose="020B0604030504040204" pitchFamily="50" charset="-128"/>
                <a:ea typeface="Meiryo UI" panose="020B0604030504040204" pitchFamily="50" charset="-128"/>
              </a:rPr>
              <a:t>/</a:t>
            </a:r>
            <a:r>
              <a:rPr lang="ja-JP" altLang="en-US" sz="2000" dirty="0">
                <a:solidFill>
                  <a:schemeClr val="accent2"/>
                </a:solidFill>
                <a:latin typeface="Meiryo UI" panose="020B0604030504040204" pitchFamily="50" charset="-128"/>
                <a:ea typeface="Meiryo UI" panose="020B0604030504040204" pitchFamily="50" charset="-128"/>
              </a:rPr>
              <a:t>承認された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のみを使用し、指示された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の利用方法を遵守</a:t>
            </a:r>
            <a:endParaRPr lang="en-US" altLang="ja-JP" sz="2000" b="1" dirty="0">
              <a:solidFill>
                <a:schemeClr val="accent2"/>
              </a:solidFill>
              <a:latin typeface="Meiryo UI" panose="020B0604030504040204" pitchFamily="50" charset="-128"/>
              <a:ea typeface="Meiryo UI" panose="020B0604030504040204" pitchFamily="50" charset="-128"/>
            </a:endParaRPr>
          </a:p>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2.</a:t>
            </a:r>
            <a:r>
              <a:rPr lang="ja-JP" altLang="en-US" sz="2000" dirty="0">
                <a:solidFill>
                  <a:schemeClr val="accent2"/>
                </a:solidFill>
                <a:latin typeface="Meiryo UI" panose="020B0604030504040204" pitchFamily="50" charset="-128"/>
                <a:ea typeface="Meiryo UI" panose="020B0604030504040204" pitchFamily="50" charset="-128"/>
              </a:rPr>
              <a:t>新たに</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を利用する場合は、必ず委託元に、下記の情報を提供し、承認を受領</a:t>
            </a:r>
            <a:br>
              <a:rPr lang="en-US" altLang="ja-JP" sz="1600" b="1" dirty="0">
                <a:solidFill>
                  <a:srgbClr val="FF0000"/>
                </a:solidFill>
                <a:latin typeface="Meiryo UI" panose="020B0604030504040204" pitchFamily="50" charset="-128"/>
                <a:ea typeface="Meiryo UI" panose="020B0604030504040204" pitchFamily="50" charset="-128"/>
              </a:rPr>
            </a:br>
            <a:r>
              <a:rPr lang="ja-JP" altLang="en-US" sz="1600" b="1" dirty="0">
                <a:solidFill>
                  <a:srgbClr val="FF0000"/>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dirty="0">
                <a:solidFill>
                  <a:schemeClr val="tx1"/>
                </a:solidFill>
                <a:latin typeface="Meiryo UI" panose="020B0604030504040204" pitchFamily="50" charset="-128"/>
                <a:ea typeface="Meiryo UI" panose="020B0604030504040204" pitchFamily="50" charset="-128"/>
              </a:rPr>
              <a:t>委託元とソフト開発委託先で</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に関連する</a:t>
            </a:r>
            <a:r>
              <a:rPr lang="ja-JP" altLang="en-US" dirty="0">
                <a:solidFill>
                  <a:schemeClr val="accent2"/>
                </a:solidFill>
                <a:latin typeface="Meiryo UI" panose="020B0604030504040204" pitchFamily="50" charset="-128"/>
                <a:ea typeface="Meiryo UI" panose="020B0604030504040204" pitchFamily="50" charset="-128"/>
              </a:rPr>
              <a:t>情報を共有</a:t>
            </a:r>
            <a:r>
              <a:rPr lang="ja-JP" altLang="en-US" dirty="0">
                <a:solidFill>
                  <a:srgbClr val="D2533F"/>
                </a:solidFill>
                <a:latin typeface="Meiryo UI" panose="020B0604030504040204" pitchFamily="50" charset="-128"/>
                <a:ea typeface="Meiryo UI" panose="020B0604030504040204" pitchFamily="50" charset="-128"/>
              </a:rPr>
              <a:t>、</a:t>
            </a:r>
            <a:r>
              <a:rPr lang="ja-JP" altLang="en-US" dirty="0">
                <a:solidFill>
                  <a:srgbClr val="C00000"/>
                </a:solidFill>
                <a:latin typeface="Meiryo UI" panose="020B0604030504040204" pitchFamily="50" charset="-128"/>
                <a:ea typeface="Meiryo UI" panose="020B0604030504040204" pitchFamily="50" charset="-128"/>
              </a:rPr>
              <a:t>信頼関係を構築</a:t>
            </a:r>
            <a:r>
              <a:rPr lang="ja-JP" altLang="en-US" dirty="0">
                <a:solidFill>
                  <a:schemeClr val="tx1"/>
                </a:solidFill>
                <a:latin typeface="Meiryo UI" panose="020B0604030504040204" pitchFamily="50" charset="-128"/>
                <a:ea typeface="Meiryo UI" panose="020B0604030504040204" pitchFamily="50" charset="-128"/>
              </a:rPr>
              <a:t>し、</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について</a:t>
            </a:r>
            <a:r>
              <a:rPr lang="ja-JP" altLang="en-US" dirty="0">
                <a:solidFill>
                  <a:schemeClr val="accent2"/>
                </a:solidFill>
                <a:latin typeface="Meiryo UI" panose="020B0604030504040204" pitchFamily="50" charset="-128"/>
                <a:ea typeface="Meiryo UI" panose="020B0604030504040204" pitchFamily="50" charset="-128"/>
              </a:rPr>
              <a:t>研鑽を深める</a:t>
            </a:r>
            <a:r>
              <a:rPr lang="ja-JP" altLang="en-US" dirty="0">
                <a:solidFill>
                  <a:schemeClr val="tx1"/>
                </a:solidFill>
                <a:latin typeface="Meiryo UI" panose="020B0604030504040204" pitchFamily="50" charset="-128"/>
                <a:ea typeface="Meiryo UI" panose="020B0604030504040204" pitchFamily="50" charset="-128"/>
              </a:rPr>
              <a:t>ことが重要</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5.3</a:t>
            </a:r>
            <a:r>
              <a:rPr lang="ja-JP" altLang="en-US" dirty="0">
                <a:latin typeface="Meiryo UI" panose="020B0604030504040204" pitchFamily="50" charset="-128"/>
                <a:ea typeface="Meiryo UI" panose="020B0604030504040204" pitchFamily="50" charset="-128"/>
              </a:rPr>
              <a:t>　参考：</a:t>
            </a: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プロジェクト</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sz="24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a:t>
            </a: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①仕様：</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コンプライアンスについて満たすべき主要要件を明確にしたもの</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②適合：仕様に企業が適合していることを認証</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③カリキュラム：</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3"/>
              </a:rPr>
              <a:t>https://www.openchainproject.org/</a:t>
            </a:r>
            <a:endParaRPr lang="en-US" altLang="ja-JP" dirty="0">
              <a:latin typeface="Meiryo UI" panose="020B0604030504040204" pitchFamily="50" charset="-128"/>
              <a:ea typeface="Meiryo UI" panose="020B0604030504040204" pitchFamily="50" charset="-128"/>
            </a:endParaRPr>
          </a:p>
          <a:p>
            <a:pPr marL="0" indent="0">
              <a:buNone/>
            </a:pP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5.4</a:t>
            </a:r>
            <a:r>
              <a:rPr lang="ja-JP" altLang="en-US" dirty="0">
                <a:latin typeface="Meiryo UI" panose="020B0604030504040204" pitchFamily="50" charset="-128"/>
                <a:ea typeface="Meiryo UI" panose="020B0604030504040204" pitchFamily="50" charset="-128"/>
              </a:rPr>
              <a:t>　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3"/>
              </a:rPr>
              <a:t>education: </a:t>
            </a:r>
            <a:r>
              <a:rPr lang="en-US" altLang="ja-JP" sz="1800" dirty="0" err="1">
                <a:latin typeface="Meiryo UI" panose="020B0604030504040204" pitchFamily="50" charset="-128"/>
                <a:ea typeface="Meiryo UI" panose="020B0604030504040204" pitchFamily="50" charset="-128"/>
                <a:hlinkClick r:id="rId3"/>
              </a:rPr>
              <a:t>jwg</a:t>
            </a:r>
            <a:r>
              <a:rPr lang="en-US" altLang="ja-JP" sz="1800" dirty="0">
                <a:latin typeface="Meiryo UI" panose="020B0604030504040204" pitchFamily="50" charset="-128"/>
                <a:ea typeface="Meiryo UI" panose="020B0604030504040204" pitchFamily="50" charset="-128"/>
                <a:hlinkClick r:id="rId3"/>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FAQ: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Leaflet: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license info exchange: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a:t>
            </a:r>
            <a:r>
              <a:rPr lang="en-US" altLang="ja-JP" sz="1800" dirty="0" err="1">
                <a:latin typeface="Meiryo UI" panose="020B0604030504040204" pitchFamily="50" charset="-128"/>
                <a:ea typeface="Meiryo UI" panose="020B0604030504040204" pitchFamily="50" charset="-128"/>
                <a:hlinkClick r:id="rId6"/>
              </a:rPr>
              <a:t>lincense</a:t>
            </a:r>
            <a:r>
              <a:rPr lang="en-US" altLang="ja-JP" sz="1800" dirty="0">
                <a:latin typeface="Meiryo UI" panose="020B0604030504040204" pitchFamily="50" charset="-128"/>
                <a:ea typeface="Meiryo UI" panose="020B0604030504040204" pitchFamily="50" charset="-128"/>
                <a:hlinkClick r:id="rId6"/>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planning: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promotion: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tooling: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tooling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latin typeface="Meiryo UI" panose="020B0604030504040204" pitchFamily="50" charset="-128"/>
                <a:ea typeface="Meiryo UI" panose="020B0604030504040204" pitchFamily="50" charset="-128"/>
              </a:rPr>
              <a:t> 最後に</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36</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1E30209-69BB-8C66-E0F1-6B12C1193C73}"/>
              </a:ext>
            </a:extLst>
          </p:cNvPr>
          <p:cNvSpPr>
            <a:spLocks noGrp="1"/>
          </p:cNvSpPr>
          <p:nvPr>
            <p:ph type="sldNum" sz="quarter" idx="10"/>
          </p:nvPr>
        </p:nvSpPr>
        <p:spPr/>
        <p:txBody>
          <a:bodyPr/>
          <a:lstStyle/>
          <a:p>
            <a:fld id="{E8E9CBD9-E97A-4244-BA2F-A59041725FCD}" type="slidenum">
              <a:rPr lang="de-DE" altLang="ja-JP" smtClean="0"/>
              <a:pPr/>
              <a:t>37</a:t>
            </a:fld>
            <a:endParaRPr lang="de-DE" altLang="ja-JP"/>
          </a:p>
        </p:txBody>
      </p:sp>
      <p:sp>
        <p:nvSpPr>
          <p:cNvPr id="3" name="Text Box 29">
            <a:extLst>
              <a:ext uri="{FF2B5EF4-FFF2-40B4-BE49-F238E27FC236}">
                <a16:creationId xmlns:a16="http://schemas.microsoft.com/office/drawing/2014/main" id="{C827D2CB-6DF7-95A9-E959-4458215188B6}"/>
              </a:ext>
            </a:extLst>
          </p:cNvPr>
          <p:cNvSpPr txBox="1">
            <a:spLocks noChangeArrowheads="1"/>
          </p:cNvSpPr>
          <p:nvPr/>
        </p:nvSpPr>
        <p:spPr bwMode="gray">
          <a:xfrm>
            <a:off x="547461" y="479074"/>
            <a:ext cx="1338828" cy="553998"/>
          </a:xfrm>
          <a:prstGeom prst="rect">
            <a:avLst/>
          </a:prstGeom>
          <a:noFill/>
          <a:ln w="9525">
            <a:noFill/>
            <a:miter lim="800000"/>
            <a:headEnd/>
            <a:tailEnd/>
          </a:ln>
        </p:spPr>
        <p:txBody>
          <a:bodyPr wrap="none">
            <a:spAutoFit/>
          </a:bodyPr>
          <a:lstStyle/>
          <a:p>
            <a:pPr algn="l"/>
            <a:r>
              <a:rPr lang="ja-JP" altLang="en-US"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rPr>
              <a:t>改訂歴</a:t>
            </a:r>
            <a:endParaRPr lang="en-US" altLang="ja-JP"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endParaRPr>
          </a:p>
        </p:txBody>
      </p:sp>
      <p:graphicFrame>
        <p:nvGraphicFramePr>
          <p:cNvPr id="4" name="表 3">
            <a:extLst>
              <a:ext uri="{FF2B5EF4-FFF2-40B4-BE49-F238E27FC236}">
                <a16:creationId xmlns:a16="http://schemas.microsoft.com/office/drawing/2014/main" id="{0B67E2E4-5BAE-024D-6D39-9FFF419B053E}"/>
              </a:ext>
            </a:extLst>
          </p:cNvPr>
          <p:cNvGraphicFramePr>
            <a:graphicFrameLocks noGrp="1"/>
          </p:cNvGraphicFramePr>
          <p:nvPr>
            <p:extLst>
              <p:ext uri="{D42A27DB-BD31-4B8C-83A1-F6EECF244321}">
                <p14:modId xmlns:p14="http://schemas.microsoft.com/office/powerpoint/2010/main" val="3554539121"/>
              </p:ext>
            </p:extLst>
          </p:nvPr>
        </p:nvGraphicFramePr>
        <p:xfrm>
          <a:off x="335360" y="1127233"/>
          <a:ext cx="11521281" cy="1581687"/>
        </p:xfrm>
        <a:graphic>
          <a:graphicData uri="http://schemas.openxmlformats.org/drawingml/2006/table">
            <a:tbl>
              <a:tblPr firstRow="1" bandRow="1">
                <a:tableStyleId>{5C22544A-7EE6-4342-B048-85BDC9FD1C3A}</a:tableStyleId>
              </a:tblPr>
              <a:tblGrid>
                <a:gridCol w="877047">
                  <a:extLst>
                    <a:ext uri="{9D8B030D-6E8A-4147-A177-3AD203B41FA5}">
                      <a16:colId xmlns:a16="http://schemas.microsoft.com/office/drawing/2014/main" val="20000"/>
                    </a:ext>
                  </a:extLst>
                </a:gridCol>
                <a:gridCol w="1571225">
                  <a:extLst>
                    <a:ext uri="{9D8B030D-6E8A-4147-A177-3AD203B41FA5}">
                      <a16:colId xmlns:a16="http://schemas.microsoft.com/office/drawing/2014/main" val="20001"/>
                    </a:ext>
                  </a:extLst>
                </a:gridCol>
                <a:gridCol w="9073009">
                  <a:extLst>
                    <a:ext uri="{9D8B030D-6E8A-4147-A177-3AD203B41FA5}">
                      <a16:colId xmlns:a16="http://schemas.microsoft.com/office/drawing/2014/main" val="20002"/>
                    </a:ext>
                  </a:extLst>
                </a:gridCol>
              </a:tblGrid>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No.</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改定日</a:t>
                      </a: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(Version)</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改訂内容</a:t>
                      </a:r>
                    </a:p>
                  </a:txBody>
                  <a:tcPr/>
                </a:tc>
                <a:extLst>
                  <a:ext uri="{0D108BD9-81ED-4DB2-BD59-A6C34878D82A}">
                    <a16:rowId xmlns:a16="http://schemas.microsoft.com/office/drawing/2014/main" val="10000"/>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2022/6/2(V1.0)</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初版</a:t>
                      </a:r>
                    </a:p>
                  </a:txBody>
                  <a:tcPr/>
                </a:tc>
                <a:extLst>
                  <a:ext uri="{0D108BD9-81ED-4DB2-BD59-A6C34878D82A}">
                    <a16:rowId xmlns:a16="http://schemas.microsoft.com/office/drawing/2014/main" val="10001"/>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2022/6/7(V1.1)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ノートのフォント統一</a:t>
                      </a:r>
                      <a:endParaRPr lang="en-US" altLang="ja-JP"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2"/>
                  </a:ext>
                </a:extLst>
              </a:tr>
              <a:tr h="758727">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3</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2022/7/</a:t>
                      </a:r>
                      <a:r>
                        <a:rPr kumimoji="1" lang="ja-JP" altLang="en-US" sz="1200" b="0">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200" b="0">
                          <a:latin typeface="Meiryo UI" panose="020B0604030504040204" pitchFamily="50" charset="-128"/>
                          <a:ea typeface="Meiryo UI" panose="020B0604030504040204" pitchFamily="50" charset="-128"/>
                          <a:cs typeface="メイリオ" panose="020B0604030504040204" pitchFamily="50" charset="-128"/>
                        </a:rPr>
                        <a:t>(V1.2)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2.1</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マーク追加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2.7</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第三者へ無償で使用許諾する（互恵的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第三者へ利用許諾する（互恵的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へ修正</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改訂歴追加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03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第１章．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と知的財産権の基礎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latin typeface="Meiryo UI" panose="020B0604030504040204" pitchFamily="50" charset="-128"/>
                <a:ea typeface="Meiryo UI" panose="020B0604030504040204" pitchFamily="50" charset="-128"/>
              </a:rPr>
              <a:t>1.1 </a:t>
            </a:r>
            <a:r>
              <a:rPr lang="ja-JP" altLang="en-US" dirty="0">
                <a:latin typeface="Meiryo UI" panose="020B0604030504040204" pitchFamily="50" charset="-128"/>
                <a:ea typeface="Meiryo UI" panose="020B0604030504040204" pitchFamily="50" charset="-128"/>
              </a:rPr>
              <a:t>導入</a:t>
            </a:r>
            <a:r>
              <a:rPr lang="en-US" altLang="ja-JP" dirty="0">
                <a:latin typeface="Meiryo UI" panose="020B0604030504040204" pitchFamily="50" charset="-128"/>
                <a:ea typeface="Meiryo UI" panose="020B0604030504040204" pitchFamily="50" charset="-128"/>
              </a:rPr>
              <a:t>Q&amp;A</a:t>
            </a:r>
            <a:r>
              <a:rPr lang="ja-JP" altLang="en-US" dirty="0">
                <a:latin typeface="Meiryo UI" panose="020B0604030504040204" pitchFamily="50" charset="-128"/>
                <a:ea typeface="Meiryo UI" panose="020B0604030504040204" pitchFamily="50" charset="-128"/>
              </a:rPr>
              <a:t>（ダウンロードしたソフトウェアの利用）</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2000" dirty="0">
                <a:solidFill>
                  <a:schemeClr val="tx1"/>
                </a:solidFill>
                <a:latin typeface="Meiryo UI" panose="020B0604030504040204" pitchFamily="50" charset="-128"/>
                <a:ea typeface="Meiryo UI" panose="020B0604030504040204" pitchFamily="50" charset="-128"/>
              </a:rPr>
              <a:t>ダウンロード</a:t>
            </a:r>
          </a:p>
        </p:txBody>
      </p:sp>
      <p:sp>
        <p:nvSpPr>
          <p:cNvPr id="2" name="テキスト ボックス 1"/>
          <p:cNvSpPr txBox="1"/>
          <p:nvPr/>
        </p:nvSpPr>
        <p:spPr>
          <a:xfrm>
            <a:off x="3723187" y="4139788"/>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3" name="角丸四角形吹き出し 2"/>
          <p:cNvSpPr/>
          <p:nvPr/>
        </p:nvSpPr>
        <p:spPr bwMode="auto">
          <a:xfrm>
            <a:off x="7147264" y="3065158"/>
            <a:ext cx="3384475"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利用できますか？</a:t>
            </a:r>
          </a:p>
        </p:txBody>
      </p:sp>
      <p:sp>
        <p:nvSpPr>
          <p:cNvPr id="13" name="テキスト ボックス 12"/>
          <p:cNvSpPr txBox="1"/>
          <p:nvPr/>
        </p:nvSpPr>
        <p:spPr>
          <a:xfrm>
            <a:off x="4629635" y="879104"/>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6" name="テキスト ボックス 15"/>
          <p:cNvSpPr txBox="1"/>
          <p:nvPr/>
        </p:nvSpPr>
        <p:spPr bwMode="gray">
          <a:xfrm>
            <a:off x="4515350" y="5365666"/>
            <a:ext cx="2376488" cy="1015663"/>
          </a:xfrm>
          <a:prstGeom prst="rect">
            <a:avLst/>
          </a:prstGeom>
          <a:solidFill>
            <a:srgbClr val="5EADEE"/>
          </a:solidFill>
          <a:ln>
            <a:solidFill>
              <a:srgbClr val="105D9C"/>
            </a:solidFill>
          </a:ln>
        </p:spPr>
        <p:txBody>
          <a:bodyPr wrap="square" rtlCol="0">
            <a:spAutoFit/>
          </a:bodyPr>
          <a:lstStyle/>
          <a:p>
            <a:pPr algn="l"/>
            <a:r>
              <a:rPr lang="ja-JP" altLang="en-US" sz="2000" dirty="0">
                <a:latin typeface="Meiryo UI" panose="020B0604030504040204" pitchFamily="50" charset="-128"/>
                <a:ea typeface="Meiryo UI" panose="020B0604030504040204" pitchFamily="50" charset="-128"/>
              </a:rPr>
              <a:t>・製品への組込み</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・受託開発</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・クラウドサービス</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1.2</a:t>
            </a:r>
            <a:r>
              <a:rPr lang="ja-JP" altLang="en-US" dirty="0">
                <a:latin typeface="Meiryo UI" panose="020B0604030504040204" pitchFamily="50" charset="-128"/>
                <a:ea typeface="Meiryo UI" panose="020B0604030504040204" pitchFamily="50" charset="-128"/>
              </a:rPr>
              <a:t>　プログラムと著作権</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p:cNvSpPr txBox="1">
            <a:spLocks noChangeArrowheads="1"/>
          </p:cNvSpPr>
          <p:nvPr/>
        </p:nvSpPr>
        <p:spPr bwMode="gray">
          <a:xfrm>
            <a:off x="3503238" y="1865511"/>
            <a:ext cx="6397036"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a:latin typeface="Meiryo UI" panose="020B0604030504040204" pitchFamily="50" charset="-128"/>
                <a:ea typeface="Meiryo UI" panose="020B0604030504040204" pitchFamily="50" charset="-128"/>
              </a:rPr>
              <a:t>著作者人格権</a:t>
            </a:r>
            <a:br>
              <a:rPr lang="ja-JP" altLang="en-US" sz="200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（人格権）</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利用できません</a:t>
            </a: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　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1.4</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396721790"/>
              </p:ext>
            </p:extLst>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第２章．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ライセンスの基礎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9861</Words>
  <Application>Microsoft Office PowerPoint</Application>
  <PresentationFormat>ワイド画面</PresentationFormat>
  <Paragraphs>832</Paragraphs>
  <Slides>38</Slides>
  <Notes>37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ＭＳ Ｐ明朝</vt:lpstr>
      <vt:lpstr>メイリオ</vt:lpstr>
      <vt:lpstr>Arial</vt:lpstr>
      <vt:lpstr>Wingdings</vt:lpstr>
      <vt:lpstr>F_Tool_2_JA_R</vt:lpstr>
      <vt:lpstr>PowerPoint プレゼンテーション</vt:lpstr>
      <vt:lpstr>PowerPoint プレゼンテーション</vt:lpstr>
      <vt:lpstr>PowerPoint プレゼンテーション</vt:lpstr>
      <vt:lpstr>PowerPoint プレゼンテーション</vt:lpstr>
      <vt:lpstr>1.1 導入Q&amp;A（ダウンロードしたソフトウェアの利用）</vt:lpstr>
      <vt:lpstr>1.2　プログラムと著作権</vt:lpstr>
      <vt:lpstr>1.3　オープンソースの定義</vt:lpstr>
      <vt:lpstr>1.4　OSSのメリット／デメリット</vt:lpstr>
      <vt:lpstr>PowerPoint プレゼンテーション</vt:lpstr>
      <vt:lpstr>2.1　OSSの著作権者とライセンスの関係</vt:lpstr>
      <vt:lpstr> 2.2　配布とライセンスの関係の事例</vt:lpstr>
      <vt:lpstr>2.3　ライセンスに関するQ&amp;A</vt:lpstr>
      <vt:lpstr>2.4　ライセンスの例　(MITの原文)</vt:lpstr>
      <vt:lpstr>2.5　ライセンスの例（MITの参考和訳）</vt:lpstr>
      <vt:lpstr>2.6　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GPL(GNU GENERAL PUBLIC LICENSE)の事例</vt:lpstr>
      <vt:lpstr>PowerPoint プレゼンテーション</vt:lpstr>
      <vt:lpstr>PowerPoint プレゼンテーション</vt:lpstr>
      <vt:lpstr>PowerPoint プレゼンテーション</vt:lpstr>
      <vt:lpstr>PowerPoint プレゼンテーション</vt:lpstr>
      <vt:lpstr>3.1　過去の訴訟事例の問題と傾向</vt:lpstr>
      <vt:lpstr>3.2　ライセンス違反の与える影響</vt:lpstr>
      <vt:lpstr>PowerPoint プレゼンテーション</vt:lpstr>
      <vt:lpstr>4.1　利用する際のプロセス</vt:lpstr>
      <vt:lpstr>4.2　OSS関連のWebサイト紹介</vt:lpstr>
      <vt:lpstr>4.3　ライセンス作成元による関連サイト</vt:lpstr>
      <vt:lpstr>PowerPoint プレゼンテーション</vt:lpstr>
      <vt:lpstr>5.1　サプライチェーン上でのトラブル</vt:lpstr>
      <vt:lpstr>5.2　ソフト開発委託先への依頼事項</vt:lpstr>
      <vt:lpstr>5.3　参考：OpenChainプロジェクト</vt:lpstr>
      <vt:lpstr>5.4　参考：OpenChain Japan Work Group</vt:lpstr>
      <vt:lpstr> 最後に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2022-06-29T07:04:25Z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