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5"/>
  </p:notesMasterIdLst>
  <p:sldIdLst>
    <p:sldId id="256" r:id="rId2"/>
    <p:sldId id="271" r:id="rId3"/>
    <p:sldId id="259" r:id="rId4"/>
    <p:sldId id="258" r:id="rId5"/>
    <p:sldId id="267" r:id="rId6"/>
    <p:sldId id="260" r:id="rId7"/>
    <p:sldId id="279" r:id="rId8"/>
    <p:sldId id="266" r:id="rId9"/>
    <p:sldId id="263" r:id="rId10"/>
    <p:sldId id="275" r:id="rId11"/>
    <p:sldId id="281" r:id="rId12"/>
    <p:sldId id="274" r:id="rId13"/>
    <p:sldId id="261" r:id="rId14"/>
    <p:sldId id="262" r:id="rId15"/>
    <p:sldId id="264" r:id="rId16"/>
    <p:sldId id="278" r:id="rId17"/>
    <p:sldId id="280" r:id="rId18"/>
    <p:sldId id="276" r:id="rId19"/>
    <p:sldId id="277" r:id="rId20"/>
    <p:sldId id="269" r:id="rId21"/>
    <p:sldId id="270" r:id="rId22"/>
    <p:sldId id="272" r:id="rId23"/>
    <p:sldId id="26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92" autoAdjust="0"/>
    <p:restoredTop sz="95013" autoAdjust="0"/>
  </p:normalViewPr>
  <p:slideViewPr>
    <p:cSldViewPr snapToGrid="0">
      <p:cViewPr varScale="1">
        <p:scale>
          <a:sx n="82" d="100"/>
          <a:sy n="82" d="100"/>
        </p:scale>
        <p:origin x="667"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D48486-228A-4847-ADBE-533E136DE0EA}" type="datetimeFigureOut">
              <a:rPr lang="en-IN" smtClean="0"/>
              <a:t>07-12-2023</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04F60-30D5-46A9-ADA9-1FD5D4052E89}" type="slidenum">
              <a:rPr lang="en-IN" smtClean="0"/>
              <a:t>‹#›</a:t>
            </a:fld>
            <a:endParaRPr lang="en-IN" dirty="0"/>
          </a:p>
        </p:txBody>
      </p:sp>
    </p:spTree>
    <p:extLst>
      <p:ext uri="{BB962C8B-B14F-4D97-AF65-F5344CB8AC3E}">
        <p14:creationId xmlns:p14="http://schemas.microsoft.com/office/powerpoint/2010/main" val="751081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E04F60-30D5-46A9-ADA9-1FD5D4052E89}" type="slidenum">
              <a:rPr lang="en-IN" smtClean="0"/>
              <a:t>1</a:t>
            </a:fld>
            <a:endParaRPr lang="en-IN" dirty="0"/>
          </a:p>
        </p:txBody>
      </p:sp>
    </p:spTree>
    <p:extLst>
      <p:ext uri="{BB962C8B-B14F-4D97-AF65-F5344CB8AC3E}">
        <p14:creationId xmlns:p14="http://schemas.microsoft.com/office/powerpoint/2010/main" val="1720567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12/7/2023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9E57DC2-970A-4B3E-BB1C-7A09969E49DF}"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8650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629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368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1995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4877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090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0407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2104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7617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49589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7DE6118-2437-4B30-8E3C-4D2BE6020583}" type="datetimeFigureOut">
              <a:rPr lang="en-US" smtClean="0"/>
              <a:pPr/>
              <a:t>12/7/2023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15333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7DE6118-2437-4B30-8E3C-4D2BE6020583}" type="datetimeFigureOut">
              <a:rPr lang="en-US" smtClean="0"/>
              <a:pPr/>
              <a:t>12/7/2023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9E57DC2-970A-4B3E-BB1C-7A09969E49DF}"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446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C61E-850D-A2AA-F73F-2046FC73E0E9}"/>
              </a:ext>
            </a:extLst>
          </p:cNvPr>
          <p:cNvSpPr>
            <a:spLocks noGrp="1"/>
          </p:cNvSpPr>
          <p:nvPr>
            <p:ph type="ctrTitle"/>
          </p:nvPr>
        </p:nvSpPr>
        <p:spPr/>
        <p:txBody>
          <a:bodyPr/>
          <a:lstStyle/>
          <a:p>
            <a:r>
              <a:rPr lang="en-IN" sz="4400" dirty="0"/>
              <a:t>Smart Event: Personalized Event Planning with ChatGPT</a:t>
            </a:r>
          </a:p>
        </p:txBody>
      </p:sp>
      <p:sp>
        <p:nvSpPr>
          <p:cNvPr id="3" name="Subtitle 2">
            <a:extLst>
              <a:ext uri="{FF2B5EF4-FFF2-40B4-BE49-F238E27FC236}">
                <a16:creationId xmlns:a16="http://schemas.microsoft.com/office/drawing/2014/main" id="{82C6C5F6-E77A-975B-D733-B3E44BF840D1}"/>
              </a:ext>
            </a:extLst>
          </p:cNvPr>
          <p:cNvSpPr>
            <a:spLocks noGrp="1"/>
          </p:cNvSpPr>
          <p:nvPr>
            <p:ph type="subTitle" idx="1"/>
          </p:nvPr>
        </p:nvSpPr>
        <p:spPr>
          <a:xfrm>
            <a:off x="2679906" y="4366727"/>
            <a:ext cx="6831673" cy="989044"/>
          </a:xfrm>
        </p:spPr>
        <p:txBody>
          <a:bodyPr>
            <a:normAutofit fontScale="77500" lnSpcReduction="20000"/>
          </a:bodyPr>
          <a:lstStyle/>
          <a:p>
            <a:pPr algn="r"/>
            <a:r>
              <a:rPr lang="fi-FI" sz="1600" dirty="0">
                <a:latin typeface="Times New Roman" panose="02020603050405020304" pitchFamily="18" charset="0"/>
                <a:cs typeface="Times New Roman" panose="02020603050405020304" pitchFamily="18" charset="0"/>
              </a:rPr>
              <a:t>Yoshitha Yerra (856556669) </a:t>
            </a:r>
          </a:p>
          <a:p>
            <a:pPr algn="r"/>
            <a:r>
              <a:rPr lang="fi-FI" sz="1600" dirty="0">
                <a:latin typeface="Times New Roman" panose="02020603050405020304" pitchFamily="18" charset="0"/>
                <a:cs typeface="Times New Roman" panose="02020603050405020304" pitchFamily="18" charset="0"/>
              </a:rPr>
              <a:t>Nalini reddy Kota (856536236) </a:t>
            </a:r>
          </a:p>
          <a:p>
            <a:pPr algn="r"/>
            <a:r>
              <a:rPr lang="fi-FI" sz="1600" dirty="0">
                <a:latin typeface="Times New Roman" panose="02020603050405020304" pitchFamily="18" charset="0"/>
                <a:cs typeface="Times New Roman" panose="02020603050405020304" pitchFamily="18" charset="0"/>
              </a:rPr>
              <a:t>Nimisha Kaleri (856558739)</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783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1748-765A-3DE2-CAB9-8C5D4DF3B655}"/>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Naive bayes classifier</a:t>
            </a:r>
          </a:p>
        </p:txBody>
      </p:sp>
      <p:sp>
        <p:nvSpPr>
          <p:cNvPr id="3" name="Content Placeholder 2">
            <a:extLst>
              <a:ext uri="{FF2B5EF4-FFF2-40B4-BE49-F238E27FC236}">
                <a16:creationId xmlns:a16="http://schemas.microsoft.com/office/drawing/2014/main" id="{A4E9C7D4-BAA6-E2BB-3E80-454A1A2B15B1}"/>
              </a:ext>
            </a:extLst>
          </p:cNvPr>
          <p:cNvSpPr>
            <a:spLocks noGrp="1"/>
          </p:cNvSpPr>
          <p:nvPr>
            <p:ph idx="1"/>
          </p:nvPr>
        </p:nvSpPr>
        <p:spPr>
          <a:xfrm>
            <a:off x="1451579" y="2491273"/>
            <a:ext cx="9603275" cy="2975072"/>
          </a:xfrm>
        </p:spPr>
        <p:txBody>
          <a:bodyPr>
            <a:normAutofit/>
          </a:bodyPr>
          <a:lstStyle/>
          <a:p>
            <a:pPr algn="just"/>
            <a:r>
              <a:rPr lang="en-IN" sz="1800" b="0" i="0" dirty="0">
                <a:effectLst/>
                <a:latin typeface="Times New Roman" panose="02020603050405020304" pitchFamily="18" charset="0"/>
                <a:cs typeface="Times New Roman" panose="02020603050405020304" pitchFamily="18" charset="0"/>
              </a:rPr>
              <a:t>Naive Bayes classifiers are effective in many real-world applications, especially in text classification and spam filtering.</a:t>
            </a:r>
          </a:p>
          <a:p>
            <a:pPr algn="just"/>
            <a:r>
              <a:rPr lang="en-IN" sz="1800" b="0" i="0" dirty="0">
                <a:effectLst/>
                <a:latin typeface="Times New Roman" panose="02020603050405020304" pitchFamily="18" charset="0"/>
                <a:cs typeface="Times New Roman" panose="02020603050405020304" pitchFamily="18" charset="0"/>
              </a:rPr>
              <a:t>The fundamental idea behind a Naive Bayes classifier is to calculate the probability of a given instance belonging to a particular class based on the observed features.</a:t>
            </a:r>
          </a:p>
          <a:p>
            <a:pPr algn="just"/>
            <a:r>
              <a:rPr lang="en-IN" sz="1800" dirty="0">
                <a:latin typeface="Times New Roman" panose="02020603050405020304" pitchFamily="18" charset="0"/>
                <a:cs typeface="Times New Roman" panose="02020603050405020304" pitchFamily="18" charset="0"/>
              </a:rPr>
              <a:t>E</a:t>
            </a:r>
            <a:r>
              <a:rPr lang="en-IN" sz="1800" b="0" i="0" dirty="0">
                <a:effectLst/>
                <a:latin typeface="Times New Roman" panose="02020603050405020304" pitchFamily="18" charset="0"/>
                <a:cs typeface="Times New Roman" panose="02020603050405020304" pitchFamily="18" charset="0"/>
              </a:rPr>
              <a:t>fficiency of Naive Bayes make it a popular choice, especially when dealing with high-dimensional datasets</a:t>
            </a:r>
            <a:r>
              <a:rPr lang="en-IN"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03472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4601-3A52-0D16-B431-A0CCDEF62931}"/>
              </a:ext>
            </a:extLst>
          </p:cNvPr>
          <p:cNvSpPr>
            <a:spLocks noGrp="1"/>
          </p:cNvSpPr>
          <p:nvPr>
            <p:ph type="title"/>
          </p:nvPr>
        </p:nvSpPr>
        <p:spPr>
          <a:xfrm>
            <a:off x="1222311" y="617907"/>
            <a:ext cx="9832544" cy="874992"/>
          </a:xfrm>
        </p:spPr>
        <p:txBody>
          <a:bodyPr>
            <a:noAutofit/>
          </a:bodyPr>
          <a:lstStyle/>
          <a:p>
            <a:pPr algn="ctr"/>
            <a:r>
              <a:rPr lang="en-IN" sz="4400" b="0" i="0" dirty="0">
                <a:solidFill>
                  <a:srgbClr val="374151"/>
                </a:solidFill>
                <a:effectLst/>
                <a:latin typeface="Times New Roman" panose="02020603050405020304" pitchFamily="18" charset="0"/>
                <a:cs typeface="Times New Roman" panose="02020603050405020304" pitchFamily="18" charset="0"/>
              </a:rPr>
              <a:t>Implementation of Naive Bayes</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5B4228-3513-32D3-1AB2-CB925164AD86}"/>
              </a:ext>
            </a:extLst>
          </p:cNvPr>
          <p:cNvSpPr>
            <a:spLocks noGrp="1"/>
          </p:cNvSpPr>
          <p:nvPr>
            <p:ph idx="1"/>
          </p:nvPr>
        </p:nvSpPr>
        <p:spPr/>
        <p:txBody>
          <a:bodyPr/>
          <a:lstStyle/>
          <a:p>
            <a:r>
              <a:rPr lang="en-IN" i="0" dirty="0">
                <a:effectLst/>
                <a:latin typeface="Times New Roman" panose="02020603050405020304" pitchFamily="18" charset="0"/>
                <a:cs typeface="Times New Roman" panose="02020603050405020304" pitchFamily="18" charset="0"/>
              </a:rPr>
              <a:t>Data Preparation</a:t>
            </a:r>
          </a:p>
          <a:p>
            <a:r>
              <a:rPr lang="en-IN" i="0" dirty="0">
                <a:effectLst/>
                <a:latin typeface="Times New Roman" panose="02020603050405020304" pitchFamily="18" charset="0"/>
                <a:cs typeface="Times New Roman" panose="02020603050405020304" pitchFamily="18" charset="0"/>
              </a:rPr>
              <a:t>Data Exploration</a:t>
            </a:r>
          </a:p>
          <a:p>
            <a:r>
              <a:rPr lang="en-IN" i="0" dirty="0">
                <a:effectLst/>
                <a:latin typeface="Times New Roman" panose="02020603050405020304" pitchFamily="18" charset="0"/>
                <a:cs typeface="Times New Roman" panose="02020603050405020304" pitchFamily="18" charset="0"/>
              </a:rPr>
              <a:t>Calculate Probabilities</a:t>
            </a:r>
          </a:p>
          <a:p>
            <a:r>
              <a:rPr lang="en-IN" i="0" dirty="0">
                <a:effectLst/>
                <a:latin typeface="Times New Roman" panose="02020603050405020304" pitchFamily="18" charset="0"/>
                <a:cs typeface="Times New Roman" panose="02020603050405020304" pitchFamily="18" charset="0"/>
              </a:rPr>
              <a:t>Make Predictions</a:t>
            </a:r>
          </a:p>
          <a:p>
            <a:r>
              <a:rPr lang="en-IN" i="0" dirty="0">
                <a:effectLst/>
                <a:latin typeface="Times New Roman" panose="02020603050405020304" pitchFamily="18" charset="0"/>
                <a:cs typeface="Times New Roman" panose="02020603050405020304" pitchFamily="18" charset="0"/>
              </a:rPr>
              <a:t>Handle Real-World Data</a:t>
            </a:r>
          </a:p>
          <a:p>
            <a:r>
              <a:rPr lang="en-IN" i="0" dirty="0">
                <a:effectLst/>
                <a:latin typeface="Times New Roman" panose="02020603050405020304" pitchFamily="18" charset="0"/>
                <a:cs typeface="Times New Roman" panose="02020603050405020304" pitchFamily="18" charset="0"/>
              </a:rPr>
              <a:t>Implementation</a:t>
            </a:r>
          </a:p>
          <a:p>
            <a:endParaRPr lang="en-IN" dirty="0"/>
          </a:p>
        </p:txBody>
      </p:sp>
    </p:spTree>
    <p:extLst>
      <p:ext uri="{BB962C8B-B14F-4D97-AF65-F5344CB8AC3E}">
        <p14:creationId xmlns:p14="http://schemas.microsoft.com/office/powerpoint/2010/main" val="4219052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D4EB26E-F667-B3EE-A3B4-28AC8E127D15}"/>
              </a:ext>
            </a:extLst>
          </p:cNvPr>
          <p:cNvPicPr>
            <a:picLocks noChangeAspect="1"/>
          </p:cNvPicPr>
          <p:nvPr/>
        </p:nvPicPr>
        <p:blipFill>
          <a:blip r:embed="rId2"/>
          <a:stretch>
            <a:fillRect/>
          </a:stretch>
        </p:blipFill>
        <p:spPr>
          <a:xfrm>
            <a:off x="451805" y="111967"/>
            <a:ext cx="11288389" cy="5971592"/>
          </a:xfrm>
          <a:prstGeom prst="rect">
            <a:avLst/>
          </a:prstGeom>
        </p:spPr>
      </p:pic>
    </p:spTree>
    <p:extLst>
      <p:ext uri="{BB962C8B-B14F-4D97-AF65-F5344CB8AC3E}">
        <p14:creationId xmlns:p14="http://schemas.microsoft.com/office/powerpoint/2010/main" val="4190179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87A0A3-883B-A510-6951-DE94E1971708}"/>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Sample Data set </a:t>
            </a:r>
          </a:p>
        </p:txBody>
      </p:sp>
      <p:graphicFrame>
        <p:nvGraphicFramePr>
          <p:cNvPr id="5" name="Content Placeholder 4">
            <a:extLst>
              <a:ext uri="{FF2B5EF4-FFF2-40B4-BE49-F238E27FC236}">
                <a16:creationId xmlns:a16="http://schemas.microsoft.com/office/drawing/2014/main" id="{C32E70DC-70DC-D08B-79E2-9B8C4537AC83}"/>
              </a:ext>
            </a:extLst>
          </p:cNvPr>
          <p:cNvGraphicFramePr>
            <a:graphicFrameLocks noGrp="1"/>
          </p:cNvGraphicFramePr>
          <p:nvPr>
            <p:ph idx="1"/>
            <p:extLst>
              <p:ext uri="{D42A27DB-BD31-4B8C-83A1-F6EECF244321}">
                <p14:modId xmlns:p14="http://schemas.microsoft.com/office/powerpoint/2010/main" val="3916066727"/>
              </p:ext>
            </p:extLst>
          </p:nvPr>
        </p:nvGraphicFramePr>
        <p:xfrm>
          <a:off x="1940767" y="2220685"/>
          <a:ext cx="9237304" cy="2928110"/>
        </p:xfrm>
        <a:graphic>
          <a:graphicData uri="http://schemas.openxmlformats.org/drawingml/2006/table">
            <a:tbl>
              <a:tblPr firstRow="1" firstCol="1" bandRow="1">
                <a:tableStyleId>{5C22544A-7EE6-4342-B048-85BDC9FD1C3A}</a:tableStyleId>
              </a:tblPr>
              <a:tblGrid>
                <a:gridCol w="1153477">
                  <a:extLst>
                    <a:ext uri="{9D8B030D-6E8A-4147-A177-3AD203B41FA5}">
                      <a16:colId xmlns:a16="http://schemas.microsoft.com/office/drawing/2014/main" val="3468697560"/>
                    </a:ext>
                  </a:extLst>
                </a:gridCol>
                <a:gridCol w="1589723">
                  <a:extLst>
                    <a:ext uri="{9D8B030D-6E8A-4147-A177-3AD203B41FA5}">
                      <a16:colId xmlns:a16="http://schemas.microsoft.com/office/drawing/2014/main" val="4167132076"/>
                    </a:ext>
                  </a:extLst>
                </a:gridCol>
                <a:gridCol w="1450184">
                  <a:extLst>
                    <a:ext uri="{9D8B030D-6E8A-4147-A177-3AD203B41FA5}">
                      <a16:colId xmlns:a16="http://schemas.microsoft.com/office/drawing/2014/main" val="4255373940"/>
                    </a:ext>
                  </a:extLst>
                </a:gridCol>
                <a:gridCol w="1520460">
                  <a:extLst>
                    <a:ext uri="{9D8B030D-6E8A-4147-A177-3AD203B41FA5}">
                      <a16:colId xmlns:a16="http://schemas.microsoft.com/office/drawing/2014/main" val="3801003381"/>
                    </a:ext>
                  </a:extLst>
                </a:gridCol>
                <a:gridCol w="941815">
                  <a:extLst>
                    <a:ext uri="{9D8B030D-6E8A-4147-A177-3AD203B41FA5}">
                      <a16:colId xmlns:a16="http://schemas.microsoft.com/office/drawing/2014/main" val="533085804"/>
                    </a:ext>
                  </a:extLst>
                </a:gridCol>
                <a:gridCol w="2581645">
                  <a:extLst>
                    <a:ext uri="{9D8B030D-6E8A-4147-A177-3AD203B41FA5}">
                      <a16:colId xmlns:a16="http://schemas.microsoft.com/office/drawing/2014/main" val="2726760088"/>
                    </a:ext>
                  </a:extLst>
                </a:gridCol>
              </a:tblGrid>
              <a:tr h="366981">
                <a:tc>
                  <a:txBody>
                    <a:bodyPr/>
                    <a:lstStyle/>
                    <a:p>
                      <a:pPr>
                        <a:lnSpc>
                          <a:spcPct val="107000"/>
                        </a:lnSpc>
                        <a:spcAft>
                          <a:spcPts val="800"/>
                        </a:spcAft>
                        <a:tabLst>
                          <a:tab pos="4267200" algn="l"/>
                        </a:tabLst>
                      </a:pPr>
                      <a:r>
                        <a:rPr lang="en-IN" sz="1250" kern="100" dirty="0">
                          <a:effectLst/>
                        </a:rPr>
                        <a:t>Client Name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250" kern="100" dirty="0">
                          <a:effectLst/>
                        </a:rPr>
                        <a:t>Event Type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250" kern="100" dirty="0">
                          <a:effectLst/>
                        </a:rPr>
                        <a:t>Event Date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250" kern="100" dirty="0">
                          <a:effectLst/>
                        </a:rPr>
                        <a:t>Status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250" kern="100" dirty="0">
                          <a:effectLst/>
                        </a:rPr>
                        <a:t>Theme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250" kern="100" dirty="0">
                          <a:effectLst/>
                        </a:rPr>
                        <a:t>Tasks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6215123"/>
                  </a:ext>
                </a:extLst>
              </a:tr>
              <a:tr h="424925">
                <a:tc>
                  <a:txBody>
                    <a:bodyPr/>
                    <a:lstStyle/>
                    <a:p>
                      <a:pPr>
                        <a:lnSpc>
                          <a:spcPct val="107000"/>
                        </a:lnSpc>
                        <a:spcAft>
                          <a:spcPts val="800"/>
                        </a:spcAft>
                        <a:tabLst>
                          <a:tab pos="4267200" algn="l"/>
                        </a:tabLst>
                      </a:pPr>
                      <a:r>
                        <a:rPr lang="en-IN" sz="1100" kern="100" dirty="0">
                          <a:effectLst/>
                        </a:rPr>
                        <a:t>David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Office Party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28</a:t>
                      </a:r>
                      <a:r>
                        <a:rPr lang="en-IN" sz="1100" kern="100" baseline="30000" dirty="0">
                          <a:effectLst/>
                        </a:rPr>
                        <a:t>th</a:t>
                      </a:r>
                      <a:r>
                        <a:rPr lang="en-IN" sz="1100" kern="100" dirty="0">
                          <a:effectLst/>
                        </a:rPr>
                        <a:t> Oct 2023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In Process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Seating arrangement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2243368"/>
                  </a:ext>
                </a:extLst>
              </a:tr>
              <a:tr h="309037">
                <a:tc>
                  <a:txBody>
                    <a:bodyPr/>
                    <a:lstStyle/>
                    <a:p>
                      <a:pPr>
                        <a:lnSpc>
                          <a:spcPct val="107000"/>
                        </a:lnSpc>
                        <a:spcAft>
                          <a:spcPts val="800"/>
                        </a:spcAft>
                        <a:tabLst>
                          <a:tab pos="4267200" algn="l"/>
                        </a:tabLst>
                      </a:pPr>
                      <a:r>
                        <a:rPr lang="en-IN" sz="1100" kern="100" dirty="0">
                          <a:effectLst/>
                        </a:rPr>
                        <a:t>Karan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Birthday party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1</a:t>
                      </a:r>
                      <a:r>
                        <a:rPr lang="en-IN" sz="1100" kern="100" baseline="30000" dirty="0">
                          <a:effectLst/>
                        </a:rPr>
                        <a:t>st</a:t>
                      </a:r>
                      <a:r>
                        <a:rPr lang="en-IN" sz="1100" kern="100" dirty="0">
                          <a:effectLst/>
                        </a:rPr>
                        <a:t> Nov 2023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All Finalized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Seating arrangement, Dinner, Drinks, Gifts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3628639"/>
                  </a:ext>
                </a:extLst>
              </a:tr>
              <a:tr h="386295">
                <a:tc>
                  <a:txBody>
                    <a:bodyPr/>
                    <a:lstStyle/>
                    <a:p>
                      <a:pPr>
                        <a:lnSpc>
                          <a:spcPct val="107000"/>
                        </a:lnSpc>
                        <a:spcAft>
                          <a:spcPts val="800"/>
                        </a:spcAft>
                        <a:tabLst>
                          <a:tab pos="4267200" algn="l"/>
                        </a:tabLst>
                      </a:pPr>
                      <a:r>
                        <a:rPr lang="en-IN" sz="1100" kern="100" dirty="0">
                          <a:effectLst/>
                        </a:rPr>
                        <a:t>Elizabeth</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Bachelors party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6</a:t>
                      </a:r>
                      <a:r>
                        <a:rPr lang="en-IN" sz="1100" kern="100" baseline="30000" dirty="0">
                          <a:effectLst/>
                        </a:rPr>
                        <a:t>th</a:t>
                      </a:r>
                      <a:r>
                        <a:rPr lang="en-IN" sz="1100" kern="100" dirty="0">
                          <a:effectLst/>
                        </a:rPr>
                        <a:t> Oct 2023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Working on it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YES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Decoration, Food, Activities and Games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5158932"/>
                  </a:ext>
                </a:extLst>
              </a:tr>
              <a:tr h="388216">
                <a:tc>
                  <a:txBody>
                    <a:bodyPr/>
                    <a:lstStyle/>
                    <a:p>
                      <a:pPr>
                        <a:lnSpc>
                          <a:spcPct val="107000"/>
                        </a:lnSpc>
                        <a:spcAft>
                          <a:spcPts val="800"/>
                        </a:spcAft>
                        <a:tabLst>
                          <a:tab pos="4267200" algn="l"/>
                        </a:tabLst>
                      </a:pPr>
                      <a:r>
                        <a:rPr lang="en-IN" sz="1100" kern="100" dirty="0">
                          <a:effectLst/>
                        </a:rPr>
                        <a:t>Stephney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Birthday party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1</a:t>
                      </a:r>
                      <a:r>
                        <a:rPr lang="en-IN" sz="1100" kern="100" baseline="30000" dirty="0">
                          <a:effectLst/>
                        </a:rPr>
                        <a:t>st</a:t>
                      </a:r>
                      <a:r>
                        <a:rPr lang="en-IN" sz="1100" kern="100" dirty="0">
                          <a:effectLst/>
                        </a:rPr>
                        <a:t> Nov 2023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Cancelled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3210745"/>
                  </a:ext>
                </a:extLst>
              </a:tr>
              <a:tr h="364750">
                <a:tc>
                  <a:txBody>
                    <a:bodyPr/>
                    <a:lstStyle/>
                    <a:p>
                      <a:pPr>
                        <a:lnSpc>
                          <a:spcPct val="107000"/>
                        </a:lnSpc>
                        <a:spcAft>
                          <a:spcPts val="800"/>
                        </a:spcAft>
                        <a:tabLst>
                          <a:tab pos="4267200" algn="l"/>
                        </a:tabLst>
                      </a:pPr>
                      <a:r>
                        <a:rPr lang="en-IN" sz="1100" kern="100" dirty="0">
                          <a:effectLst/>
                        </a:rPr>
                        <a:t>Ross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Family gathering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10</a:t>
                      </a:r>
                      <a:r>
                        <a:rPr lang="en-IN" sz="1100" kern="100" baseline="30000" dirty="0">
                          <a:effectLst/>
                        </a:rPr>
                        <a:t>th</a:t>
                      </a:r>
                      <a:r>
                        <a:rPr lang="en-IN" sz="1100" kern="100" dirty="0">
                          <a:effectLst/>
                        </a:rPr>
                        <a:t> Nov 2023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In Process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Refreshments, Lunch, Organize fun activities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990304"/>
                  </a:ext>
                </a:extLst>
              </a:tr>
              <a:tr h="444240">
                <a:tc>
                  <a:txBody>
                    <a:bodyPr/>
                    <a:lstStyle/>
                    <a:p>
                      <a:pPr>
                        <a:lnSpc>
                          <a:spcPct val="107000"/>
                        </a:lnSpc>
                        <a:spcAft>
                          <a:spcPts val="800"/>
                        </a:spcAft>
                        <a:tabLst>
                          <a:tab pos="4267200" algn="l"/>
                        </a:tabLst>
                      </a:pPr>
                      <a:r>
                        <a:rPr lang="en-IN" sz="1100" kern="100" dirty="0">
                          <a:effectLst/>
                        </a:rPr>
                        <a:t>Maxwell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Wedding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30</a:t>
                      </a:r>
                      <a:r>
                        <a:rPr lang="en-IN" sz="1100" kern="100" baseline="30000" dirty="0">
                          <a:effectLst/>
                        </a:rPr>
                        <a:t>th</a:t>
                      </a:r>
                      <a:r>
                        <a:rPr lang="en-IN" sz="1100" kern="100" dirty="0">
                          <a:effectLst/>
                        </a:rPr>
                        <a:t> Sep 2023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All Finalized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Decorations, banquet, gifts, Food, Drinks, seating arrangement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2456108"/>
                  </a:ext>
                </a:extLst>
              </a:tr>
              <a:tr h="243666">
                <a:tc>
                  <a:txBody>
                    <a:bodyPr/>
                    <a:lstStyle/>
                    <a:p>
                      <a:pPr>
                        <a:lnSpc>
                          <a:spcPct val="107000"/>
                        </a:lnSpc>
                        <a:spcAft>
                          <a:spcPts val="800"/>
                        </a:spcAft>
                        <a:tabLst>
                          <a:tab pos="4267200" algn="l"/>
                        </a:tabLst>
                      </a:pPr>
                      <a:r>
                        <a:rPr lang="en-IN" sz="1100" kern="100" dirty="0">
                          <a:effectLst/>
                        </a:rPr>
                        <a:t>Rachel</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Birthday party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21</a:t>
                      </a:r>
                      <a:r>
                        <a:rPr lang="en-IN" sz="1100" kern="100" baseline="30000" dirty="0">
                          <a:effectLst/>
                        </a:rPr>
                        <a:t>st</a:t>
                      </a:r>
                      <a:r>
                        <a:rPr lang="en-IN" sz="1100" kern="100" dirty="0">
                          <a:effectLst/>
                        </a:rPr>
                        <a:t> Oct 2023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Pending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YES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Games, finalizing food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798039"/>
                  </a:ext>
                </a:extLst>
              </a:tr>
            </a:tbl>
          </a:graphicData>
        </a:graphic>
      </p:graphicFrame>
    </p:spTree>
    <p:extLst>
      <p:ext uri="{BB962C8B-B14F-4D97-AF65-F5344CB8AC3E}">
        <p14:creationId xmlns:p14="http://schemas.microsoft.com/office/powerpoint/2010/main" val="3973723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973EF-DF56-FB18-86C3-3697469378DC}"/>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Sample Data set </a:t>
            </a:r>
            <a:endParaRPr lang="en-IN" sz="4400" dirty="0"/>
          </a:p>
        </p:txBody>
      </p:sp>
      <p:graphicFrame>
        <p:nvGraphicFramePr>
          <p:cNvPr id="4" name="Content Placeholder 3">
            <a:extLst>
              <a:ext uri="{FF2B5EF4-FFF2-40B4-BE49-F238E27FC236}">
                <a16:creationId xmlns:a16="http://schemas.microsoft.com/office/drawing/2014/main" id="{B9EF1D49-EF95-19F1-4D03-F7D814ED9C69}"/>
              </a:ext>
            </a:extLst>
          </p:cNvPr>
          <p:cNvGraphicFramePr>
            <a:graphicFrameLocks noGrp="1"/>
          </p:cNvGraphicFramePr>
          <p:nvPr>
            <p:ph idx="1"/>
            <p:extLst>
              <p:ext uri="{D42A27DB-BD31-4B8C-83A1-F6EECF244321}">
                <p14:modId xmlns:p14="http://schemas.microsoft.com/office/powerpoint/2010/main" val="948685274"/>
              </p:ext>
            </p:extLst>
          </p:nvPr>
        </p:nvGraphicFramePr>
        <p:xfrm>
          <a:off x="1819275" y="2466975"/>
          <a:ext cx="8631010" cy="2829335"/>
        </p:xfrm>
        <a:graphic>
          <a:graphicData uri="http://schemas.openxmlformats.org/drawingml/2006/table">
            <a:tbl>
              <a:tblPr firstRow="1" firstCol="1" bandRow="1">
                <a:tableStyleId>{5C22544A-7EE6-4342-B048-85BDC9FD1C3A}</a:tableStyleId>
              </a:tblPr>
              <a:tblGrid>
                <a:gridCol w="1437863">
                  <a:extLst>
                    <a:ext uri="{9D8B030D-6E8A-4147-A177-3AD203B41FA5}">
                      <a16:colId xmlns:a16="http://schemas.microsoft.com/office/drawing/2014/main" val="2151828067"/>
                    </a:ext>
                  </a:extLst>
                </a:gridCol>
                <a:gridCol w="1437863">
                  <a:extLst>
                    <a:ext uri="{9D8B030D-6E8A-4147-A177-3AD203B41FA5}">
                      <a16:colId xmlns:a16="http://schemas.microsoft.com/office/drawing/2014/main" val="2088301699"/>
                    </a:ext>
                  </a:extLst>
                </a:gridCol>
                <a:gridCol w="1458149">
                  <a:extLst>
                    <a:ext uri="{9D8B030D-6E8A-4147-A177-3AD203B41FA5}">
                      <a16:colId xmlns:a16="http://schemas.microsoft.com/office/drawing/2014/main" val="1704509244"/>
                    </a:ext>
                  </a:extLst>
                </a:gridCol>
                <a:gridCol w="1419493">
                  <a:extLst>
                    <a:ext uri="{9D8B030D-6E8A-4147-A177-3AD203B41FA5}">
                      <a16:colId xmlns:a16="http://schemas.microsoft.com/office/drawing/2014/main" val="1977206326"/>
                    </a:ext>
                  </a:extLst>
                </a:gridCol>
                <a:gridCol w="1438821">
                  <a:extLst>
                    <a:ext uri="{9D8B030D-6E8A-4147-A177-3AD203B41FA5}">
                      <a16:colId xmlns:a16="http://schemas.microsoft.com/office/drawing/2014/main" val="1768232976"/>
                    </a:ext>
                  </a:extLst>
                </a:gridCol>
                <a:gridCol w="1438821">
                  <a:extLst>
                    <a:ext uri="{9D8B030D-6E8A-4147-A177-3AD203B41FA5}">
                      <a16:colId xmlns:a16="http://schemas.microsoft.com/office/drawing/2014/main" val="3189106707"/>
                    </a:ext>
                  </a:extLst>
                </a:gridCol>
              </a:tblGrid>
              <a:tr h="919755">
                <a:tc>
                  <a:txBody>
                    <a:bodyPr/>
                    <a:lstStyle/>
                    <a:p>
                      <a:pPr>
                        <a:lnSpc>
                          <a:spcPct val="107000"/>
                        </a:lnSpc>
                        <a:spcAft>
                          <a:spcPts val="800"/>
                        </a:spcAft>
                        <a:tabLst>
                          <a:tab pos="4267200" algn="l"/>
                        </a:tabLst>
                      </a:pPr>
                      <a:r>
                        <a:rPr lang="en-IN" sz="1400" kern="100" dirty="0">
                          <a:effectLst/>
                        </a:rPr>
                        <a:t>Venue name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400" kern="100" dirty="0">
                          <a:effectLst/>
                        </a:rPr>
                        <a:t>Location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400" kern="100" dirty="0">
                          <a:effectLst/>
                        </a:rPr>
                        <a:t>Capacity of people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400" kern="100" dirty="0">
                          <a:effectLst/>
                        </a:rPr>
                        <a:t>Cost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400" kern="100" dirty="0">
                          <a:effectLst/>
                        </a:rPr>
                        <a:t>Venue Type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200" kern="100" dirty="0">
                          <a:effectLst/>
                        </a:rPr>
                        <a:t>Availability on required date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078153"/>
                  </a:ext>
                </a:extLst>
              </a:tr>
              <a:tr h="381916">
                <a:tc>
                  <a:txBody>
                    <a:bodyPr/>
                    <a:lstStyle/>
                    <a:p>
                      <a:pPr>
                        <a:lnSpc>
                          <a:spcPct val="107000"/>
                        </a:lnSpc>
                        <a:spcAft>
                          <a:spcPts val="800"/>
                        </a:spcAft>
                        <a:tabLst>
                          <a:tab pos="4267200" algn="l"/>
                        </a:tabLst>
                      </a:pPr>
                      <a:r>
                        <a:rPr lang="en-IN" sz="1100" kern="100" dirty="0">
                          <a:effectLst/>
                        </a:rPr>
                        <a:t>abc</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ABC</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100-150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17000-18500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Outdoor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Yes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3286307"/>
                  </a:ext>
                </a:extLst>
              </a:tr>
              <a:tr h="381916">
                <a:tc>
                  <a:txBody>
                    <a:bodyPr/>
                    <a:lstStyle/>
                    <a:p>
                      <a:pPr>
                        <a:lnSpc>
                          <a:spcPct val="107000"/>
                        </a:lnSpc>
                        <a:spcAft>
                          <a:spcPts val="800"/>
                        </a:spcAft>
                        <a:tabLst>
                          <a:tab pos="4267200" algn="l"/>
                        </a:tabLst>
                      </a:pPr>
                      <a:r>
                        <a:rPr lang="en-IN" sz="1100" kern="100" dirty="0">
                          <a:effectLst/>
                        </a:rPr>
                        <a:t>xyz</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XYZ</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500-650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65000-68000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Waterpark</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Yes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3034312"/>
                  </a:ext>
                </a:extLst>
              </a:tr>
              <a:tr h="381916">
                <a:tc>
                  <a:txBody>
                    <a:bodyPr/>
                    <a:lstStyle/>
                    <a:p>
                      <a:pPr>
                        <a:lnSpc>
                          <a:spcPct val="107000"/>
                        </a:lnSpc>
                        <a:spcAft>
                          <a:spcPts val="800"/>
                        </a:spcAft>
                        <a:tabLst>
                          <a:tab pos="4267200" algn="l"/>
                        </a:tabLst>
                      </a:pPr>
                      <a:r>
                        <a:rPr lang="en-IN" sz="1100" kern="100" dirty="0">
                          <a:effectLst/>
                        </a:rPr>
                        <a:t>mno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MNO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300-400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50000-53000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Indoor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5929455"/>
                  </a:ext>
                </a:extLst>
              </a:tr>
              <a:tr h="381916">
                <a:tc>
                  <a:txBody>
                    <a:bodyPr/>
                    <a:lstStyle/>
                    <a:p>
                      <a:pPr>
                        <a:lnSpc>
                          <a:spcPct val="107000"/>
                        </a:lnSpc>
                        <a:spcAft>
                          <a:spcPts val="800"/>
                        </a:spcAft>
                        <a:tabLst>
                          <a:tab pos="4267200" algn="l"/>
                        </a:tabLst>
                      </a:pPr>
                      <a:r>
                        <a:rPr lang="en-IN" sz="1100" kern="100" dirty="0">
                          <a:effectLst/>
                        </a:rPr>
                        <a:t>stu</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STU</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70-100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12000-15000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Indoor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Yes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1697398"/>
                  </a:ext>
                </a:extLst>
              </a:tr>
              <a:tr h="381916">
                <a:tc>
                  <a:txBody>
                    <a:bodyPr/>
                    <a:lstStyle/>
                    <a:p>
                      <a:pPr>
                        <a:lnSpc>
                          <a:spcPct val="107000"/>
                        </a:lnSpc>
                        <a:spcAft>
                          <a:spcPts val="800"/>
                        </a:spcAft>
                        <a:tabLst>
                          <a:tab pos="4267200" algn="l"/>
                        </a:tabLst>
                      </a:pPr>
                      <a:r>
                        <a:rPr lang="en-IN" sz="1100" kern="100" dirty="0">
                          <a:effectLst/>
                        </a:rPr>
                        <a:t>ghf</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GHF</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100-200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23000-25000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Outdoor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tabLst>
                          <a:tab pos="4267200" algn="l"/>
                        </a:tabLst>
                      </a:pPr>
                      <a:r>
                        <a:rPr lang="en-IN" sz="1100" kern="100" dirty="0">
                          <a:effectLst/>
                        </a:rPr>
                        <a:t>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817755"/>
                  </a:ext>
                </a:extLst>
              </a:tr>
            </a:tbl>
          </a:graphicData>
        </a:graphic>
      </p:graphicFrame>
      <p:sp>
        <p:nvSpPr>
          <p:cNvPr id="5" name="Rectangle 1">
            <a:extLst>
              <a:ext uri="{FF2B5EF4-FFF2-40B4-BE49-F238E27FC236}">
                <a16:creationId xmlns:a16="http://schemas.microsoft.com/office/drawing/2014/main" id="{8183D65B-C678-C346-C59B-0FBB1F5651A5}"/>
              </a:ext>
            </a:extLst>
          </p:cNvPr>
          <p:cNvSpPr>
            <a:spLocks noChangeArrowheads="1"/>
          </p:cNvSpPr>
          <p:nvPr/>
        </p:nvSpPr>
        <p:spPr bwMode="auto">
          <a:xfrm>
            <a:off x="-66675" y="0"/>
            <a:ext cx="1112152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dirty="0"/>
          </a:p>
        </p:txBody>
      </p:sp>
    </p:spTree>
    <p:extLst>
      <p:ext uri="{BB962C8B-B14F-4D97-AF65-F5344CB8AC3E}">
        <p14:creationId xmlns:p14="http://schemas.microsoft.com/office/powerpoint/2010/main" val="3325205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2F48D-F0DA-4B83-13C6-BA4B60499AF3}"/>
              </a:ext>
            </a:extLst>
          </p:cNvPr>
          <p:cNvSpPr>
            <a:spLocks noGrp="1"/>
          </p:cNvSpPr>
          <p:nvPr>
            <p:ph type="title"/>
          </p:nvPr>
        </p:nvSpPr>
        <p:spPr>
          <a:xfrm>
            <a:off x="1451579" y="804520"/>
            <a:ext cx="9603275" cy="938556"/>
          </a:xfrm>
        </p:spPr>
        <p:txBody>
          <a:bodyPr>
            <a:normAutofit/>
          </a:bodyPr>
          <a:lstStyle/>
          <a:p>
            <a:pPr algn="ctr"/>
            <a:r>
              <a:rPr lang="en-IN" sz="4400" dirty="0">
                <a:latin typeface="Times New Roman" panose="02020603050405020304" pitchFamily="18" charset="0"/>
                <a:cs typeface="Times New Roman" panose="02020603050405020304" pitchFamily="18" charset="0"/>
              </a:rPr>
              <a:t>clustering</a:t>
            </a:r>
          </a:p>
        </p:txBody>
      </p:sp>
      <p:sp>
        <p:nvSpPr>
          <p:cNvPr id="3" name="Content Placeholder 2">
            <a:extLst>
              <a:ext uri="{FF2B5EF4-FFF2-40B4-BE49-F238E27FC236}">
                <a16:creationId xmlns:a16="http://schemas.microsoft.com/office/drawing/2014/main" id="{1E469C18-B140-747A-544E-1E9D620C4B1E}"/>
              </a:ext>
            </a:extLst>
          </p:cNvPr>
          <p:cNvSpPr>
            <a:spLocks noGrp="1"/>
          </p:cNvSpPr>
          <p:nvPr>
            <p:ph idx="1"/>
          </p:nvPr>
        </p:nvSpPr>
        <p:spPr>
          <a:xfrm>
            <a:off x="1451579" y="2085975"/>
            <a:ext cx="4930171" cy="3380370"/>
          </a:xfrm>
        </p:spPr>
        <p:txBody>
          <a:bodyPr>
            <a:normAutofit/>
          </a:bodyPr>
          <a:lstStyle/>
          <a:p>
            <a:pPr algn="just"/>
            <a:r>
              <a:rPr lang="en-IN" sz="1800" dirty="0">
                <a:latin typeface="Times New Roman" panose="02020603050405020304" pitchFamily="18" charset="0"/>
                <a:cs typeface="Times New Roman" panose="02020603050405020304" pitchFamily="18" charset="0"/>
              </a:rPr>
              <a:t>Clustering can be a valuable technique for grouping similar users or events together. </a:t>
            </a:r>
          </a:p>
          <a:p>
            <a:pPr algn="just"/>
            <a:r>
              <a:rPr lang="en-IN" sz="1800" dirty="0">
                <a:latin typeface="Times New Roman" panose="02020603050405020304" pitchFamily="18" charset="0"/>
                <a:cs typeface="Times New Roman" panose="02020603050405020304" pitchFamily="18" charset="0"/>
              </a:rPr>
              <a:t>It can improve the granularity of personalized recommendations and contribute to a more tailored and effective event planning experience for users, such that user will be able to select a perfect venue from all the available options.</a:t>
            </a:r>
          </a:p>
        </p:txBody>
      </p:sp>
      <p:pic>
        <p:nvPicPr>
          <p:cNvPr id="5" name="Picture 4">
            <a:extLst>
              <a:ext uri="{FF2B5EF4-FFF2-40B4-BE49-F238E27FC236}">
                <a16:creationId xmlns:a16="http://schemas.microsoft.com/office/drawing/2014/main" id="{EE2988AE-98D7-AA04-ADE8-260B3A44C415}"/>
              </a:ext>
            </a:extLst>
          </p:cNvPr>
          <p:cNvPicPr>
            <a:picLocks noChangeAspect="1"/>
          </p:cNvPicPr>
          <p:nvPr/>
        </p:nvPicPr>
        <p:blipFill>
          <a:blip r:embed="rId2"/>
          <a:stretch>
            <a:fillRect/>
          </a:stretch>
        </p:blipFill>
        <p:spPr>
          <a:xfrm>
            <a:off x="6677025" y="2188612"/>
            <a:ext cx="5076825" cy="3552824"/>
          </a:xfrm>
          <a:prstGeom prst="rect">
            <a:avLst/>
          </a:prstGeom>
        </p:spPr>
      </p:pic>
    </p:spTree>
    <p:extLst>
      <p:ext uri="{BB962C8B-B14F-4D97-AF65-F5344CB8AC3E}">
        <p14:creationId xmlns:p14="http://schemas.microsoft.com/office/powerpoint/2010/main" val="2946642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4FAA-B1FF-0E9D-0C23-423EC27125D2}"/>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K-means clustering </a:t>
            </a:r>
          </a:p>
        </p:txBody>
      </p:sp>
      <p:sp>
        <p:nvSpPr>
          <p:cNvPr id="3" name="Content Placeholder 2">
            <a:extLst>
              <a:ext uri="{FF2B5EF4-FFF2-40B4-BE49-F238E27FC236}">
                <a16:creationId xmlns:a16="http://schemas.microsoft.com/office/drawing/2014/main" id="{591275C9-1683-D956-EFDD-54DBBB54272E}"/>
              </a:ext>
            </a:extLst>
          </p:cNvPr>
          <p:cNvSpPr>
            <a:spLocks noGrp="1"/>
          </p:cNvSpPr>
          <p:nvPr>
            <p:ph idx="1"/>
          </p:nvPr>
        </p:nvSpPr>
        <p:spPr>
          <a:xfrm>
            <a:off x="1451579" y="2146040"/>
            <a:ext cx="4025490" cy="3320305"/>
          </a:xfrm>
        </p:spPr>
        <p:txBody>
          <a:bodyPr>
            <a:noAutofit/>
          </a:bodyPr>
          <a:lstStyle/>
          <a:p>
            <a:pPr marL="0" indent="0" algn="just" rtl="0" fontAlgn="base">
              <a:spcBef>
                <a:spcPts val="0"/>
              </a:spcBef>
              <a:spcAft>
                <a:spcPts val="0"/>
              </a:spcAft>
              <a:buNone/>
            </a:pPr>
            <a:r>
              <a:rPr lang="en-IN" sz="1700" b="0" i="0" u="none" strike="noStrike" dirty="0">
                <a:solidFill>
                  <a:srgbClr val="000000"/>
                </a:solidFill>
                <a:effectLst/>
                <a:latin typeface="Times New Roman" panose="02020603050405020304" pitchFamily="18" charset="0"/>
                <a:cs typeface="Times New Roman" panose="02020603050405020304" pitchFamily="18" charset="0"/>
              </a:rPr>
              <a:t>The K-Means clustering algorithm, a widely adopted unsupervised machine learning technique, is employed to divide a dataset into K unique and non-overlapping subsets, known as clusters. Each data point is assigned to the cluster with the closest mean, acting as a representative prototype for that cluster. The primary objective of the algorithm is to minimize the sum of squared distances between data points and their corresponding cluster centroids.</a:t>
            </a:r>
            <a:endParaRPr lang="en-IN" sz="1700" b="0" i="0" u="none" strike="noStrike" dirty="0">
              <a:solidFill>
                <a:srgbClr val="B71E42"/>
              </a:solidFill>
              <a:effectLst/>
              <a:latin typeface="Times New Roman" panose="02020603050405020304" pitchFamily="18" charset="0"/>
              <a:cs typeface="Times New Roman" panose="02020603050405020304" pitchFamily="18" charset="0"/>
            </a:endParaRPr>
          </a:p>
          <a:p>
            <a:pPr marL="0" indent="0">
              <a:buNone/>
            </a:pPr>
            <a:r>
              <a:rPr lang="en-IN" sz="1700" dirty="0"/>
              <a:t>       </a:t>
            </a:r>
          </a:p>
        </p:txBody>
      </p:sp>
      <p:pic>
        <p:nvPicPr>
          <p:cNvPr id="1028" name="Picture 4" descr="A diagram of a diagram of a number of dots&#10;&#10;Description automatically generated">
            <a:extLst>
              <a:ext uri="{FF2B5EF4-FFF2-40B4-BE49-F238E27FC236}">
                <a16:creationId xmlns:a16="http://schemas.microsoft.com/office/drawing/2014/main" id="{5E5C8682-46BA-D355-481F-69D631A3F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6318" y="2146040"/>
            <a:ext cx="5962262" cy="3320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303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1AFC7-A33F-BA0C-52EF-1EF9856B28C2}"/>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K-means clustering </a:t>
            </a:r>
            <a:endParaRPr lang="en-IN" sz="4400" dirty="0"/>
          </a:p>
        </p:txBody>
      </p:sp>
      <p:sp>
        <p:nvSpPr>
          <p:cNvPr id="3" name="Content Placeholder 2">
            <a:extLst>
              <a:ext uri="{FF2B5EF4-FFF2-40B4-BE49-F238E27FC236}">
                <a16:creationId xmlns:a16="http://schemas.microsoft.com/office/drawing/2014/main" id="{9EFBBC39-E61F-4142-2852-6FA5F001B9BF}"/>
              </a:ext>
            </a:extLst>
          </p:cNvPr>
          <p:cNvSpPr>
            <a:spLocks noGrp="1"/>
          </p:cNvSpPr>
          <p:nvPr>
            <p:ph idx="1"/>
          </p:nvPr>
        </p:nvSpPr>
        <p:spPr/>
        <p:txBody>
          <a:bodyPr>
            <a:normAutofit lnSpcReduction="10000"/>
          </a:bodyPr>
          <a:lstStyle/>
          <a:p>
            <a:pPr algn="just" rtl="0" fontAlgn="base">
              <a:spcBef>
                <a:spcPts val="0"/>
              </a:spcBef>
              <a:spcAft>
                <a:spcPts val="0"/>
              </a:spcAft>
              <a:buFont typeface="Arial" panose="020B0604020202020204" pitchFamily="34" charset="0"/>
              <a:buChar char="•"/>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Initialization</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Randomly select K data points to serve as initial cluster centroids.</a:t>
            </a:r>
            <a:endParaRPr lang="en-IN" sz="1800" b="1" i="0" u="none" strike="noStrike" dirty="0">
              <a:solidFill>
                <a:srgbClr val="B71E42"/>
              </a:solidFill>
              <a:effectLst/>
              <a:latin typeface="Times New Roman" panose="02020603050405020304" pitchFamily="18" charset="0"/>
              <a:cs typeface="Times New Roman" panose="02020603050405020304" pitchFamily="18" charset="0"/>
            </a:endParaRPr>
          </a:p>
          <a:p>
            <a:pPr algn="just" rtl="0" fontAlgn="base">
              <a:spcBef>
                <a:spcPts val="1000"/>
              </a:spcBef>
              <a:spcAft>
                <a:spcPts val="0"/>
              </a:spcAft>
              <a:buFont typeface="Arial" panose="020B0604020202020204" pitchFamily="34" charset="0"/>
              <a:buChar char="•"/>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Assignment</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Assign each data point to the cluster with the closest centroid.</a:t>
            </a:r>
            <a:endParaRPr lang="en-IN" sz="1800" b="1" i="0" u="none" strike="noStrike" dirty="0">
              <a:solidFill>
                <a:srgbClr val="B71E42"/>
              </a:solidFill>
              <a:effectLst/>
              <a:latin typeface="Times New Roman" panose="02020603050405020304" pitchFamily="18" charset="0"/>
              <a:cs typeface="Times New Roman" panose="02020603050405020304" pitchFamily="18" charset="0"/>
            </a:endParaRPr>
          </a:p>
          <a:p>
            <a:pPr algn="just" rtl="0" fontAlgn="base">
              <a:spcBef>
                <a:spcPts val="1000"/>
              </a:spcBef>
              <a:spcAft>
                <a:spcPts val="0"/>
              </a:spcAft>
              <a:buFont typeface="Arial" panose="020B0604020202020204" pitchFamily="34" charset="0"/>
              <a:buChar char="•"/>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Update Centroids</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Recalculate cluster centroids by computing the mean of the data points in each cluster.</a:t>
            </a:r>
            <a:endParaRPr lang="en-IN" sz="1800" b="1" i="0" u="none" strike="noStrike" dirty="0">
              <a:solidFill>
                <a:srgbClr val="B71E42"/>
              </a:solidFill>
              <a:effectLst/>
              <a:latin typeface="Times New Roman" panose="02020603050405020304" pitchFamily="18" charset="0"/>
              <a:cs typeface="Times New Roman" panose="02020603050405020304" pitchFamily="18" charset="0"/>
            </a:endParaRPr>
          </a:p>
          <a:p>
            <a:pPr algn="just" rtl="0" fontAlgn="base">
              <a:spcBef>
                <a:spcPts val="1000"/>
              </a:spcBef>
              <a:spcAft>
                <a:spcPts val="0"/>
              </a:spcAft>
              <a:buFont typeface="Arial" panose="020B0604020202020204" pitchFamily="34" charset="0"/>
              <a:buChar char="•"/>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Repeat Steps 2-3</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Iterate through the assignment and centroid update steps until convergence is reached (when centroids exhibit minimal change or after a predefined number of iterations).</a:t>
            </a:r>
            <a:endParaRPr lang="en-IN" sz="1800" b="1" i="0" u="none" strike="noStrike" dirty="0">
              <a:solidFill>
                <a:srgbClr val="B71E42"/>
              </a:solidFill>
              <a:effectLst/>
              <a:latin typeface="Times New Roman" panose="02020603050405020304" pitchFamily="18" charset="0"/>
              <a:cs typeface="Times New Roman" panose="02020603050405020304" pitchFamily="18" charset="0"/>
            </a:endParaRPr>
          </a:p>
          <a:p>
            <a:pPr algn="just" rtl="0" fontAlgn="base">
              <a:spcBef>
                <a:spcPts val="1000"/>
              </a:spcBef>
              <a:spcAft>
                <a:spcPts val="0"/>
              </a:spcAft>
              <a:buFont typeface="Arial" panose="020B0604020202020204" pitchFamily="34" charset="0"/>
              <a:buChar char="•"/>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K-Means is versatile across various data types, but proper preprocessing is crucial, particularly when dealing with features of disparate scales. Common preprocessing steps include normalizing or standardizing features.</a:t>
            </a:r>
            <a:endParaRPr lang="en-IN" sz="1800" b="0" i="0" u="none" strike="noStrike" dirty="0">
              <a:solidFill>
                <a:srgbClr val="B71E42"/>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6935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072CC2-6BFA-9723-0DCF-F00153DCA245}"/>
              </a:ext>
            </a:extLst>
          </p:cNvPr>
          <p:cNvPicPr>
            <a:picLocks noChangeAspect="1"/>
          </p:cNvPicPr>
          <p:nvPr/>
        </p:nvPicPr>
        <p:blipFill>
          <a:blip r:embed="rId2"/>
          <a:stretch>
            <a:fillRect/>
          </a:stretch>
        </p:blipFill>
        <p:spPr>
          <a:xfrm>
            <a:off x="606490" y="167951"/>
            <a:ext cx="10776856" cy="5756988"/>
          </a:xfrm>
          <a:prstGeom prst="rect">
            <a:avLst/>
          </a:prstGeom>
        </p:spPr>
      </p:pic>
    </p:spTree>
    <p:extLst>
      <p:ext uri="{BB962C8B-B14F-4D97-AF65-F5344CB8AC3E}">
        <p14:creationId xmlns:p14="http://schemas.microsoft.com/office/powerpoint/2010/main" val="2857527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31D6B6-292A-6730-035D-6B91880959CF}"/>
              </a:ext>
            </a:extLst>
          </p:cNvPr>
          <p:cNvSpPr>
            <a:spLocks noGrp="1"/>
          </p:cNvSpPr>
          <p:nvPr>
            <p:ph type="title"/>
          </p:nvPr>
        </p:nvSpPr>
        <p:spPr>
          <a:xfrm>
            <a:off x="1444670" y="509724"/>
            <a:ext cx="3273099" cy="2247117"/>
          </a:xfrm>
        </p:spPr>
        <p:txBody>
          <a:bodyPr>
            <a:normAutofit/>
          </a:bodyPr>
          <a:lstStyle/>
          <a:p>
            <a:r>
              <a:rPr lang="en-IN" sz="4400" dirty="0">
                <a:latin typeface="Times New Roman" panose="02020603050405020304" pitchFamily="18" charset="0"/>
                <a:cs typeface="Times New Roman" panose="02020603050405020304" pitchFamily="18" charset="0"/>
              </a:rPr>
              <a:t>Sample clusters</a:t>
            </a:r>
          </a:p>
        </p:txBody>
      </p:sp>
      <p:pic>
        <p:nvPicPr>
          <p:cNvPr id="5" name="Content Placeholder 4">
            <a:extLst>
              <a:ext uri="{FF2B5EF4-FFF2-40B4-BE49-F238E27FC236}">
                <a16:creationId xmlns:a16="http://schemas.microsoft.com/office/drawing/2014/main" id="{645A6470-B355-5B8E-1BC8-030C2B4F9F13}"/>
              </a:ext>
            </a:extLst>
          </p:cNvPr>
          <p:cNvPicPr>
            <a:picLocks noGrp="1" noChangeAspect="1"/>
          </p:cNvPicPr>
          <p:nvPr>
            <p:ph idx="1"/>
          </p:nvPr>
        </p:nvPicPr>
        <p:blipFill>
          <a:blip r:embed="rId2"/>
          <a:stretch>
            <a:fillRect/>
          </a:stretch>
        </p:blipFill>
        <p:spPr>
          <a:xfrm>
            <a:off x="6279501" y="798513"/>
            <a:ext cx="5197151" cy="4659312"/>
          </a:xfrm>
          <a:prstGeom prst="rect">
            <a:avLst/>
          </a:prstGeom>
        </p:spPr>
      </p:pic>
      <p:sp>
        <p:nvSpPr>
          <p:cNvPr id="7" name="Text Placeholder 6">
            <a:extLst>
              <a:ext uri="{FF2B5EF4-FFF2-40B4-BE49-F238E27FC236}">
                <a16:creationId xmlns:a16="http://schemas.microsoft.com/office/drawing/2014/main" id="{861CCE6D-E413-62D8-0D4A-4A8D5EADA0C7}"/>
              </a:ext>
            </a:extLst>
          </p:cNvPr>
          <p:cNvSpPr>
            <a:spLocks noGrp="1"/>
          </p:cNvSpPr>
          <p:nvPr>
            <p:ph type="body" sz="half" idx="2"/>
          </p:nvPr>
        </p:nvSpPr>
        <p:spPr>
          <a:xfrm>
            <a:off x="1444671" y="3361387"/>
            <a:ext cx="4467829" cy="2122643"/>
          </a:xfrm>
        </p:spPr>
        <p:txBody>
          <a:bodyPr>
            <a:normAutofit lnSpcReduction="10000"/>
          </a:bodyPr>
          <a:lstStyle/>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X-axis implies the </a:t>
            </a:r>
            <a:r>
              <a:rPr lang="en-IN" sz="1800" b="1" dirty="0">
                <a:latin typeface="Times New Roman" panose="02020603050405020304" pitchFamily="18" charset="0"/>
                <a:cs typeface="Times New Roman" panose="02020603050405020304" pitchFamily="18" charset="0"/>
              </a:rPr>
              <a:t>budget</a:t>
            </a:r>
            <a:r>
              <a:rPr lang="en-IN" sz="1800" dirty="0">
                <a:latin typeface="Times New Roman" panose="02020603050405020304" pitchFamily="18" charset="0"/>
                <a:cs typeface="Times New Roman" panose="02020603050405020304" pitchFamily="18" charset="0"/>
              </a:rPr>
              <a:t> of the venue</a:t>
            </a:r>
          </a:p>
          <a:p>
            <a:pPr marL="285750" indent="-285750">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Y-axis implies the </a:t>
            </a:r>
            <a:r>
              <a:rPr lang="en-IN" sz="1800" b="1" dirty="0">
                <a:latin typeface="Times New Roman" panose="02020603050405020304" pitchFamily="18" charset="0"/>
                <a:cs typeface="Times New Roman" panose="02020603050405020304" pitchFamily="18" charset="0"/>
              </a:rPr>
              <a:t>occupancy</a:t>
            </a:r>
            <a:r>
              <a:rPr lang="en-IN" sz="1800" dirty="0">
                <a:latin typeface="Times New Roman" panose="02020603050405020304" pitchFamily="18" charset="0"/>
                <a:cs typeface="Times New Roman" panose="02020603050405020304" pitchFamily="18" charset="0"/>
              </a:rPr>
              <a:t> of the event</a:t>
            </a:r>
          </a:p>
          <a:p>
            <a:r>
              <a:rPr lang="en-IN" sz="1800" dirty="0">
                <a:latin typeface="Times New Roman" panose="02020603050405020304" pitchFamily="18" charset="0"/>
                <a:cs typeface="Times New Roman" panose="02020603050405020304" pitchFamily="18" charset="0"/>
              </a:rPr>
              <a:t>       Outdoor</a:t>
            </a:r>
          </a:p>
          <a:p>
            <a:r>
              <a:rPr lang="en-IN" sz="1800" dirty="0">
                <a:latin typeface="Times New Roman" panose="02020603050405020304" pitchFamily="18" charset="0"/>
                <a:cs typeface="Times New Roman" panose="02020603050405020304" pitchFamily="18" charset="0"/>
              </a:rPr>
              <a:t>       Indoor</a:t>
            </a:r>
          </a:p>
          <a:p>
            <a:r>
              <a:rPr lang="en-IN" sz="1800" dirty="0">
                <a:latin typeface="Times New Roman" panose="02020603050405020304" pitchFamily="18" charset="0"/>
                <a:cs typeface="Times New Roman" panose="02020603050405020304" pitchFamily="18" charset="0"/>
              </a:rPr>
              <a:t>       Waterparks</a:t>
            </a:r>
          </a:p>
        </p:txBody>
      </p:sp>
      <p:sp>
        <p:nvSpPr>
          <p:cNvPr id="8" name="Flowchart: Connector 7">
            <a:extLst>
              <a:ext uri="{FF2B5EF4-FFF2-40B4-BE49-F238E27FC236}">
                <a16:creationId xmlns:a16="http://schemas.microsoft.com/office/drawing/2014/main" id="{72666173-EEC7-9A3D-091F-09914AFD97B5}"/>
              </a:ext>
            </a:extLst>
          </p:cNvPr>
          <p:cNvSpPr/>
          <p:nvPr/>
        </p:nvSpPr>
        <p:spPr>
          <a:xfrm flipV="1">
            <a:off x="1744824" y="4310742"/>
            <a:ext cx="83976" cy="111967"/>
          </a:xfrm>
          <a:prstGeom prst="flowChartConnector">
            <a:avLst/>
          </a:prstGeom>
          <a:ln>
            <a:solidFill>
              <a:schemeClr val="accent1"/>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IN" dirty="0"/>
          </a:p>
        </p:txBody>
      </p:sp>
      <p:sp>
        <p:nvSpPr>
          <p:cNvPr id="9" name="Flowchart: Connector 8">
            <a:extLst>
              <a:ext uri="{FF2B5EF4-FFF2-40B4-BE49-F238E27FC236}">
                <a16:creationId xmlns:a16="http://schemas.microsoft.com/office/drawing/2014/main" id="{27EB2020-B001-340E-8837-4CC5907568CF}"/>
              </a:ext>
            </a:extLst>
          </p:cNvPr>
          <p:cNvSpPr/>
          <p:nvPr/>
        </p:nvSpPr>
        <p:spPr>
          <a:xfrm>
            <a:off x="1744823" y="4786604"/>
            <a:ext cx="83976" cy="111967"/>
          </a:xfrm>
          <a:prstGeom prst="flowChartConnector">
            <a:avLst/>
          </a:prstGeom>
          <a:solidFill>
            <a:srgbClr val="00B0F0"/>
          </a:solidFill>
          <a:ln>
            <a:solidFill>
              <a:srgbClr val="00B0F0"/>
            </a:solidFill>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dirty="0"/>
          </a:p>
        </p:txBody>
      </p:sp>
      <p:sp>
        <p:nvSpPr>
          <p:cNvPr id="10" name="Flowchart: Connector 9">
            <a:extLst>
              <a:ext uri="{FF2B5EF4-FFF2-40B4-BE49-F238E27FC236}">
                <a16:creationId xmlns:a16="http://schemas.microsoft.com/office/drawing/2014/main" id="{16574859-1E22-6F12-B56B-7D5C8EE0F27F}"/>
              </a:ext>
            </a:extLst>
          </p:cNvPr>
          <p:cNvSpPr/>
          <p:nvPr/>
        </p:nvSpPr>
        <p:spPr>
          <a:xfrm>
            <a:off x="1744823" y="5187820"/>
            <a:ext cx="83976" cy="111967"/>
          </a:xfrm>
          <a:prstGeom prst="flowChartConnector">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18834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1087A-0E1A-C714-B7FF-74E3FE904C54}"/>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Current problem statement</a:t>
            </a:r>
          </a:p>
        </p:txBody>
      </p:sp>
      <p:sp>
        <p:nvSpPr>
          <p:cNvPr id="3" name="Content Placeholder 2">
            <a:extLst>
              <a:ext uri="{FF2B5EF4-FFF2-40B4-BE49-F238E27FC236}">
                <a16:creationId xmlns:a16="http://schemas.microsoft.com/office/drawing/2014/main" id="{30806876-EE73-2451-A25B-9AFB62F68853}"/>
              </a:ext>
            </a:extLst>
          </p:cNvPr>
          <p:cNvSpPr>
            <a:spLocks noGrp="1"/>
          </p:cNvSpPr>
          <p:nvPr>
            <p:ph idx="1"/>
          </p:nvPr>
        </p:nvSpPr>
        <p:spPr>
          <a:xfrm>
            <a:off x="1451579" y="2609850"/>
            <a:ext cx="9603275" cy="2856495"/>
          </a:xfrm>
        </p:spPr>
        <p:txBody>
          <a:bodyPr>
            <a:normAutofit/>
          </a:bodyPr>
          <a:lstStyle/>
          <a:p>
            <a:pPr algn="just"/>
            <a:r>
              <a:rPr lang="en-IN" dirty="0">
                <a:latin typeface="Times New Roman" panose="02020603050405020304" pitchFamily="18" charset="0"/>
                <a:cs typeface="Times New Roman" panose="02020603050405020304" pitchFamily="18" charset="0"/>
              </a:rPr>
              <a:t>Traditional event planning lacks efficiency and customization, resulting in subpar experiences. The necessity for a comprehensive, technology-driven solution is obvious. </a:t>
            </a:r>
          </a:p>
          <a:p>
            <a:pPr algn="just"/>
            <a:r>
              <a:rPr lang="en-IN" dirty="0">
                <a:latin typeface="Times New Roman" panose="02020603050405020304" pitchFamily="18" charset="0"/>
                <a:cs typeface="Times New Roman" panose="02020603050405020304" pitchFamily="18" charset="0"/>
              </a:rPr>
              <a:t>'Smart Event' seeks to revolutionize event planning by integrating ChatGPT, providing users with a smooth and customized method to seamlessly build memorable and unique events.</a:t>
            </a:r>
          </a:p>
        </p:txBody>
      </p:sp>
    </p:spTree>
    <p:extLst>
      <p:ext uri="{BB962C8B-B14F-4D97-AF65-F5344CB8AC3E}">
        <p14:creationId xmlns:p14="http://schemas.microsoft.com/office/powerpoint/2010/main" val="24371720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2EF1D-2191-4AEB-E1DE-63617881FABD}"/>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implementation</a:t>
            </a:r>
          </a:p>
        </p:txBody>
      </p:sp>
      <p:pic>
        <p:nvPicPr>
          <p:cNvPr id="5" name="Content Placeholder 4">
            <a:extLst>
              <a:ext uri="{FF2B5EF4-FFF2-40B4-BE49-F238E27FC236}">
                <a16:creationId xmlns:a16="http://schemas.microsoft.com/office/drawing/2014/main" id="{956389E3-7C5B-A3B2-A1FC-813C383519AA}"/>
              </a:ext>
            </a:extLst>
          </p:cNvPr>
          <p:cNvPicPr>
            <a:picLocks noGrp="1" noChangeAspect="1"/>
          </p:cNvPicPr>
          <p:nvPr>
            <p:ph idx="1"/>
          </p:nvPr>
        </p:nvPicPr>
        <p:blipFill>
          <a:blip r:embed="rId2"/>
          <a:stretch>
            <a:fillRect/>
          </a:stretch>
        </p:blipFill>
        <p:spPr>
          <a:xfrm>
            <a:off x="1791478" y="2016125"/>
            <a:ext cx="8854751" cy="3946136"/>
          </a:xfrm>
          <a:prstGeom prst="rect">
            <a:avLst/>
          </a:prstGeom>
        </p:spPr>
      </p:pic>
    </p:spTree>
    <p:extLst>
      <p:ext uri="{BB962C8B-B14F-4D97-AF65-F5344CB8AC3E}">
        <p14:creationId xmlns:p14="http://schemas.microsoft.com/office/powerpoint/2010/main" val="1287120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35F85-357B-CC80-2CD3-569CF80FE27E}"/>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Sample Output</a:t>
            </a:r>
          </a:p>
        </p:txBody>
      </p:sp>
      <p:pic>
        <p:nvPicPr>
          <p:cNvPr id="5" name="Content Placeholder 4">
            <a:extLst>
              <a:ext uri="{FF2B5EF4-FFF2-40B4-BE49-F238E27FC236}">
                <a16:creationId xmlns:a16="http://schemas.microsoft.com/office/drawing/2014/main" id="{ED18E483-B450-B79A-E3C0-14153DBED5FE}"/>
              </a:ext>
            </a:extLst>
          </p:cNvPr>
          <p:cNvPicPr>
            <a:picLocks noGrp="1" noChangeAspect="1"/>
          </p:cNvPicPr>
          <p:nvPr>
            <p:ph idx="1"/>
          </p:nvPr>
        </p:nvPicPr>
        <p:blipFill>
          <a:blip r:embed="rId2"/>
          <a:stretch>
            <a:fillRect/>
          </a:stretch>
        </p:blipFill>
        <p:spPr>
          <a:xfrm>
            <a:off x="824204" y="2814976"/>
            <a:ext cx="10431624" cy="676275"/>
          </a:xfrm>
          <a:prstGeom prst="rect">
            <a:avLst/>
          </a:prstGeom>
        </p:spPr>
      </p:pic>
      <p:pic>
        <p:nvPicPr>
          <p:cNvPr id="7" name="Picture 6">
            <a:extLst>
              <a:ext uri="{FF2B5EF4-FFF2-40B4-BE49-F238E27FC236}">
                <a16:creationId xmlns:a16="http://schemas.microsoft.com/office/drawing/2014/main" id="{49C806F0-8102-801F-9EEF-796E11089872}"/>
              </a:ext>
            </a:extLst>
          </p:cNvPr>
          <p:cNvPicPr>
            <a:picLocks noChangeAspect="1"/>
          </p:cNvPicPr>
          <p:nvPr/>
        </p:nvPicPr>
        <p:blipFill>
          <a:blip r:embed="rId3"/>
          <a:stretch>
            <a:fillRect/>
          </a:stretch>
        </p:blipFill>
        <p:spPr>
          <a:xfrm>
            <a:off x="824203" y="3491252"/>
            <a:ext cx="10431625" cy="754176"/>
          </a:xfrm>
          <a:prstGeom prst="rect">
            <a:avLst/>
          </a:prstGeom>
        </p:spPr>
      </p:pic>
      <p:pic>
        <p:nvPicPr>
          <p:cNvPr id="9" name="Picture 8">
            <a:extLst>
              <a:ext uri="{FF2B5EF4-FFF2-40B4-BE49-F238E27FC236}">
                <a16:creationId xmlns:a16="http://schemas.microsoft.com/office/drawing/2014/main" id="{10B26C6A-2B13-A712-2934-AB596CD17125}"/>
              </a:ext>
            </a:extLst>
          </p:cNvPr>
          <p:cNvPicPr>
            <a:picLocks noChangeAspect="1"/>
          </p:cNvPicPr>
          <p:nvPr/>
        </p:nvPicPr>
        <p:blipFill>
          <a:blip r:embed="rId4"/>
          <a:stretch>
            <a:fillRect/>
          </a:stretch>
        </p:blipFill>
        <p:spPr>
          <a:xfrm>
            <a:off x="824204" y="4245429"/>
            <a:ext cx="10431624" cy="470429"/>
          </a:xfrm>
          <a:prstGeom prst="rect">
            <a:avLst/>
          </a:prstGeom>
        </p:spPr>
      </p:pic>
      <p:pic>
        <p:nvPicPr>
          <p:cNvPr id="10" name="Picture 9">
            <a:extLst>
              <a:ext uri="{FF2B5EF4-FFF2-40B4-BE49-F238E27FC236}">
                <a16:creationId xmlns:a16="http://schemas.microsoft.com/office/drawing/2014/main" id="{2100898E-714B-83C5-8D2B-1B8368C56429}"/>
              </a:ext>
            </a:extLst>
          </p:cNvPr>
          <p:cNvPicPr>
            <a:picLocks noChangeAspect="1"/>
          </p:cNvPicPr>
          <p:nvPr/>
        </p:nvPicPr>
        <p:blipFill>
          <a:blip r:embed="rId5"/>
          <a:stretch>
            <a:fillRect/>
          </a:stretch>
        </p:blipFill>
        <p:spPr>
          <a:xfrm>
            <a:off x="824203" y="4715857"/>
            <a:ext cx="10431625" cy="845187"/>
          </a:xfrm>
          <a:prstGeom prst="rect">
            <a:avLst/>
          </a:prstGeom>
        </p:spPr>
      </p:pic>
      <p:sp>
        <p:nvSpPr>
          <p:cNvPr id="13" name="Content Placeholder 2">
            <a:extLst>
              <a:ext uri="{FF2B5EF4-FFF2-40B4-BE49-F238E27FC236}">
                <a16:creationId xmlns:a16="http://schemas.microsoft.com/office/drawing/2014/main" id="{BD103AC9-5F23-F2F9-A988-B34C153B23B6}"/>
              </a:ext>
            </a:extLst>
          </p:cNvPr>
          <p:cNvSpPr txBox="1">
            <a:spLocks/>
          </p:cNvSpPr>
          <p:nvPr/>
        </p:nvSpPr>
        <p:spPr>
          <a:xfrm>
            <a:off x="824203" y="2006410"/>
            <a:ext cx="10431625" cy="676274"/>
          </a:xfrm>
          <a:prstGeom prst="rect">
            <a:avLst/>
          </a:prstGeom>
        </p:spPr>
        <p:txBody>
          <a:bodyPr vert="horz" lIns="91440" tIns="45720" rIns="91440" bIns="45720" rtlCol="0" anchor="t">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just">
              <a:buNone/>
            </a:pPr>
            <a:r>
              <a:rPr lang="en-IN" sz="1800" dirty="0">
                <a:latin typeface="Times New Roman" panose="02020603050405020304" pitchFamily="18" charset="0"/>
                <a:cs typeface="Times New Roman" panose="02020603050405020304" pitchFamily="18" charset="0"/>
              </a:rPr>
              <a:t>When User selects budget, ChatGPT retrieves the data of budget from dataset, according to customer budget request then ChatGPT returns the related event detail values.</a:t>
            </a:r>
          </a:p>
        </p:txBody>
      </p:sp>
    </p:spTree>
    <p:extLst>
      <p:ext uri="{BB962C8B-B14F-4D97-AF65-F5344CB8AC3E}">
        <p14:creationId xmlns:p14="http://schemas.microsoft.com/office/powerpoint/2010/main" val="252055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8B089-0EB7-FF1B-3843-1EC9D51E240D}"/>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064447FB-F637-974B-AE96-AE0581BAF44C}"/>
              </a:ext>
            </a:extLst>
          </p:cNvPr>
          <p:cNvSpPr>
            <a:spLocks noGrp="1"/>
          </p:cNvSpPr>
          <p:nvPr>
            <p:ph idx="1"/>
          </p:nvPr>
        </p:nvSpPr>
        <p:spPr>
          <a:xfrm>
            <a:off x="1451579" y="2015732"/>
            <a:ext cx="9603275" cy="3741256"/>
          </a:xfrm>
        </p:spPr>
        <p:txBody>
          <a:bodyPr>
            <a:normAutofit fontScale="92500"/>
          </a:bodyPr>
          <a:lstStyle/>
          <a:p>
            <a:pPr algn="just"/>
            <a:r>
              <a:rPr lang="en-IN" sz="1800" dirty="0">
                <a:latin typeface="Times New Roman" panose="02020603050405020304" pitchFamily="18" charset="0"/>
                <a:cs typeface="Times New Roman" panose="02020603050405020304" pitchFamily="18" charset="0"/>
              </a:rPr>
              <a:t>The future scope of "Smart Event: Personalized Event Planning with ChatGPT" could involve several exciting possibilities and enhancements. </a:t>
            </a:r>
          </a:p>
          <a:p>
            <a:pPr algn="just"/>
            <a:r>
              <a:rPr lang="en-IN" sz="1800" dirty="0">
                <a:latin typeface="Times New Roman" panose="02020603050405020304" pitchFamily="18" charset="0"/>
                <a:cs typeface="Times New Roman" panose="02020603050405020304" pitchFamily="18" charset="0"/>
              </a:rPr>
              <a:t>Explore more advanced integration with ChatGPT or similar language models. Leverage advancements in natural language processing to provide more sophisticated conversational interactions during event planning. Improve personalization by incorporating user preferences, historical data, and feedback. Create a system that learns from past interactions to offer more tailored event suggestions.</a:t>
            </a:r>
          </a:p>
          <a:p>
            <a:pPr algn="just"/>
            <a:r>
              <a:rPr lang="en-IN" sz="1800" dirty="0">
                <a:latin typeface="Times New Roman" panose="02020603050405020304" pitchFamily="18" charset="0"/>
                <a:cs typeface="Times New Roman" panose="02020603050405020304" pitchFamily="18" charset="0"/>
              </a:rPr>
              <a:t>Extend the platform to support global event planning, considering cultural differences, regional preferences, and diverse event requirements. Provide multi-language support for a more inclusive experience. Prioritize and enhance security and privacy features, especially when dealing with sensitive information related to events. Implement robust data protection measures and compliance with relevant privacy regulations.</a:t>
            </a:r>
          </a:p>
        </p:txBody>
      </p:sp>
    </p:spTree>
    <p:extLst>
      <p:ext uri="{BB962C8B-B14F-4D97-AF65-F5344CB8AC3E}">
        <p14:creationId xmlns:p14="http://schemas.microsoft.com/office/powerpoint/2010/main" val="11166350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53E0A-74A9-33DD-EE22-E6F6419CDD3C}"/>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EDF8AAF-B8A3-42A8-F703-D4FB909038E6}"/>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The integration of ChatGPT in our personalized event planning system has successfully empowered users to effortlessly orchestrate a diverse range of events.</a:t>
            </a:r>
          </a:p>
          <a:p>
            <a:r>
              <a:rPr lang="en-IN" sz="1800" dirty="0">
                <a:latin typeface="Times New Roman" panose="02020603050405020304" pitchFamily="18" charset="0"/>
                <a:cs typeface="Times New Roman" panose="02020603050405020304" pitchFamily="18" charset="0"/>
              </a:rPr>
              <a:t>The seamless interaction with the chatbot not only streamlined the planning process but also enhanced user satisfaction, making event planning an intuitive and enjoyable experience. </a:t>
            </a:r>
          </a:p>
          <a:p>
            <a:r>
              <a:rPr lang="en-IN" sz="1800" dirty="0">
                <a:latin typeface="Times New Roman" panose="02020603050405020304" pitchFamily="18" charset="0"/>
                <a:cs typeface="Times New Roman" panose="02020603050405020304" pitchFamily="18" charset="0"/>
              </a:rPr>
              <a:t>This project marks a significant advancement in the realm of personalized services, showcasing the potential of natural language processing and data mining to redefine how users plan and enjoy their events.</a:t>
            </a:r>
          </a:p>
        </p:txBody>
      </p:sp>
    </p:spTree>
    <p:extLst>
      <p:ext uri="{BB962C8B-B14F-4D97-AF65-F5344CB8AC3E}">
        <p14:creationId xmlns:p14="http://schemas.microsoft.com/office/powerpoint/2010/main" val="2226809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F5F9-9472-579E-5067-EA608AF6F816}"/>
              </a:ext>
            </a:extLst>
          </p:cNvPr>
          <p:cNvSpPr>
            <a:spLocks noGrp="1"/>
          </p:cNvSpPr>
          <p:nvPr>
            <p:ph type="title"/>
          </p:nvPr>
        </p:nvSpPr>
        <p:spPr>
          <a:xfrm>
            <a:off x="3041780" y="536512"/>
            <a:ext cx="7809722" cy="965718"/>
          </a:xfrm>
        </p:spPr>
        <p:txBody>
          <a:bodyPr/>
          <a:lstStyle/>
          <a:p>
            <a:r>
              <a:rPr lang="en-IN" sz="4800" dirty="0">
                <a:latin typeface="Times New Roman" panose="02020603050405020304" pitchFamily="18" charset="0"/>
                <a:cs typeface="Times New Roman" panose="02020603050405020304" pitchFamily="18" charset="0"/>
              </a:rPr>
              <a:t>   INTRODUCTION</a:t>
            </a:r>
            <a:endParaRPr lang="en-IN" dirty="0"/>
          </a:p>
        </p:txBody>
      </p:sp>
      <p:sp>
        <p:nvSpPr>
          <p:cNvPr id="3" name="Content Placeholder 2">
            <a:extLst>
              <a:ext uri="{FF2B5EF4-FFF2-40B4-BE49-F238E27FC236}">
                <a16:creationId xmlns:a16="http://schemas.microsoft.com/office/drawing/2014/main" id="{9F5DAAD5-AD47-8AA9-2A01-9739DD8D685C}"/>
              </a:ext>
            </a:extLst>
          </p:cNvPr>
          <p:cNvSpPr>
            <a:spLocks noGrp="1"/>
          </p:cNvSpPr>
          <p:nvPr>
            <p:ph idx="1"/>
          </p:nvPr>
        </p:nvSpPr>
        <p:spPr>
          <a:xfrm>
            <a:off x="6256020" y="1819469"/>
            <a:ext cx="5212080" cy="4041582"/>
          </a:xfrm>
        </p:spPr>
        <p:txBody>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	To construct a user-friendly and intelligent event planning chatbot, where chatbot will converse with users in natural language to gather event details, preferences, and requirements before providing customized event recommendations and planning support. It is useful for people who want to schedule a variety of events while leveraging data-driven advice.</a:t>
            </a:r>
            <a:endParaRPr lang="en-IN" dirty="0"/>
          </a:p>
          <a:p>
            <a:endParaRPr lang="en-IN" dirty="0"/>
          </a:p>
        </p:txBody>
      </p:sp>
      <p:sp>
        <p:nvSpPr>
          <p:cNvPr id="4" name="Text Placeholder 3">
            <a:extLst>
              <a:ext uri="{FF2B5EF4-FFF2-40B4-BE49-F238E27FC236}">
                <a16:creationId xmlns:a16="http://schemas.microsoft.com/office/drawing/2014/main" id="{3523F4EE-7BFA-F099-560C-E69CE428720A}"/>
              </a:ext>
            </a:extLst>
          </p:cNvPr>
          <p:cNvSpPr>
            <a:spLocks noGrp="1"/>
          </p:cNvSpPr>
          <p:nvPr>
            <p:ph type="body" sz="half" idx="2"/>
          </p:nvPr>
        </p:nvSpPr>
        <p:spPr>
          <a:xfrm>
            <a:off x="-158980" y="4105024"/>
            <a:ext cx="2247334" cy="2115540"/>
          </a:xfrm>
        </p:spPr>
        <p:txBody>
          <a:bodyPr/>
          <a:lstStyle/>
          <a:p>
            <a:r>
              <a:rPr lang="en-IN" dirty="0">
                <a:solidFill>
                  <a:schemeClr val="bg2">
                    <a:lumMod val="50000"/>
                  </a:schemeClr>
                </a:solidFill>
              </a:rPr>
              <a:t>    .</a:t>
            </a:r>
          </a:p>
        </p:txBody>
      </p:sp>
      <p:pic>
        <p:nvPicPr>
          <p:cNvPr id="2050" name="Picture 2" descr="64,743 Event Planning Stock Photos - Free &amp; Royalty-Free Stock Photos from  Dreamstime">
            <a:extLst>
              <a:ext uri="{FF2B5EF4-FFF2-40B4-BE49-F238E27FC236}">
                <a16:creationId xmlns:a16="http://schemas.microsoft.com/office/drawing/2014/main" id="{1110654C-C0FA-39FF-3B5A-D55AABD05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175" y="2178982"/>
            <a:ext cx="4441372" cy="3176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321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09518C-4C70-B5B3-A19A-80CBC323DD26}"/>
              </a:ext>
            </a:extLst>
          </p:cNvPr>
          <p:cNvSpPr>
            <a:spLocks noGrp="1"/>
          </p:cNvSpPr>
          <p:nvPr>
            <p:ph type="title" idx="4294967295"/>
          </p:nvPr>
        </p:nvSpPr>
        <p:spPr>
          <a:xfrm>
            <a:off x="284760" y="671804"/>
            <a:ext cx="11907240" cy="998376"/>
          </a:xfrm>
        </p:spPr>
        <p:txBody>
          <a:bodyPr>
            <a:normAutofit/>
          </a:bodyPr>
          <a:lstStyle/>
          <a:p>
            <a:pPr algn="ctr"/>
            <a:r>
              <a:rPr lang="en-IN" sz="4000" dirty="0">
                <a:latin typeface="Times New Roman" panose="02020603050405020304" pitchFamily="18" charset="0"/>
                <a:cs typeface="Times New Roman" panose="02020603050405020304" pitchFamily="18" charset="0"/>
              </a:rPr>
              <a:t>ROLE OF CHATGPT</a:t>
            </a:r>
          </a:p>
        </p:txBody>
      </p:sp>
      <p:sp>
        <p:nvSpPr>
          <p:cNvPr id="5" name="Content Placeholder 4">
            <a:extLst>
              <a:ext uri="{FF2B5EF4-FFF2-40B4-BE49-F238E27FC236}">
                <a16:creationId xmlns:a16="http://schemas.microsoft.com/office/drawing/2014/main" id="{80375157-F0C5-4B51-58C4-F2F1A6A13B3E}"/>
              </a:ext>
            </a:extLst>
          </p:cNvPr>
          <p:cNvSpPr>
            <a:spLocks noGrp="1"/>
          </p:cNvSpPr>
          <p:nvPr>
            <p:ph type="body" sz="half" idx="4294967295"/>
          </p:nvPr>
        </p:nvSpPr>
        <p:spPr>
          <a:xfrm>
            <a:off x="627352" y="1670180"/>
            <a:ext cx="5524500" cy="3750907"/>
          </a:xfrm>
        </p:spPr>
        <p:txBody>
          <a:bodyPr>
            <a:noAutofit/>
          </a:bodyPr>
          <a:lstStyle/>
          <a:p>
            <a:pPr algn="just">
              <a:lnSpc>
                <a:spcPct val="150000"/>
              </a:lnSpc>
            </a:pPr>
            <a:r>
              <a:rPr lang="en-IN" sz="1600" dirty="0">
                <a:latin typeface="Times New Roman" panose="02020603050405020304" pitchFamily="18" charset="0"/>
                <a:cs typeface="Times New Roman" panose="02020603050405020304" pitchFamily="18" charset="0"/>
              </a:rPr>
              <a:t>A number of variables are taken into account when choosing a venue for a customized event, such as the host's preferences, the type of event, and logistical issues. </a:t>
            </a:r>
          </a:p>
          <a:p>
            <a:pPr algn="just">
              <a:lnSpc>
                <a:spcPct val="150000"/>
              </a:lnSpc>
            </a:pPr>
            <a:r>
              <a:rPr lang="en-IN" sz="1600" dirty="0">
                <a:latin typeface="Times New Roman" panose="02020603050405020304" pitchFamily="18" charset="0"/>
                <a:cs typeface="Times New Roman" panose="02020603050405020304" pitchFamily="18" charset="0"/>
              </a:rPr>
              <a:t>Synergy between ChatGPT and data mining empowers event planning systems to offer a personalized, adaptive, and efficient experience. </a:t>
            </a:r>
          </a:p>
          <a:p>
            <a:pPr algn="just">
              <a:lnSpc>
                <a:spcPct val="150000"/>
              </a:lnSpc>
            </a:pPr>
            <a:r>
              <a:rPr lang="en-IN" sz="1600" dirty="0">
                <a:latin typeface="Times New Roman" panose="02020603050405020304" pitchFamily="18" charset="0"/>
                <a:cs typeface="Times New Roman" panose="02020603050405020304" pitchFamily="18" charset="0"/>
              </a:rPr>
              <a:t>The combination of natural language understanding and data-driven insights ensures that users receive recommendations that resonate with their unique preferences, ultimately leading to more enjoyable and memorable events.</a:t>
            </a:r>
          </a:p>
        </p:txBody>
      </p:sp>
      <p:sp>
        <p:nvSpPr>
          <p:cNvPr id="7" name="AutoShape 4">
            <a:extLst>
              <a:ext uri="{FF2B5EF4-FFF2-40B4-BE49-F238E27FC236}">
                <a16:creationId xmlns:a16="http://schemas.microsoft.com/office/drawing/2014/main" id="{D7A38692-0228-385A-BB99-1D8C0F6361C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11" name="Picture 10">
            <a:extLst>
              <a:ext uri="{FF2B5EF4-FFF2-40B4-BE49-F238E27FC236}">
                <a16:creationId xmlns:a16="http://schemas.microsoft.com/office/drawing/2014/main" id="{817E8AA9-666B-8CE2-E783-5423E1136015}"/>
              </a:ext>
            </a:extLst>
          </p:cNvPr>
          <p:cNvPicPr>
            <a:picLocks noChangeAspect="1"/>
          </p:cNvPicPr>
          <p:nvPr/>
        </p:nvPicPr>
        <p:blipFill>
          <a:blip r:embed="rId2"/>
          <a:stretch>
            <a:fillRect/>
          </a:stretch>
        </p:blipFill>
        <p:spPr>
          <a:xfrm>
            <a:off x="6790115" y="1921030"/>
            <a:ext cx="4774533" cy="3687745"/>
          </a:xfrm>
          <a:prstGeom prst="rect">
            <a:avLst/>
          </a:prstGeom>
        </p:spPr>
      </p:pic>
    </p:spTree>
    <p:extLst>
      <p:ext uri="{BB962C8B-B14F-4D97-AF65-F5344CB8AC3E}">
        <p14:creationId xmlns:p14="http://schemas.microsoft.com/office/powerpoint/2010/main" val="1458667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B43D-7157-2A5D-6ADF-5CFDB53D0C67}"/>
              </a:ext>
            </a:extLst>
          </p:cNvPr>
          <p:cNvSpPr>
            <a:spLocks noGrp="1"/>
          </p:cNvSpPr>
          <p:nvPr>
            <p:ph type="title"/>
          </p:nvPr>
        </p:nvSpPr>
        <p:spPr>
          <a:xfrm>
            <a:off x="1444671" y="798973"/>
            <a:ext cx="3273099" cy="1981549"/>
          </a:xfrm>
        </p:spPr>
        <p:txBody>
          <a:bodyPr>
            <a:normAutofit/>
          </a:bodyPr>
          <a:lstStyle/>
          <a:p>
            <a:r>
              <a:rPr lang="en-IN" sz="3200" dirty="0">
                <a:latin typeface="Times New Roman" panose="02020603050405020304" pitchFamily="18" charset="0"/>
                <a:cs typeface="Times New Roman" panose="02020603050405020304" pitchFamily="18" charset="0"/>
              </a:rPr>
              <a:t>Interaction with ChatGPT</a:t>
            </a:r>
          </a:p>
        </p:txBody>
      </p:sp>
      <p:sp>
        <p:nvSpPr>
          <p:cNvPr id="4" name="Text Placeholder 3">
            <a:extLst>
              <a:ext uri="{FF2B5EF4-FFF2-40B4-BE49-F238E27FC236}">
                <a16:creationId xmlns:a16="http://schemas.microsoft.com/office/drawing/2014/main" id="{F05610E8-767D-427E-BB78-5B56211F390D}"/>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We use a Python library, OpenAI to interact with the ChatGPT API.</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By getting user input, send it to ChatGPT for generating responses.</a:t>
            </a:r>
          </a:p>
        </p:txBody>
      </p:sp>
      <p:pic>
        <p:nvPicPr>
          <p:cNvPr id="8" name="Content Placeholder 7">
            <a:extLst>
              <a:ext uri="{FF2B5EF4-FFF2-40B4-BE49-F238E27FC236}">
                <a16:creationId xmlns:a16="http://schemas.microsoft.com/office/drawing/2014/main" id="{B22B0B32-9D3F-43DE-FFBF-D18831AF7B3B}"/>
              </a:ext>
            </a:extLst>
          </p:cNvPr>
          <p:cNvPicPr>
            <a:picLocks noGrp="1" noChangeAspect="1"/>
          </p:cNvPicPr>
          <p:nvPr>
            <p:ph idx="1"/>
          </p:nvPr>
        </p:nvPicPr>
        <p:blipFill>
          <a:blip r:embed="rId2"/>
          <a:stretch>
            <a:fillRect/>
          </a:stretch>
        </p:blipFill>
        <p:spPr>
          <a:xfrm>
            <a:off x="5719665" y="2202024"/>
            <a:ext cx="5517954" cy="3321698"/>
          </a:xfrm>
        </p:spPr>
      </p:pic>
    </p:spTree>
    <p:extLst>
      <p:ext uri="{BB962C8B-B14F-4D97-AF65-F5344CB8AC3E}">
        <p14:creationId xmlns:p14="http://schemas.microsoft.com/office/powerpoint/2010/main" val="256658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6B687B-AE01-D1D4-3359-F3533DFE8C12}"/>
              </a:ext>
            </a:extLst>
          </p:cNvPr>
          <p:cNvSpPr>
            <a:spLocks noGrp="1"/>
          </p:cNvSpPr>
          <p:nvPr>
            <p:ph type="title"/>
          </p:nvPr>
        </p:nvSpPr>
        <p:spPr/>
        <p:txBody>
          <a:bodyPr>
            <a:normAutofit/>
          </a:bodyPr>
          <a:lstStyle/>
          <a:p>
            <a:pPr algn="ctr"/>
            <a:r>
              <a:rPr lang="en-IN" sz="4000" dirty="0">
                <a:latin typeface="Times New Roman" panose="02020603050405020304" pitchFamily="18" charset="0"/>
                <a:cs typeface="Times New Roman" panose="02020603050405020304" pitchFamily="18" charset="0"/>
              </a:rPr>
              <a:t>Data collection</a:t>
            </a:r>
          </a:p>
        </p:txBody>
      </p:sp>
      <p:sp>
        <p:nvSpPr>
          <p:cNvPr id="7" name="AutoShape 2" descr="Leveraging ChatGPT for Data Gathering and Analysis in Content Marketing - Chatgpt to generate research reports for content marketing">
            <a:extLst>
              <a:ext uri="{FF2B5EF4-FFF2-40B4-BE49-F238E27FC236}">
                <a16:creationId xmlns:a16="http://schemas.microsoft.com/office/drawing/2014/main" id="{19916370-BDAC-45F0-5899-E737950C4645}"/>
              </a:ext>
            </a:extLst>
          </p:cNvPr>
          <p:cNvSpPr>
            <a:spLocks noGrp="1" noChangeAspect="1" noChangeArrowheads="1"/>
          </p:cNvSpPr>
          <p:nvPr>
            <p:ph idx="1"/>
          </p:nvPr>
        </p:nvSpPr>
        <p:spPr bwMode="auto">
          <a:xfrm>
            <a:off x="1451580" y="2015733"/>
            <a:ext cx="4529342" cy="254693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algn="just">
              <a:lnSpc>
                <a:spcPct val="150000"/>
              </a:lnSpc>
            </a:pPr>
            <a:r>
              <a:rPr lang="en-IN" sz="1800" dirty="0">
                <a:latin typeface="Times New Roman" panose="02020603050405020304" pitchFamily="18" charset="0"/>
                <a:cs typeface="Times New Roman" panose="02020603050405020304" pitchFamily="18" charset="0"/>
              </a:rPr>
              <a:t>User can enter their preferences, Chatbot collects all the information and display all the possible options on the screen. </a:t>
            </a:r>
          </a:p>
          <a:p>
            <a:pPr algn="just">
              <a:lnSpc>
                <a:spcPct val="150000"/>
              </a:lnSpc>
            </a:pPr>
            <a:r>
              <a:rPr lang="en-IN" sz="1800" dirty="0">
                <a:latin typeface="Times New Roman" panose="02020603050405020304" pitchFamily="18" charset="0"/>
                <a:cs typeface="Times New Roman" panose="02020603050405020304" pitchFamily="18" charset="0"/>
              </a:rPr>
              <a:t>The data collection process focus on gathering information relevant to user preferences, past events, feedback, and contextual data.</a:t>
            </a:r>
          </a:p>
        </p:txBody>
      </p:sp>
      <p:pic>
        <p:nvPicPr>
          <p:cNvPr id="9" name="Picture 8">
            <a:extLst>
              <a:ext uri="{FF2B5EF4-FFF2-40B4-BE49-F238E27FC236}">
                <a16:creationId xmlns:a16="http://schemas.microsoft.com/office/drawing/2014/main" id="{A8EA4CBA-69A3-2405-3DAD-E4CE10A60B33}"/>
              </a:ext>
            </a:extLst>
          </p:cNvPr>
          <p:cNvPicPr>
            <a:picLocks noChangeAspect="1"/>
          </p:cNvPicPr>
          <p:nvPr/>
        </p:nvPicPr>
        <p:blipFill>
          <a:blip r:embed="rId2"/>
          <a:stretch>
            <a:fillRect/>
          </a:stretch>
        </p:blipFill>
        <p:spPr>
          <a:xfrm>
            <a:off x="6606072" y="2015733"/>
            <a:ext cx="4348065" cy="3564293"/>
          </a:xfrm>
          <a:prstGeom prst="rect">
            <a:avLst/>
          </a:prstGeom>
        </p:spPr>
      </p:pic>
    </p:spTree>
    <p:extLst>
      <p:ext uri="{BB962C8B-B14F-4D97-AF65-F5344CB8AC3E}">
        <p14:creationId xmlns:p14="http://schemas.microsoft.com/office/powerpoint/2010/main" val="311002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B628-8C4B-0069-84FB-6BA1EBC5C129}"/>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Data set retrieval</a:t>
            </a:r>
          </a:p>
        </p:txBody>
      </p:sp>
      <p:sp>
        <p:nvSpPr>
          <p:cNvPr id="3" name="Content Placeholder 2">
            <a:extLst>
              <a:ext uri="{FF2B5EF4-FFF2-40B4-BE49-F238E27FC236}">
                <a16:creationId xmlns:a16="http://schemas.microsoft.com/office/drawing/2014/main" id="{0F6A3204-C689-147B-F7E4-D5CEE628F322}"/>
              </a:ext>
            </a:extLst>
          </p:cNvPr>
          <p:cNvSpPr>
            <a:spLocks noGrp="1"/>
          </p:cNvSpPr>
          <p:nvPr>
            <p:ph idx="1"/>
          </p:nvPr>
        </p:nvSpPr>
        <p:spPr>
          <a:xfrm>
            <a:off x="1451580" y="2015732"/>
            <a:ext cx="4568220" cy="3956443"/>
          </a:xfrm>
        </p:spPr>
        <p:txBody>
          <a:bodyPr/>
          <a:lstStyle/>
          <a:p>
            <a:r>
              <a:rPr lang="en-IN" sz="1800" b="0" i="0" dirty="0">
                <a:effectLst/>
                <a:latin typeface="Times New Roman" panose="02020603050405020304" pitchFamily="18" charset="0"/>
                <a:cs typeface="Times New Roman" panose="02020603050405020304" pitchFamily="18" charset="0"/>
              </a:rPr>
              <a:t>A Kaggle dataset, also known as a Kaggle Kernel is a set of data provided by companies, students, and alum.</a:t>
            </a:r>
          </a:p>
          <a:p>
            <a:r>
              <a:rPr lang="en-IN" sz="1800" b="0" i="0" dirty="0">
                <a:effectLst/>
                <a:latin typeface="Times New Roman" panose="02020603050405020304" pitchFamily="18" charset="0"/>
                <a:cs typeface="Times New Roman" panose="02020603050405020304" pitchFamily="18" charset="0"/>
              </a:rPr>
              <a:t>Kaggle Datasets are public data collections used for training, research, prediction, and fun. These datasets can be manipulated by students, enthusiasts, and companies for business purposes.</a:t>
            </a:r>
          </a:p>
          <a:p>
            <a:pPr marL="0" indent="0">
              <a:buNone/>
            </a:pPr>
            <a:endParaRPr lang="en-IN" dirty="0"/>
          </a:p>
        </p:txBody>
      </p:sp>
      <p:pic>
        <p:nvPicPr>
          <p:cNvPr id="5124" name="Picture 4" descr="How to Download Kaggle Datasets on Ubuntu | endtoend.ai">
            <a:extLst>
              <a:ext uri="{FF2B5EF4-FFF2-40B4-BE49-F238E27FC236}">
                <a16:creationId xmlns:a16="http://schemas.microsoft.com/office/drawing/2014/main" id="{D5A273AA-CED8-ACCB-31C8-FC09725E2E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0" y="2114550"/>
            <a:ext cx="4492625" cy="3324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583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3A987E-0D52-2B4B-D6CF-B138F4CE7C26}"/>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Data preprocessing</a:t>
            </a:r>
          </a:p>
        </p:txBody>
      </p:sp>
      <p:pic>
        <p:nvPicPr>
          <p:cNvPr id="15" name="Content Placeholder 14">
            <a:extLst>
              <a:ext uri="{FF2B5EF4-FFF2-40B4-BE49-F238E27FC236}">
                <a16:creationId xmlns:a16="http://schemas.microsoft.com/office/drawing/2014/main" id="{BD7C3249-21E5-190D-4F5A-31077E58F116}"/>
              </a:ext>
            </a:extLst>
          </p:cNvPr>
          <p:cNvPicPr>
            <a:picLocks noGrp="1" noChangeAspect="1"/>
          </p:cNvPicPr>
          <p:nvPr>
            <p:ph sz="half" idx="2"/>
          </p:nvPr>
        </p:nvPicPr>
        <p:blipFill>
          <a:blip r:embed="rId2"/>
          <a:stretch>
            <a:fillRect/>
          </a:stretch>
        </p:blipFill>
        <p:spPr>
          <a:xfrm>
            <a:off x="6252034" y="1864194"/>
            <a:ext cx="5635625" cy="3862873"/>
          </a:xfrm>
        </p:spPr>
      </p:pic>
      <p:pic>
        <p:nvPicPr>
          <p:cNvPr id="6" name="Content Placeholder 5">
            <a:extLst>
              <a:ext uri="{FF2B5EF4-FFF2-40B4-BE49-F238E27FC236}">
                <a16:creationId xmlns:a16="http://schemas.microsoft.com/office/drawing/2014/main" id="{51082C69-5D0B-55CE-0997-50C350510750}"/>
              </a:ext>
            </a:extLst>
          </p:cNvPr>
          <p:cNvPicPr>
            <a:picLocks noGrp="1" noChangeAspect="1"/>
          </p:cNvPicPr>
          <p:nvPr>
            <p:ph sz="half" idx="1"/>
          </p:nvPr>
        </p:nvPicPr>
        <p:blipFill>
          <a:blip r:embed="rId3"/>
          <a:stretch>
            <a:fillRect/>
          </a:stretch>
        </p:blipFill>
        <p:spPr>
          <a:xfrm>
            <a:off x="569167" y="2024743"/>
            <a:ext cx="5523659" cy="3862872"/>
          </a:xfrm>
        </p:spPr>
      </p:pic>
    </p:spTree>
    <p:extLst>
      <p:ext uri="{BB962C8B-B14F-4D97-AF65-F5344CB8AC3E}">
        <p14:creationId xmlns:p14="http://schemas.microsoft.com/office/powerpoint/2010/main" val="1488352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80CE-3E48-E738-F675-C10E9B7F3747}"/>
              </a:ext>
            </a:extLst>
          </p:cNvPr>
          <p:cNvSpPr>
            <a:spLocks noGrp="1"/>
          </p:cNvSpPr>
          <p:nvPr>
            <p:ph type="title"/>
          </p:nvPr>
        </p:nvSpPr>
        <p:spPr/>
        <p:txBody>
          <a:bodyPr>
            <a:normAutofit/>
          </a:bodyPr>
          <a:lstStyle/>
          <a:p>
            <a:pPr algn="ctr"/>
            <a:r>
              <a:rPr lang="en-IN" sz="4400" dirty="0">
                <a:latin typeface="Times New Roman" panose="02020603050405020304" pitchFamily="18" charset="0"/>
                <a:cs typeface="Times New Roman" panose="02020603050405020304" pitchFamily="18" charset="0"/>
              </a:rPr>
              <a:t>Data classification </a:t>
            </a:r>
          </a:p>
        </p:txBody>
      </p:sp>
      <p:sp>
        <p:nvSpPr>
          <p:cNvPr id="3" name="Content Placeholder 2">
            <a:extLst>
              <a:ext uri="{FF2B5EF4-FFF2-40B4-BE49-F238E27FC236}">
                <a16:creationId xmlns:a16="http://schemas.microsoft.com/office/drawing/2014/main" id="{D22CE5EF-1D09-618F-904E-E7CBBC5488D9}"/>
              </a:ext>
            </a:extLst>
          </p:cNvPr>
          <p:cNvSpPr>
            <a:spLocks noGrp="1"/>
          </p:cNvSpPr>
          <p:nvPr>
            <p:ph idx="1"/>
          </p:nvPr>
        </p:nvSpPr>
        <p:spPr>
          <a:xfrm>
            <a:off x="1451579" y="2015732"/>
            <a:ext cx="5101621" cy="3450613"/>
          </a:xfrm>
        </p:spPr>
        <p:txBody>
          <a:bodyPr>
            <a:normAutofit lnSpcReduction="10000"/>
          </a:bodyPr>
          <a:lstStyle/>
          <a:p>
            <a:pPr algn="just"/>
            <a:r>
              <a:rPr lang="en-IN" sz="1800" dirty="0">
                <a:latin typeface="Times New Roman" panose="02020603050405020304" pitchFamily="18" charset="0"/>
                <a:cs typeface="Times New Roman" panose="02020603050405020304" pitchFamily="18" charset="0"/>
              </a:rPr>
              <a:t>A crucial element that enables the system to understand and classify different facets of event planning, user preferences, and requests in ChatGPT for Event Planning and Recommendations is classification.</a:t>
            </a:r>
          </a:p>
          <a:p>
            <a:pPr algn="just"/>
            <a:r>
              <a:rPr lang="en-IN" sz="1800" dirty="0">
                <a:latin typeface="Times New Roman" panose="02020603050405020304" pitchFamily="18" charset="0"/>
                <a:cs typeface="Times New Roman" panose="02020603050405020304" pitchFamily="18" charset="0"/>
              </a:rPr>
              <a:t> Event planning becomes more effective and customized to the user's needs thanks to this classification, which also enables the chatbot to offer personalized and context-aware advice and assistance.</a:t>
            </a:r>
          </a:p>
        </p:txBody>
      </p:sp>
      <p:pic>
        <p:nvPicPr>
          <p:cNvPr id="43" name="Picture 42">
            <a:extLst>
              <a:ext uri="{FF2B5EF4-FFF2-40B4-BE49-F238E27FC236}">
                <a16:creationId xmlns:a16="http://schemas.microsoft.com/office/drawing/2014/main" id="{CB1614F3-C4F7-FAFC-8080-E674709DF87D}"/>
              </a:ext>
            </a:extLst>
          </p:cNvPr>
          <p:cNvPicPr>
            <a:picLocks noChangeAspect="1"/>
          </p:cNvPicPr>
          <p:nvPr/>
        </p:nvPicPr>
        <p:blipFill>
          <a:blip r:embed="rId2"/>
          <a:stretch>
            <a:fillRect/>
          </a:stretch>
        </p:blipFill>
        <p:spPr>
          <a:xfrm>
            <a:off x="6800850" y="2114550"/>
            <a:ext cx="4876800" cy="3698262"/>
          </a:xfrm>
          <a:prstGeom prst="rect">
            <a:avLst/>
          </a:prstGeom>
        </p:spPr>
      </p:pic>
    </p:spTree>
    <p:extLst>
      <p:ext uri="{BB962C8B-B14F-4D97-AF65-F5344CB8AC3E}">
        <p14:creationId xmlns:p14="http://schemas.microsoft.com/office/powerpoint/2010/main" val="1448047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875</TotalTime>
  <Words>1189</Words>
  <Application>Microsoft Office PowerPoint</Application>
  <PresentationFormat>Widescreen</PresentationFormat>
  <Paragraphs>154</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Gill Sans MT</vt:lpstr>
      <vt:lpstr>Times New Roman</vt:lpstr>
      <vt:lpstr>Wingdings</vt:lpstr>
      <vt:lpstr>Gallery</vt:lpstr>
      <vt:lpstr>Smart Event: Personalized Event Planning with ChatGPT</vt:lpstr>
      <vt:lpstr>Current problem statement</vt:lpstr>
      <vt:lpstr>   INTRODUCTION</vt:lpstr>
      <vt:lpstr>ROLE OF CHATGPT</vt:lpstr>
      <vt:lpstr>Interaction with ChatGPT</vt:lpstr>
      <vt:lpstr>Data collection</vt:lpstr>
      <vt:lpstr>Data set retrieval</vt:lpstr>
      <vt:lpstr>Data preprocessing</vt:lpstr>
      <vt:lpstr>Data classification </vt:lpstr>
      <vt:lpstr>Naive bayes classifier</vt:lpstr>
      <vt:lpstr>Implementation of Naive Bayes</vt:lpstr>
      <vt:lpstr>PowerPoint Presentation</vt:lpstr>
      <vt:lpstr>Sample Data set </vt:lpstr>
      <vt:lpstr>Sample Data set </vt:lpstr>
      <vt:lpstr>clustering</vt:lpstr>
      <vt:lpstr>K-means clustering </vt:lpstr>
      <vt:lpstr>K-means clustering </vt:lpstr>
      <vt:lpstr>PowerPoint Presentation</vt:lpstr>
      <vt:lpstr>Sample clusters</vt:lpstr>
      <vt:lpstr>implementation</vt:lpstr>
      <vt:lpstr>Sample Output</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Event: Personalized Event Planning with ChatGPT</dc:title>
  <dc:creator>Yoshitha Yerra</dc:creator>
  <cp:lastModifiedBy>Yoshitha Yerra</cp:lastModifiedBy>
  <cp:revision>22</cp:revision>
  <dcterms:created xsi:type="dcterms:W3CDTF">2023-11-29T21:27:15Z</dcterms:created>
  <dcterms:modified xsi:type="dcterms:W3CDTF">2023-12-07T09:08:07Z</dcterms:modified>
</cp:coreProperties>
</file>