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0" r:id="rId13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8437A87-C31D-4FD1-BC54-7F9D4BB4D0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A63162-0805-4E9B-A430-7FD96208BB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CCF55-D085-4EB5-8A5A-F233645D23CD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2020/5/13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B131B8-08AF-4CBD-BD70-8E9DD06356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53F53C-7E13-4124-BDC2-C8C9E344E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E25CE-04BB-47DA-BE4A-A3D6F0022815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409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4D776F2-E421-4538-BE5C-07BC2EB89C89}" type="datetime1">
              <a:rPr kumimoji="1" lang="ja-JP" altLang="en-US" noProof="0" smtClean="0"/>
              <a:t>2020/5/13</a:t>
            </a:fld>
            <a:endParaRPr kumimoji="1"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DA4ACC2-7F45-4BB0-981E-4D02D2BD989C}" type="slidenum">
              <a:rPr kumimoji="1" lang="en-US" altLang="ja-JP" noProof="0" smtClean="0"/>
              <a:pPr/>
              <a:t>‹#›</a:t>
            </a:fld>
            <a:endParaRPr kumimoji="1"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86019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4ACC2-7F45-4BB0-981E-4D02D2BD989C}" type="slidenum">
              <a:rPr kumimoji="1" lang="en-US" altLang="ja-JP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5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4ACC2-7F45-4BB0-981E-4D02D2BD98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92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 baseline="0"/>
            </a:lvl1pPr>
          </a:lstStyle>
          <a:p>
            <a:fld id="{424DC190-A6BA-4574-AFBA-C74055AC3ED9}" type="datetime1">
              <a:rPr lang="ja-JP" altLang="en-US" noProof="0" smtClean="0"/>
              <a:t>2020/5/13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r>
              <a:rPr lang="ja-JP" altLang="en-US" noProof="0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13" name="直線​​コネクタ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長方形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47218-0BCC-4B82-B2DD-C6FAB5189E38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1EE0A-9565-41AF-882C-FEF595E059C9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cxnSp>
        <p:nvCxnSpPr>
          <p:cNvPr id="8" name="直線​​コネクタ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169D3376-3A33-4150-A671-37CA902BBE34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r>
              <a:rPr lang="ja-JP" altLang="en-US" noProof="0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ja-JP" altLang="en-US" noProof="0"/>
              <a:t>クリックしてマスター タイトルのスタイルを編集します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7D4FBFC3-A394-4AE2-8F0C-3C3EF8B88787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r>
              <a:rPr lang="ja-JP" altLang="en-US" noProof="0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8" name="直線​​コネクタ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長方形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2BCA0-8E4F-4783-A2A2-051F4C1F6060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  <a:lvl2pPr>
              <a:defRPr baseline="0">
                <a:ea typeface="Meiryo UI" panose="020B0604030504040204" pitchFamily="50" charset="-128"/>
              </a:defRPr>
            </a:lvl2pPr>
            <a:lvl3pPr>
              <a:defRPr baseline="0">
                <a:ea typeface="Meiryo UI" panose="020B0604030504040204" pitchFamily="50" charset="-128"/>
              </a:defRPr>
            </a:lvl3pPr>
            <a:lvl4pPr>
              <a:defRPr baseline="0">
                <a:ea typeface="Meiryo UI" panose="020B0604030504040204" pitchFamily="50" charset="-128"/>
              </a:defRPr>
            </a:lvl4pPr>
            <a:lvl5pPr>
              <a:defRPr baseline="0"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73D7E841-593E-4386-9944-6939E2908C4C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
             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2693BB0B-D5B9-47F3-A096-FBF4E6F7A68E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r>
              <a:rPr lang="ja-JP" altLang="en-US" noProof="0"/>
              <a:t>
             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3E00D-80F2-49AC-B878-2698787540A3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DB5E5-07CC-41A8-9F4A-CBB1A99F3EA4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8A2A4B-9691-4CF3-A047-E7B5E6521CDE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
             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cxnSp>
        <p:nvCxnSpPr>
          <p:cNvPr id="8" name="直線​​コネクタ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CE2A007-1935-409C-B859-537960B48B8F}" type="datetime1">
              <a:rPr lang="ja-JP" altLang="en-US" noProof="0" smtClean="0"/>
              <a:t>2020/5/13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
            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8" name="直線​​コネクタ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none" spc="100" baseline="0">
          <a:solidFill>
            <a:schemeClr val="tx1">
              <a:lumMod val="95000"/>
              <a:lumOff val="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kumimoji="1" sz="22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8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dekakem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長方形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画像 6" descr="コーヒー豆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ja-JP" sz="7200" b="1" dirty="0">
                <a:solidFill>
                  <a:schemeClr val="tx1"/>
                </a:solidFill>
              </a:rPr>
              <a:t>Searching best place for next shop for coffee shop owner</a:t>
            </a:r>
            <a:endParaRPr lang="ja-JP" alt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en-US" altLang="ja-JP" sz="2800" dirty="0" err="1">
                <a:solidFill>
                  <a:schemeClr val="tx1"/>
                </a:solidFill>
              </a:rPr>
              <a:t>Yoshito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rtl="0"/>
            <a:r>
              <a:rPr lang="en-US" altLang="ja-JP" sz="2800">
                <a:solidFill>
                  <a:schemeClr val="tx1"/>
                </a:solidFill>
              </a:rPr>
              <a:t>Nagahama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線​​コネクタ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ECD7D-7575-4AC3-B87A-65F38596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28808-E4C6-4D67-8AE6-9D10BCF9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In this presentation, the person who has following characteristics.</a:t>
            </a:r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Successfully running one local coffee shop.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kumimoji="1" lang="en-US" altLang="ja-JP" dirty="0"/>
              <a:t>The sho</a:t>
            </a:r>
            <a:r>
              <a:rPr lang="en-US" altLang="ja-JP" dirty="0"/>
              <a:t>p is located near a one of the station of train line in central Tokyo, Japan.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The person is considering to open second shop to extend his/her business.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ECD7D-7575-4AC3-B87A-65F38596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 and Objective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28808-E4C6-4D67-8AE6-9D10BCF9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The owner need to find right place for business for the second shop.</a:t>
            </a:r>
          </a:p>
          <a:p>
            <a:pPr marL="0" indent="0">
              <a:buNone/>
            </a:pPr>
            <a:r>
              <a:rPr kumimoji="1" lang="en-US" altLang="ja-JP" dirty="0"/>
              <a:t>Strategies for selecting the place are as follows.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Similar environment to the first shop so as to utilize know-how obtained through the experience in the first shop.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Along same train line to the first shop.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9BDDA1-420D-408F-9D8D-A52FD4523F17}"/>
              </a:ext>
            </a:extLst>
          </p:cNvPr>
          <p:cNvSpPr/>
          <p:nvPr/>
        </p:nvSpPr>
        <p:spPr>
          <a:xfrm>
            <a:off x="1024128" y="4797631"/>
            <a:ext cx="9720072" cy="1712897"/>
          </a:xfrm>
          <a:prstGeom prst="rect">
            <a:avLst/>
          </a:prstGeom>
          <a:solidFill>
            <a:srgbClr val="FFF1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 analysis and machine-learning were employed to find the solution to the issue.</a:t>
            </a:r>
          </a:p>
          <a:p>
            <a:endParaRPr kumimoji="1" lang="en-US" altLang="ja-JP" sz="2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This presentation describes the result of study. </a:t>
            </a:r>
            <a:endParaRPr kumimoji="1" lang="ja-JP" altLang="en-US" sz="2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9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ECD7D-7575-4AC3-B87A-65F38596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28808-E4C6-4D67-8AE6-9D10BCF9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Set of latitude and longitude of stations around central of Tokyo are used for this study.</a:t>
            </a:r>
            <a:br>
              <a:rPr lang="en-US" altLang="ja-JP" dirty="0"/>
            </a:br>
            <a:r>
              <a:rPr lang="en-US" altLang="ja-JP" dirty="0"/>
              <a:t>Targeted lines are following 2 lines which located around central of Tokyo.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/>
              <a:t>Keihin-Tohoku Line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ja-JP" dirty="0" err="1"/>
              <a:t>Negishi</a:t>
            </a:r>
            <a:r>
              <a:rPr lang="en-US" altLang="ja-JP" dirty="0"/>
              <a:t> Line</a:t>
            </a:r>
          </a:p>
          <a:p>
            <a:r>
              <a:rPr lang="en-US" altLang="ja-JP" dirty="0"/>
              <a:t>Latitude and longitude are collected from </a:t>
            </a:r>
            <a:r>
              <a:rPr lang="en-US" altLang="ja-JP" u="sng" dirty="0">
                <a:hlinkClick r:id="rId2"/>
              </a:rPr>
              <a:t>https://www.odekakemap.com/</a:t>
            </a:r>
            <a:r>
              <a:rPr lang="en-US" altLang="ja-JP" dirty="0"/>
              <a:t> and merged into csv file('train_station_around_Tokyo.csv') for this study.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The nearest station from the first shop is </a:t>
            </a:r>
            <a:r>
              <a:rPr lang="en-US" altLang="ja-JP" b="1" dirty="0" err="1"/>
              <a:t>Akabane</a:t>
            </a:r>
            <a:r>
              <a:rPr lang="en-US" altLang="ja-JP" dirty="0"/>
              <a:t> station in Keihin-Tohoku Line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24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ECD7D-7575-4AC3-B87A-65F38596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Methodology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28808-E4C6-4D67-8AE6-9D10BCF9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/>
              <a:t>The main processes for the study are as follows.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Obtaining the shop information around each station in the targeted train line via </a:t>
            </a:r>
            <a:r>
              <a:rPr lang="en-US" altLang="ja-JP" dirty="0" err="1"/>
              <a:t>FourSquare</a:t>
            </a:r>
            <a:r>
              <a:rPr lang="en-US" altLang="ja-JP" dirty="0"/>
              <a:t>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According to the shop information, clustering of the stations are executed via machine-learning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Based on the result of clustering, find similar stations to the nearest station from the first shop.</a:t>
            </a:r>
          </a:p>
          <a:p>
            <a:pPr marL="0" indent="0">
              <a:buNone/>
            </a:pPr>
            <a:r>
              <a:rPr lang="en-US" altLang="ja-JP" dirty="0"/>
              <a:t>Clustering via machine-learning are conducted to find the place similar to the place where the 1st shop is located.</a:t>
            </a:r>
          </a:p>
          <a:p>
            <a:pPr marL="0" indent="0">
              <a:buNone/>
            </a:pPr>
            <a:r>
              <a:rPr lang="en-US" altLang="ja-JP" dirty="0"/>
              <a:t>K-means algorithm are </a:t>
            </a:r>
            <a:r>
              <a:rPr lang="en-US" altLang="ja-JP" dirty="0" err="1"/>
              <a:t>employeed</a:t>
            </a:r>
            <a:r>
              <a:rPr lang="en-US" altLang="ja-JP" dirty="0"/>
              <a:t> for the clustering because it is very common for clustering via machine-leaning.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25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ECD7D-7575-4AC3-B87A-65F38596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ja-JP" dirty="0"/>
              <a:t>Result and Discussion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28808-E4C6-4D67-8AE6-9D10BCF9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504827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/>
              <a:t>Stations which have similar character to </a:t>
            </a:r>
            <a:r>
              <a:rPr lang="en-US" altLang="ja-JP" dirty="0" err="1"/>
              <a:t>Akabane</a:t>
            </a:r>
            <a:r>
              <a:rPr lang="en-US" altLang="ja-JP" dirty="0"/>
              <a:t> station were suggested by k-means clustering.(Stations marked as orange)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FFCCFF"/>
                </a:solidFill>
              </a:rPr>
              <a:t>These stations are possible candidate for the second shop.</a:t>
            </a:r>
          </a:p>
          <a:p>
            <a:pPr marL="0" indent="0">
              <a:buNone/>
            </a:pPr>
            <a:r>
              <a:rPr lang="en-US" altLang="ja-JP" dirty="0"/>
              <a:t>For further study, similarity from </a:t>
            </a:r>
            <a:r>
              <a:rPr lang="en-US" altLang="ja-JP" dirty="0" err="1"/>
              <a:t>Akabane</a:t>
            </a:r>
            <a:r>
              <a:rPr lang="en-US" altLang="ja-JP" dirty="0"/>
              <a:t> station is calculated by Euclidean distance.</a:t>
            </a:r>
          </a:p>
          <a:p>
            <a:pPr marL="0" indent="0">
              <a:buNone/>
            </a:pPr>
            <a:r>
              <a:rPr lang="en-US" altLang="ja-JP" sz="2400" b="1" dirty="0">
                <a:solidFill>
                  <a:srgbClr val="FFCCFF"/>
                </a:solidFill>
              </a:rPr>
              <a:t>Omori station has the highest similarity to </a:t>
            </a:r>
            <a:r>
              <a:rPr lang="en-US" altLang="ja-JP" sz="2400" b="1" dirty="0" err="1">
                <a:solidFill>
                  <a:srgbClr val="FFCCFF"/>
                </a:solidFill>
              </a:rPr>
              <a:t>Akabane</a:t>
            </a:r>
            <a:r>
              <a:rPr lang="en-US" altLang="ja-JP" sz="2400" b="1" dirty="0">
                <a:solidFill>
                  <a:srgbClr val="FFCCFF"/>
                </a:solidFill>
              </a:rPr>
              <a:t> station, which implied that Omori station would be the best place.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833DE4-1B1B-4E53-B7BE-82AEBDB17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74" r="25513"/>
          <a:stretch/>
        </p:blipFill>
        <p:spPr>
          <a:xfrm>
            <a:off x="7528956" y="1745673"/>
            <a:ext cx="4512238" cy="4929990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6A981907-624C-40E5-9F2E-CE40A7DE4829}"/>
              </a:ext>
            </a:extLst>
          </p:cNvPr>
          <p:cNvSpPr/>
          <p:nvPr/>
        </p:nvSpPr>
        <p:spPr>
          <a:xfrm>
            <a:off x="10324852" y="1830819"/>
            <a:ext cx="1479963" cy="709194"/>
          </a:xfrm>
          <a:prstGeom prst="wedgeRoundRectCallout">
            <a:avLst>
              <a:gd name="adj1" fmla="val -49720"/>
              <a:gd name="adj2" fmla="val 70872"/>
              <a:gd name="adj3" fmla="val 16667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Akabane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station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3C9BEA3-0714-436E-8EC4-5687A868852D}"/>
              </a:ext>
            </a:extLst>
          </p:cNvPr>
          <p:cNvSpPr/>
          <p:nvPr/>
        </p:nvSpPr>
        <p:spPr>
          <a:xfrm>
            <a:off x="10427890" y="4880798"/>
            <a:ext cx="1479963" cy="709194"/>
          </a:xfrm>
          <a:prstGeom prst="wedgeRoundRectCallout">
            <a:avLst>
              <a:gd name="adj1" fmla="val -74595"/>
              <a:gd name="adj2" fmla="val -21225"/>
              <a:gd name="adj3" fmla="val 16667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Omori station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55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ECD7D-7575-4AC3-B87A-65F38596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28808-E4C6-4D67-8AE6-9D10BCF9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/>
              <a:t>To find the best place for the next coffee shop to be opened, data analysis were conducted employing machine-learning.</a:t>
            </a:r>
          </a:p>
          <a:p>
            <a:pPr marL="0" indent="0">
              <a:buNone/>
            </a:pPr>
            <a:r>
              <a:rPr lang="en-US" altLang="ja-JP" dirty="0"/>
              <a:t>According to the study, following thing are suggested.</a:t>
            </a:r>
          </a:p>
          <a:p>
            <a:pPr marL="0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Stations which have similar characteristic were suggested by K-means clustering. They will be possible candidate for the second shop.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Especially, Omori station would be the best place for the second shop according to similarity evaluation based on Euclidean distance.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9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ECD7D-7575-4AC3-B87A-65F38596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28808-E4C6-4D67-8AE6-9D10BCF9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ja-JP" dirty="0" err="1"/>
              <a:t>Jupyter</a:t>
            </a:r>
            <a:r>
              <a:rPr lang="en-US" altLang="ja-JP" dirty="0"/>
              <a:t> Notebook for this study.</a:t>
            </a:r>
          </a:p>
          <a:p>
            <a:pPr marL="0" indent="0">
              <a:buNone/>
            </a:pPr>
            <a:endParaRPr lang="en-US" altLang="ja-JP" u="sng" dirty="0"/>
          </a:p>
          <a:p>
            <a:pPr marL="0" indent="0">
              <a:buNone/>
            </a:pPr>
            <a:r>
              <a:rPr lang="en-US" altLang="ja-JP" dirty="0"/>
              <a:t>https://github.com/Yoshito-Nagahama/Coursera_Capstone/blob/ccbea4aeae1bcab4ea32a5c50aa2ce3d86657a76/Final_assignment.ipynb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11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44414" cy="1499616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en-US" altLang="ja-JP" sz="5400" b="1" dirty="0">
                <a:solidFill>
                  <a:srgbClr val="FFFFFF"/>
                </a:solidFill>
              </a:rPr>
              <a:t>Thank you!</a:t>
            </a:r>
            <a:endParaRPr lang="ja-JP" altLang="en-US" sz="5400" b="1" dirty="0">
              <a:solidFill>
                <a:srgbClr val="FFFFFF"/>
              </a:solidFill>
            </a:endParaRPr>
          </a:p>
        </p:txBody>
      </p:sp>
      <p:cxnSp>
        <p:nvCxnSpPr>
          <p:cNvPr id="12" name="直線​​コネクタ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画像 4" descr="レストランの Open の看板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0F7A41-B1D0-4876-B6D4-D0473498FCF9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小売りインテグラルのデザイン</Template>
  <TotalTime>0</TotalTime>
  <Words>437</Words>
  <Application>Microsoft Office PowerPoint</Application>
  <PresentationFormat>ワイド画面</PresentationFormat>
  <Paragraphs>49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Tw Cen MT</vt:lpstr>
      <vt:lpstr>Wingdings</vt:lpstr>
      <vt:lpstr>Wingdings 3</vt:lpstr>
      <vt:lpstr>インテグラル</vt:lpstr>
      <vt:lpstr>Searching best place for next shop for coffee shop owner</vt:lpstr>
      <vt:lpstr>Background</vt:lpstr>
      <vt:lpstr>Issue and Objective</vt:lpstr>
      <vt:lpstr>Data</vt:lpstr>
      <vt:lpstr>Methodology</vt:lpstr>
      <vt:lpstr>Result and Discussion</vt:lpstr>
      <vt:lpstr>Conclusion</vt:lpstr>
      <vt:lpstr>Link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2020-05-13T01:15:17Z</dcterms:created>
  <dcterms:modified xsi:type="dcterms:W3CDTF">2020-05-13T02:11:09Z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