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99" r:id="rId4"/>
    <p:sldId id="278" r:id="rId5"/>
    <p:sldId id="276" r:id="rId6"/>
    <p:sldId id="302" r:id="rId7"/>
    <p:sldId id="292" r:id="rId8"/>
    <p:sldId id="283" r:id="rId9"/>
    <p:sldId id="293" r:id="rId10"/>
    <p:sldId id="282" r:id="rId11"/>
    <p:sldId id="304" r:id="rId12"/>
    <p:sldId id="308" r:id="rId13"/>
    <p:sldId id="262" r:id="rId14"/>
    <p:sldId id="280" r:id="rId15"/>
    <p:sldId id="306" r:id="rId16"/>
    <p:sldId id="303" r:id="rId17"/>
    <p:sldId id="305" r:id="rId18"/>
    <p:sldId id="295" r:id="rId19"/>
    <p:sldId id="300" r:id="rId20"/>
    <p:sldId id="301" r:id="rId21"/>
    <p:sldId id="294" r:id="rId22"/>
    <p:sldId id="307" r:id="rId23"/>
    <p:sldId id="285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84" autoAdjust="0"/>
    <p:restoredTop sz="99754" autoAdjust="0"/>
  </p:normalViewPr>
  <p:slideViewPr>
    <p:cSldViewPr>
      <p:cViewPr>
        <p:scale>
          <a:sx n="200" d="100"/>
          <a:sy n="200" d="100"/>
        </p:scale>
        <p:origin x="-78" y="19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uis\Documents\GitHub\TesisCuadricoptero\Documento\Datos%20de%20pruebas%20de%20Xbee%20a%20distancia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000"/>
            </a:pPr>
            <a:r>
              <a:rPr lang="es-ES" sz="1000">
                <a:solidFill>
                  <a:srgbClr val="595959"/>
                </a:solidFill>
                <a:latin typeface="Calibri"/>
              </a:rPr>
              <a:t>Media de mensajes recibidos en pruebas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spPr>
            <a:ln w="19080">
              <a:solidFill>
                <a:srgbClr val="5B9BD5"/>
              </a:solidFill>
              <a:round/>
            </a:ln>
          </c:spPr>
          <c:marker>
            <c:symbol val="diamond"/>
            <c:size val="4"/>
          </c:marker>
          <c:xVal>
            <c:numRef>
              <c:f>Hoja1!$A$3:$A$8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10</c:v>
                </c:pt>
              </c:numCache>
            </c:numRef>
          </c:xVal>
          <c:yVal>
            <c:numRef>
              <c:f>Hoja1!$F$3:$F$8</c:f>
              <c:numCache>
                <c:formatCode>General</c:formatCode>
                <c:ptCount val="6"/>
                <c:pt idx="0">
                  <c:v>100</c:v>
                </c:pt>
                <c:pt idx="1">
                  <c:v>99.833333333333258</c:v>
                </c:pt>
                <c:pt idx="2">
                  <c:v>99.666666666666686</c:v>
                </c:pt>
                <c:pt idx="3">
                  <c:v>98.5</c:v>
                </c:pt>
                <c:pt idx="4">
                  <c:v>94.333333333333258</c:v>
                </c:pt>
                <c:pt idx="5">
                  <c:v>89.833333333333258</c:v>
                </c:pt>
              </c:numCache>
            </c:numRef>
          </c:yVal>
        </c:ser>
        <c:axId val="70469504"/>
        <c:axId val="70579328"/>
      </c:scatterChart>
      <c:valAx>
        <c:axId val="70469504"/>
        <c:scaling>
          <c:orientation val="minMax"/>
        </c:scaling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/>
                </a:pPr>
                <a:r>
                  <a:rPr lang="es-ES" sz="800">
                    <a:solidFill>
                      <a:srgbClr val="595959"/>
                    </a:solidFill>
                    <a:latin typeface="Calibri"/>
                  </a:rPr>
                  <a:t>Distancia en metros entre los modulos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ln w="9360">
            <a:solidFill>
              <a:srgbClr val="BFBFBF"/>
            </a:solidFill>
            <a:round/>
          </a:ln>
        </c:spPr>
        <c:crossAx val="70579328"/>
        <c:crossesAt val="0"/>
        <c:crossBetween val="midCat"/>
      </c:valAx>
      <c:valAx>
        <c:axId val="70579328"/>
        <c:scaling>
          <c:orientation val="minMax"/>
          <c:max val="100"/>
        </c:scaling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/>
                </a:pPr>
                <a:r>
                  <a:rPr lang="es-ES" sz="800">
                    <a:solidFill>
                      <a:srgbClr val="595959"/>
                    </a:solidFill>
                    <a:latin typeface="Calibri"/>
                  </a:rPr>
                  <a:t>Tasa de mensajes recibidos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ln w="9360">
            <a:solidFill>
              <a:srgbClr val="BFBFBF"/>
            </a:solidFill>
            <a:round/>
          </a:ln>
        </c:spPr>
        <c:crossAx val="70469504"/>
        <c:crossesAt val="0"/>
        <c:crossBetween val="midCat"/>
      </c:valAx>
      <c:spPr>
        <a:noFill/>
        <a:ln>
          <a:noFill/>
        </a:ln>
      </c:spPr>
    </c:plotArea>
    <c:plotVisOnly val="1"/>
  </c:chart>
  <c:spPr>
    <a:solidFill>
      <a:srgbClr val="FFFFFF"/>
    </a:solidFill>
    <a:ln w="9360">
      <a:solidFill>
        <a:srgbClr val="D9D9D9"/>
      </a:solidFill>
      <a:round/>
    </a:ln>
  </c:sp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EFB24-B8E6-47B6-AF1C-3FF6B5A16A31}" type="datetimeFigureOut">
              <a:rPr lang="es-VE" smtClean="0"/>
              <a:pPr/>
              <a:t>28/01/2015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E5624-6160-4A0D-AE52-1E2D26756CBF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292996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E5624-6160-4A0D-AE52-1E2D26756CBF}" type="slidenum">
              <a:rPr lang="es-VE" smtClean="0"/>
              <a:pPr/>
              <a:t>1</a:t>
            </a:fld>
            <a:endParaRPr lang="es-V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E5624-6160-4A0D-AE52-1E2D26756CBF}" type="slidenum">
              <a:rPr lang="es-VE" smtClean="0"/>
              <a:pPr/>
              <a:t>2</a:t>
            </a:fld>
            <a:endParaRPr lang="es-V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Plantemiento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Actualmente las investigaciones con aeronaves no tripuladas están en auge, y en caso especial los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multirotores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debido a su gran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manibrabilidad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duante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vuelo.</a:t>
            </a:r>
          </a:p>
          <a:p>
            <a:endParaRPr lang="e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Además existe mercado de componentes competitivo, que rápidamente ha ido bajando los precios debido a los avances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tecnologicos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se han presentado en materia de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electronica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pesar de ello, la investigación con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cuadricópteros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Venezuela no ha podido darse debido a que no se pueden adquirir dichos componentes.</a:t>
            </a:r>
          </a:p>
          <a:p>
            <a:endParaRPr lang="e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Existen importantes proyectos como el caso de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 cuales brindan la oportunidad de abstraerse un poco del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diseno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construccion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circuitos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electronicos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programacion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mismos, facilitando la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construccion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cuadricopteros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Anteriormente se han realizado trabajos sobre el diseño de la mecánica y electrónica de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cuadricópteros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bajo coste aptos para su construcción con componentes presentes en el mercado venezolano. </a:t>
            </a:r>
          </a:p>
          <a:p>
            <a:endParaRPr lang="e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 base 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propone diseñar e implementar un algoritmo de control PID para controlar la posición angular y altura de un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cuadricóptero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basado en la plataforma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E5624-6160-4A0D-AE52-1E2D26756CBF}" type="slidenum">
              <a:rPr lang="es-VE" smtClean="0"/>
              <a:pPr/>
              <a:t>4</a:t>
            </a:fld>
            <a:endParaRPr lang="es-V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Metodologia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metodologia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utilizada para este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trabajo especial de grado 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fue el desarrollo en espiral la cual permite generar un prototipo y en siguientes iteraciones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anadirle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funcionalidades.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desarrollo de esta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metodologia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esta basado en los siguientes pasos: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Se hace un levantamiento de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informacion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sobre el desarrollo de un prototipo o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adicion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funcionalidades a uno ya creado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Se hace la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planificacion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base al levantamiento de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informacion</a:t>
            </a:r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Se hace un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analisis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riesgo con respecto a la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planificacion</a:t>
            </a:r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Se hace el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diseno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prototipo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Se implementa en base al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diseno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hecho anteriormente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Se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evaluan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resultados del prototipo final con respecto a los objetivos tomados inicialmente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uso esta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metodologia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debido a que permite iniciar de un prototipo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pequeno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funcionalidades limitadas y con las siguientes iteraciones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anadirle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funcionalidades o mejorar las existentes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E5624-6160-4A0D-AE52-1E2D26756CBF}" type="slidenum">
              <a:rPr lang="es-VE" smtClean="0"/>
              <a:pPr/>
              <a:t>8</a:t>
            </a:fld>
            <a:endParaRPr lang="es-V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Circuito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alimentacion</a:t>
            </a:r>
            <a:r>
              <a:rPr lang="en-US" baseline="0" dirty="0" smtClean="0"/>
              <a:t> y control de </a:t>
            </a:r>
            <a:r>
              <a:rPr lang="en-US" baseline="0" dirty="0" err="1" smtClean="0"/>
              <a:t>motores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Este </a:t>
            </a:r>
            <a:r>
              <a:rPr lang="en-US" baseline="0" dirty="0" err="1" smtClean="0"/>
              <a:t>circuito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controlar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velocidad</a:t>
            </a:r>
            <a:r>
              <a:rPr lang="en-US" baseline="0" dirty="0" smtClean="0"/>
              <a:t> de los </a:t>
            </a:r>
            <a:r>
              <a:rPr lang="en-US" baseline="0" dirty="0" err="1" smtClean="0"/>
              <a:t>motores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manera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intependiente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senales</a:t>
            </a:r>
            <a:r>
              <a:rPr lang="en-US" baseline="0" dirty="0" smtClean="0"/>
              <a:t> PWM </a:t>
            </a:r>
            <a:r>
              <a:rPr lang="en-US" baseline="0" dirty="0" err="1" smtClean="0"/>
              <a:t>provenientes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placa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diseno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hizo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caracterizacion</a:t>
            </a:r>
            <a:r>
              <a:rPr lang="en-US" baseline="0" dirty="0" smtClean="0"/>
              <a:t> de los MOSFET de </a:t>
            </a:r>
            <a:r>
              <a:rPr lang="en-US" baseline="0" dirty="0" err="1" smtClean="0"/>
              <a:t>manera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pudieran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trabajar</a:t>
            </a:r>
            <a:r>
              <a:rPr lang="en-US" baseline="0" dirty="0" smtClean="0"/>
              <a:t> optima en el </a:t>
            </a:r>
            <a:r>
              <a:rPr lang="en-US" baseline="0" dirty="0" err="1" smtClean="0"/>
              <a:t>rango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voltajes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funcionamiento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bateria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ademas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evitar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ruido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electrico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parte de los </a:t>
            </a:r>
            <a:r>
              <a:rPr lang="en-US" baseline="0" dirty="0" err="1" smtClean="0"/>
              <a:t>motores</a:t>
            </a:r>
            <a:r>
              <a:rPr lang="en-US" baseline="0" dirty="0" smtClean="0"/>
              <a:t> a la </a:t>
            </a:r>
            <a:r>
              <a:rPr lang="en-US" baseline="0" dirty="0" err="1" smtClean="0"/>
              <a:t>placa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logica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comunicacion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separo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opto-acopladores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Circuito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logica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comunicacion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E5624-6160-4A0D-AE52-1E2D26756CBF}" type="slidenum">
              <a:rPr lang="es-VE" smtClean="0"/>
              <a:pPr/>
              <a:t>10</a:t>
            </a:fld>
            <a:endParaRPr lang="es-V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establecio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tasa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muestreo</a:t>
            </a:r>
            <a:r>
              <a:rPr lang="en-US" baseline="0" dirty="0" smtClean="0"/>
              <a:t> de los </a:t>
            </a:r>
            <a:r>
              <a:rPr lang="en-US" baseline="0" dirty="0" err="1" smtClean="0"/>
              <a:t>sensores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marcaban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frecuencia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ejecucion</a:t>
            </a:r>
            <a:r>
              <a:rPr lang="en-US" baseline="0" dirty="0" smtClean="0"/>
              <a:t> de los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de control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E5624-6160-4A0D-AE52-1E2D26756CBF}" type="slidenum">
              <a:rPr lang="es-VE" smtClean="0"/>
              <a:pPr/>
              <a:t>11</a:t>
            </a:fld>
            <a:endParaRPr lang="es-V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estimacion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altura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timer y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estimacion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posicion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E5624-6160-4A0D-AE52-1E2D26756CBF}" type="slidenum">
              <a:rPr lang="es-VE" smtClean="0"/>
              <a:pPr/>
              <a:t>12</a:t>
            </a:fld>
            <a:endParaRPr lang="es-V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E5624-6160-4A0D-AE52-1E2D26756CBF}" type="slidenum">
              <a:rPr lang="es-VE" smtClean="0"/>
              <a:pPr/>
              <a:t>20</a:t>
            </a:fld>
            <a:endParaRPr lang="es-V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0711-2A9F-401A-8586-4E8940F9F1C1}" type="datetime1">
              <a:rPr lang="es-ES" smtClean="0"/>
              <a:pPr/>
              <a:t>28/01/2015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EC09-2CB0-423F-B6D1-ECAAF4DA62C3}" type="datetime1">
              <a:rPr lang="es-ES" smtClean="0"/>
              <a:pPr/>
              <a:t>28/01/2015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EA93-2500-445D-8145-5D73B98661F9}" type="datetime1">
              <a:rPr lang="es-ES" smtClean="0"/>
              <a:pPr/>
              <a:t>28/01/2015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329D-164D-45D6-A69B-02FD9CAFCE2A}" type="datetime1">
              <a:rPr lang="es-ES" smtClean="0"/>
              <a:pPr/>
              <a:t>28/01/2015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191-F256-4451-9725-5E7D5DDEBC36}" type="datetime1">
              <a:rPr lang="es-ES" smtClean="0"/>
              <a:pPr/>
              <a:t>28/01/2015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5A66-354D-4F24-906E-EDC26C5F1F28}" type="datetime1">
              <a:rPr lang="es-ES" smtClean="0"/>
              <a:pPr/>
              <a:t>28/01/2015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8B90-E3AE-420F-B226-C9B4251418F5}" type="datetime1">
              <a:rPr lang="es-ES" smtClean="0"/>
              <a:pPr/>
              <a:t>28/01/2015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70B-F328-4FF8-B828-50AF661B9CC4}" type="datetime1">
              <a:rPr lang="es-ES" smtClean="0"/>
              <a:pPr/>
              <a:t>28/01/2015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96F9-035F-40A2-8D83-7D310153C502}" type="datetime1">
              <a:rPr lang="es-ES" smtClean="0"/>
              <a:pPr/>
              <a:t>28/01/2015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655B-ABAD-4DF9-A625-AA8856B1D9E3}" type="datetime1">
              <a:rPr lang="es-ES" smtClean="0"/>
              <a:pPr/>
              <a:t>28/01/2015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9E23-C2AA-457F-8B49-83BB0040C574}" type="datetime1">
              <a:rPr lang="es-ES" smtClean="0"/>
              <a:pPr/>
              <a:t>28/01/2015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69777-0DA5-4E75-BCC1-0C6C102F7068}" type="datetime1">
              <a:rPr lang="es-ES" smtClean="0"/>
              <a:pPr/>
              <a:t>28/01/2015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hart" Target="../charts/char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0" y="2971800"/>
            <a:ext cx="9144000" cy="13716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pic>
        <p:nvPicPr>
          <p:cNvPr id="1026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3265715" cy="67603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152400" y="838200"/>
            <a:ext cx="421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Escuela de ingeniería informática</a:t>
            </a:r>
          </a:p>
          <a:p>
            <a:r>
              <a:rPr lang="es-VE" dirty="0" smtClean="0"/>
              <a:t>Presentación del Trabajo Especial de Grado</a:t>
            </a:r>
            <a:endParaRPr lang="es-VE" dirty="0"/>
          </a:p>
        </p:txBody>
      </p:sp>
      <p:sp>
        <p:nvSpPr>
          <p:cNvPr id="7" name="6 Rectángulo"/>
          <p:cNvSpPr/>
          <p:nvPr/>
        </p:nvSpPr>
        <p:spPr>
          <a:xfrm>
            <a:off x="228600" y="2971801"/>
            <a:ext cx="8534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2800" dirty="0" smtClean="0"/>
              <a:t>Diseño e implementación de un algoritmo Proporcional-Integral-Derivativo para la estabilización de un </a:t>
            </a:r>
            <a:r>
              <a:rPr lang="es-VE" sz="2800" dirty="0" err="1" smtClean="0"/>
              <a:t>cuadricóptero</a:t>
            </a:r>
            <a:endParaRPr lang="es-VE" sz="2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0" y="6211669"/>
            <a:ext cx="2949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Luis Felipe </a:t>
            </a:r>
            <a:r>
              <a:rPr lang="es-VE" dirty="0" err="1" smtClean="0"/>
              <a:t>Vicens</a:t>
            </a:r>
            <a:r>
              <a:rPr lang="es-VE" dirty="0" smtClean="0"/>
              <a:t> </a:t>
            </a:r>
            <a:r>
              <a:rPr lang="es-VE" dirty="0" err="1" smtClean="0"/>
              <a:t>Gonzalez</a:t>
            </a:r>
            <a:endParaRPr lang="es-VE" dirty="0" smtClean="0"/>
          </a:p>
          <a:p>
            <a:r>
              <a:rPr lang="es-VE" dirty="0" err="1" smtClean="0"/>
              <a:t>Yoshua</a:t>
            </a:r>
            <a:r>
              <a:rPr lang="es-VE" dirty="0" smtClean="0"/>
              <a:t> Alfredo Nava </a:t>
            </a:r>
            <a:r>
              <a:rPr lang="es-VE" dirty="0" err="1" smtClean="0"/>
              <a:t>Chocrón</a:t>
            </a:r>
            <a:endParaRPr lang="es-VE" dirty="0"/>
          </a:p>
        </p:txBody>
      </p:sp>
      <p:sp>
        <p:nvSpPr>
          <p:cNvPr id="9" name="8 CuadroTexto"/>
          <p:cNvSpPr txBox="1"/>
          <p:nvPr/>
        </p:nvSpPr>
        <p:spPr>
          <a:xfrm>
            <a:off x="7890644" y="6488668"/>
            <a:ext cx="125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Enero 2015</a:t>
            </a:r>
            <a:endParaRPr lang="es-VE" dirty="0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Diseño e implementación del cuadricóptero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Autofit/>
          </a:bodyPr>
          <a:lstStyle/>
          <a:p>
            <a:r>
              <a:rPr lang="es-VE" sz="2800" dirty="0" smtClean="0"/>
              <a:t>Electrónica.</a:t>
            </a:r>
          </a:p>
          <a:p>
            <a:pPr lvl="1"/>
            <a:r>
              <a:rPr lang="es-VE" dirty="0" smtClean="0"/>
              <a:t>Circuito de alimentación y control de motores.</a:t>
            </a:r>
          </a:p>
          <a:p>
            <a:pPr lvl="1"/>
            <a:r>
              <a:rPr lang="es-VE" dirty="0" smtClean="0"/>
              <a:t>Circuito de lógica y comunicación.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10" name="0 Imagen" descr="DSC_0161.JPG"/>
          <p:cNvPicPr/>
          <p:nvPr/>
        </p:nvPicPr>
        <p:blipFill>
          <a:blip r:embed="rId5" cstate="print"/>
          <a:srcRect l="3643" t="11616" r="42679" b="12074"/>
          <a:stretch>
            <a:fillRect/>
          </a:stretch>
        </p:blipFill>
        <p:spPr>
          <a:xfrm>
            <a:off x="1143000" y="3352800"/>
            <a:ext cx="2438400" cy="2667000"/>
          </a:xfrm>
          <a:prstGeom prst="rect">
            <a:avLst/>
          </a:prstGeom>
        </p:spPr>
      </p:pic>
      <p:pic>
        <p:nvPicPr>
          <p:cNvPr id="11" name="10 Imagen" descr="C:\Users\Yoshua\Documents\GitHub\TesisCuadricoptero\Fotos\DSC_0248.JPG"/>
          <p:cNvPicPr/>
          <p:nvPr/>
        </p:nvPicPr>
        <p:blipFill>
          <a:blip r:embed="rId6" cstate="print"/>
          <a:srcRect l="22743" t="25680" r="30584" b="10574"/>
          <a:stretch>
            <a:fillRect/>
          </a:stretch>
        </p:blipFill>
        <p:spPr bwMode="auto">
          <a:xfrm>
            <a:off x="4800600" y="3352800"/>
            <a:ext cx="3125542" cy="239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Diseño e implementación del cuadricóptero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Autofit/>
          </a:bodyPr>
          <a:lstStyle/>
          <a:p>
            <a:r>
              <a:rPr lang="es-VE" sz="2800" dirty="0" smtClean="0"/>
              <a:t>Instrumentación.</a:t>
            </a:r>
          </a:p>
          <a:p>
            <a:pPr lvl="1"/>
            <a:r>
              <a:rPr lang="es-VE" dirty="0" smtClean="0"/>
              <a:t>Algoritmos de estimación de posición y velocidad angular.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10" name="9 Imagen"/>
          <p:cNvPicPr/>
          <p:nvPr/>
        </p:nvPicPr>
        <p:blipFill>
          <a:blip r:embed="rId5" cstate="print"/>
          <a:srcRect l="7298" t="9668" r="4924" b="5438"/>
          <a:stretch>
            <a:fillRect/>
          </a:stretch>
        </p:blipFill>
        <p:spPr bwMode="auto">
          <a:xfrm>
            <a:off x="228600" y="3124200"/>
            <a:ext cx="426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/>
          <p:cNvPicPr/>
          <p:nvPr/>
        </p:nvPicPr>
        <p:blipFill>
          <a:blip r:embed="rId6" cstate="print"/>
          <a:srcRect l="7298" t="9668" r="4924" b="5136"/>
          <a:stretch>
            <a:fillRect/>
          </a:stretch>
        </p:blipFill>
        <p:spPr bwMode="auto">
          <a:xfrm>
            <a:off x="4572000" y="3124200"/>
            <a:ext cx="426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1219200" y="5638800"/>
            <a:ext cx="2087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Mediciones</a:t>
            </a:r>
            <a:r>
              <a:rPr lang="en-US" sz="1400" dirty="0" smtClean="0"/>
              <a:t> </a:t>
            </a:r>
            <a:r>
              <a:rPr lang="en-US" sz="1400" dirty="0" smtClean="0"/>
              <a:t>del </a:t>
            </a:r>
            <a:r>
              <a:rPr lang="es-VE" sz="1400" dirty="0" smtClean="0"/>
              <a:t>giroscopio</a:t>
            </a:r>
            <a:endParaRPr lang="es-VE" sz="14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684521" y="5638800"/>
            <a:ext cx="2321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Mediciones</a:t>
            </a:r>
            <a:r>
              <a:rPr lang="en-US" sz="1400" dirty="0" smtClean="0"/>
              <a:t> del </a:t>
            </a:r>
            <a:r>
              <a:rPr lang="en-US" sz="1400" dirty="0" err="1" smtClean="0"/>
              <a:t>aceler</a:t>
            </a:r>
            <a:r>
              <a:rPr lang="es-VE" sz="1400" dirty="0" smtClean="0"/>
              <a:t>ó</a:t>
            </a:r>
            <a:r>
              <a:rPr lang="en-US" sz="1400" dirty="0" smtClean="0"/>
              <a:t>metro</a:t>
            </a:r>
            <a:endParaRPr lang="en-US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Diseño e implementación del cuadricóptero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Autofit/>
          </a:bodyPr>
          <a:lstStyle/>
          <a:p>
            <a:r>
              <a:rPr lang="es-VE" sz="2800" dirty="0" smtClean="0"/>
              <a:t>Instrumentación.</a:t>
            </a:r>
          </a:p>
          <a:p>
            <a:pPr lvl="1" algn="just"/>
            <a:r>
              <a:rPr lang="es-VE" dirty="0" smtClean="0"/>
              <a:t>Algoritmos de estimación de posición y velocidad lineal en el eje z (altura y tasa de cambio de altura)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12" name="1 Imagen" descr="FiltradoSensorUltrasonicoDistancia.png"/>
          <p:cNvPicPr/>
          <p:nvPr/>
        </p:nvPicPr>
        <p:blipFill>
          <a:blip r:embed="rId5" cstate="print"/>
          <a:srcRect l="6487" r="4272"/>
          <a:stretch>
            <a:fillRect/>
          </a:stretch>
        </p:blipFill>
        <p:spPr>
          <a:xfrm>
            <a:off x="1143000" y="3429000"/>
            <a:ext cx="2971800" cy="1371600"/>
          </a:xfrm>
          <a:prstGeom prst="rect">
            <a:avLst/>
          </a:prstGeom>
        </p:spPr>
      </p:pic>
      <p:pic>
        <p:nvPicPr>
          <p:cNvPr id="13" name="7 Imagen" descr="RespuestaFrecuenciaSensorUltrasonicoDistanciaFiltrado.png"/>
          <p:cNvPicPr/>
          <p:nvPr/>
        </p:nvPicPr>
        <p:blipFill>
          <a:blip r:embed="rId6" cstate="print"/>
          <a:srcRect l="6449" r="3259"/>
          <a:stretch>
            <a:fillRect/>
          </a:stretch>
        </p:blipFill>
        <p:spPr>
          <a:xfrm>
            <a:off x="1219200" y="4800600"/>
            <a:ext cx="2895600" cy="1371600"/>
          </a:xfrm>
          <a:prstGeom prst="rect">
            <a:avLst/>
          </a:prstGeom>
        </p:spPr>
      </p:pic>
      <p:pic>
        <p:nvPicPr>
          <p:cNvPr id="14" name="8 Imagen" descr="EstimacionVelocidadZ.png"/>
          <p:cNvPicPr/>
          <p:nvPr/>
        </p:nvPicPr>
        <p:blipFill>
          <a:blip r:embed="rId7" cstate="print"/>
          <a:srcRect l="7807" r="5126"/>
          <a:stretch>
            <a:fillRect/>
          </a:stretch>
        </p:blipFill>
        <p:spPr>
          <a:xfrm>
            <a:off x="5486400" y="3429000"/>
            <a:ext cx="2971800" cy="2667000"/>
          </a:xfrm>
          <a:prstGeom prst="rect">
            <a:avLst/>
          </a:prstGeom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76200" y="4491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Cálculo</a:t>
            </a:r>
            <a:r>
              <a:rPr lang="en-US" sz="1200" dirty="0" smtClean="0"/>
              <a:t> </a:t>
            </a:r>
            <a:r>
              <a:rPr lang="en-US" sz="1200" dirty="0" smtClean="0"/>
              <a:t>de </a:t>
            </a:r>
            <a:r>
              <a:rPr lang="en-US" sz="1200" dirty="0" err="1" smtClean="0"/>
              <a:t>altura</a:t>
            </a:r>
            <a:endParaRPr lang="en-US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267200" y="4495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dirty="0" smtClean="0"/>
              <a:t>Tasa de cambio </a:t>
            </a:r>
            <a:r>
              <a:rPr lang="en-US" sz="1200" dirty="0" smtClean="0"/>
              <a:t>de </a:t>
            </a:r>
            <a:r>
              <a:rPr lang="en-US" sz="1200" dirty="0" err="1" smtClean="0"/>
              <a:t>altura</a:t>
            </a:r>
            <a:endParaRPr lang="en-US" sz="1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800" dirty="0" smtClean="0"/>
              <a:t>Módulos utilizados y configuración.</a:t>
            </a:r>
          </a:p>
          <a:p>
            <a:r>
              <a:rPr lang="es-VE" sz="2800" dirty="0" smtClean="0"/>
              <a:t>Codificación y estructura de los paquetes.</a:t>
            </a:r>
          </a:p>
          <a:p>
            <a:r>
              <a:rPr lang="es-VE" sz="2800" dirty="0" smtClean="0"/>
              <a:t>Mensajes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smtClean="0"/>
              <a:t>Encendido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smtClean="0"/>
              <a:t>Estado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smtClean="0"/>
              <a:t>Telemetría total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smtClean="0"/>
              <a:t>Comando de movimiento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err="1" smtClean="0"/>
              <a:t>Acknowledge</a:t>
            </a:r>
            <a:r>
              <a:rPr lang="es-VE" sz="2400" dirty="0" smtClean="0"/>
              <a:t> o acuse de recibo</a:t>
            </a:r>
          </a:p>
          <a:p>
            <a:r>
              <a:rPr lang="es-VE" sz="2800" dirty="0" smtClean="0"/>
              <a:t>Rendimiento obtenido.</a:t>
            </a:r>
            <a:endParaRPr lang="es-VE" sz="2800" dirty="0"/>
          </a:p>
        </p:txBody>
      </p:sp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Interfaces de comando remoto y telemetría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10" name="9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667000"/>
            <a:ext cx="320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10 Gráfico"/>
          <p:cNvGraphicFramePr/>
          <p:nvPr/>
        </p:nvGraphicFramePr>
        <p:xfrm>
          <a:off x="5410200" y="3810000"/>
          <a:ext cx="3505199" cy="2066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13</a:t>
            </a:fld>
            <a:endParaRPr lang="es-E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3581400"/>
            <a:ext cx="74104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11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CuadroTexto"/>
          <p:cNvSpPr txBox="1"/>
          <p:nvPr/>
        </p:nvSpPr>
        <p:spPr>
          <a:xfrm>
            <a:off x="-76200" y="3572470"/>
            <a:ext cx="1469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Arquitectura</a:t>
            </a:r>
            <a:r>
              <a:rPr lang="en-US" dirty="0" smtClean="0"/>
              <a:t>  </a:t>
            </a:r>
          </a:p>
          <a:p>
            <a:r>
              <a:rPr lang="en-US" dirty="0" err="1" smtClean="0"/>
              <a:t>simplificada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-76200" y="3544669"/>
            <a:ext cx="1416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Arquitectura</a:t>
            </a:r>
            <a:endParaRPr lang="en-US" dirty="0" smtClean="0"/>
          </a:p>
          <a:p>
            <a:r>
              <a:rPr lang="en-US" dirty="0" err="1" smtClean="0"/>
              <a:t>completa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Algoritmo de control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pPr algn="just"/>
            <a:r>
              <a:rPr lang="es-VE" sz="2400" dirty="0" smtClean="0"/>
              <a:t>Adaptación del modelo dinámico de [Kivrak, 2006].</a:t>
            </a:r>
          </a:p>
          <a:p>
            <a:pPr algn="just"/>
            <a:r>
              <a:rPr lang="es-VE" sz="2400" dirty="0" err="1" smtClean="0"/>
              <a:t>Linealización</a:t>
            </a:r>
            <a:r>
              <a:rPr lang="es-VE" sz="2400" dirty="0" smtClean="0"/>
              <a:t> del modelo. Simulación en lazo abierto.</a:t>
            </a:r>
          </a:p>
          <a:p>
            <a:pPr algn="just"/>
            <a:r>
              <a:rPr lang="es-VE" sz="2400" dirty="0" smtClean="0"/>
              <a:t>Arquitecturas de control propuestas e implementación final.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2051" name="Picture 3" descr="C:\Users\lfvicens\Documents\GitHub\TesisCuadricoptero\Documento\Diagramas\SistemasDeContro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124200"/>
            <a:ext cx="5867400" cy="3023314"/>
          </a:xfrm>
          <a:prstGeom prst="rect">
            <a:avLst/>
          </a:prstGeom>
          <a:noFill/>
        </p:spPr>
      </p:pic>
      <p:pic>
        <p:nvPicPr>
          <p:cNvPr id="2052" name="Picture 4" descr="C:\Users\lfvicens\Documents\GitHub\TesisCuadricoptero\Documento\Diagramas\SistemasDeControl_Implementado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3276600"/>
            <a:ext cx="6934200" cy="2914158"/>
          </a:xfrm>
          <a:prstGeom prst="rect">
            <a:avLst/>
          </a:prstGeom>
          <a:noFill/>
        </p:spPr>
      </p:pic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1"/>
      <p:bldP spid="13" grpId="2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/>
          <p:cNvPicPr/>
          <p:nvPr/>
        </p:nvPicPr>
        <p:blipFill>
          <a:blip r:embed="rId2" cstate="print"/>
          <a:srcRect l="29449" t="12568" r="29624" b="32116"/>
          <a:stretch>
            <a:fillRect/>
          </a:stretch>
        </p:blipFill>
        <p:spPr bwMode="auto">
          <a:xfrm>
            <a:off x="457200" y="2514600"/>
            <a:ext cx="2743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/>
          <p:cNvPicPr/>
          <p:nvPr/>
        </p:nvPicPr>
        <p:blipFill>
          <a:blip r:embed="rId3" cstate="print"/>
          <a:srcRect l="29295" t="13115" r="29569" b="31878"/>
          <a:stretch>
            <a:fillRect/>
          </a:stretch>
        </p:blipFill>
        <p:spPr bwMode="auto">
          <a:xfrm>
            <a:off x="3200400" y="2514600"/>
            <a:ext cx="2743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13 Imagen"/>
          <p:cNvPicPr/>
          <p:nvPr/>
        </p:nvPicPr>
        <p:blipFill>
          <a:blip r:embed="rId4" cstate="print"/>
          <a:srcRect l="29414" t="12590" r="29799" b="32310"/>
          <a:stretch>
            <a:fillRect/>
          </a:stretch>
        </p:blipFill>
        <p:spPr bwMode="auto">
          <a:xfrm>
            <a:off x="5943600" y="2514600"/>
            <a:ext cx="2743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14 Imagen"/>
          <p:cNvPicPr/>
          <p:nvPr/>
        </p:nvPicPr>
        <p:blipFill>
          <a:blip r:embed="rId5" cstate="print"/>
          <a:srcRect l="29574" t="13669" r="29411" b="32259"/>
          <a:stretch>
            <a:fillRect/>
          </a:stretch>
        </p:blipFill>
        <p:spPr bwMode="auto">
          <a:xfrm>
            <a:off x="3200400" y="4419600"/>
            <a:ext cx="2743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18 CuadroTexto"/>
          <p:cNvSpPr txBox="1"/>
          <p:nvPr/>
        </p:nvSpPr>
        <p:spPr>
          <a:xfrm>
            <a:off x="2743200" y="4038600"/>
            <a:ext cx="380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Correcciones</a:t>
            </a:r>
            <a:r>
              <a:rPr lang="en-US" dirty="0" smtClean="0"/>
              <a:t> de </a:t>
            </a:r>
            <a:r>
              <a:rPr lang="en-US" dirty="0" err="1" smtClean="0"/>
              <a:t>velocidades</a:t>
            </a:r>
            <a:r>
              <a:rPr lang="en-US" dirty="0" smtClean="0"/>
              <a:t> </a:t>
            </a:r>
            <a:r>
              <a:rPr lang="en-US" dirty="0" err="1" smtClean="0"/>
              <a:t>angulares</a:t>
            </a:r>
            <a:endParaRPr lang="en-U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2934019" y="5867400"/>
            <a:ext cx="30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Correccion</a:t>
            </a:r>
            <a:r>
              <a:rPr lang="en-US" dirty="0" smtClean="0"/>
              <a:t> de </a:t>
            </a:r>
            <a:r>
              <a:rPr lang="en-US" dirty="0" err="1" smtClean="0"/>
              <a:t>posicion</a:t>
            </a:r>
            <a:r>
              <a:rPr lang="en-US" dirty="0" smtClean="0"/>
              <a:t> en YAW</a:t>
            </a:r>
            <a:endParaRPr lang="en-US" dirty="0"/>
          </a:p>
        </p:txBody>
      </p:sp>
      <p:pic>
        <p:nvPicPr>
          <p:cNvPr id="10" name="9 Imagen"/>
          <p:cNvPicPr/>
          <p:nvPr/>
        </p:nvPicPr>
        <p:blipFill>
          <a:blip r:embed="rId6" cstate="print"/>
          <a:srcRect l="7812" t="9764" r="5499" b="6061"/>
          <a:stretch>
            <a:fillRect/>
          </a:stretch>
        </p:blipFill>
        <p:spPr bwMode="auto">
          <a:xfrm>
            <a:off x="457200" y="25146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/>
          <p:cNvPicPr/>
          <p:nvPr/>
        </p:nvPicPr>
        <p:blipFill>
          <a:blip r:embed="rId7" cstate="print"/>
          <a:srcRect l="7433" t="9764" r="5716" b="5642"/>
          <a:stretch>
            <a:fillRect/>
          </a:stretch>
        </p:blipFill>
        <p:spPr bwMode="auto">
          <a:xfrm>
            <a:off x="5334000" y="2514600"/>
            <a:ext cx="3200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Algoritmo de control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400" dirty="0" smtClean="0"/>
              <a:t>Simulación de los sistemas de control.</a:t>
            </a:r>
          </a:p>
          <a:p>
            <a:r>
              <a:rPr lang="es-VE" sz="2400" dirty="0" smtClean="0"/>
              <a:t>Implementación de los sistemas de control</a:t>
            </a:r>
            <a:r>
              <a:rPr lang="es-VE" sz="2800" dirty="0" smtClean="0"/>
              <a:t>. </a:t>
            </a:r>
            <a:endParaRPr lang="es-VE" sz="2800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sp>
        <p:nvSpPr>
          <p:cNvPr id="17" name="1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905000" y="2133600"/>
            <a:ext cx="229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Arquitectura</a:t>
            </a:r>
            <a:r>
              <a:rPr lang="en-US" dirty="0" smtClean="0"/>
              <a:t> </a:t>
            </a:r>
            <a:r>
              <a:rPr lang="en-US" dirty="0" err="1" smtClean="0"/>
              <a:t>completa</a:t>
            </a:r>
            <a:endParaRPr lang="en-U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867400" y="2133600"/>
            <a:ext cx="25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Arquitectura</a:t>
            </a:r>
            <a:r>
              <a:rPr lang="en-US" dirty="0" smtClean="0"/>
              <a:t> </a:t>
            </a:r>
            <a:r>
              <a:rPr lang="en-US" dirty="0" err="1" smtClean="0"/>
              <a:t>simplificada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 uiExpand="1" build="p"/>
      <p:bldP spid="18" grpId="0"/>
      <p:bldP spid="18" grpId="1"/>
      <p:bldP spid="21" grpId="0"/>
      <p:bldP spid="2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Plataformas de pruebas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700" dirty="0" smtClean="0"/>
              <a:t>Estación de control en Robot </a:t>
            </a:r>
            <a:r>
              <a:rPr lang="es-VE" sz="2700" dirty="0" err="1" smtClean="0"/>
              <a:t>Operating</a:t>
            </a:r>
            <a:r>
              <a:rPr lang="es-VE" sz="2700" dirty="0" smtClean="0"/>
              <a:t> </a:t>
            </a:r>
            <a:r>
              <a:rPr lang="es-VE" sz="2700" dirty="0" err="1" smtClean="0"/>
              <a:t>System</a:t>
            </a:r>
            <a:r>
              <a:rPr lang="es-VE" sz="2700" dirty="0" smtClean="0"/>
              <a:t> (ROS). Nodos para:</a:t>
            </a:r>
          </a:p>
          <a:p>
            <a:pPr lvl="1"/>
            <a:r>
              <a:rPr lang="es-VE" sz="2400" dirty="0" smtClean="0"/>
              <a:t>Comunicación serial.</a:t>
            </a:r>
          </a:p>
          <a:p>
            <a:pPr lvl="1"/>
            <a:r>
              <a:rPr lang="es-VE" sz="2400" dirty="0" smtClean="0"/>
              <a:t>Comando remoto.</a:t>
            </a:r>
          </a:p>
          <a:p>
            <a:pPr lvl="1"/>
            <a:r>
              <a:rPr lang="es-VE" sz="2400" dirty="0" smtClean="0"/>
              <a:t>Almacenamiento de datos recibidos por telemetría en formato CSV.</a:t>
            </a:r>
          </a:p>
          <a:p>
            <a:pPr lvl="1"/>
            <a:r>
              <a:rPr lang="es-VE" sz="2400" dirty="0" smtClean="0"/>
              <a:t>Visualización de datos. Apoyo sobre paquetes nativos de ROS.</a:t>
            </a:r>
          </a:p>
          <a:p>
            <a:pPr lvl="1"/>
            <a:endParaRPr lang="es-VE" sz="2400" dirty="0" smtClean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Plataformas de pruebas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700" dirty="0" smtClean="0"/>
              <a:t>Scripts de MATLAB para análisis de datos de los sensores mediante transformada rápida de Fourier.</a:t>
            </a:r>
          </a:p>
          <a:p>
            <a:r>
              <a:rPr lang="es-VE" sz="2700" dirty="0" smtClean="0"/>
              <a:t>Estrategias para la realización de pruebas:</a:t>
            </a:r>
          </a:p>
          <a:p>
            <a:pPr lvl="1"/>
            <a:r>
              <a:rPr lang="es-VE" sz="2400" dirty="0" smtClean="0"/>
              <a:t>Montaje para pruebas en los ejes de Pitch y Roll.</a:t>
            </a:r>
          </a:p>
          <a:p>
            <a:pPr lvl="1"/>
            <a:r>
              <a:rPr lang="es-VE" sz="2400" dirty="0" smtClean="0"/>
              <a:t>Montaje para pruebas en vuelo restringido</a:t>
            </a:r>
            <a:r>
              <a:rPr lang="es-VE" dirty="0" smtClean="0"/>
              <a:t>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10" name="9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114800"/>
            <a:ext cx="3804285" cy="1122045"/>
          </a:xfrm>
          <a:prstGeom prst="rect">
            <a:avLst/>
          </a:prstGeom>
          <a:noFill/>
        </p:spPr>
      </p:pic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b="1" dirty="0" smtClean="0"/>
              <a:t>Conclusiones y Recomendaciones.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Demostración.</a:t>
            </a:r>
            <a:endParaRPr lang="es-VE" dirty="0" smtClean="0"/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Conclusiones y recomendaciones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77500" lnSpcReduction="20000"/>
          </a:bodyPr>
          <a:lstStyle/>
          <a:p>
            <a:r>
              <a:rPr lang="es-VE" dirty="0" smtClean="0"/>
              <a:t>Conclusiones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Elección </a:t>
            </a:r>
            <a:r>
              <a:rPr lang="es-VE" dirty="0" smtClean="0"/>
              <a:t>acertada sobre la metodología.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Tarjeta controladora </a:t>
            </a:r>
            <a:r>
              <a:rPr lang="es-VE" dirty="0" err="1" smtClean="0"/>
              <a:t>Arduino</a:t>
            </a:r>
            <a:r>
              <a:rPr lang="es-VE" dirty="0" smtClean="0"/>
              <a:t> </a:t>
            </a:r>
            <a:r>
              <a:rPr lang="es-VE" dirty="0" smtClean="0"/>
              <a:t>Nano confiable pero con limitaciones.</a:t>
            </a:r>
            <a:endParaRPr lang="es-VE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Desarrollo incremental de circuitos de potencia.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Efecto negativo de v</a:t>
            </a:r>
            <a:r>
              <a:rPr lang="es-VE" dirty="0" smtClean="0"/>
              <a:t>ibraciones mecánicas sobre estimación de estado.</a:t>
            </a:r>
            <a:endParaRPr lang="es-VE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Efecto negativo </a:t>
            </a:r>
            <a:r>
              <a:rPr lang="es-VE" dirty="0" smtClean="0"/>
              <a:t>de las </a:t>
            </a:r>
            <a:r>
              <a:rPr lang="es-VE" dirty="0" err="1" smtClean="0"/>
              <a:t>propelas</a:t>
            </a:r>
            <a:r>
              <a:rPr lang="es-VE" dirty="0" smtClean="0"/>
              <a:t> blandas.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Comprobación de la hipótesis de [</a:t>
            </a:r>
            <a:r>
              <a:rPr lang="es-VE" dirty="0" err="1" smtClean="0"/>
              <a:t>Nadales</a:t>
            </a:r>
            <a:r>
              <a:rPr lang="es-VE" dirty="0" smtClean="0"/>
              <a:t>, 2009] en simulación.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Comprobación parcial de la hipótesis de [</a:t>
            </a:r>
            <a:r>
              <a:rPr lang="es-VE" dirty="0" err="1" smtClean="0"/>
              <a:t>Nadales</a:t>
            </a:r>
            <a:r>
              <a:rPr lang="es-VE" dirty="0" smtClean="0"/>
              <a:t>, 2009] al ser implementadas en el cuadricóptero.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Variables críticas en la transmisión de datos.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/>
              <a:t>Planteamiento del problema.</a:t>
            </a:r>
          </a:p>
          <a:p>
            <a:r>
              <a:rPr lang="es-VE" dirty="0" smtClean="0"/>
              <a:t>Metodología.</a:t>
            </a:r>
          </a:p>
          <a:p>
            <a:r>
              <a:rPr lang="es-VE" dirty="0" smtClean="0"/>
              <a:t>Resultados.</a:t>
            </a:r>
          </a:p>
          <a:p>
            <a:r>
              <a:rPr lang="es-VE" dirty="0" smtClean="0"/>
              <a:t>Conclusiones y Recomendaciones.</a:t>
            </a:r>
          </a:p>
          <a:p>
            <a:r>
              <a:rPr lang="es-VE" dirty="0" smtClean="0"/>
              <a:t>Demostración.</a:t>
            </a:r>
          </a:p>
          <a:p>
            <a:r>
              <a:rPr lang="es-VE" dirty="0" smtClean="0"/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Conclusiones y recomendaciones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70000" lnSpcReduction="20000"/>
          </a:bodyPr>
          <a:lstStyle/>
          <a:p>
            <a:r>
              <a:rPr lang="es-VE" dirty="0" smtClean="0"/>
              <a:t>Recomendaciones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Cambiar o mejorar el c</a:t>
            </a:r>
            <a:r>
              <a:rPr lang="es-VE" dirty="0" smtClean="0"/>
              <a:t>hasis para limitar </a:t>
            </a:r>
            <a:r>
              <a:rPr lang="es-VE" dirty="0" smtClean="0"/>
              <a:t>generación y propagación de vibraciones mecánicas.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Reutilizar y </a:t>
            </a:r>
            <a:r>
              <a:rPr lang="es-VE" smtClean="0"/>
              <a:t>mejorar la </a:t>
            </a:r>
            <a:r>
              <a:rPr lang="es-VE" dirty="0" smtClean="0"/>
              <a:t>interfaz de comunicación</a:t>
            </a:r>
            <a:r>
              <a:rPr lang="es-VE" dirty="0" smtClean="0"/>
              <a:t> </a:t>
            </a:r>
            <a:r>
              <a:rPr lang="es-VE" dirty="0" smtClean="0"/>
              <a:t>entre unidades de control con las interfaces de comando remoto y telemetría.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Mejorar el </a:t>
            </a:r>
            <a:r>
              <a:rPr lang="es-VE" dirty="0" smtClean="0"/>
              <a:t>diseño circuito de lógica, sensores y comunicación.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Mejorar el </a:t>
            </a:r>
            <a:r>
              <a:rPr lang="es-VE" dirty="0" smtClean="0"/>
              <a:t>algoritmo de estimación de posición angular para vuelo acrobático.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Complementar </a:t>
            </a:r>
            <a:r>
              <a:rPr lang="es-VE" dirty="0" smtClean="0"/>
              <a:t>estimación de posición angular </a:t>
            </a:r>
            <a:r>
              <a:rPr lang="es-VE" dirty="0" err="1" smtClean="0"/>
              <a:t>Yaw</a:t>
            </a:r>
            <a:r>
              <a:rPr lang="es-VE" dirty="0" smtClean="0"/>
              <a:t> con magnetómetro.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Usar un control </a:t>
            </a:r>
            <a:r>
              <a:rPr lang="es-VE" dirty="0" smtClean="0"/>
              <a:t>de velocidad independiente para motores</a:t>
            </a:r>
            <a:r>
              <a:rPr lang="es-VE" dirty="0" smtClean="0"/>
              <a:t>.</a:t>
            </a:r>
            <a:endParaRPr lang="es-VE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Restringir el </a:t>
            </a:r>
            <a:r>
              <a:rPr lang="es-VE" dirty="0" smtClean="0"/>
              <a:t>movimiento para la realización de pruebas</a:t>
            </a:r>
            <a:r>
              <a:rPr lang="es-VE" dirty="0" smtClean="0"/>
              <a:t>. </a:t>
            </a:r>
            <a:endParaRPr lang="es-VE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Complementar el</a:t>
            </a:r>
            <a:r>
              <a:rPr lang="es-VE" dirty="0" smtClean="0"/>
              <a:t> algoritmo de </a:t>
            </a:r>
            <a:r>
              <a:rPr lang="es-VE" dirty="0" smtClean="0"/>
              <a:t>estimación de posición y velocidad lineal en el eje </a:t>
            </a:r>
            <a:r>
              <a:rPr lang="es-VE" dirty="0" smtClean="0"/>
              <a:t>z con otros sensores.</a:t>
            </a:r>
            <a:endParaRPr lang="es-VE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Usar </a:t>
            </a:r>
            <a:r>
              <a:rPr lang="es-VE" dirty="0" smtClean="0"/>
              <a:t>tecnología de punta para investigación avanzada</a:t>
            </a:r>
            <a:r>
              <a:rPr lang="es-VE" dirty="0" smtClean="0"/>
              <a:t>.</a:t>
            </a:r>
            <a:endParaRPr lang="es-VE" dirty="0" smtClean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20</a:t>
            </a:fld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y Recomendaciones.</a:t>
            </a:r>
          </a:p>
          <a:p>
            <a:r>
              <a:rPr lang="es-VE" b="1" dirty="0" smtClean="0"/>
              <a:t>Demostración.</a:t>
            </a:r>
            <a:endParaRPr lang="es-VE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y Recomendaciones.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Demostración.</a:t>
            </a:r>
          </a:p>
          <a:p>
            <a:r>
              <a:rPr lang="es-VE" b="1" dirty="0" smtClean="0"/>
              <a:t>Preguntas.</a:t>
            </a:r>
            <a:endParaRPr lang="es-VE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s-VE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5908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s-VE" dirty="0" smtClean="0"/>
              <a:t>Fin de la presentación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297930" y="5257800"/>
            <a:ext cx="476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/>
              <a:t>Muchas gracias por su atención</a:t>
            </a:r>
            <a:endParaRPr lang="en-US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b="1" dirty="0" smtClean="0"/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y Recomendaciones.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Planteamiento del problema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endParaRPr lang="es-VE" sz="2800" dirty="0" smtClean="0"/>
          </a:p>
          <a:p>
            <a:pPr algn="just"/>
            <a:r>
              <a:rPr lang="es-VE" sz="2800" dirty="0" smtClean="0"/>
              <a:t>Recientes investigaciones con </a:t>
            </a:r>
            <a:r>
              <a:rPr lang="es-VE" sz="2800" dirty="0" err="1" smtClean="0"/>
              <a:t>cuadricópteros</a:t>
            </a:r>
            <a:r>
              <a:rPr lang="es-VE" sz="2800" dirty="0" smtClean="0"/>
              <a:t>.</a:t>
            </a:r>
          </a:p>
          <a:p>
            <a:pPr algn="just"/>
            <a:r>
              <a:rPr lang="es-VE" sz="2800" dirty="0" smtClean="0"/>
              <a:t>Auge ha promovido </a:t>
            </a:r>
            <a:r>
              <a:rPr lang="es-VE" sz="2800" dirty="0" err="1" smtClean="0"/>
              <a:t>reduccion</a:t>
            </a:r>
            <a:r>
              <a:rPr lang="es-VE" sz="2800" dirty="0" smtClean="0"/>
              <a:t> de precios de componentes, mercado competitivo en el extranjero.</a:t>
            </a:r>
          </a:p>
          <a:p>
            <a:pPr algn="just"/>
            <a:r>
              <a:rPr lang="es-VE" sz="2800" dirty="0" smtClean="0"/>
              <a:t>Anteriores desarrollos enfocados a mecánica y electrónica. Necesidad de desarrollar sistemas de control para plataformas de bajo costo.</a:t>
            </a:r>
          </a:p>
          <a:p>
            <a:pPr algn="just"/>
            <a:endParaRPr lang="es-VE" sz="2800" dirty="0" smtClean="0"/>
          </a:p>
          <a:p>
            <a:endParaRPr lang="es-VE" sz="2800" dirty="0" smtClean="0"/>
          </a:p>
          <a:p>
            <a:endParaRPr lang="es-VE" sz="2800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Objetivo general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 anchor="ctr"/>
          <a:lstStyle/>
          <a:p>
            <a:pPr algn="just">
              <a:buNone/>
            </a:pPr>
            <a:r>
              <a:rPr lang="es-VE" dirty="0" smtClean="0"/>
              <a:t>	</a:t>
            </a:r>
            <a:r>
              <a:rPr lang="es-VE" dirty="0" smtClean="0"/>
              <a:t>Diseñar </a:t>
            </a:r>
            <a:r>
              <a:rPr lang="es-VE" dirty="0" smtClean="0"/>
              <a:t>e implementar un algoritmo Proporcional-Integral-Derivativo que permita estabilizar la posición angular y altura de un </a:t>
            </a:r>
            <a:r>
              <a:rPr lang="es-VE" dirty="0" err="1" smtClean="0"/>
              <a:t>cuadricóptero</a:t>
            </a:r>
            <a:r>
              <a:rPr lang="es-VE" dirty="0" smtClean="0"/>
              <a:t> desarrollado sobre la plataforma </a:t>
            </a:r>
            <a:r>
              <a:rPr lang="es-VE" dirty="0" err="1" smtClean="0"/>
              <a:t>Arduino</a:t>
            </a:r>
            <a:r>
              <a:rPr lang="es-VE" dirty="0" smtClean="0"/>
              <a:t>.</a:t>
            </a:r>
            <a:endParaRPr lang="en-US" dirty="0" smtClean="0"/>
          </a:p>
          <a:p>
            <a:pPr>
              <a:buNone/>
            </a:pP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Objetivos específicos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92500"/>
          </a:bodyPr>
          <a:lstStyle/>
          <a:p>
            <a:pPr algn="just"/>
            <a:r>
              <a:rPr lang="es-VE" dirty="0" smtClean="0"/>
              <a:t>Diseñar e implementar cuadricóptero, con unidad de control basada en </a:t>
            </a:r>
            <a:r>
              <a:rPr lang="es-VE" dirty="0" err="1" smtClean="0"/>
              <a:t>Arduino</a:t>
            </a:r>
            <a:r>
              <a:rPr lang="es-VE" dirty="0" smtClean="0"/>
              <a:t>.</a:t>
            </a:r>
          </a:p>
          <a:p>
            <a:pPr algn="just"/>
            <a:r>
              <a:rPr lang="es-VE" dirty="0" smtClean="0"/>
              <a:t>Diseñar e implementar interfaz de comando remoto.</a:t>
            </a:r>
          </a:p>
          <a:p>
            <a:pPr algn="just"/>
            <a:r>
              <a:rPr lang="es-VE" dirty="0" smtClean="0"/>
              <a:t>Diseñar e implementar interfaz de telemetría.</a:t>
            </a:r>
          </a:p>
          <a:p>
            <a:pPr algn="just"/>
            <a:r>
              <a:rPr lang="es-VE" dirty="0" smtClean="0"/>
              <a:t>Diseñar e implementar algoritmo de control PID.</a:t>
            </a:r>
          </a:p>
          <a:p>
            <a:pPr algn="just"/>
            <a:r>
              <a:rPr lang="es-VE" dirty="0" smtClean="0"/>
              <a:t>Diseñar e implementar plataforma de pruebas en tiempo real.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b="1" dirty="0" smtClean="0"/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y Recomendaciones.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http://lib.znate.ru/pars_docs/refs/284/283587/283587_html_m5d533f6b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362200"/>
            <a:ext cx="487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Metodología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s-VE" dirty="0" smtClean="0"/>
              <a:t>Descripción general.</a:t>
            </a:r>
          </a:p>
          <a:p>
            <a:r>
              <a:rPr lang="es-VE" dirty="0" smtClean="0"/>
              <a:t>Justificación.  </a:t>
            </a:r>
            <a:endParaRPr lang="es-VE" dirty="0"/>
          </a:p>
          <a:p>
            <a:endParaRPr lang="es-VE" dirty="0" smtClean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4953000" y="5867400"/>
            <a:ext cx="252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Fuente</a:t>
            </a:r>
            <a:r>
              <a:rPr lang="en-US" dirty="0" smtClean="0"/>
              <a:t>: [Pressman 2001]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b="1" dirty="0" smtClean="0"/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y Recomendaciones.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1464</Words>
  <Application>Microsoft Office PowerPoint</Application>
  <PresentationFormat>Presentación en pantalla (4:3)</PresentationFormat>
  <Paragraphs>280</Paragraphs>
  <Slides>23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Agenda</vt:lpstr>
      <vt:lpstr>Agenda</vt:lpstr>
      <vt:lpstr>Planteamiento del problema</vt:lpstr>
      <vt:lpstr>Objetivo general</vt:lpstr>
      <vt:lpstr>Objetivos específicos</vt:lpstr>
      <vt:lpstr>Agenda</vt:lpstr>
      <vt:lpstr>Metodología</vt:lpstr>
      <vt:lpstr>Agenda</vt:lpstr>
      <vt:lpstr>Diseño e implementación del cuadricóptero</vt:lpstr>
      <vt:lpstr>Diseño e implementación del cuadricóptero</vt:lpstr>
      <vt:lpstr>Diseño e implementación del cuadricóptero</vt:lpstr>
      <vt:lpstr>Interfaces de comando remoto y telemetría</vt:lpstr>
      <vt:lpstr>Algoritmo de control</vt:lpstr>
      <vt:lpstr>Algoritmo de control</vt:lpstr>
      <vt:lpstr>Plataformas de pruebas</vt:lpstr>
      <vt:lpstr>Plataformas de pruebas</vt:lpstr>
      <vt:lpstr>Agenda</vt:lpstr>
      <vt:lpstr>Conclusiones y recomendaciones</vt:lpstr>
      <vt:lpstr>Conclusiones y recomendaciones</vt:lpstr>
      <vt:lpstr>Agenda</vt:lpstr>
      <vt:lpstr>Agenda</vt:lpstr>
      <vt:lpstr>Fin de la presentación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luis vicens</dc:creator>
  <cp:lastModifiedBy>lfvicens</cp:lastModifiedBy>
  <cp:revision>151</cp:revision>
  <dcterms:created xsi:type="dcterms:W3CDTF">2014-12-09T00:11:13Z</dcterms:created>
  <dcterms:modified xsi:type="dcterms:W3CDTF">2015-01-28T18:23:25Z</dcterms:modified>
</cp:coreProperties>
</file>