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99" r:id="rId4"/>
    <p:sldId id="278" r:id="rId5"/>
    <p:sldId id="276" r:id="rId6"/>
    <p:sldId id="302" r:id="rId7"/>
    <p:sldId id="292" r:id="rId8"/>
    <p:sldId id="283" r:id="rId9"/>
    <p:sldId id="293" r:id="rId10"/>
    <p:sldId id="282" r:id="rId11"/>
    <p:sldId id="304" r:id="rId12"/>
    <p:sldId id="308" r:id="rId13"/>
    <p:sldId id="262" r:id="rId14"/>
    <p:sldId id="280" r:id="rId15"/>
    <p:sldId id="306" r:id="rId16"/>
    <p:sldId id="303" r:id="rId17"/>
    <p:sldId id="305" r:id="rId18"/>
    <p:sldId id="295" r:id="rId19"/>
    <p:sldId id="300" r:id="rId20"/>
    <p:sldId id="301" r:id="rId21"/>
    <p:sldId id="294" r:id="rId22"/>
    <p:sldId id="307" r:id="rId23"/>
    <p:sldId id="28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91650" autoAdjust="0"/>
  </p:normalViewPr>
  <p:slideViewPr>
    <p:cSldViewPr>
      <p:cViewPr>
        <p:scale>
          <a:sx n="100" d="100"/>
          <a:sy n="100" d="100"/>
        </p:scale>
        <p:origin x="-128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uis\Documents\GitHub\TesisCuadricoptero\Documento\Datos%20de%20pruebas%20de%20Xbee%20a%20distancia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/>
            </a:pPr>
            <a:r>
              <a:rPr lang="es-ES" sz="1000">
                <a:solidFill>
                  <a:srgbClr val="595959"/>
                </a:solidFill>
                <a:latin typeface="Calibri"/>
              </a:rPr>
              <a:t>Media de mensajes recibidos en pruebas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19080">
              <a:solidFill>
                <a:srgbClr val="5B9BD5"/>
              </a:solidFill>
              <a:round/>
            </a:ln>
          </c:spPr>
          <c:marker>
            <c:symbol val="diamond"/>
            <c:size val="4"/>
          </c:marker>
          <c:xVal>
            <c:numRef>
              <c:f>Hoja1!$A$3:$A$8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10</c:v>
                </c:pt>
              </c:numCache>
            </c:numRef>
          </c:xVal>
          <c:yVal>
            <c:numRef>
              <c:f>Hoja1!$F$3:$F$8</c:f>
              <c:numCache>
                <c:formatCode>General</c:formatCode>
                <c:ptCount val="6"/>
                <c:pt idx="0">
                  <c:v>100</c:v>
                </c:pt>
                <c:pt idx="1">
                  <c:v>99.833333333333258</c:v>
                </c:pt>
                <c:pt idx="2">
                  <c:v>99.666666666666686</c:v>
                </c:pt>
                <c:pt idx="3">
                  <c:v>98.5</c:v>
                </c:pt>
                <c:pt idx="4">
                  <c:v>94.333333333333258</c:v>
                </c:pt>
                <c:pt idx="5">
                  <c:v>89.833333333333258</c:v>
                </c:pt>
              </c:numCache>
            </c:numRef>
          </c:yVal>
        </c:ser>
        <c:axId val="63522688"/>
        <c:axId val="63632512"/>
      </c:scatterChart>
      <c:valAx>
        <c:axId val="63522688"/>
        <c:scaling>
          <c:orientation val="minMax"/>
        </c:scaling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/>
                </a:pPr>
                <a:r>
                  <a:rPr lang="es-ES" sz="800">
                    <a:solidFill>
                      <a:srgbClr val="595959"/>
                    </a:solidFill>
                    <a:latin typeface="Calibri"/>
                  </a:rPr>
                  <a:t>Distancia en metros entre los modulos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63632512"/>
        <c:crossesAt val="0"/>
        <c:crossBetween val="midCat"/>
      </c:valAx>
      <c:valAx>
        <c:axId val="63632512"/>
        <c:scaling>
          <c:orientation val="minMax"/>
          <c:max val="100"/>
        </c:scaling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/>
                </a:pPr>
                <a:r>
                  <a:rPr lang="es-ES" sz="800">
                    <a:solidFill>
                      <a:srgbClr val="595959"/>
                    </a:solidFill>
                    <a:latin typeface="Calibri"/>
                  </a:rPr>
                  <a:t>Tasa de mensajes recibidos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63522688"/>
        <c:crossesAt val="0"/>
        <c:crossBetween val="midCat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FB24-B8E6-47B6-AF1C-3FF6B5A16A31}" type="datetimeFigureOut">
              <a:rPr lang="es-VE" smtClean="0"/>
              <a:pPr/>
              <a:t>26/01/2015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E5624-6160-4A0D-AE52-1E2D26756CB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92996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2971800"/>
            <a:ext cx="9144000" cy="13716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1026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265715" cy="67603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" y="838200"/>
            <a:ext cx="421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Escuela de ingeniería informática</a:t>
            </a:r>
          </a:p>
          <a:p>
            <a:r>
              <a:rPr lang="es-VE" dirty="0" smtClean="0"/>
              <a:t>Presentación del Trabajo Especial de Grado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228600" y="2971801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dirty="0" smtClean="0"/>
              <a:t>Diseño e implementación de un algoritmo Proporcional-Integral-Derivativo para la estabilización de </a:t>
            </a:r>
            <a:r>
              <a:rPr lang="es-VE" sz="2800" smtClean="0"/>
              <a:t>un cuadricóptero</a:t>
            </a:r>
            <a:endParaRPr lang="es-VE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211669"/>
            <a:ext cx="294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Luis Felipe </a:t>
            </a:r>
            <a:r>
              <a:rPr lang="es-VE" dirty="0" err="1" smtClean="0"/>
              <a:t>Vicens</a:t>
            </a:r>
            <a:r>
              <a:rPr lang="es-VE" dirty="0" smtClean="0"/>
              <a:t> </a:t>
            </a:r>
            <a:r>
              <a:rPr lang="es-VE" dirty="0" err="1" smtClean="0"/>
              <a:t>Gonzalez</a:t>
            </a:r>
            <a:endParaRPr lang="es-VE" dirty="0" smtClean="0"/>
          </a:p>
          <a:p>
            <a:r>
              <a:rPr lang="es-VE" dirty="0" err="1" smtClean="0"/>
              <a:t>Yoshua</a:t>
            </a:r>
            <a:r>
              <a:rPr lang="es-VE" dirty="0" smtClean="0"/>
              <a:t> Alfredo Nava </a:t>
            </a:r>
            <a:r>
              <a:rPr lang="es-VE" dirty="0" err="1" smtClean="0"/>
              <a:t>Chocrón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890644" y="6488668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Enero 2015</a:t>
            </a:r>
            <a:endParaRPr lang="es-V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Electrónica.</a:t>
            </a:r>
          </a:p>
          <a:p>
            <a:pPr lvl="1"/>
            <a:r>
              <a:rPr lang="es-VE" dirty="0" smtClean="0"/>
              <a:t>Circuito de alimentación y control de motores.</a:t>
            </a:r>
          </a:p>
          <a:p>
            <a:pPr lvl="1"/>
            <a:r>
              <a:rPr lang="es-VE" dirty="0" smtClean="0"/>
              <a:t>Circuito de lógica y comunicación.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0 Imagen" descr="DSC_0161.JPG"/>
          <p:cNvPicPr/>
          <p:nvPr/>
        </p:nvPicPr>
        <p:blipFill>
          <a:blip r:embed="rId4" cstate="print"/>
          <a:srcRect l="3643" t="11616" r="42679" b="12074"/>
          <a:stretch>
            <a:fillRect/>
          </a:stretch>
        </p:blipFill>
        <p:spPr>
          <a:xfrm>
            <a:off x="1143000" y="3352800"/>
            <a:ext cx="2438400" cy="2667000"/>
          </a:xfrm>
          <a:prstGeom prst="rect">
            <a:avLst/>
          </a:prstGeom>
        </p:spPr>
      </p:pic>
      <p:pic>
        <p:nvPicPr>
          <p:cNvPr id="11" name="10 Imagen" descr="C:\Users\Yoshua\Documents\GitHub\TesisCuadricoptero\Fotos\DSC_0248.JPG"/>
          <p:cNvPicPr/>
          <p:nvPr/>
        </p:nvPicPr>
        <p:blipFill>
          <a:blip r:embed="rId5" cstate="print"/>
          <a:srcRect l="22743" t="25680" r="30584" b="10574"/>
          <a:stretch>
            <a:fillRect/>
          </a:stretch>
        </p:blipFill>
        <p:spPr bwMode="auto">
          <a:xfrm>
            <a:off x="4800600" y="3352800"/>
            <a:ext cx="3125542" cy="239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Instrumentación.</a:t>
            </a:r>
          </a:p>
          <a:p>
            <a:pPr lvl="1"/>
            <a:r>
              <a:rPr lang="es-VE" dirty="0" smtClean="0"/>
              <a:t>Algoritmos de estimación de posición y velocidad angular.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 l="7298" t="9668" r="4924" b="5438"/>
          <a:stretch>
            <a:fillRect/>
          </a:stretch>
        </p:blipFill>
        <p:spPr bwMode="auto">
          <a:xfrm>
            <a:off x="838200" y="3352800"/>
            <a:ext cx="365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5" cstate="print"/>
          <a:srcRect l="7298" t="9668" r="4924" b="5136"/>
          <a:stretch>
            <a:fillRect/>
          </a:stretch>
        </p:blipFill>
        <p:spPr bwMode="auto">
          <a:xfrm>
            <a:off x="4648200" y="3352800"/>
            <a:ext cx="4124325" cy="234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Instrumentación.</a:t>
            </a:r>
          </a:p>
          <a:p>
            <a:pPr lvl="1"/>
            <a:r>
              <a:rPr lang="es-VE" dirty="0" smtClean="0"/>
              <a:t>Algoritmos de estimación de posición y velocidad lineal en el eje z (altura y tasa de cambio de altura)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2" name="1 Imagen" descr="FiltradoSensorUltrasonicoDistancia.png"/>
          <p:cNvPicPr/>
          <p:nvPr/>
        </p:nvPicPr>
        <p:blipFill>
          <a:blip r:embed="rId4" cstate="print"/>
          <a:srcRect l="6487" r="4272"/>
          <a:stretch>
            <a:fillRect/>
          </a:stretch>
        </p:blipFill>
        <p:spPr>
          <a:xfrm>
            <a:off x="762000" y="3429000"/>
            <a:ext cx="2971800" cy="1371600"/>
          </a:xfrm>
          <a:prstGeom prst="rect">
            <a:avLst/>
          </a:prstGeom>
        </p:spPr>
      </p:pic>
      <p:pic>
        <p:nvPicPr>
          <p:cNvPr id="13" name="7 Imagen" descr="RespuestaFrecuenciaSensorUltrasonicoDistanciaFiltrado.png"/>
          <p:cNvPicPr/>
          <p:nvPr/>
        </p:nvPicPr>
        <p:blipFill>
          <a:blip r:embed="rId5" cstate="print"/>
          <a:srcRect l="6449" r="3259"/>
          <a:stretch>
            <a:fillRect/>
          </a:stretch>
        </p:blipFill>
        <p:spPr>
          <a:xfrm>
            <a:off x="838200" y="4800600"/>
            <a:ext cx="2895600" cy="1371600"/>
          </a:xfrm>
          <a:prstGeom prst="rect">
            <a:avLst/>
          </a:prstGeom>
        </p:spPr>
      </p:pic>
      <p:pic>
        <p:nvPicPr>
          <p:cNvPr id="14" name="8 Imagen" descr="EstimacionVelocidadZ.png"/>
          <p:cNvPicPr/>
          <p:nvPr/>
        </p:nvPicPr>
        <p:blipFill>
          <a:blip r:embed="rId6" cstate="print"/>
          <a:srcRect l="7807" r="5126"/>
          <a:stretch>
            <a:fillRect/>
          </a:stretch>
        </p:blipFill>
        <p:spPr>
          <a:xfrm>
            <a:off x="4267200" y="3429000"/>
            <a:ext cx="3581400" cy="2819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800" dirty="0" smtClean="0"/>
              <a:t>Módulos utilizados y configuración.</a:t>
            </a:r>
          </a:p>
          <a:p>
            <a:r>
              <a:rPr lang="es-VE" sz="2800" dirty="0" smtClean="0"/>
              <a:t>Codificación y estructura de los paquetes.</a:t>
            </a:r>
          </a:p>
          <a:p>
            <a:r>
              <a:rPr lang="es-VE" sz="2800" dirty="0" smtClean="0"/>
              <a:t>Mensajes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Encendido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Estado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Telemetría </a:t>
            </a:r>
            <a:r>
              <a:rPr lang="es-VE" sz="2400" dirty="0" smtClean="0"/>
              <a:t>total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Comando de movimiento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err="1" smtClean="0"/>
              <a:t>Acknowledge</a:t>
            </a:r>
            <a:r>
              <a:rPr lang="es-VE" sz="2400" dirty="0" smtClean="0"/>
              <a:t> o acuse de recibo</a:t>
            </a:r>
          </a:p>
          <a:p>
            <a:r>
              <a:rPr lang="es-VE" sz="2800" dirty="0" smtClean="0"/>
              <a:t>Rendimiento obtenido.</a:t>
            </a:r>
            <a:endParaRPr lang="es-VE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0"/>
            <a:ext cx="6524625" cy="45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Interfaces de comando remoto y telemetría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2667000"/>
            <a:ext cx="320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Gráfico"/>
          <p:cNvGraphicFramePr/>
          <p:nvPr/>
        </p:nvGraphicFramePr>
        <p:xfrm>
          <a:off x="5410200" y="3810000"/>
          <a:ext cx="3505199" cy="206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400" dirty="0" smtClean="0"/>
              <a:t>Adaptación del modelo dinámico de [Kivrak, 2006].</a:t>
            </a:r>
          </a:p>
          <a:p>
            <a:r>
              <a:rPr lang="es-VE" sz="2400" dirty="0" err="1" smtClean="0"/>
              <a:t>Linealización</a:t>
            </a:r>
            <a:r>
              <a:rPr lang="es-VE" sz="2400" dirty="0" smtClean="0"/>
              <a:t> del modelo. Simulación en lazo abierto.</a:t>
            </a:r>
          </a:p>
          <a:p>
            <a:r>
              <a:rPr lang="es-VE" sz="2400" dirty="0" smtClean="0"/>
              <a:t>Arquitecturas de control propuestas e implementación final.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2051" name="Picture 3" descr="C:\Users\lfvicens\Documents\GitHub\TesisCuadricoptero\Documento\Diagramas\SistemasDeContr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124200"/>
            <a:ext cx="5163532" cy="2660630"/>
          </a:xfrm>
          <a:prstGeom prst="rect">
            <a:avLst/>
          </a:prstGeom>
          <a:noFill/>
        </p:spPr>
      </p:pic>
      <p:pic>
        <p:nvPicPr>
          <p:cNvPr id="2052" name="Picture 4" descr="C:\Users\lfvicens\Documents\GitHub\TesisCuadricoptero\Documento\Diagramas\SistemasDeControl_Implementad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276600"/>
            <a:ext cx="5439506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400" dirty="0" smtClean="0"/>
              <a:t>Simulación de los sistemas de control.</a:t>
            </a:r>
          </a:p>
          <a:p>
            <a:r>
              <a:rPr lang="es-VE" sz="2400" dirty="0" smtClean="0"/>
              <a:t>Implementación de los sistemas de control</a:t>
            </a:r>
            <a:r>
              <a:rPr lang="es-VE" sz="2800" dirty="0" smtClean="0"/>
              <a:t>. </a:t>
            </a:r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 l="7812" t="9764" r="5499" b="6061"/>
          <a:stretch>
            <a:fillRect/>
          </a:stretch>
        </p:blipFill>
        <p:spPr bwMode="auto">
          <a:xfrm>
            <a:off x="457200" y="2819400"/>
            <a:ext cx="3607317" cy="269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5" cstate="print"/>
          <a:srcRect l="7433" t="9764" r="5716" b="5642"/>
          <a:stretch>
            <a:fillRect/>
          </a:stretch>
        </p:blipFill>
        <p:spPr bwMode="auto">
          <a:xfrm>
            <a:off x="6019800" y="2819400"/>
            <a:ext cx="205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/>
          <p:cNvPicPr/>
          <p:nvPr/>
        </p:nvPicPr>
        <p:blipFill>
          <a:blip r:embed="rId6" cstate="print"/>
          <a:srcRect l="29449" t="12568" r="29624" b="32116"/>
          <a:stretch>
            <a:fillRect/>
          </a:stretch>
        </p:blipFill>
        <p:spPr bwMode="auto">
          <a:xfrm>
            <a:off x="1066800" y="2590800"/>
            <a:ext cx="2297645" cy="174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7" cstate="print"/>
          <a:srcRect l="29295" t="13115" r="29569" b="31878"/>
          <a:stretch>
            <a:fillRect/>
          </a:stretch>
        </p:blipFill>
        <p:spPr bwMode="auto">
          <a:xfrm>
            <a:off x="1066800" y="4343400"/>
            <a:ext cx="2310082" cy="17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/>
          <p:cNvPicPr/>
          <p:nvPr/>
        </p:nvPicPr>
        <p:blipFill>
          <a:blip r:embed="rId8" cstate="print"/>
          <a:srcRect l="29414" t="12590" r="29799" b="32310"/>
          <a:stretch>
            <a:fillRect/>
          </a:stretch>
        </p:blipFill>
        <p:spPr bwMode="auto">
          <a:xfrm>
            <a:off x="4876800" y="2590800"/>
            <a:ext cx="2139359" cy="16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/>
          <p:cNvPicPr/>
          <p:nvPr/>
        </p:nvPicPr>
        <p:blipFill>
          <a:blip r:embed="rId9" cstate="print"/>
          <a:srcRect l="29574" t="13669" r="29411" b="32259"/>
          <a:stretch>
            <a:fillRect/>
          </a:stretch>
        </p:blipFill>
        <p:spPr bwMode="auto">
          <a:xfrm>
            <a:off x="4876800" y="4343400"/>
            <a:ext cx="2149992" cy="159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0 Imagen" descr="Captura_rqt_graph.png"/>
          <p:cNvPicPr/>
          <p:nvPr/>
        </p:nvPicPr>
        <p:blipFill>
          <a:blip r:embed="rId2" cstate="print"/>
          <a:srcRect l="909" t="44411" r="909" b="29607"/>
          <a:stretch>
            <a:fillRect/>
          </a:stretch>
        </p:blipFill>
        <p:spPr>
          <a:xfrm>
            <a:off x="533400" y="4495800"/>
            <a:ext cx="8229600" cy="14478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Estación de control en Robot </a:t>
            </a:r>
            <a:r>
              <a:rPr lang="es-VE" sz="2700" dirty="0" err="1" smtClean="0"/>
              <a:t>Operating</a:t>
            </a:r>
            <a:r>
              <a:rPr lang="es-VE" sz="2700" dirty="0" smtClean="0"/>
              <a:t> </a:t>
            </a:r>
            <a:r>
              <a:rPr lang="es-VE" sz="2700" dirty="0" err="1" smtClean="0"/>
              <a:t>System</a:t>
            </a:r>
            <a:r>
              <a:rPr lang="es-VE" sz="2700" dirty="0" smtClean="0"/>
              <a:t> (ROS). Nodos para:</a:t>
            </a:r>
          </a:p>
          <a:p>
            <a:pPr lvl="1"/>
            <a:r>
              <a:rPr lang="es-VE" sz="2400" dirty="0" smtClean="0"/>
              <a:t>Comunicación serial.</a:t>
            </a:r>
          </a:p>
          <a:p>
            <a:pPr lvl="1"/>
            <a:r>
              <a:rPr lang="es-VE" sz="2400" dirty="0" smtClean="0"/>
              <a:t>Comando remoto.</a:t>
            </a:r>
          </a:p>
          <a:p>
            <a:pPr lvl="1"/>
            <a:r>
              <a:rPr lang="es-VE" sz="2400" dirty="0" smtClean="0"/>
              <a:t>Almacenamiento de datos recibidos por telemetría en formato CSV.</a:t>
            </a:r>
          </a:p>
          <a:p>
            <a:pPr lvl="1"/>
            <a:r>
              <a:rPr lang="es-VE" sz="2400" dirty="0" smtClean="0"/>
              <a:t>Visualización de datos. Apoyo sobre paquetes nativos de ROS.</a:t>
            </a:r>
          </a:p>
          <a:p>
            <a:pPr lvl="1"/>
            <a:endParaRPr lang="es-VE" sz="2400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Scripts de MATLAB para análisis de datos de los sensores mediante transformada rápida de Fourier.</a:t>
            </a:r>
          </a:p>
          <a:p>
            <a:r>
              <a:rPr lang="es-VE" sz="2700" dirty="0" smtClean="0"/>
              <a:t>Estrategias para la realización de pruebas:</a:t>
            </a:r>
          </a:p>
          <a:p>
            <a:pPr lvl="1"/>
            <a:r>
              <a:rPr lang="es-VE" sz="2400" dirty="0" smtClean="0"/>
              <a:t>Montaje para pruebas en los ejes de Pitch y Roll.</a:t>
            </a:r>
          </a:p>
          <a:p>
            <a:pPr lvl="1"/>
            <a:r>
              <a:rPr lang="es-VE" sz="2400" dirty="0" smtClean="0"/>
              <a:t>Montaje para pruebas en vuelo restringido</a:t>
            </a:r>
            <a:r>
              <a:rPr lang="es-VE" dirty="0" smtClean="0"/>
              <a:t>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b="1" dirty="0" smtClean="0"/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  <a:endParaRPr lang="es-VE" dirty="0" smtClean="0"/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s-VE" dirty="0" smtClean="0"/>
              <a:t>Conclusiones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Metodología.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Tarjeta controladora </a:t>
            </a:r>
            <a:r>
              <a:rPr lang="es-VE" dirty="0" err="1" smtClean="0"/>
              <a:t>Arduino</a:t>
            </a:r>
            <a:r>
              <a:rPr lang="es-VE" dirty="0" smtClean="0"/>
              <a:t> Nano.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Desarrollo incremental de circuitos de potencia.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Efectos de las </a:t>
            </a:r>
            <a:r>
              <a:rPr lang="es-VE" dirty="0" err="1" smtClean="0"/>
              <a:t>propelas</a:t>
            </a:r>
            <a:r>
              <a:rPr lang="es-VE" dirty="0" smtClean="0"/>
              <a:t> blandas.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en simulación.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parcial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al ser implementadas en el cuadricóptero.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Variables críticas en la transmisión de datos.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/>
              <a:t>Planteamiento del problema.</a:t>
            </a:r>
          </a:p>
          <a:p>
            <a:r>
              <a:rPr lang="es-VE" dirty="0" smtClean="0"/>
              <a:t>Metodología.</a:t>
            </a:r>
          </a:p>
          <a:p>
            <a:r>
              <a:rPr lang="es-VE" dirty="0" smtClean="0"/>
              <a:t>Resultados.</a:t>
            </a:r>
          </a:p>
          <a:p>
            <a:r>
              <a:rPr lang="es-VE" dirty="0" smtClean="0"/>
              <a:t>Conclusiones y Recomendaciones.</a:t>
            </a:r>
          </a:p>
          <a:p>
            <a:r>
              <a:rPr lang="es-VE" dirty="0" smtClean="0"/>
              <a:t>Demostración.</a:t>
            </a:r>
          </a:p>
          <a:p>
            <a:r>
              <a:rPr lang="es-VE" dirty="0" smtClean="0"/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r>
              <a:rPr lang="es-VE" dirty="0" smtClean="0"/>
              <a:t>Recomendaciones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Chasis que limite generación y propagación de 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Comunicación entre unidades de control con las interfaces de comando remoto y telemetría.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diseño circuito de lógica, sensores y comunicación.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algoritmo de estimación de posición angular para vuelo acrobático.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Complemento estimación de posición angular </a:t>
            </a:r>
            <a:r>
              <a:rPr lang="es-VE" dirty="0" err="1" smtClean="0"/>
              <a:t>Yaw</a:t>
            </a:r>
            <a:r>
              <a:rPr lang="es-VE" dirty="0" smtClean="0"/>
              <a:t> con magnetómetro.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Control de velocidad independiente para motores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Restricción de movimiento para la realización de pruebas.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algoritmo estimación de posición y velocidad lineal en el eje z.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Uso de tecnología de punta para investigación avanzada.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b="1" dirty="0" smtClean="0"/>
              <a:t>Demostración.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b="1" dirty="0" smtClean="0"/>
              <a:t>Preguntas.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Fin de la presentación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297930" y="5257800"/>
            <a:ext cx="476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Muchas gracias por su atención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b="1" dirty="0" smtClean="0"/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Planteamiento del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endParaRPr lang="es-VE" sz="2800" dirty="0" smtClean="0"/>
          </a:p>
          <a:p>
            <a:r>
              <a:rPr lang="es-VE" sz="2800" dirty="0" smtClean="0"/>
              <a:t>Recientes investigaciones con cuadricópteros.</a:t>
            </a:r>
          </a:p>
          <a:p>
            <a:r>
              <a:rPr lang="es-VE" sz="2800" dirty="0" smtClean="0"/>
              <a:t>Diseño bajo costo, mercado venezolano.</a:t>
            </a:r>
          </a:p>
          <a:p>
            <a:r>
              <a:rPr lang="es-VE" sz="2800" dirty="0" smtClean="0"/>
              <a:t>Unidad de control basada en </a:t>
            </a:r>
            <a:r>
              <a:rPr lang="es-VE" sz="2800" dirty="0" err="1" smtClean="0"/>
              <a:t>Arduino</a:t>
            </a:r>
            <a:r>
              <a:rPr lang="es-VE" sz="2800" dirty="0" smtClean="0"/>
              <a:t>.</a:t>
            </a:r>
          </a:p>
          <a:p>
            <a:r>
              <a:rPr lang="es-VE" sz="2800" dirty="0" smtClean="0"/>
              <a:t>Anteriores desarrollos enfocados a mecánica y electrónica. Necesidad de desarrollar sistemas de control para plataformas de bajo costo</a:t>
            </a:r>
          </a:p>
          <a:p>
            <a:endParaRPr lang="es-VE" sz="2800" dirty="0" smtClean="0"/>
          </a:p>
          <a:p>
            <a:endParaRPr lang="es-VE" sz="2800" dirty="0" smtClean="0"/>
          </a:p>
          <a:p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 general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 anchor="ctr"/>
          <a:lstStyle/>
          <a:p>
            <a:pPr>
              <a:buNone/>
            </a:pPr>
            <a:r>
              <a:rPr lang="es-VE" dirty="0" smtClean="0"/>
              <a:t>		Diseñar e implementar un algoritmo Proporcional-Integral-Derivativo que permita estabilizar la posición angular y altura de un </a:t>
            </a:r>
            <a:r>
              <a:rPr lang="es-VE" dirty="0" err="1" smtClean="0"/>
              <a:t>cuadricóptero</a:t>
            </a:r>
            <a:r>
              <a:rPr lang="es-VE" dirty="0" smtClean="0"/>
              <a:t> desarrollado sobre la plataforma </a:t>
            </a:r>
            <a:r>
              <a:rPr lang="es-VE" dirty="0" err="1" smtClean="0"/>
              <a:t>Arduino</a:t>
            </a:r>
            <a:r>
              <a:rPr lang="es-VE" dirty="0" smtClean="0"/>
              <a:t>.</a:t>
            </a:r>
            <a:endParaRPr lang="en-US" dirty="0" smtClean="0"/>
          </a:p>
          <a:p>
            <a:pPr>
              <a:buNone/>
            </a:pP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Objetivos específicos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/>
          </a:bodyPr>
          <a:lstStyle/>
          <a:p>
            <a:pPr algn="just"/>
            <a:r>
              <a:rPr lang="es-VE" dirty="0" smtClean="0"/>
              <a:t>Diseñar e implementar cuadricóptero, con unidad de control basada en </a:t>
            </a:r>
            <a:r>
              <a:rPr lang="es-VE" dirty="0" err="1" smtClean="0"/>
              <a:t>Arduino</a:t>
            </a:r>
            <a:endParaRPr lang="es-VE" dirty="0" smtClean="0"/>
          </a:p>
          <a:p>
            <a:pPr algn="just"/>
            <a:r>
              <a:rPr lang="es-VE" dirty="0" smtClean="0"/>
              <a:t>Diseñar e implementar interfaz de comando remoto.</a:t>
            </a:r>
          </a:p>
          <a:p>
            <a:pPr algn="just"/>
            <a:r>
              <a:rPr lang="es-VE" dirty="0" smtClean="0"/>
              <a:t>Diseñar e implementar interfaz de telemetría.</a:t>
            </a:r>
          </a:p>
          <a:p>
            <a:pPr algn="just"/>
            <a:r>
              <a:rPr lang="es-VE" dirty="0" smtClean="0"/>
              <a:t>Diseñar e implementar algoritmo de control PID.</a:t>
            </a:r>
          </a:p>
          <a:p>
            <a:pPr algn="just"/>
            <a:r>
              <a:rPr lang="es-VE" dirty="0" smtClean="0"/>
              <a:t>Diseñar e implementar plataforma de pruebas en tiempo real.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b="1" dirty="0" smtClean="0"/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http://lib.znate.ru/pars_docs/refs/284/283587/283587_html_m5d533f6b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5146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Metodología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Descripción general.</a:t>
            </a:r>
          </a:p>
          <a:p>
            <a:r>
              <a:rPr lang="es-VE" dirty="0" smtClean="0"/>
              <a:t>Justificación.  </a:t>
            </a:r>
            <a:endParaRPr lang="es-VE" dirty="0"/>
          </a:p>
          <a:p>
            <a:endParaRPr lang="es-VE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b="1" dirty="0" smtClean="0"/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1020</Words>
  <Application>Microsoft Office PowerPoint</Application>
  <PresentationFormat>Presentación en pantalla (4:3)</PresentationFormat>
  <Paragraphs>205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Agenda</vt:lpstr>
      <vt:lpstr>Agenda</vt:lpstr>
      <vt:lpstr>Planteamiento del problema</vt:lpstr>
      <vt:lpstr>Objetivo general</vt:lpstr>
      <vt:lpstr>Objetivos específicos</vt:lpstr>
      <vt:lpstr>Agenda</vt:lpstr>
      <vt:lpstr>Metodología</vt:lpstr>
      <vt:lpstr>Agenda</vt:lpstr>
      <vt:lpstr>Diseño e implementación del cuadricóptero</vt:lpstr>
      <vt:lpstr>Diseño e implementación del cuadricóptero</vt:lpstr>
      <vt:lpstr>Diseño e implementación del cuadricóptero</vt:lpstr>
      <vt:lpstr>Interfaces de comando remoto y telemetría</vt:lpstr>
      <vt:lpstr>Algoritmo de control</vt:lpstr>
      <vt:lpstr>Algoritmo de control</vt:lpstr>
      <vt:lpstr>Plataformas de pruebas</vt:lpstr>
      <vt:lpstr>Plataformas de pruebas</vt:lpstr>
      <vt:lpstr>Agenda</vt:lpstr>
      <vt:lpstr>Conclusiones y recomendaciones</vt:lpstr>
      <vt:lpstr>Conclusiones y recomendaciones</vt:lpstr>
      <vt:lpstr>Agenda</vt:lpstr>
      <vt:lpstr>Agenda</vt:lpstr>
      <vt:lpstr>Fin de la presentación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 vicens</dc:creator>
  <cp:lastModifiedBy>lfvicens</cp:lastModifiedBy>
  <cp:revision>101</cp:revision>
  <dcterms:created xsi:type="dcterms:W3CDTF">2014-12-09T00:11:13Z</dcterms:created>
  <dcterms:modified xsi:type="dcterms:W3CDTF">2015-01-27T02:14:06Z</dcterms:modified>
</cp:coreProperties>
</file>