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  <p:sldId id="266" r:id="rId1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72E5-3C5E-49F8-8D0F-B6B8684B12C4}" type="datetimeFigureOut">
              <a:rPr lang="es-VE" smtClean="0"/>
              <a:pPr/>
              <a:t>06/11/2013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D9D0-DFE6-4F36-BA4A-7CDD2960C8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72E5-3C5E-49F8-8D0F-B6B8684B12C4}" type="datetimeFigureOut">
              <a:rPr lang="es-VE" smtClean="0"/>
              <a:pPr/>
              <a:t>06/11/2013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D9D0-DFE6-4F36-BA4A-7CDD2960C8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72E5-3C5E-49F8-8D0F-B6B8684B12C4}" type="datetimeFigureOut">
              <a:rPr lang="es-VE" smtClean="0"/>
              <a:pPr/>
              <a:t>06/11/2013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D9D0-DFE6-4F36-BA4A-7CDD2960C8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72E5-3C5E-49F8-8D0F-B6B8684B12C4}" type="datetimeFigureOut">
              <a:rPr lang="es-VE" smtClean="0"/>
              <a:pPr/>
              <a:t>06/11/2013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D9D0-DFE6-4F36-BA4A-7CDD2960C8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72E5-3C5E-49F8-8D0F-B6B8684B12C4}" type="datetimeFigureOut">
              <a:rPr lang="es-VE" smtClean="0"/>
              <a:pPr/>
              <a:t>06/11/2013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D9D0-DFE6-4F36-BA4A-7CDD2960C8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72E5-3C5E-49F8-8D0F-B6B8684B12C4}" type="datetimeFigureOut">
              <a:rPr lang="es-VE" smtClean="0"/>
              <a:pPr/>
              <a:t>06/11/2013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D9D0-DFE6-4F36-BA4A-7CDD2960C8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72E5-3C5E-49F8-8D0F-B6B8684B12C4}" type="datetimeFigureOut">
              <a:rPr lang="es-VE" smtClean="0"/>
              <a:pPr/>
              <a:t>06/11/2013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D9D0-DFE6-4F36-BA4A-7CDD2960C8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72E5-3C5E-49F8-8D0F-B6B8684B12C4}" type="datetimeFigureOut">
              <a:rPr lang="es-VE" smtClean="0"/>
              <a:pPr/>
              <a:t>06/11/2013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D9D0-DFE6-4F36-BA4A-7CDD2960C8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72E5-3C5E-49F8-8D0F-B6B8684B12C4}" type="datetimeFigureOut">
              <a:rPr lang="es-VE" smtClean="0"/>
              <a:pPr/>
              <a:t>06/11/2013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D9D0-DFE6-4F36-BA4A-7CDD2960C8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72E5-3C5E-49F8-8D0F-B6B8684B12C4}" type="datetimeFigureOut">
              <a:rPr lang="es-VE" smtClean="0"/>
              <a:pPr/>
              <a:t>06/11/2013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D9D0-DFE6-4F36-BA4A-7CDD2960C8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72E5-3C5E-49F8-8D0F-B6B8684B12C4}" type="datetimeFigureOut">
              <a:rPr lang="es-VE" smtClean="0"/>
              <a:pPr/>
              <a:t>06/11/2013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D9D0-DFE6-4F36-BA4A-7CDD2960C8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72E5-3C5E-49F8-8D0F-B6B8684B12C4}" type="datetimeFigureOut">
              <a:rPr lang="es-VE" smtClean="0"/>
              <a:pPr/>
              <a:t>06/11/2013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D9D0-DFE6-4F36-BA4A-7CDD2960C8CA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b="1" dirty="0" smtClean="0"/>
              <a:t>Robot </a:t>
            </a:r>
            <a:r>
              <a:rPr lang="es-VE" b="1" dirty="0"/>
              <a:t>s</a:t>
            </a:r>
            <a:r>
              <a:rPr lang="es-VE" b="1" dirty="0" smtClean="0"/>
              <a:t>eguidor de línea para CCSBOTS2013</a:t>
            </a:r>
            <a:endParaRPr lang="es-VE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VE" sz="2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Yoshua</a:t>
            </a:r>
            <a:r>
              <a:rPr lang="es-VE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Nava, Johan Palacios, Emily Pagua y Luis </a:t>
            </a:r>
            <a:r>
              <a:rPr lang="es-VE" sz="2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Vicens</a:t>
            </a:r>
            <a:r>
              <a:rPr lang="es-VE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VE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771800" y="620688"/>
            <a:ext cx="3592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ROA-UCAB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Limitaciones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VE" sz="3000" dirty="0" smtClean="0"/>
              <a:t>Por compromisos de los integrantes del grupo, sólo se contó con un mes para desarrollar el robot.</a:t>
            </a:r>
          </a:p>
          <a:p>
            <a:pPr algn="just"/>
            <a:r>
              <a:rPr lang="es-VE" sz="3000" dirty="0" smtClean="0"/>
              <a:t>Algunos componentes de otros proyectos no eran adecuados, por sus características, para el robot, pero no se pudieron conseguir otros mejores a tiempo. (Arduino MEGA2560, ruedas, motores, tornillos metálicos y controlador de motores).</a:t>
            </a:r>
          </a:p>
          <a:p>
            <a:pPr algn="just"/>
            <a:endParaRPr lang="es-VE" sz="2600" dirty="0" smtClean="0"/>
          </a:p>
          <a:p>
            <a:endParaRPr lang="es-VE" sz="2600" dirty="0" smtClean="0"/>
          </a:p>
          <a:p>
            <a:endParaRPr lang="es-VE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/>
              <a:t>Ideas para el próximo robot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VE" dirty="0" smtClean="0"/>
              <a:t>Procuraremos que sea más ligero, para que el tiempo de reacción en las curvas sea más rápido.</a:t>
            </a:r>
          </a:p>
          <a:p>
            <a:pPr algn="just"/>
            <a:r>
              <a:rPr lang="es-VE" dirty="0" smtClean="0"/>
              <a:t>Más pequeño, para incrementar la precisión sobre la pista.</a:t>
            </a:r>
          </a:p>
          <a:p>
            <a:pPr algn="just"/>
            <a:r>
              <a:rPr lang="es-VE" dirty="0" smtClean="0"/>
              <a:t>Mejores motores.</a:t>
            </a:r>
          </a:p>
          <a:p>
            <a:pPr algn="just"/>
            <a:r>
              <a:rPr lang="es-VE" dirty="0" smtClean="0"/>
              <a:t>Planeamos volver a utilizar el algoritmo de derrape en las curvas.</a:t>
            </a:r>
            <a:endParaRPr lang="es-V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VE" dirty="0" smtClean="0"/>
          </a:p>
          <a:p>
            <a:pPr>
              <a:buNone/>
            </a:pPr>
            <a:endParaRPr lang="es-VE" dirty="0"/>
          </a:p>
          <a:p>
            <a:pPr algn="ctr">
              <a:buNone/>
            </a:pPr>
            <a:r>
              <a:rPr lang="es-VE" sz="4800" b="1" dirty="0" smtClean="0"/>
              <a:t>Muchas gracias por su </a:t>
            </a:r>
            <a:r>
              <a:rPr lang="es-VE" sz="4800" b="1" dirty="0" smtClean="0"/>
              <a:t>atención</a:t>
            </a:r>
          </a:p>
          <a:p>
            <a:pPr algn="ctr">
              <a:buNone/>
            </a:pPr>
            <a:endParaRPr lang="es-VE" sz="4800" b="1" dirty="0" smtClean="0"/>
          </a:p>
          <a:p>
            <a:pPr algn="ctr">
              <a:buNone/>
            </a:pPr>
            <a:r>
              <a:rPr lang="es-VE" sz="3600" b="1" dirty="0" smtClean="0">
                <a:solidFill>
                  <a:srgbClr val="0070C0"/>
                </a:solidFill>
              </a:rPr>
              <a:t>Correo electrónico: contactoroaucab@gmail.com</a:t>
            </a:r>
            <a:endParaRPr lang="es-VE" sz="36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s-VE" sz="36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Antecedentes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VE" dirty="0" smtClean="0"/>
              <a:t>Primer robot seguidor de línea realizado como proyecto de la electiva Robótica e Inteligencia Artificial:</a:t>
            </a:r>
          </a:p>
          <a:p>
            <a:endParaRPr lang="es-VE" dirty="0"/>
          </a:p>
          <a:p>
            <a:pPr>
              <a:buNone/>
            </a:pPr>
            <a:endParaRPr lang="es-VE" dirty="0"/>
          </a:p>
        </p:txBody>
      </p:sp>
      <p:pic>
        <p:nvPicPr>
          <p:cNvPr id="5" name="4 Imagen" descr="100_2256.JPG"/>
          <p:cNvPicPr>
            <a:picLocks noChangeAspect="1"/>
          </p:cNvPicPr>
          <p:nvPr/>
        </p:nvPicPr>
        <p:blipFill>
          <a:blip r:embed="rId2" cstate="print"/>
          <a:srcRect l="18358"/>
          <a:stretch>
            <a:fillRect/>
          </a:stretch>
        </p:blipFill>
        <p:spPr>
          <a:xfrm>
            <a:off x="1475656" y="3356992"/>
            <a:ext cx="2561861" cy="2353444"/>
          </a:xfrm>
          <a:prstGeom prst="rect">
            <a:avLst/>
          </a:prstGeom>
        </p:spPr>
      </p:pic>
      <p:pic>
        <p:nvPicPr>
          <p:cNvPr id="6" name="5 Imagen" descr="100_2267.JPG"/>
          <p:cNvPicPr>
            <a:picLocks noChangeAspect="1"/>
          </p:cNvPicPr>
          <p:nvPr/>
        </p:nvPicPr>
        <p:blipFill>
          <a:blip r:embed="rId3" cstate="print"/>
          <a:srcRect l="4590" r="5915"/>
          <a:stretch>
            <a:fillRect/>
          </a:stretch>
        </p:blipFill>
        <p:spPr>
          <a:xfrm>
            <a:off x="4644008" y="3356992"/>
            <a:ext cx="2808312" cy="23534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s-VE" dirty="0" smtClean="0"/>
              <a:t>Problemas presentados:</a:t>
            </a:r>
          </a:p>
          <a:p>
            <a:pPr lvl="1" algn="just"/>
            <a:r>
              <a:rPr lang="es-VE" sz="2200" dirty="0" smtClean="0"/>
              <a:t>Muy grande, no apto para competir.</a:t>
            </a:r>
          </a:p>
          <a:p>
            <a:pPr lvl="1" algn="just"/>
            <a:r>
              <a:rPr lang="es-VE" sz="2200" dirty="0" smtClean="0"/>
              <a:t>Ruedas muy altas y muy separadas . Dificultad para tomar curvas y realizar correcciones finas.</a:t>
            </a:r>
          </a:p>
          <a:p>
            <a:pPr lvl="1" algn="just"/>
            <a:r>
              <a:rPr lang="es-VE" sz="2200" dirty="0" smtClean="0"/>
              <a:t>Pocos sensores,  muy separados entre sí.</a:t>
            </a:r>
          </a:p>
          <a:p>
            <a:pPr lvl="1" algn="just"/>
            <a:r>
              <a:rPr lang="es-VE" sz="2200" dirty="0" smtClean="0"/>
              <a:t>Rueda loca hecha en casa no funcionaba adecuadamente.</a:t>
            </a:r>
          </a:p>
          <a:p>
            <a:pPr lvl="1" algn="just"/>
            <a:endParaRPr lang="es-VE" sz="2200" dirty="0"/>
          </a:p>
          <a:p>
            <a:pPr lvl="1" algn="just"/>
            <a:endParaRPr lang="es-VE" sz="2200" dirty="0" smtClean="0"/>
          </a:p>
          <a:p>
            <a:pPr lvl="1" algn="just"/>
            <a:endParaRPr lang="es-VE" sz="2200" dirty="0"/>
          </a:p>
          <a:p>
            <a:pPr lvl="1" algn="just"/>
            <a:r>
              <a:rPr lang="es-VE" sz="2200" dirty="0" smtClean="0"/>
              <a:t>Algoritmo por fuerza bruta (Se programa cada posible estado del robot).</a:t>
            </a:r>
          </a:p>
          <a:p>
            <a:pPr lvl="1" algn="just"/>
            <a:r>
              <a:rPr lang="es-VE" sz="2200" dirty="0" smtClean="0"/>
              <a:t>Las 2 baterías AA que usamos no brindaban suficiente corriente.</a:t>
            </a:r>
          </a:p>
          <a:p>
            <a:pPr lvl="1" algn="just"/>
            <a:r>
              <a:rPr lang="es-VE" sz="2200" dirty="0" smtClean="0"/>
              <a:t>Controlador de motores simple, sin posibilidad de retroceso.</a:t>
            </a:r>
          </a:p>
        </p:txBody>
      </p:sp>
      <p:pic>
        <p:nvPicPr>
          <p:cNvPr id="5" name="4 Imagen" descr="100_2142.JPG"/>
          <p:cNvPicPr>
            <a:picLocks noChangeAspect="1"/>
          </p:cNvPicPr>
          <p:nvPr/>
        </p:nvPicPr>
        <p:blipFill>
          <a:blip r:embed="rId2" cstate="print"/>
          <a:srcRect l="27320" t="14720" r="14091" b="13461"/>
          <a:stretch>
            <a:fillRect/>
          </a:stretch>
        </p:blipFill>
        <p:spPr>
          <a:xfrm>
            <a:off x="3707904" y="3140968"/>
            <a:ext cx="1224136" cy="1125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 smtClean="0"/>
              <a:t>El robot que llevamos a la competencia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VE" sz="2200" dirty="0" smtClean="0"/>
              <a:t>Al acometer su diseño nos enfocamos en:</a:t>
            </a:r>
          </a:p>
          <a:p>
            <a:r>
              <a:rPr lang="es-VE" sz="2200" dirty="0" smtClean="0"/>
              <a:t>Reducir las dimensiones del robot original.</a:t>
            </a:r>
          </a:p>
          <a:p>
            <a:r>
              <a:rPr lang="es-VE" sz="2200" dirty="0" smtClean="0"/>
              <a:t>Utilizar un mejor set de ruedas, con menor radio</a:t>
            </a:r>
          </a:p>
          <a:p>
            <a:r>
              <a:rPr lang="es-VE" sz="2200" dirty="0" smtClean="0"/>
              <a:t>Mayor cantidad de sensores.</a:t>
            </a:r>
          </a:p>
          <a:p>
            <a:r>
              <a:rPr lang="es-VE" sz="2200" dirty="0" smtClean="0"/>
              <a:t>Menor separación entre los sensores.</a:t>
            </a:r>
          </a:p>
          <a:p>
            <a:r>
              <a:rPr lang="es-VE" sz="2200" dirty="0" smtClean="0"/>
              <a:t>Controlador de motores de alta capacidad de corriente.</a:t>
            </a:r>
          </a:p>
          <a:p>
            <a:r>
              <a:rPr lang="es-VE" sz="2200" dirty="0" smtClean="0"/>
              <a:t>Baterías de Polímero de Litio (</a:t>
            </a:r>
            <a:r>
              <a:rPr lang="es-VE" sz="2200" dirty="0" err="1" smtClean="0"/>
              <a:t>LiPo</a:t>
            </a:r>
            <a:r>
              <a:rPr lang="es-VE" sz="2200" dirty="0" smtClean="0"/>
              <a:t>) de alto amperaje.</a:t>
            </a:r>
          </a:p>
          <a:p>
            <a:r>
              <a:rPr lang="es-VE" sz="2200" dirty="0" smtClean="0"/>
              <a:t>Posibilidad de retroceso y avance de las ruedas.</a:t>
            </a:r>
          </a:p>
          <a:p>
            <a:r>
              <a:rPr lang="es-VE" sz="2200" dirty="0" smtClean="0"/>
              <a:t>Diseño modular.</a:t>
            </a:r>
          </a:p>
          <a:p>
            <a:r>
              <a:rPr lang="es-VE" sz="2200" dirty="0" smtClean="0"/>
              <a:t>Algoritmo basado en controlador </a:t>
            </a:r>
            <a:r>
              <a:rPr lang="es-VE" sz="2200" dirty="0" smtClean="0"/>
              <a:t>PID.</a:t>
            </a:r>
            <a:endParaRPr lang="es-VE" sz="2200" dirty="0" smtClean="0"/>
          </a:p>
          <a:p>
            <a:endParaRPr lang="es-VE" sz="2200" dirty="0"/>
          </a:p>
        </p:txBody>
      </p:sp>
      <p:pic>
        <p:nvPicPr>
          <p:cNvPr id="4" name="3 Imagen" descr="100_23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1268760"/>
            <a:ext cx="1632182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Componentes utilizados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2600" dirty="0" smtClean="0"/>
              <a:t>Unidad de control: Arduino MEGA2560.</a:t>
            </a:r>
          </a:p>
          <a:p>
            <a:r>
              <a:rPr lang="es-VE" sz="2600" dirty="0" smtClean="0"/>
              <a:t>Sensores: 8 x QRD1114</a:t>
            </a:r>
          </a:p>
          <a:p>
            <a:r>
              <a:rPr lang="es-VE" sz="2600" dirty="0" smtClean="0"/>
              <a:t>Controlador de motores: L298N.</a:t>
            </a:r>
          </a:p>
          <a:p>
            <a:r>
              <a:rPr lang="es-VE" sz="2600" dirty="0" smtClean="0"/>
              <a:t>Baterías: </a:t>
            </a:r>
            <a:r>
              <a:rPr lang="es-VE" sz="2600" dirty="0" err="1" smtClean="0"/>
              <a:t>LiPo</a:t>
            </a:r>
            <a:r>
              <a:rPr lang="es-VE" sz="2600" dirty="0" smtClean="0"/>
              <a:t> de 1 celda  y 1000mAh para los motores, y pila de 9V para la unidad de control.</a:t>
            </a:r>
          </a:p>
          <a:p>
            <a:r>
              <a:rPr lang="es-VE" sz="2600" dirty="0" smtClean="0"/>
              <a:t>Ruedas: Cauchos </a:t>
            </a:r>
            <a:r>
              <a:rPr lang="es-VE" sz="2600" dirty="0" err="1" smtClean="0"/>
              <a:t>Tamiya</a:t>
            </a:r>
            <a:r>
              <a:rPr lang="es-VE" sz="2600" dirty="0" smtClean="0"/>
              <a:t> 70111, y rueda loca </a:t>
            </a:r>
            <a:r>
              <a:rPr lang="es-VE" sz="2600" dirty="0" err="1" smtClean="0"/>
              <a:t>Tamiya</a:t>
            </a:r>
            <a:r>
              <a:rPr lang="es-VE" sz="2600" dirty="0" smtClean="0"/>
              <a:t> 70144.</a:t>
            </a:r>
          </a:p>
          <a:p>
            <a:r>
              <a:rPr lang="es-VE" sz="2600" dirty="0" smtClean="0"/>
              <a:t>Motores/caja de velocidad: </a:t>
            </a:r>
            <a:r>
              <a:rPr lang="es-VE" sz="2600" dirty="0" err="1" smtClean="0"/>
              <a:t>Tamiya</a:t>
            </a:r>
            <a:r>
              <a:rPr lang="es-VE" sz="2600" dirty="0" smtClean="0"/>
              <a:t> 70167.</a:t>
            </a:r>
          </a:p>
          <a:p>
            <a:r>
              <a:rPr lang="es-VE" sz="2600" dirty="0" smtClean="0"/>
              <a:t>Cuerpo: Baquelita.</a:t>
            </a:r>
            <a:endParaRPr lang="es-VE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Electrónica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Circuito de sensores:</a:t>
            </a:r>
          </a:p>
          <a:p>
            <a:pPr>
              <a:buNone/>
            </a:pPr>
            <a:endParaRPr lang="es-VE" dirty="0"/>
          </a:p>
          <a:p>
            <a:pPr>
              <a:buNone/>
            </a:pPr>
            <a:endParaRPr lang="es-VE" dirty="0" smtClean="0"/>
          </a:p>
          <a:p>
            <a:pPr>
              <a:buNone/>
            </a:pPr>
            <a:endParaRPr lang="es-VE" dirty="0"/>
          </a:p>
          <a:p>
            <a:r>
              <a:rPr lang="es-VE" dirty="0" smtClean="0"/>
              <a:t>Circuito de control de motores:</a:t>
            </a:r>
            <a:endParaRPr lang="es-VE" dirty="0"/>
          </a:p>
        </p:txBody>
      </p:sp>
      <p:pic>
        <p:nvPicPr>
          <p:cNvPr id="4" name="3 Imagen" descr="Esquema del shield de motor e interfaz de senso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698446" y="3926290"/>
            <a:ext cx="1693920" cy="3003597"/>
          </a:xfrm>
          <a:prstGeom prst="rect">
            <a:avLst/>
          </a:prstGeom>
        </p:spPr>
      </p:pic>
      <p:pic>
        <p:nvPicPr>
          <p:cNvPr id="5" name="4 Imagen" descr="Esquema del circuito de senso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9" y="2204864"/>
            <a:ext cx="3024336" cy="1651720"/>
          </a:xfrm>
          <a:prstGeom prst="rect">
            <a:avLst/>
          </a:prstGeom>
        </p:spPr>
      </p:pic>
      <p:pic>
        <p:nvPicPr>
          <p:cNvPr id="6" name="5 Imagen" descr="100_2331.JPG"/>
          <p:cNvPicPr>
            <a:picLocks noChangeAspect="1"/>
          </p:cNvPicPr>
          <p:nvPr/>
        </p:nvPicPr>
        <p:blipFill>
          <a:blip r:embed="rId4" cstate="print"/>
          <a:srcRect l="5586" t="17240" r="5586" b="14721"/>
          <a:stretch>
            <a:fillRect/>
          </a:stretch>
        </p:blipFill>
        <p:spPr>
          <a:xfrm>
            <a:off x="4283968" y="4581128"/>
            <a:ext cx="2882986" cy="1656184"/>
          </a:xfrm>
          <a:prstGeom prst="rect">
            <a:avLst/>
          </a:prstGeom>
        </p:spPr>
      </p:pic>
      <p:pic>
        <p:nvPicPr>
          <p:cNvPr id="7" name="6 Imagen" descr="100_2348.JPG"/>
          <p:cNvPicPr>
            <a:picLocks noChangeAspect="1"/>
          </p:cNvPicPr>
          <p:nvPr/>
        </p:nvPicPr>
        <p:blipFill>
          <a:blip r:embed="rId5" cstate="print"/>
          <a:srcRect l="12201" t="12201" r="5586" b="23540"/>
          <a:stretch>
            <a:fillRect/>
          </a:stretch>
        </p:blipFill>
        <p:spPr>
          <a:xfrm>
            <a:off x="4427984" y="2204864"/>
            <a:ext cx="2880320" cy="1688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Programación del robot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VE" dirty="0" smtClean="0"/>
              <a:t>Primero se diseñó un algoritmo que tenía sólo un controlador PID, buscando más precisión y rapidez sobre la </a:t>
            </a:r>
            <a:r>
              <a:rPr lang="es-VE" dirty="0" smtClean="0"/>
              <a:t>línea. No se logró que el robot se desempeñara igual de bien en curvas y rectas al mismo tiempo.</a:t>
            </a:r>
          </a:p>
          <a:p>
            <a:pPr algn="just">
              <a:buNone/>
            </a:pPr>
            <a:endParaRPr lang="es-VE" dirty="0" smtClean="0"/>
          </a:p>
          <a:p>
            <a:pPr algn="just"/>
            <a:r>
              <a:rPr lang="es-VE" dirty="0" smtClean="0"/>
              <a:t>P</a:t>
            </a:r>
            <a:r>
              <a:rPr lang="es-VE" dirty="0" smtClean="0"/>
              <a:t>ara </a:t>
            </a:r>
            <a:r>
              <a:rPr lang="es-VE" dirty="0" smtClean="0"/>
              <a:t>mejorar el </a:t>
            </a:r>
            <a:r>
              <a:rPr lang="es-VE" dirty="0" smtClean="0"/>
              <a:t>desempeño en curvas, </a:t>
            </a:r>
            <a:r>
              <a:rPr lang="es-VE" dirty="0" smtClean="0"/>
              <a:t>programamos al robot para que derrapara en las curvas cerradas</a:t>
            </a:r>
            <a:r>
              <a:rPr lang="es-VE" dirty="0" smtClean="0"/>
              <a:t>. Dejamos el PID para curvas suaves y rectas.</a:t>
            </a:r>
            <a:endParaRPr lang="es-V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Resultados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VE" dirty="0" smtClean="0"/>
              <a:t>Con el algoritmo simple el tiempo mínimo de vuelta a la pista fue de 36 segundos.</a:t>
            </a:r>
          </a:p>
          <a:p>
            <a:pPr algn="just"/>
            <a:r>
              <a:rPr lang="es-VE" dirty="0" smtClean="0"/>
              <a:t>Con el algoritmo con derrape logramos el mejor tiempo del robot, 29 segundos.</a:t>
            </a:r>
          </a:p>
          <a:p>
            <a:pPr algn="just"/>
            <a:r>
              <a:rPr lang="es-VE" dirty="0" smtClean="0"/>
              <a:t>Quedamos en décimo lugar de entre los quince participantes de CCSBOTS2013.</a:t>
            </a:r>
          </a:p>
          <a:p>
            <a:pPr>
              <a:buNone/>
            </a:pPr>
            <a:endParaRPr lang="es-V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/>
              <a:t>Conclusiones</a:t>
            </a:r>
            <a:endParaRPr lang="es-V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VE" sz="2600" dirty="0" smtClean="0"/>
              <a:t>El robot era muy grande.</a:t>
            </a:r>
          </a:p>
          <a:p>
            <a:pPr algn="just"/>
            <a:r>
              <a:rPr lang="es-VE" sz="2600" dirty="0" smtClean="0"/>
              <a:t>Tenemos que elegir mejores materiales y componentes más pequeños, para hacer al robot más ligero.</a:t>
            </a:r>
          </a:p>
          <a:p>
            <a:pPr algn="just"/>
            <a:r>
              <a:rPr lang="es-VE" sz="2600" dirty="0" smtClean="0"/>
              <a:t>Tenemos que elegir motores de mayor torque y menor tamaño/peso.</a:t>
            </a:r>
          </a:p>
          <a:p>
            <a:pPr algn="just"/>
            <a:r>
              <a:rPr lang="es-VE" sz="2600" dirty="0" smtClean="0"/>
              <a:t>El </a:t>
            </a:r>
            <a:r>
              <a:rPr lang="es-VE" sz="2600" dirty="0" smtClean="0"/>
              <a:t>diseño del robot y del programa es vital. Debe brindarse más atención a esta fase.</a:t>
            </a:r>
            <a:endParaRPr lang="es-VE" sz="2600" dirty="0" smtClean="0"/>
          </a:p>
          <a:p>
            <a:pPr algn="just"/>
            <a:r>
              <a:rPr lang="es-VE" sz="2600" dirty="0" smtClean="0"/>
              <a:t>Vivimos una experiencia increíble construyendo el robot, y luego luchando para hacerlo más competitivo. Un proyecto de ingeniería de principio a fin.</a:t>
            </a:r>
            <a:endParaRPr lang="es-VE" sz="26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586</Words>
  <Application>Microsoft Office PowerPoint</Application>
  <PresentationFormat>Presentación en pantalla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Robot seguidor de línea para CCSBOTS2013</vt:lpstr>
      <vt:lpstr>Antecedentes</vt:lpstr>
      <vt:lpstr>Diapositiva 3</vt:lpstr>
      <vt:lpstr>El robot que llevamos a la competencia</vt:lpstr>
      <vt:lpstr>Componentes utilizados</vt:lpstr>
      <vt:lpstr>Electrónica</vt:lpstr>
      <vt:lpstr>Programación del robot</vt:lpstr>
      <vt:lpstr>Resultados</vt:lpstr>
      <vt:lpstr>Conclusiones</vt:lpstr>
      <vt:lpstr>Limitaciones</vt:lpstr>
      <vt:lpstr>Ideas para el próximo robot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seguidor de línea para CCSBOTS2013</dc:title>
  <dc:creator>Alfredoso</dc:creator>
  <cp:lastModifiedBy>Alfredoso</cp:lastModifiedBy>
  <cp:revision>16</cp:revision>
  <dcterms:created xsi:type="dcterms:W3CDTF">2013-11-06T01:00:10Z</dcterms:created>
  <dcterms:modified xsi:type="dcterms:W3CDTF">2013-11-06T10:48:50Z</dcterms:modified>
</cp:coreProperties>
</file>