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312" r:id="rId5"/>
  </p:sldIdLst>
  <p:sldSz cx="9144000" cy="6858000" type="screen4x3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EGERINK Vincent" initials="SV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A4BE"/>
    <a:srgbClr val="0062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6114" autoAdjust="0"/>
  </p:normalViewPr>
  <p:slideViewPr>
    <p:cSldViewPr>
      <p:cViewPr>
        <p:scale>
          <a:sx n="120" d="100"/>
          <a:sy n="120" d="100"/>
        </p:scale>
        <p:origin x="150" y="21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4283" cy="495300"/>
          </a:xfrm>
          <a:prstGeom prst="rect">
            <a:avLst/>
          </a:prstGeom>
        </p:spPr>
        <p:txBody>
          <a:bodyPr vert="horz" lIns="91146" tIns="45573" rIns="91146" bIns="45573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7" y="0"/>
            <a:ext cx="2944283" cy="495300"/>
          </a:xfrm>
          <a:prstGeom prst="rect">
            <a:avLst/>
          </a:prstGeom>
        </p:spPr>
        <p:txBody>
          <a:bodyPr vert="horz" lIns="91146" tIns="45573" rIns="91146" bIns="45573" rtlCol="0"/>
          <a:lstStyle>
            <a:lvl1pPr algn="r">
              <a:defRPr sz="1200"/>
            </a:lvl1pPr>
          </a:lstStyle>
          <a:p>
            <a:fld id="{F6AEE854-7B5B-401A-8FC6-D061172344F3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408981"/>
            <a:ext cx="2944283" cy="495300"/>
          </a:xfrm>
          <a:prstGeom prst="rect">
            <a:avLst/>
          </a:prstGeom>
        </p:spPr>
        <p:txBody>
          <a:bodyPr vert="horz" lIns="91146" tIns="45573" rIns="91146" bIns="45573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7" y="9408981"/>
            <a:ext cx="2944283" cy="495300"/>
          </a:xfrm>
          <a:prstGeom prst="rect">
            <a:avLst/>
          </a:prstGeom>
        </p:spPr>
        <p:txBody>
          <a:bodyPr vert="horz" lIns="91146" tIns="45573" rIns="91146" bIns="45573" rtlCol="0" anchor="b"/>
          <a:lstStyle>
            <a:lvl1pPr algn="r">
              <a:defRPr sz="1200"/>
            </a:lvl1pPr>
          </a:lstStyle>
          <a:p>
            <a:fld id="{9B226D4D-F199-48D9-8D2B-AA3F75479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6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4283" cy="495300"/>
          </a:xfrm>
          <a:prstGeom prst="rect">
            <a:avLst/>
          </a:prstGeom>
        </p:spPr>
        <p:txBody>
          <a:bodyPr vert="horz" lIns="91146" tIns="45573" rIns="91146" bIns="45573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7" y="0"/>
            <a:ext cx="2944283" cy="495300"/>
          </a:xfrm>
          <a:prstGeom prst="rect">
            <a:avLst/>
          </a:prstGeom>
        </p:spPr>
        <p:txBody>
          <a:bodyPr vert="horz" lIns="91146" tIns="45573" rIns="91146" bIns="45573" rtlCol="0"/>
          <a:lstStyle>
            <a:lvl1pPr algn="r">
              <a:defRPr sz="1200"/>
            </a:lvl1pPr>
          </a:lstStyle>
          <a:p>
            <a:fld id="{CB892FC8-8AD2-424F-8095-2B0FE9F09172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4588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146" tIns="45573" rIns="91146" bIns="4557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3"/>
            <a:ext cx="5435600" cy="4457700"/>
          </a:xfrm>
          <a:prstGeom prst="rect">
            <a:avLst/>
          </a:prstGeom>
        </p:spPr>
        <p:txBody>
          <a:bodyPr vert="horz" lIns="91146" tIns="45573" rIns="91146" bIns="455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408981"/>
            <a:ext cx="2944283" cy="495300"/>
          </a:xfrm>
          <a:prstGeom prst="rect">
            <a:avLst/>
          </a:prstGeom>
        </p:spPr>
        <p:txBody>
          <a:bodyPr vert="horz" lIns="91146" tIns="45573" rIns="91146" bIns="45573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7" y="9408981"/>
            <a:ext cx="2944283" cy="495300"/>
          </a:xfrm>
          <a:prstGeom prst="rect">
            <a:avLst/>
          </a:prstGeom>
        </p:spPr>
        <p:txBody>
          <a:bodyPr vert="horz" lIns="91146" tIns="45573" rIns="91146" bIns="45573" rtlCol="0" anchor="b"/>
          <a:lstStyle>
            <a:lvl1pPr algn="r">
              <a:defRPr sz="1200"/>
            </a:lvl1pPr>
          </a:lstStyle>
          <a:p>
            <a:fld id="{7E50B1A4-0E54-4E9C-AF5C-B3306552E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240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0B1A4-0E54-4E9C-AF5C-B3306552EC0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260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000" y="2628508"/>
            <a:ext cx="2628000" cy="4229631"/>
          </a:xfrm>
          <a:prstGeom prst="rect">
            <a:avLst/>
          </a:prstGeom>
        </p:spPr>
      </p:pic>
      <p:pic>
        <p:nvPicPr>
          <p:cNvPr id="39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00" y="6001200"/>
            <a:ext cx="1742400" cy="685680"/>
          </a:xfrm>
          <a:prstGeom prst="rect">
            <a:avLst/>
          </a:prstGeom>
        </p:spPr>
      </p:pic>
      <p:pic>
        <p:nvPicPr>
          <p:cNvPr id="36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08"/>
            <a:ext cx="2628000" cy="4229631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368000" y="2480400"/>
            <a:ext cx="6300000" cy="1267200"/>
          </a:xfrm>
          <a:prstGeom prst="rect">
            <a:avLst/>
          </a:prstGeom>
        </p:spPr>
        <p:txBody>
          <a:bodyPr lIns="90000" rIns="90000" anchor="b">
            <a:spAutoFit/>
          </a:bodyPr>
          <a:lstStyle>
            <a:lvl1pPr>
              <a:lnSpc>
                <a:spcPts val="4500"/>
              </a:lnSpc>
              <a:defRPr sz="4500" cap="all" baseline="0">
                <a:solidFill>
                  <a:schemeClr val="bg1"/>
                </a:solidFill>
              </a:defRPr>
            </a:lvl1pPr>
          </a:lstStyle>
          <a:p>
            <a:r>
              <a:rPr kumimoji="0" lang="fr-FR" dirty="0" smtClean="0"/>
              <a:t>CLIQUEZ POUR MODIFIER LE TITRE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1368000" y="3805200"/>
            <a:ext cx="6300000" cy="352800"/>
          </a:xfrm>
        </p:spPr>
        <p:txBody>
          <a:bodyPr lIns="90000" rIns="90000">
            <a:spAutoFit/>
          </a:bodyPr>
          <a:lstStyle>
            <a:lvl1pPr marL="0" indent="0" algn="l">
              <a:lnSpc>
                <a:spcPts val="2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 smtClean="0"/>
              <a:t>Cliquez pour modifier les sous-titres</a:t>
            </a:r>
            <a:endParaRPr kumimoji="0" lang="en-US" dirty="0"/>
          </a:p>
        </p:txBody>
      </p:sp>
      <p:pic>
        <p:nvPicPr>
          <p:cNvPr id="37" name="Image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1200" y="432000"/>
            <a:ext cx="692307" cy="1440000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03200" y="6411600"/>
            <a:ext cx="900000" cy="2448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 baseline="0">
                <a:solidFill>
                  <a:schemeClr val="bg1"/>
                </a:solidFill>
                <a:latin typeface="Arial"/>
              </a:defRPr>
            </a:lvl1pPr>
          </a:lstStyle>
          <a:p>
            <a:fld id="{1BE6A2F2-C2C0-400B-8984-F98F95A53612}" type="datetime1">
              <a:rPr lang="en-GB" smtClean="0"/>
              <a:t>20/03/2017</a:t>
            </a:fld>
            <a:endParaRPr lang="en-GB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8000" y="6411600"/>
            <a:ext cx="4680000" cy="2448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 kern="1200" baseline="0">
                <a:solidFill>
                  <a:schemeClr val="bg1"/>
                </a:solidFill>
                <a:latin typeface="Arial"/>
              </a:defRPr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  <a:lvl5pPr eaLnBrk="1" latinLnBrk="0" hangingPunct="1">
              <a:defRPr/>
            </a:lvl5pPr>
          </a:lstStyle>
          <a:p>
            <a:pPr lvl="0" eaLnBrk="1" latinLnBrk="0" hangingPunct="1"/>
            <a:r>
              <a:rPr lang="fr-FR" dirty="0" smtClean="0"/>
              <a:t>Cliquez pour modifier les styles du texte du masque</a:t>
            </a:r>
            <a:endParaRPr lang="en-US" dirty="0" smtClean="0"/>
          </a:p>
          <a:p>
            <a:pPr lvl="1" eaLnBrk="1" latinLnBrk="0" hangingPunct="1"/>
            <a:r>
              <a:rPr lang="en-US" dirty="0" err="1" smtClean="0"/>
              <a:t>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2" eaLnBrk="1" latinLnBrk="0" hangingPunct="1"/>
            <a:r>
              <a:rPr lang="en-US" dirty="0" err="1" smtClean="0"/>
              <a:t>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3" eaLnBrk="1" latinLnBrk="0" hangingPunct="1"/>
            <a:r>
              <a:rPr lang="en-US" dirty="0" err="1" smtClean="0"/>
              <a:t>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4" eaLnBrk="1" latinLnBrk="0" hangingPunct="1"/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kumimoji="0"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03200" y="6411600"/>
            <a:ext cx="900000" cy="2448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 baseline="0">
                <a:solidFill>
                  <a:srgbClr val="727272"/>
                </a:solidFill>
                <a:latin typeface="Arial"/>
              </a:defRPr>
            </a:lvl1pPr>
          </a:lstStyle>
          <a:p>
            <a:fld id="{493246C7-4119-4AA8-832D-68AB1BE05927}" type="datetime1">
              <a:rPr lang="en-GB" smtClean="0"/>
              <a:t>20/03/2017</a:t>
            </a:fld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8000" y="6411600"/>
            <a:ext cx="4680000" cy="2448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 kern="1200" baseline="0">
                <a:solidFill>
                  <a:srgbClr val="727272"/>
                </a:solidFill>
                <a:latin typeface="Arial"/>
              </a:defRPr>
            </a:lvl1pPr>
          </a:lstStyle>
          <a:p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0000" y="6411600"/>
            <a:ext cx="342000" cy="244800"/>
          </a:xfrm>
          <a:prstGeom prst="rect">
            <a:avLst/>
          </a:prstGeom>
        </p:spPr>
        <p:txBody>
          <a:bodyPr vert="horz" wrap="none" lIns="91440" tIns="45720" rIns="91440" bIns="45720" rtlCol="0" anchor="t" anchorCtr="0"/>
          <a:lstStyle>
            <a:lvl1pPr algn="r">
              <a:defRPr sz="1000" baseline="0">
                <a:solidFill>
                  <a:schemeClr val="bg1"/>
                </a:solidFill>
                <a:latin typeface="Arial"/>
              </a:defRPr>
            </a:lvl1pPr>
          </a:lstStyle>
          <a:p>
            <a:fld id="{1EA4AF28-2AB5-4FBA-9402-9730AF6EFF8B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80000" y="237600"/>
            <a:ext cx="7416000" cy="1022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Cliquez pour modifier le titre</a:t>
            </a:r>
            <a:br>
              <a:rPr lang="fr-FR" dirty="0" smtClean="0"/>
            </a:br>
            <a:r>
              <a:rPr lang="fr-FR" dirty="0" smtClean="0"/>
              <a:t>Le titre peut-être étendu sur deux lignes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93600" y="5328000"/>
            <a:ext cx="950407" cy="1530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600" y="468000"/>
            <a:ext cx="692308" cy="1440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260000" y="2682992"/>
            <a:ext cx="6624000" cy="1531616"/>
          </a:xfrm>
        </p:spPr>
        <p:txBody>
          <a:bodyPr anchor="ctr" anchorCtr="0">
            <a:spAutoFit/>
          </a:bodyPr>
          <a:lstStyle>
            <a:lvl1pPr algn="ctr">
              <a:lnSpc>
                <a:spcPts val="3700"/>
              </a:lnSpc>
              <a:defRPr sz="3700" b="0" i="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Cliquez pour modifier</a:t>
            </a:r>
            <a:br>
              <a:rPr lang="fr-FR" dirty="0" smtClean="0"/>
            </a:br>
            <a:r>
              <a:rPr lang="fr-FR" dirty="0" smtClean="0"/>
              <a:t>le titre de l'en-tête de section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03200" y="6411600"/>
            <a:ext cx="900000" cy="2448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 baseline="0">
                <a:solidFill>
                  <a:schemeClr val="bg1"/>
                </a:solidFill>
                <a:latin typeface="Arial"/>
              </a:defRPr>
            </a:lvl1pPr>
          </a:lstStyle>
          <a:p>
            <a:fld id="{808AFD12-4EE8-4C33-9AF7-F27C1B612D36}" type="datetime1">
              <a:rPr lang="en-GB" smtClean="0"/>
              <a:t>20/03/2017</a:t>
            </a:fld>
            <a:endParaRPr lang="en-GB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8000" y="6411600"/>
            <a:ext cx="4680000" cy="2448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 kern="1200" baseline="0">
                <a:solidFill>
                  <a:schemeClr val="bg1"/>
                </a:solidFill>
                <a:latin typeface="Arial"/>
              </a:defRPr>
            </a:lvl1pPr>
          </a:lstStyle>
          <a:p>
            <a:endParaRPr lang="en-GB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0000" y="6411600"/>
            <a:ext cx="342000" cy="244800"/>
          </a:xfrm>
          <a:prstGeom prst="rect">
            <a:avLst/>
          </a:prstGeom>
        </p:spPr>
        <p:txBody>
          <a:bodyPr vert="horz" wrap="none" lIns="91440" tIns="45720" rIns="91440" bIns="45720" rtlCol="0" anchor="t" anchorCtr="0"/>
          <a:lstStyle>
            <a:lvl1pPr algn="r">
              <a:defRPr sz="1000" baseline="0">
                <a:solidFill>
                  <a:schemeClr val="tx2"/>
                </a:solidFill>
                <a:latin typeface="Arial"/>
              </a:defRPr>
            </a:lvl1pPr>
          </a:lstStyle>
          <a:p>
            <a:fld id="{1EA4AF28-2AB5-4FBA-9402-9730AF6EFF8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E412-D203-4261-A3C9-252993499358}" type="datetime1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AF28-2AB5-4FBA-9402-9730AF6EFF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91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600" y="5328184"/>
            <a:ext cx="950407" cy="1529631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 bwMode="auto">
          <a:xfrm>
            <a:off x="504000" y="1306800"/>
            <a:ext cx="8154000" cy="0"/>
          </a:xfrm>
          <a:prstGeom prst="rect">
            <a:avLst/>
          </a:prstGeom>
          <a:noFill/>
          <a:ln w="6350" cap="flat" cmpd="sng" algn="ctr">
            <a:solidFill>
              <a:srgbClr val="72727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 65 Medium" pitchFamily="34" charset="0"/>
            </a:endParaRPr>
          </a:p>
        </p:txBody>
      </p:sp>
      <p:pic>
        <p:nvPicPr>
          <p:cNvPr id="24" name="Image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0400" y="288000"/>
            <a:ext cx="458653" cy="954000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68000" y="1602000"/>
            <a:ext cx="8218800" cy="4525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  <a:endParaRPr kumimoji="0" lang="en-US" dirty="0" smtClean="0"/>
          </a:p>
          <a:p>
            <a:pPr lvl="1" eaLnBrk="1" latinLnBrk="0" hangingPunct="1"/>
            <a:r>
              <a:rPr kumimoji="0" lang="en-US" dirty="0" err="1" smtClean="0"/>
              <a:t>Deuxième</a:t>
            </a:r>
            <a:r>
              <a:rPr kumimoji="0" lang="en-US" dirty="0" smtClean="0"/>
              <a:t> </a:t>
            </a:r>
            <a:r>
              <a:rPr kumimoji="0" lang="en-US" dirty="0" err="1" smtClean="0"/>
              <a:t>niveau</a:t>
            </a:r>
            <a:endParaRPr kumimoji="0" lang="en-US" dirty="0" smtClean="0"/>
          </a:p>
          <a:p>
            <a:pPr lvl="2" eaLnBrk="1" latinLnBrk="0" hangingPunct="1"/>
            <a:r>
              <a:rPr kumimoji="0" lang="en-US" dirty="0" err="1" smtClean="0"/>
              <a:t>Troisième</a:t>
            </a:r>
            <a:r>
              <a:rPr kumimoji="0" lang="en-US" dirty="0" smtClean="0"/>
              <a:t> </a:t>
            </a:r>
            <a:r>
              <a:rPr kumimoji="0" lang="en-US" dirty="0" err="1" smtClean="0"/>
              <a:t>niveau</a:t>
            </a:r>
            <a:endParaRPr kumimoji="0" lang="en-US" dirty="0" smtClean="0"/>
          </a:p>
          <a:p>
            <a:pPr lvl="3" eaLnBrk="1" latinLnBrk="0" hangingPunct="1"/>
            <a:r>
              <a:rPr kumimoji="0" lang="en-US" dirty="0" err="1" smtClean="0"/>
              <a:t>Quatrième</a:t>
            </a:r>
            <a:r>
              <a:rPr kumimoji="0" lang="en-US" dirty="0" smtClean="0"/>
              <a:t> </a:t>
            </a:r>
            <a:r>
              <a:rPr kumimoji="0" lang="en-US" dirty="0" err="1" smtClean="0"/>
              <a:t>niveau</a:t>
            </a:r>
            <a:endParaRPr kumimoji="0" lang="en-US" dirty="0" smtClean="0"/>
          </a:p>
          <a:p>
            <a:pPr lvl="4" eaLnBrk="1" latinLnBrk="0" hangingPunct="1"/>
            <a:r>
              <a:rPr kumimoji="0" lang="en-US" dirty="0" err="1" smtClean="0"/>
              <a:t>Cinquième</a:t>
            </a:r>
            <a:r>
              <a:rPr kumimoji="0" lang="en-US" dirty="0" smtClean="0"/>
              <a:t> </a:t>
            </a:r>
            <a:r>
              <a:rPr kumimoji="0" lang="en-US" dirty="0" err="1" smtClean="0"/>
              <a:t>niveau</a:t>
            </a:r>
            <a:endParaRPr kumimoji="0" lang="en-US" dirty="0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1080000" y="237600"/>
            <a:ext cx="7416000" cy="1022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Cliquez pour modifier le titre</a:t>
            </a:r>
            <a:br>
              <a:rPr lang="fr-FR" dirty="0" smtClean="0"/>
            </a:br>
            <a:r>
              <a:rPr lang="fr-FR" dirty="0" smtClean="0"/>
              <a:t>Le titre peut-être étendu sur deux lignes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2"/>
          </p:nvPr>
        </p:nvSpPr>
        <p:spPr>
          <a:xfrm>
            <a:off x="403200" y="6411600"/>
            <a:ext cx="900000" cy="2448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 baseline="0">
                <a:solidFill>
                  <a:srgbClr val="727272"/>
                </a:solidFill>
                <a:latin typeface="Arial"/>
              </a:defRPr>
            </a:lvl1pPr>
          </a:lstStyle>
          <a:p>
            <a:fld id="{C1B8583E-0008-4C8B-90DE-EA9E8DF52DCE}" type="datetime1">
              <a:rPr lang="en-GB" smtClean="0"/>
              <a:t>20/03/2017</a:t>
            </a:fld>
            <a:endParaRPr lang="en-GB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8000" y="6411600"/>
            <a:ext cx="4680000" cy="2448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 kern="1200" baseline="0">
                <a:solidFill>
                  <a:srgbClr val="727272"/>
                </a:solidFill>
                <a:latin typeface="Arial"/>
              </a:defRPr>
            </a:lvl1pPr>
          </a:lstStyle>
          <a:p>
            <a:endParaRPr lang="en-GB"/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0000" y="6411600"/>
            <a:ext cx="342000" cy="244800"/>
          </a:xfrm>
          <a:prstGeom prst="rect">
            <a:avLst/>
          </a:prstGeom>
        </p:spPr>
        <p:txBody>
          <a:bodyPr vert="horz" wrap="none" lIns="91440" tIns="45720" rIns="91440" bIns="45720" rtlCol="0" anchor="t" anchorCtr="0"/>
          <a:lstStyle>
            <a:lvl1pPr algn="r">
              <a:defRPr sz="1000" baseline="0">
                <a:solidFill>
                  <a:schemeClr val="bg1"/>
                </a:solidFill>
                <a:latin typeface="Arial"/>
              </a:defRPr>
            </a:lvl1pPr>
          </a:lstStyle>
          <a:p>
            <a:fld id="{1EA4AF28-2AB5-4FBA-9402-9730AF6EFF8B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000" indent="-342000" algn="l" rtl="0" eaLnBrk="1" latinLnBrk="0" hangingPunct="1">
        <a:spcBef>
          <a:spcPts val="768"/>
        </a:spcBef>
        <a:buClr>
          <a:schemeClr val="tx1"/>
        </a:buClr>
        <a:buFont typeface="Arial" pitchFamily="34" charset="0"/>
        <a:buChar char="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600" indent="-284400" algn="l" rtl="0" eaLnBrk="1" latinLnBrk="0" hangingPunct="1">
        <a:spcBef>
          <a:spcPts val="672"/>
        </a:spcBef>
        <a:buClr>
          <a:schemeClr val="tx1"/>
        </a:buClr>
        <a:buFont typeface="Arial" pitchFamily="34" charset="0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rtl="0" eaLnBrk="1" latinLnBrk="0" hangingPunct="1">
        <a:spcBef>
          <a:spcPts val="576"/>
        </a:spcBef>
        <a:buClr>
          <a:schemeClr val="tx1"/>
        </a:buClr>
        <a:buFont typeface="Arial" pitchFamily="34" charset="0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rtl="0" eaLnBrk="1" latinLnBrk="0" hangingPunct="1">
        <a:spcBef>
          <a:spcPts val="480"/>
        </a:spcBef>
        <a:buClr>
          <a:schemeClr val="tx1"/>
        </a:buClr>
        <a:buFont typeface="Arial" pitchFamily="34" charset="0"/>
        <a:buChar char="–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9200" indent="-230400" algn="l" rtl="0" eaLnBrk="1" latinLnBrk="0" hangingPunct="1">
        <a:spcBef>
          <a:spcPts val="480"/>
        </a:spcBef>
        <a:buClr>
          <a:schemeClr val="tx1"/>
        </a:buClr>
        <a:buFont typeface="Arial" pitchFamily="34" charset="0"/>
        <a:buChar char="»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237600"/>
            <a:ext cx="7956496" cy="1022400"/>
          </a:xfrm>
        </p:spPr>
        <p:txBody>
          <a:bodyPr/>
          <a:lstStyle/>
          <a:p>
            <a:r>
              <a:rPr lang="en-GB" sz="2800" b="1" dirty="0" smtClean="0">
                <a:solidFill>
                  <a:schemeClr val="tx1">
                    <a:lumMod val="50000"/>
                  </a:schemeClr>
                </a:solidFill>
              </a:rPr>
              <a:t>NSO data collections of subjective well-being</a:t>
            </a:r>
            <a:endParaRPr lang="en-GB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705025"/>
              </p:ext>
            </p:extLst>
          </p:nvPr>
        </p:nvGraphicFramePr>
        <p:xfrm>
          <a:off x="467544" y="188640"/>
          <a:ext cx="8496944" cy="61370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9975"/>
                <a:gridCol w="1117069"/>
                <a:gridCol w="1117069"/>
                <a:gridCol w="1716407"/>
                <a:gridCol w="1944216"/>
                <a:gridCol w="1872208"/>
              </a:tblGrid>
              <a:tr h="364442">
                <a:tc>
                  <a:txBody>
                    <a:bodyPr/>
                    <a:lstStyle/>
                    <a:p>
                      <a:pPr algn="ctr" fontAlgn="b"/>
                      <a:endParaRPr lang="en-GB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 smtClean="0">
                          <a:solidFill>
                            <a:schemeClr val="bg1"/>
                          </a:solidFill>
                        </a:rPr>
                        <a:t>EU SILC</a:t>
                      </a:r>
                      <a:endParaRPr lang="en-GB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 smtClean="0">
                          <a:solidFill>
                            <a:schemeClr val="bg1"/>
                          </a:solidFill>
                        </a:rPr>
                        <a:t>European Health Interview Survey</a:t>
                      </a:r>
                      <a:endParaRPr lang="en-GB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Other (additional) NSO data collections</a:t>
                      </a:r>
                      <a:endParaRPr lang="en-GB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</a:tr>
              <a:tr h="462790"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800" dirty="0" smtClean="0">
                          <a:solidFill>
                            <a:schemeClr val="bg1"/>
                          </a:solidFill>
                        </a:rPr>
                        <a:t>(included life evaluation,</a:t>
                      </a:r>
                      <a:r>
                        <a:rPr lang="en-GB" sz="800" baseline="0" dirty="0" smtClean="0">
                          <a:solidFill>
                            <a:schemeClr val="bg1"/>
                          </a:solidFill>
                        </a:rPr>
                        <a:t> eudaimonia and affect in 2013</a:t>
                      </a:r>
                      <a:r>
                        <a:rPr lang="en-GB" sz="1000" baseline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GB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 smtClean="0">
                          <a:solidFill>
                            <a:schemeClr val="bg1"/>
                          </a:solidFill>
                        </a:rPr>
                        <a:t>(included</a:t>
                      </a:r>
                      <a:r>
                        <a:rPr lang="en-GB" sz="800" baseline="0" dirty="0" smtClean="0">
                          <a:solidFill>
                            <a:schemeClr val="bg1"/>
                          </a:solidFill>
                        </a:rPr>
                        <a:t> affect in 2013-2015)</a:t>
                      </a:r>
                      <a:endParaRPr lang="en-GB"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Life evaluation</a:t>
                      </a:r>
                      <a:endParaRPr lang="en-GB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Affect/experiential</a:t>
                      </a:r>
                      <a:r>
                        <a:rPr lang="en-GB" sz="10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well-being</a:t>
                      </a:r>
                      <a:endParaRPr lang="en-GB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Eudaimonia</a:t>
                      </a:r>
                      <a:endParaRPr lang="en-GB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</a:tr>
              <a:tr h="141489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GB" sz="8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Australia</a:t>
                      </a: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endParaRPr lang="en-GB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endParaRPr lang="en-GB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From 2014, every 4 years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From 2001, every 3-4 years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endParaRPr lang="en-GB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89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GB" sz="8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Austria</a:t>
                      </a:r>
                      <a:endParaRPr lang="en-GB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●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●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From 2004,</a:t>
                      </a:r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now annually</a:t>
                      </a:r>
                      <a:endParaRPr lang="en-GB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89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GB" sz="8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Belgium</a:t>
                      </a:r>
                      <a:endParaRPr lang="en-GB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●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●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endParaRPr lang="en-GB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89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GB" sz="8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Canada</a:t>
                      </a: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endParaRPr lang="en-GB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endParaRPr lang="en-GB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From 1985,</a:t>
                      </a:r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annually</a:t>
                      </a:r>
                      <a:endParaRPr lang="en-GB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From 2015, annually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2016,</a:t>
                      </a:r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frequency tbc</a:t>
                      </a:r>
                      <a:endParaRPr lang="en-GB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41489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GB" sz="8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Chile</a:t>
                      </a:r>
                      <a:endParaRPr lang="en-GB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endParaRPr lang="en-GB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endParaRPr lang="en-GB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From 2011,</a:t>
                      </a:r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biennially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89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GB" sz="8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Czech Rep.</a:t>
                      </a:r>
                      <a:endParaRPr lang="en-GB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●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●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endParaRPr lang="en-GB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89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GB" sz="8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Denmark</a:t>
                      </a:r>
                      <a:endParaRPr lang="en-GB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●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●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From 2015,</a:t>
                      </a:r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frequency tbc</a:t>
                      </a:r>
                      <a:endParaRPr lang="en-GB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From 2015, frequency tbc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From 2015, frequency tbc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41489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GB" sz="8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Estonia</a:t>
                      </a:r>
                      <a:endParaRPr lang="en-GB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●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●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endParaRPr lang="en-GB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endParaRPr lang="en-GB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89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GB" sz="8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Finland</a:t>
                      </a:r>
                      <a:endParaRPr lang="en-GB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●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●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endParaRPr lang="en-GB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89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GB" sz="8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France</a:t>
                      </a:r>
                      <a:endParaRPr lang="en-GB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●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●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From 2011,</a:t>
                      </a:r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annually</a:t>
                      </a:r>
                      <a:endParaRPr lang="en-GB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From 2011, annually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endParaRPr lang="en-GB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89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GB" sz="8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Germany</a:t>
                      </a:r>
                      <a:endParaRPr lang="en-GB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●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●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endParaRPr lang="en-GB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89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GB" sz="8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Greece</a:t>
                      </a:r>
                      <a:endParaRPr lang="en-GB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●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●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endParaRPr lang="en-GB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89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GB" sz="8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Hungary</a:t>
                      </a:r>
                      <a:endParaRPr lang="en-GB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●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●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From 2013, biennially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From 2013, biennially</a:t>
                      </a: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41489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GB" sz="8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Iceland</a:t>
                      </a:r>
                      <a:endParaRPr lang="en-GB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●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●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endParaRPr lang="en-GB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89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GB" sz="8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Ireland</a:t>
                      </a:r>
                      <a:endParaRPr lang="en-GB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●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●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endParaRPr lang="en-GB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89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GB" sz="8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Israel</a:t>
                      </a:r>
                      <a:endParaRPr lang="en-GB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endParaRPr lang="en-GB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endParaRPr lang="en-GB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From 2006, annually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From 2002,</a:t>
                      </a:r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annually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endParaRPr lang="en-GB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93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GB" sz="8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Italy</a:t>
                      </a:r>
                      <a:endParaRPr lang="en-GB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●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●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From</a:t>
                      </a:r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2012, annually</a:t>
                      </a:r>
                      <a:endParaRPr lang="en-GB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89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GB" sz="8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Japan</a:t>
                      </a:r>
                      <a:endParaRPr lang="en-GB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endParaRPr lang="en-GB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endParaRPr lang="en-GB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endParaRPr lang="en-GB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endParaRPr lang="en-GB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endParaRPr lang="en-GB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89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GB" sz="8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Korea</a:t>
                      </a:r>
                      <a:endParaRPr lang="en-GB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endParaRPr lang="en-GB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endParaRPr lang="en-GB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From 2013,</a:t>
                      </a:r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annually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2013-2015 (Social Integration</a:t>
                      </a:r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Survey)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2013-2015 (Social Integration</a:t>
                      </a:r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Survey)</a:t>
                      </a:r>
                      <a:endParaRPr lang="en-GB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41489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GB" sz="8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Latvia</a:t>
                      </a:r>
                      <a:endParaRPr lang="en-GB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●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●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endParaRPr lang="en-GB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89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GB" sz="8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Luxembourg</a:t>
                      </a:r>
                      <a:endParaRPr lang="en-GB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●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●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endParaRPr lang="en-GB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89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GB" sz="8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Mexico</a:t>
                      </a:r>
                      <a:endParaRPr lang="en-GB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endParaRPr lang="en-GB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endParaRPr lang="en-GB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 2012, frequency</a:t>
                      </a:r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tbc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2012</a:t>
                      </a:r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and 2013, experimental</a:t>
                      </a:r>
                      <a:endParaRPr lang="en-GB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2013/14,</a:t>
                      </a:r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frequency tbc</a:t>
                      </a:r>
                      <a:endParaRPr lang="en-GB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41489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GB" sz="8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Netherlands</a:t>
                      </a:r>
                      <a:endParaRPr lang="en-GB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●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●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From 1974,</a:t>
                      </a:r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now annually</a:t>
                      </a:r>
                      <a:endParaRPr lang="en-GB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2016, frequency tbc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2016,</a:t>
                      </a:r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frequency tbc</a:t>
                      </a:r>
                      <a:endParaRPr lang="en-GB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41489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GB" sz="8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New</a:t>
                      </a:r>
                      <a:r>
                        <a:rPr lang="en-GB" sz="800" b="0" i="0" u="none" strike="noStrike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Zealand</a:t>
                      </a:r>
                      <a:endParaRPr lang="en-GB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endParaRPr lang="en-GB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endParaRPr lang="en-GB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From 2014, biennially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From 2008, biennially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From 2014; biennially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41489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GB" sz="8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Norway</a:t>
                      </a:r>
                      <a:endParaRPr lang="en-GB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●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●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endParaRPr lang="en-GB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89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GB" sz="8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Poland</a:t>
                      </a:r>
                      <a:endParaRPr lang="en-GB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●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●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From 2011,</a:t>
                      </a:r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now annually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From 2011, every 4 years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From 2015; every 4</a:t>
                      </a:r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years</a:t>
                      </a:r>
                      <a:endParaRPr lang="en-GB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41489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GB" sz="8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Portugal</a:t>
                      </a:r>
                      <a:endParaRPr lang="en-GB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●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●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endParaRPr lang="en-GB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89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GB" sz="8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Slovakia</a:t>
                      </a:r>
                      <a:endParaRPr lang="en-GB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●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●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endParaRPr lang="en-GB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89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GB" sz="8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Slovenia</a:t>
                      </a:r>
                      <a:endParaRPr lang="en-GB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●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●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From 2012, annually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89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GB" sz="8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Spain</a:t>
                      </a:r>
                      <a:endParaRPr lang="en-GB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●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●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endParaRPr lang="en-GB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2011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89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GB" sz="8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Sweden</a:t>
                      </a:r>
                      <a:endParaRPr lang="en-GB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●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●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endParaRPr lang="en-GB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89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GB" sz="8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Switzerland</a:t>
                      </a:r>
                      <a:endParaRPr lang="en-GB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●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endParaRPr lang="en-GB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From 2007,</a:t>
                      </a:r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annually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From 2013, annually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1489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GB" sz="8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Turkey</a:t>
                      </a:r>
                      <a:endParaRPr lang="en-GB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●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endParaRPr lang="en-GB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endParaRPr lang="en-GB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9501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GB" sz="8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UK</a:t>
                      </a:r>
                      <a:endParaRPr lang="en-GB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●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●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From 2011, annually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From 2011, annually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From 2011, annually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41489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GB" sz="800" b="0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United States*</a:t>
                      </a:r>
                      <a:endParaRPr lang="en-GB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endParaRPr lang="en-GB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endParaRPr lang="en-GB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2010, 2012, 2013 (ATUS);</a:t>
                      </a:r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from 2005 (CDC), irregular frequency</a:t>
                      </a:r>
                      <a:endParaRPr lang="en-GB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From 2010, annually (National Health Interview Survey);</a:t>
                      </a:r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2010, 2013</a:t>
                      </a:r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(ATUS) 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From 2005 (CDC)</a:t>
                      </a:r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irregular frequency</a:t>
                      </a:r>
                      <a:endParaRPr lang="en-GB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82201">
                <a:tc>
                  <a:txBody>
                    <a:bodyPr/>
                    <a:lstStyle/>
                    <a:p>
                      <a:pPr marL="3600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Total:</a:t>
                      </a:r>
                      <a:endParaRPr lang="en-GB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 </a:t>
                      </a:r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(34 including EU SILC)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 </a:t>
                      </a:r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(33 including EU</a:t>
                      </a:r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SILC</a:t>
                      </a:r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SzPct val="200000"/>
                        <a:buFont typeface="Wingdings" panose="05000000000000000000" pitchFamily="2" charset="2"/>
                        <a:buNone/>
                      </a:pPr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lang="en-GB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GB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(31 including EU SILC)</a:t>
                      </a:r>
                      <a:endParaRPr lang="en-GB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3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CDE_Français_blanc">
  <a:themeElements>
    <a:clrScheme name="OECD white">
      <a:dk1>
        <a:srgbClr val="727272"/>
      </a:dk1>
      <a:lt1>
        <a:sysClr val="window" lastClr="FFFFFF"/>
      </a:lt1>
      <a:dk2>
        <a:srgbClr val="006299"/>
      </a:dk2>
      <a:lt2>
        <a:srgbClr val="E6E6E6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ECD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FB0B2B5DA9BF43B4C4DA5DCCCCC743" ma:contentTypeVersion="2" ma:contentTypeDescription="Create a new document." ma:contentTypeScope="" ma:versionID="51dc0ceaaa2f972c19b6fbebbfb82b62">
  <xsd:schema xmlns:xsd="http://www.w3.org/2001/XMLSchema" xmlns:p="http://schemas.microsoft.com/office/2006/metadata/properties" xmlns:ns2="d25e46e8-9cb3-4966-aa84-0c46c1425b79" targetNamespace="http://schemas.microsoft.com/office/2006/metadata/properties" ma:root="true" ma:fieldsID="018df2d0fd2925799bfb851f5de2b8cd" ns2:_="">
    <xsd:import namespace="d25e46e8-9cb3-4966-aa84-0c46c1425b79"/>
    <xsd:element name="properties">
      <xsd:complexType>
        <xsd:sequence>
          <xsd:element name="documentManagement">
            <xsd:complexType>
              <xsd:all>
                <xsd:element ref="ns2:InvID" minOccurs="0"/>
                <xsd:element ref="ns2:InvIDRef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d25e46e8-9cb3-4966-aa84-0c46c1425b79" elementFormDefault="qualified">
    <xsd:import namespace="http://schemas.microsoft.com/office/2006/documentManagement/types"/>
    <xsd:element name="InvID" ma:index="8" nillable="true" ma:displayName="InvID" ma:internalName="InvID" ma:readOnly="true">
      <xsd:simpleType>
        <xsd:restriction base="dms:Text"/>
      </xsd:simpleType>
    </xsd:element>
    <xsd:element name="InvIDRef" ma:index="9" nillable="true" ma:displayName="InvIDRef" ma:internalName="InvIDRef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9C65E9A-121A-41EB-B470-DB354CA493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5e46e8-9cb3-4966-aa84-0c46c1425b79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260CB3D1-C724-4228-AD18-CD8E43B592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7D6FF8-C105-4674-BA80-37E46B38DBE6}">
  <ds:schemaRefs>
    <ds:schemaRef ds:uri="http://www.w3.org/XML/1998/namespace"/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d25e46e8-9cb3-4966-aa84-0c46c1425b79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OCDE_Français_blanc</Template>
  <TotalTime>5154</TotalTime>
  <Words>369</Words>
  <Application>Microsoft Office PowerPoint</Application>
  <PresentationFormat>On-screen Show (4:3)</PresentationFormat>
  <Paragraphs>143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OCDE_Français_blanc</vt:lpstr>
      <vt:lpstr>NSO data collections of subjective well-being</vt:lpstr>
    </vt:vector>
  </TitlesOfParts>
  <Company>OECD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WISTROM Bettina</dc:creator>
  <cp:lastModifiedBy>EXTON Carrie</cp:lastModifiedBy>
  <cp:revision>264</cp:revision>
  <cp:lastPrinted>2016-07-13T14:58:50Z</cp:lastPrinted>
  <dcterms:created xsi:type="dcterms:W3CDTF">2014-05-14T09:40:27Z</dcterms:created>
  <dcterms:modified xsi:type="dcterms:W3CDTF">2017-03-20T02:43:30Z</dcterms:modified>
</cp:coreProperties>
</file>