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8/27/2019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fidburhanuddin.wordpress.com/2014/05/31/ontologi-pengetahuan-filsafat/" TargetMode="External"/><Relationship Id="rId2" Type="http://schemas.openxmlformats.org/officeDocument/2006/relationships/hyperlink" Target="https://www.academia.edu/36773458/Filsafat_Ilmu_Makalah_Ontologi" TargetMode="External"/><Relationship Id="rId1" Type="http://schemas.openxmlformats.org/officeDocument/2006/relationships/slideLayout" Target="../slideLayouts/slideLayout2.xml"/><Relationship Id="rId4" Type="http://schemas.openxmlformats.org/officeDocument/2006/relationships/hyperlink" Target="https://books.google.co.id/books?id=O8NoDwAAQBAJ&amp;printsec=frontcover&amp;dq=filsafat+ilmu&amp;hl=id&amp;sa=X&amp;ved=0ahUKEwik67rIp4TkAhXafysKHZIYBA8Q6AEIKTAA#v=onepage&amp;q=filsafat%20ilmu&amp;f=fal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2006" y="1555845"/>
            <a:ext cx="7547212" cy="1830819"/>
          </a:xfrm>
        </p:spPr>
        <p:txBody>
          <a:bodyPr/>
          <a:lstStyle/>
          <a:p>
            <a:r>
              <a:rPr lang="id-ID" sz="2800" b="1" dirty="0">
                <a:latin typeface="Times New Roman" panose="02020603050405020304" pitchFamily="18" charset="0"/>
                <a:cs typeface="Times New Roman" panose="02020603050405020304" pitchFamily="18" charset="0"/>
              </a:rPr>
              <a:t>ONTOLOGI PENGETAHUAN, KEYAKINAN, DAN SUMBER-SUMBER PENGETAHUAN</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id-ID" sz="2800" b="1" dirty="0">
                <a:latin typeface="Times New Roman" panose="02020603050405020304" pitchFamily="18" charset="0"/>
                <a:cs typeface="Times New Roman" panose="02020603050405020304" pitchFamily="18" charset="0"/>
              </a:rPr>
              <a:t>( JENIS PENGETAHUAN DAN TEORI-TEORI KEBENARAN PENGETAHUAN )</a:t>
            </a:r>
            <a:endParaRPr lang="en-US" sz="2800" dirty="0"/>
          </a:p>
        </p:txBody>
      </p:sp>
      <p:sp>
        <p:nvSpPr>
          <p:cNvPr id="3" name="Subtitle 2"/>
          <p:cNvSpPr>
            <a:spLocks noGrp="1"/>
          </p:cNvSpPr>
          <p:nvPr>
            <p:ph type="subTitle" idx="1"/>
          </p:nvPr>
        </p:nvSpPr>
        <p:spPr>
          <a:xfrm>
            <a:off x="2692398" y="3534770"/>
            <a:ext cx="6815669" cy="1897039"/>
          </a:xfrm>
        </p:spPr>
        <p:txBody>
          <a:bodyPr>
            <a:noAutofit/>
          </a:bodyPr>
          <a:lstStyle/>
          <a:p>
            <a:pPr algn="l"/>
            <a:r>
              <a:rPr lang="en-ID" sz="1100" b="1" dirty="0">
                <a:latin typeface="Times New Roman" panose="02020603050405020304" pitchFamily="18" charset="0"/>
                <a:cs typeface="Times New Roman" panose="02020603050405020304" pitchFamily="18" charset="0"/>
              </a:rPr>
              <a:t>KELOMPOK 2A</a:t>
            </a:r>
            <a:endParaRPr lang="en-US" sz="1100" b="1" dirty="0">
              <a:latin typeface="Times New Roman" panose="02020603050405020304" pitchFamily="18" charset="0"/>
              <a:cs typeface="Times New Roman" panose="02020603050405020304" pitchFamily="18" charset="0"/>
            </a:endParaRPr>
          </a:p>
          <a:p>
            <a:pPr lvl="0" algn="l"/>
            <a:r>
              <a:rPr lang="en-ID" sz="1100" dirty="0" err="1">
                <a:latin typeface="Times New Roman" panose="02020603050405020304" pitchFamily="18" charset="0"/>
                <a:cs typeface="Times New Roman" panose="02020603050405020304" pitchFamily="18" charset="0"/>
              </a:rPr>
              <a:t>Anggota</a:t>
            </a:r>
            <a:r>
              <a:rPr lang="en-ID" sz="1100" dirty="0">
                <a:latin typeface="Times New Roman" panose="02020603050405020304" pitchFamily="18" charset="0"/>
                <a:cs typeface="Times New Roman" panose="02020603050405020304" pitchFamily="18" charset="0"/>
              </a:rPr>
              <a:t> : 1.  </a:t>
            </a:r>
            <a:r>
              <a:rPr lang="id-ID" sz="1050" dirty="0">
                <a:latin typeface="Times New Roman" panose="02020603050405020304" pitchFamily="18" charset="0"/>
                <a:cs typeface="Times New Roman" panose="02020603050405020304" pitchFamily="18" charset="0"/>
              </a:rPr>
              <a:t>Ketua </a:t>
            </a:r>
            <a:r>
              <a:rPr lang="en-ID" sz="1050" dirty="0" smtClean="0">
                <a:latin typeface="Times New Roman" panose="02020603050405020304" pitchFamily="18" charset="0"/>
                <a:cs typeface="Times New Roman" panose="02020603050405020304" pitchFamily="18" charset="0"/>
              </a:rPr>
              <a:t> </a:t>
            </a:r>
            <a:r>
              <a:rPr lang="en-ID" sz="1050" dirty="0">
                <a:latin typeface="Times New Roman" panose="02020603050405020304" pitchFamily="18" charset="0"/>
                <a:cs typeface="Times New Roman" panose="02020603050405020304" pitchFamily="18" charset="0"/>
              </a:rPr>
              <a:t>	</a:t>
            </a:r>
            <a:r>
              <a:rPr lang="en-ID" sz="1050" dirty="0" smtClean="0">
                <a:latin typeface="Times New Roman" panose="02020603050405020304" pitchFamily="18" charset="0"/>
                <a:cs typeface="Times New Roman" panose="02020603050405020304" pitchFamily="18" charset="0"/>
              </a:rPr>
              <a:t>	</a:t>
            </a:r>
            <a:r>
              <a:rPr lang="id-ID" sz="1050" dirty="0" smtClean="0">
                <a:latin typeface="Times New Roman" panose="02020603050405020304" pitchFamily="18" charset="0"/>
                <a:cs typeface="Times New Roman" panose="02020603050405020304" pitchFamily="18" charset="0"/>
              </a:rPr>
              <a:t>: </a:t>
            </a:r>
            <a:r>
              <a:rPr lang="id-ID" sz="1050" dirty="0">
                <a:latin typeface="Times New Roman" panose="02020603050405020304" pitchFamily="18" charset="0"/>
                <a:cs typeface="Times New Roman" panose="02020603050405020304" pitchFamily="18" charset="0"/>
              </a:rPr>
              <a:t>GALUH FARAHITA AL ZUNAIDI 	(071911633043)</a:t>
            </a:r>
            <a:endParaRPr lang="en-US" sz="1050" dirty="0">
              <a:latin typeface="Times New Roman" panose="02020603050405020304" pitchFamily="18" charset="0"/>
              <a:cs typeface="Times New Roman" panose="02020603050405020304" pitchFamily="18" charset="0"/>
            </a:endParaRPr>
          </a:p>
          <a:p>
            <a:pPr lvl="0" algn="l"/>
            <a:r>
              <a:rPr lang="en-US" sz="1050" dirty="0">
                <a:latin typeface="Times New Roman" panose="02020603050405020304" pitchFamily="18" charset="0"/>
                <a:cs typeface="Times New Roman" panose="02020603050405020304" pitchFamily="18" charset="0"/>
              </a:rPr>
              <a:t>	</a:t>
            </a:r>
            <a:r>
              <a:rPr lang="en-US" sz="1050" dirty="0" smtClean="0">
                <a:latin typeface="Times New Roman" panose="02020603050405020304" pitchFamily="18" charset="0"/>
                <a:cs typeface="Times New Roman" panose="02020603050405020304" pitchFamily="18" charset="0"/>
              </a:rPr>
              <a:t>    </a:t>
            </a:r>
            <a:r>
              <a:rPr lang="en-US" sz="1050" dirty="0">
                <a:latin typeface="Times New Roman" panose="02020603050405020304" pitchFamily="18" charset="0"/>
                <a:cs typeface="Times New Roman" panose="02020603050405020304" pitchFamily="18" charset="0"/>
              </a:rPr>
              <a:t>2. </a:t>
            </a:r>
            <a:r>
              <a:rPr lang="id-ID" sz="1050" dirty="0">
                <a:latin typeface="Times New Roman" panose="02020603050405020304" pitchFamily="18" charset="0"/>
                <a:cs typeface="Times New Roman" panose="02020603050405020304" pitchFamily="18" charset="0"/>
              </a:rPr>
              <a:t>Sekertaris	</a:t>
            </a:r>
            <a:r>
              <a:rPr lang="en-ID" sz="1050" dirty="0" smtClean="0">
                <a:latin typeface="Times New Roman" panose="02020603050405020304" pitchFamily="18" charset="0"/>
                <a:cs typeface="Times New Roman" panose="02020603050405020304" pitchFamily="18" charset="0"/>
              </a:rPr>
              <a:t>	</a:t>
            </a:r>
            <a:r>
              <a:rPr lang="id-ID" sz="1050" dirty="0" smtClean="0">
                <a:latin typeface="Times New Roman" panose="02020603050405020304" pitchFamily="18" charset="0"/>
                <a:cs typeface="Times New Roman" panose="02020603050405020304" pitchFamily="18" charset="0"/>
              </a:rPr>
              <a:t>: </a:t>
            </a:r>
            <a:r>
              <a:rPr lang="id-ID" sz="1050" dirty="0">
                <a:latin typeface="Times New Roman" panose="02020603050405020304" pitchFamily="18" charset="0"/>
                <a:cs typeface="Times New Roman" panose="02020603050405020304" pitchFamily="18" charset="0"/>
              </a:rPr>
              <a:t>KUSUMA DEWI TIARA 		(071911633076)</a:t>
            </a:r>
            <a:endParaRPr lang="en-US" sz="1050" dirty="0">
              <a:latin typeface="Times New Roman" panose="02020603050405020304" pitchFamily="18" charset="0"/>
              <a:cs typeface="Times New Roman" panose="02020603050405020304" pitchFamily="18" charset="0"/>
            </a:endParaRPr>
          </a:p>
          <a:p>
            <a:pPr lvl="0" algn="l"/>
            <a:r>
              <a:rPr lang="en-US" sz="1050" dirty="0">
                <a:latin typeface="Times New Roman" panose="02020603050405020304" pitchFamily="18" charset="0"/>
                <a:cs typeface="Times New Roman" panose="02020603050405020304" pitchFamily="18" charset="0"/>
              </a:rPr>
              <a:t>	</a:t>
            </a:r>
            <a:r>
              <a:rPr lang="en-US" sz="1050" dirty="0" smtClean="0">
                <a:latin typeface="Times New Roman" panose="02020603050405020304" pitchFamily="18" charset="0"/>
                <a:cs typeface="Times New Roman" panose="02020603050405020304" pitchFamily="18" charset="0"/>
              </a:rPr>
              <a:t>    </a:t>
            </a:r>
            <a:r>
              <a:rPr lang="en-US" sz="1050" dirty="0">
                <a:latin typeface="Times New Roman" panose="02020603050405020304" pitchFamily="18" charset="0"/>
                <a:cs typeface="Times New Roman" panose="02020603050405020304" pitchFamily="18" charset="0"/>
              </a:rPr>
              <a:t>3. </a:t>
            </a:r>
            <a:r>
              <a:rPr lang="id-ID" sz="1050" dirty="0">
                <a:latin typeface="Times New Roman" panose="02020603050405020304" pitchFamily="18" charset="0"/>
                <a:cs typeface="Times New Roman" panose="02020603050405020304" pitchFamily="18" charset="0"/>
              </a:rPr>
              <a:t>Bendahara Umum	: YOSI PURWANTI 			(071911633073)</a:t>
            </a:r>
            <a:endParaRPr lang="en-US" sz="1050" dirty="0">
              <a:latin typeface="Times New Roman" panose="02020603050405020304" pitchFamily="18" charset="0"/>
              <a:cs typeface="Times New Roman" panose="02020603050405020304" pitchFamily="18" charset="0"/>
            </a:endParaRPr>
          </a:p>
          <a:p>
            <a:pPr lvl="0" algn="l"/>
            <a:r>
              <a:rPr lang="en-US" sz="1050" dirty="0">
                <a:latin typeface="Times New Roman" panose="02020603050405020304" pitchFamily="18" charset="0"/>
                <a:cs typeface="Times New Roman" panose="02020603050405020304" pitchFamily="18" charset="0"/>
              </a:rPr>
              <a:t>	</a:t>
            </a:r>
            <a:r>
              <a:rPr lang="en-US" sz="1050" dirty="0" smtClean="0">
                <a:latin typeface="Times New Roman" panose="02020603050405020304" pitchFamily="18" charset="0"/>
                <a:cs typeface="Times New Roman" panose="02020603050405020304" pitchFamily="18" charset="0"/>
              </a:rPr>
              <a:t>    </a:t>
            </a:r>
            <a:r>
              <a:rPr lang="en-US" sz="1050" dirty="0">
                <a:latin typeface="Times New Roman" panose="02020603050405020304" pitchFamily="18" charset="0"/>
                <a:cs typeface="Times New Roman" panose="02020603050405020304" pitchFamily="18" charset="0"/>
              </a:rPr>
              <a:t>4. </a:t>
            </a:r>
            <a:r>
              <a:rPr lang="id-ID" sz="1050" dirty="0">
                <a:latin typeface="Times New Roman" panose="02020603050405020304" pitchFamily="18" charset="0"/>
                <a:cs typeface="Times New Roman" panose="02020603050405020304" pitchFamily="18" charset="0"/>
              </a:rPr>
              <a:t>Bendahara </a:t>
            </a:r>
            <a:r>
              <a:rPr lang="id-ID" sz="1050" dirty="0" smtClean="0">
                <a:latin typeface="Times New Roman" panose="02020603050405020304" pitchFamily="18" charset="0"/>
                <a:cs typeface="Times New Roman" panose="02020603050405020304" pitchFamily="18" charset="0"/>
              </a:rPr>
              <a:t>I</a:t>
            </a:r>
            <a:r>
              <a:rPr lang="en-ID" sz="1050" dirty="0" smtClean="0">
                <a:latin typeface="Times New Roman" panose="02020603050405020304" pitchFamily="18" charset="0"/>
                <a:cs typeface="Times New Roman" panose="02020603050405020304" pitchFamily="18" charset="0"/>
              </a:rPr>
              <a:t>	</a:t>
            </a:r>
            <a:r>
              <a:rPr lang="id-ID" sz="1050" dirty="0">
                <a:latin typeface="Times New Roman" panose="02020603050405020304" pitchFamily="18" charset="0"/>
                <a:cs typeface="Times New Roman" panose="02020603050405020304" pitchFamily="18" charset="0"/>
              </a:rPr>
              <a:t>	: AISYAH AUDIRA ILMI 		(071911633017)</a:t>
            </a:r>
            <a:endParaRPr lang="en-US" sz="1050" dirty="0">
              <a:latin typeface="Times New Roman" panose="02020603050405020304" pitchFamily="18" charset="0"/>
              <a:cs typeface="Times New Roman" panose="02020603050405020304" pitchFamily="18" charset="0"/>
            </a:endParaRPr>
          </a:p>
          <a:p>
            <a:pPr lvl="0" algn="l"/>
            <a:r>
              <a:rPr lang="en-ID" sz="1050" dirty="0">
                <a:latin typeface="Times New Roman" panose="02020603050405020304" pitchFamily="18" charset="0"/>
                <a:cs typeface="Times New Roman" panose="02020603050405020304" pitchFamily="18" charset="0"/>
              </a:rPr>
              <a:t>	</a:t>
            </a:r>
            <a:r>
              <a:rPr lang="en-ID" sz="1050" dirty="0" smtClean="0">
                <a:latin typeface="Times New Roman" panose="02020603050405020304" pitchFamily="18" charset="0"/>
                <a:cs typeface="Times New Roman" panose="02020603050405020304" pitchFamily="18" charset="0"/>
              </a:rPr>
              <a:t>    </a:t>
            </a:r>
            <a:r>
              <a:rPr lang="en-ID" sz="1050" dirty="0">
                <a:latin typeface="Times New Roman" panose="02020603050405020304" pitchFamily="18" charset="0"/>
                <a:cs typeface="Times New Roman" panose="02020603050405020304" pitchFamily="18" charset="0"/>
              </a:rPr>
              <a:t>5. </a:t>
            </a:r>
            <a:r>
              <a:rPr lang="id-ID" sz="1050" dirty="0">
                <a:latin typeface="Times New Roman" panose="02020603050405020304" pitchFamily="18" charset="0"/>
                <a:cs typeface="Times New Roman" panose="02020603050405020304" pitchFamily="18" charset="0"/>
              </a:rPr>
              <a:t>Bendahara II 	: SHEVA ALANA BRILIYANTI 	</a:t>
            </a:r>
            <a:r>
              <a:rPr lang="id-ID" sz="1050" dirty="0" smtClean="0">
                <a:latin typeface="Times New Roman" panose="02020603050405020304" pitchFamily="18" charset="0"/>
                <a:cs typeface="Times New Roman" panose="02020603050405020304" pitchFamily="18" charset="0"/>
              </a:rPr>
              <a:t>(</a:t>
            </a:r>
            <a:r>
              <a:rPr lang="id-ID" sz="1050" dirty="0">
                <a:latin typeface="Times New Roman" panose="02020603050405020304" pitchFamily="18" charset="0"/>
                <a:cs typeface="Times New Roman" panose="02020603050405020304" pitchFamily="18" charset="0"/>
              </a:rPr>
              <a:t>071911633012)</a:t>
            </a:r>
            <a:endParaRPr lang="en-US" sz="1050" dirty="0">
              <a:latin typeface="Times New Roman" panose="02020603050405020304" pitchFamily="18" charset="0"/>
              <a:cs typeface="Times New Roman" panose="02020603050405020304" pitchFamily="18" charset="0"/>
            </a:endParaRPr>
          </a:p>
          <a:p>
            <a:pPr lvl="0" algn="l"/>
            <a:r>
              <a:rPr lang="en-ID" sz="1050" dirty="0">
                <a:latin typeface="Times New Roman" panose="02020603050405020304" pitchFamily="18" charset="0"/>
                <a:cs typeface="Times New Roman" panose="02020603050405020304" pitchFamily="18" charset="0"/>
              </a:rPr>
              <a:t>	</a:t>
            </a:r>
            <a:r>
              <a:rPr lang="en-ID" sz="1050" dirty="0" smtClean="0">
                <a:latin typeface="Times New Roman" panose="02020603050405020304" pitchFamily="18" charset="0"/>
                <a:cs typeface="Times New Roman" panose="02020603050405020304" pitchFamily="18" charset="0"/>
              </a:rPr>
              <a:t>   </a:t>
            </a:r>
            <a:r>
              <a:rPr lang="en-ID" sz="1050" dirty="0">
                <a:latin typeface="Times New Roman" panose="02020603050405020304" pitchFamily="18" charset="0"/>
                <a:cs typeface="Times New Roman" panose="02020603050405020304" pitchFamily="18" charset="0"/>
              </a:rPr>
              <a:t>6. </a:t>
            </a:r>
            <a:r>
              <a:rPr lang="id-ID" sz="1050" dirty="0">
                <a:latin typeface="Times New Roman" panose="02020603050405020304" pitchFamily="18" charset="0"/>
                <a:cs typeface="Times New Roman" panose="02020603050405020304" pitchFamily="18" charset="0"/>
              </a:rPr>
              <a:t>Bendahara III 	: RISNA YULIANTI 			(071911633008)</a:t>
            </a: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378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419367"/>
            <a:ext cx="9601196" cy="846161"/>
          </a:xfrm>
        </p:spPr>
        <p:txBody>
          <a:bodyPr>
            <a:normAutofit/>
          </a:bodyPr>
          <a:lstStyle/>
          <a:p>
            <a:pPr algn="l"/>
            <a:r>
              <a:rPr lang="en-ID" dirty="0" smtClean="0"/>
              <a:t>A. </a:t>
            </a:r>
            <a:r>
              <a:rPr lang="id-ID" dirty="0" smtClean="0"/>
              <a:t>PENGERTIAN ONTOLOGI</a:t>
            </a:r>
            <a:endParaRPr lang="en-US" dirty="0"/>
          </a:p>
        </p:txBody>
      </p:sp>
      <p:sp>
        <p:nvSpPr>
          <p:cNvPr id="3" name="Content Placeholder 2"/>
          <p:cNvSpPr>
            <a:spLocks noGrp="1"/>
          </p:cNvSpPr>
          <p:nvPr>
            <p:ph idx="1"/>
          </p:nvPr>
        </p:nvSpPr>
        <p:spPr>
          <a:xfrm>
            <a:off x="1064525" y="2556931"/>
            <a:ext cx="10290412" cy="3625505"/>
          </a:xfrm>
        </p:spPr>
        <p:txBody>
          <a:bodyPr>
            <a:normAutofit fontScale="92500"/>
          </a:bodyPr>
          <a:lstStyle/>
          <a:p>
            <a:r>
              <a:rPr lang="id-ID" dirty="0"/>
              <a:t>Secara etimologi ontologi berasal dari bahasa Yunani yaitu, </a:t>
            </a:r>
            <a:r>
              <a:rPr lang="id-ID" i="1" dirty="0"/>
              <a:t>On/Ontos</a:t>
            </a:r>
            <a:r>
              <a:rPr lang="id-ID" dirty="0"/>
              <a:t> “ada” dan </a:t>
            </a:r>
            <a:r>
              <a:rPr lang="id-ID" i="1" dirty="0"/>
              <a:t>Logos</a:t>
            </a:r>
            <a:r>
              <a:rPr lang="id-ID" dirty="0"/>
              <a:t> “ilmu”. Jadi, ontologi adalah ilmu atau teori tentang wujud hakikat yang ada. </a:t>
            </a:r>
            <a:endParaRPr lang="en-ID" dirty="0" smtClean="0"/>
          </a:p>
          <a:p>
            <a:r>
              <a:rPr lang="en-ID" dirty="0" smtClean="0"/>
              <a:t>D</a:t>
            </a:r>
            <a:r>
              <a:rPr lang="id-ID" dirty="0" smtClean="0"/>
              <a:t>alam </a:t>
            </a:r>
            <a:r>
              <a:rPr lang="id-ID" dirty="0"/>
              <a:t>Kamus Filsafat Ontologi merupakan suatu studi tentang ciri esensial dari Yang Ada dalam dirinya sendiri. </a:t>
            </a:r>
            <a:endParaRPr lang="en-ID" dirty="0"/>
          </a:p>
          <a:p>
            <a:r>
              <a:rPr lang="id-ID" dirty="0" smtClean="0"/>
              <a:t>Mulyadi </a:t>
            </a:r>
            <a:r>
              <a:rPr lang="id-ID" dirty="0"/>
              <a:t>Kartanegara menyatakan bahwa ontologi adalah ilmu tentang wujud sebagai wujud, terkadang disebut sebagai ilmu metafisika</a:t>
            </a:r>
            <a:r>
              <a:rPr lang="id-ID" dirty="0" smtClean="0"/>
              <a:t>.</a:t>
            </a:r>
            <a:endParaRPr lang="en-ID" dirty="0" smtClean="0"/>
          </a:p>
          <a:p>
            <a:r>
              <a:rPr lang="id-ID" dirty="0"/>
              <a:t>Ontologi merupakan salah satu kajian kefilsafatan yang paling kuno dan berasal dari Yunani. Tokoh yunani yang memiliki pandangan bersifat ontologis yaitu Thales, Plato, dan Aristoteles. </a:t>
            </a:r>
            <a:endParaRPr lang="en-US" dirty="0"/>
          </a:p>
        </p:txBody>
      </p:sp>
    </p:spTree>
    <p:extLst>
      <p:ext uri="{BB962C8B-B14F-4D97-AF65-F5344CB8AC3E}">
        <p14:creationId xmlns:p14="http://schemas.microsoft.com/office/powerpoint/2010/main" val="399120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dirty="0"/>
              <a:t>Teori hakikat (ontologi) muncul beberapa aliran dalam filsafat, antara lain: </a:t>
            </a:r>
            <a:r>
              <a:rPr lang="id-ID" sz="3600" dirty="0" smtClean="0"/>
              <a:t>­</a:t>
            </a:r>
            <a:endParaRPr lang="en-US" dirty="0"/>
          </a:p>
        </p:txBody>
      </p:sp>
      <p:sp>
        <p:nvSpPr>
          <p:cNvPr id="3" name="Content Placeholder 2"/>
          <p:cNvSpPr>
            <a:spLocks noGrp="1"/>
          </p:cNvSpPr>
          <p:nvPr>
            <p:ph idx="1"/>
          </p:nvPr>
        </p:nvSpPr>
        <p:spPr>
          <a:xfrm>
            <a:off x="1295402" y="2748001"/>
            <a:ext cx="9601196" cy="3038650"/>
          </a:xfrm>
        </p:spPr>
        <p:txBody>
          <a:bodyPr>
            <a:normAutofit lnSpcReduction="10000"/>
          </a:bodyPr>
          <a:lstStyle/>
          <a:p>
            <a:pPr lvl="0" algn="just"/>
            <a:r>
              <a:rPr lang="id-ID" dirty="0"/>
              <a:t>Filsafat </a:t>
            </a:r>
            <a:r>
              <a:rPr lang="id-ID" dirty="0" smtClean="0"/>
              <a:t>Materialisme</a:t>
            </a:r>
            <a:endParaRPr lang="en-ID" dirty="0" smtClean="0"/>
          </a:p>
          <a:p>
            <a:pPr marL="0" lvl="0" indent="0" algn="just">
              <a:buNone/>
            </a:pPr>
            <a:r>
              <a:rPr lang="en-ID" dirty="0" smtClean="0"/>
              <a:t>	</a:t>
            </a:r>
            <a:r>
              <a:rPr lang="en-US" dirty="0" err="1"/>
              <a:t>yaitu</a:t>
            </a:r>
            <a:r>
              <a:rPr lang="en-US" dirty="0"/>
              <a:t> </a:t>
            </a:r>
            <a:r>
              <a:rPr lang="en-US" dirty="0" err="1"/>
              <a:t>aliran</a:t>
            </a:r>
            <a:r>
              <a:rPr lang="en-US" dirty="0"/>
              <a:t> yang </a:t>
            </a:r>
            <a:r>
              <a:rPr lang="en-US" dirty="0" err="1"/>
              <a:t>menganggap</a:t>
            </a:r>
            <a:r>
              <a:rPr lang="en-US" dirty="0"/>
              <a:t> </a:t>
            </a:r>
            <a:r>
              <a:rPr lang="en-US" dirty="0" err="1"/>
              <a:t>bahwa</a:t>
            </a:r>
            <a:r>
              <a:rPr lang="en-US" dirty="0"/>
              <a:t> </a:t>
            </a:r>
            <a:r>
              <a:rPr lang="en-US" dirty="0" err="1"/>
              <a:t>sumber</a:t>
            </a:r>
            <a:r>
              <a:rPr lang="en-US" dirty="0"/>
              <a:t> yang </a:t>
            </a:r>
            <a:r>
              <a:rPr lang="en-US" dirty="0" err="1"/>
              <a:t>berasal</a:t>
            </a:r>
            <a:r>
              <a:rPr lang="en-US" dirty="0"/>
              <a:t> </a:t>
            </a:r>
            <a:r>
              <a:rPr lang="en-US" dirty="0" err="1"/>
              <a:t>dari</a:t>
            </a:r>
            <a:r>
              <a:rPr lang="en-US" dirty="0"/>
              <a:t> </a:t>
            </a:r>
            <a:r>
              <a:rPr lang="en-US" dirty="0" err="1"/>
              <a:t>materi</a:t>
            </a:r>
            <a:r>
              <a:rPr lang="en-US" dirty="0"/>
              <a:t> </a:t>
            </a:r>
            <a:r>
              <a:rPr lang="en-US" dirty="0" err="1"/>
              <a:t>bukan</a:t>
            </a:r>
            <a:r>
              <a:rPr lang="en-US" dirty="0"/>
              <a:t> </a:t>
            </a:r>
            <a:r>
              <a:rPr lang="en-US" dirty="0" err="1"/>
              <a:t>rohani</a:t>
            </a:r>
            <a:r>
              <a:rPr lang="en-US" dirty="0"/>
              <a:t>. </a:t>
            </a:r>
            <a:r>
              <a:rPr lang="en-US" dirty="0" err="1"/>
              <a:t>Aliran</a:t>
            </a:r>
            <a:r>
              <a:rPr lang="en-US" dirty="0"/>
              <a:t> </a:t>
            </a:r>
            <a:r>
              <a:rPr lang="en-US" dirty="0" err="1"/>
              <a:t>ini</a:t>
            </a:r>
            <a:r>
              <a:rPr lang="en-US" dirty="0"/>
              <a:t> </a:t>
            </a:r>
            <a:r>
              <a:rPr lang="en-US" dirty="0" err="1"/>
              <a:t>disebut</a:t>
            </a:r>
            <a:r>
              <a:rPr lang="en-US" dirty="0"/>
              <a:t> </a:t>
            </a:r>
            <a:r>
              <a:rPr lang="en-US" dirty="0" err="1"/>
              <a:t>juga</a:t>
            </a:r>
            <a:r>
              <a:rPr lang="en-US" dirty="0"/>
              <a:t> </a:t>
            </a:r>
            <a:r>
              <a:rPr lang="en-US" dirty="0" err="1"/>
              <a:t>dengan</a:t>
            </a:r>
            <a:r>
              <a:rPr lang="en-US" dirty="0"/>
              <a:t> </a:t>
            </a:r>
            <a:r>
              <a:rPr lang="en-US" dirty="0" err="1"/>
              <a:t>naturalisme</a:t>
            </a:r>
            <a:r>
              <a:rPr lang="en-US" dirty="0"/>
              <a:t> yang </a:t>
            </a:r>
            <a:r>
              <a:rPr lang="en-US" dirty="0" err="1"/>
              <a:t>menyatakan</a:t>
            </a:r>
            <a:r>
              <a:rPr lang="en-US" dirty="0"/>
              <a:t> </a:t>
            </a:r>
            <a:r>
              <a:rPr lang="en-US" dirty="0" err="1"/>
              <a:t>zat</a:t>
            </a:r>
            <a:r>
              <a:rPr lang="en-US" dirty="0"/>
              <a:t> </a:t>
            </a:r>
            <a:r>
              <a:rPr lang="en-US" dirty="0" err="1"/>
              <a:t>mati</a:t>
            </a:r>
            <a:r>
              <a:rPr lang="en-US" dirty="0"/>
              <a:t> </a:t>
            </a:r>
            <a:r>
              <a:rPr lang="en-US" dirty="0" err="1"/>
              <a:t>merupakan</a:t>
            </a:r>
            <a:r>
              <a:rPr lang="en-US" dirty="0"/>
              <a:t> </a:t>
            </a:r>
            <a:r>
              <a:rPr lang="en-US" dirty="0" err="1"/>
              <a:t>kenyataan</a:t>
            </a:r>
            <a:r>
              <a:rPr lang="en-US" dirty="0"/>
              <a:t> </a:t>
            </a:r>
            <a:r>
              <a:rPr lang="en-US" dirty="0" err="1"/>
              <a:t>dan</a:t>
            </a:r>
            <a:r>
              <a:rPr lang="en-US" dirty="0"/>
              <a:t> </a:t>
            </a:r>
            <a:r>
              <a:rPr lang="en-US" dirty="0" err="1"/>
              <a:t>satu-satunya</a:t>
            </a:r>
            <a:r>
              <a:rPr lang="en-US" dirty="0"/>
              <a:t> </a:t>
            </a:r>
            <a:r>
              <a:rPr lang="en-US" dirty="0" err="1"/>
              <a:t>fakta</a:t>
            </a:r>
            <a:r>
              <a:rPr lang="en-US" dirty="0"/>
              <a:t>.</a:t>
            </a:r>
            <a:endParaRPr lang="en-US" dirty="0" smtClean="0"/>
          </a:p>
          <a:p>
            <a:pPr lvl="0" algn="just"/>
            <a:r>
              <a:rPr lang="id-ID" dirty="0" smtClean="0"/>
              <a:t>Filsafat Idealism</a:t>
            </a:r>
            <a:r>
              <a:rPr lang="en-ID" dirty="0" smtClean="0"/>
              <a:t>e</a:t>
            </a:r>
          </a:p>
          <a:p>
            <a:pPr marL="0" lvl="0" indent="0" algn="just">
              <a:buNone/>
            </a:pPr>
            <a:r>
              <a:rPr lang="en-ID" dirty="0"/>
              <a:t>	</a:t>
            </a:r>
            <a:r>
              <a:rPr lang="en-US" dirty="0" err="1"/>
              <a:t>yaitu</a:t>
            </a:r>
            <a:r>
              <a:rPr lang="en-US" dirty="0"/>
              <a:t> </a:t>
            </a:r>
            <a:r>
              <a:rPr lang="en-US" dirty="0" err="1"/>
              <a:t>sebagai</a:t>
            </a:r>
            <a:r>
              <a:rPr lang="en-US" dirty="0"/>
              <a:t> </a:t>
            </a:r>
            <a:r>
              <a:rPr lang="en-US" dirty="0" err="1"/>
              <a:t>lawan</a:t>
            </a:r>
            <a:r>
              <a:rPr lang="en-US" dirty="0"/>
              <a:t> </a:t>
            </a:r>
            <a:r>
              <a:rPr lang="en-US" dirty="0" err="1"/>
              <a:t>dari</a:t>
            </a:r>
            <a:r>
              <a:rPr lang="en-US" dirty="0"/>
              <a:t> </a:t>
            </a:r>
            <a:r>
              <a:rPr lang="en-US" dirty="0" err="1"/>
              <a:t>materialisme</a:t>
            </a:r>
            <a:r>
              <a:rPr lang="en-US" dirty="0"/>
              <a:t> </a:t>
            </a:r>
            <a:r>
              <a:rPr lang="en-US" dirty="0" err="1"/>
              <a:t>adalah</a:t>
            </a:r>
            <a:r>
              <a:rPr lang="en-US" dirty="0"/>
              <a:t> </a:t>
            </a:r>
            <a:r>
              <a:rPr lang="en-US" dirty="0" err="1"/>
              <a:t>aliran</a:t>
            </a:r>
            <a:r>
              <a:rPr lang="en-US" dirty="0"/>
              <a:t> yang </a:t>
            </a:r>
            <a:r>
              <a:rPr lang="en-US" dirty="0" err="1"/>
              <a:t>dinamakan</a:t>
            </a:r>
            <a:r>
              <a:rPr lang="en-US" dirty="0"/>
              <a:t> </a:t>
            </a:r>
            <a:r>
              <a:rPr lang="en-US" dirty="0" err="1"/>
              <a:t>spiritualisme</a:t>
            </a:r>
            <a:r>
              <a:rPr lang="en-US" dirty="0"/>
              <a:t> yang </a:t>
            </a:r>
            <a:r>
              <a:rPr lang="en-US" dirty="0" err="1"/>
              <a:t>berarti</a:t>
            </a:r>
            <a:r>
              <a:rPr lang="en-US" dirty="0"/>
              <a:t> </a:t>
            </a:r>
            <a:r>
              <a:rPr lang="en-US" dirty="0" err="1"/>
              <a:t>ruh</a:t>
            </a:r>
            <a:r>
              <a:rPr lang="en-US" dirty="0"/>
              <a:t>.</a:t>
            </a:r>
          </a:p>
        </p:txBody>
      </p:sp>
    </p:spTree>
    <p:extLst>
      <p:ext uri="{BB962C8B-B14F-4D97-AF65-F5344CB8AC3E}">
        <p14:creationId xmlns:p14="http://schemas.microsoft.com/office/powerpoint/2010/main" val="186338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846162"/>
            <a:ext cx="9601196" cy="5029706"/>
          </a:xfrm>
        </p:spPr>
        <p:txBody>
          <a:bodyPr>
            <a:normAutofit fontScale="92500" lnSpcReduction="10000"/>
          </a:bodyPr>
          <a:lstStyle/>
          <a:p>
            <a:pPr lvl="0" algn="just"/>
            <a:r>
              <a:rPr lang="id-ID" dirty="0"/>
              <a:t>Filsafat </a:t>
            </a:r>
            <a:r>
              <a:rPr lang="id-ID" dirty="0" smtClean="0"/>
              <a:t>Dualisme</a:t>
            </a:r>
            <a:endParaRPr lang="en-ID" dirty="0" smtClean="0"/>
          </a:p>
          <a:p>
            <a:pPr marL="0" lvl="0" indent="0" algn="just">
              <a:buNone/>
            </a:pPr>
            <a:r>
              <a:rPr lang="en-ID" dirty="0" smtClean="0"/>
              <a:t>	</a:t>
            </a:r>
            <a:r>
              <a:rPr lang="en-US" dirty="0" err="1"/>
              <a:t>Aliran</a:t>
            </a:r>
            <a:r>
              <a:rPr lang="en-US" dirty="0"/>
              <a:t> </a:t>
            </a:r>
            <a:r>
              <a:rPr lang="en-US" dirty="0" err="1"/>
              <a:t>ini</a:t>
            </a:r>
            <a:r>
              <a:rPr lang="en-US" dirty="0"/>
              <a:t> </a:t>
            </a:r>
            <a:r>
              <a:rPr lang="en-US" dirty="0" err="1"/>
              <a:t>berpendapat</a:t>
            </a:r>
            <a:r>
              <a:rPr lang="en-US" dirty="0"/>
              <a:t> </a:t>
            </a:r>
            <a:r>
              <a:rPr lang="en-US" dirty="0" err="1"/>
              <a:t>bahwa</a:t>
            </a:r>
            <a:r>
              <a:rPr lang="en-US" dirty="0"/>
              <a:t> </a:t>
            </a:r>
            <a:r>
              <a:rPr lang="en-US" dirty="0" err="1"/>
              <a:t>benda</a:t>
            </a:r>
            <a:r>
              <a:rPr lang="en-US" dirty="0"/>
              <a:t> </a:t>
            </a:r>
            <a:r>
              <a:rPr lang="en-US" dirty="0" err="1"/>
              <a:t>terdiri</a:t>
            </a:r>
            <a:r>
              <a:rPr lang="en-US" dirty="0"/>
              <a:t> </a:t>
            </a:r>
            <a:r>
              <a:rPr lang="en-US" dirty="0" err="1"/>
              <a:t>dari</a:t>
            </a:r>
            <a:r>
              <a:rPr lang="en-US" dirty="0"/>
              <a:t> </a:t>
            </a:r>
            <a:r>
              <a:rPr lang="en-US" dirty="0" err="1"/>
              <a:t>dua</a:t>
            </a:r>
            <a:r>
              <a:rPr lang="en-US" dirty="0"/>
              <a:t> </a:t>
            </a:r>
            <a:r>
              <a:rPr lang="en-US" dirty="0" err="1"/>
              <a:t>macam</a:t>
            </a:r>
            <a:r>
              <a:rPr lang="en-US" dirty="0"/>
              <a:t> </a:t>
            </a:r>
            <a:r>
              <a:rPr lang="en-US" dirty="0" err="1"/>
              <a:t>akibat</a:t>
            </a:r>
            <a:r>
              <a:rPr lang="en-US" dirty="0"/>
              <a:t> </a:t>
            </a:r>
            <a:r>
              <a:rPr lang="en-US" dirty="0" err="1"/>
              <a:t>sebagai</a:t>
            </a:r>
            <a:r>
              <a:rPr lang="en-US" dirty="0"/>
              <a:t> </a:t>
            </a:r>
            <a:r>
              <a:rPr lang="en-US" dirty="0" err="1"/>
              <a:t>asal</a:t>
            </a:r>
            <a:r>
              <a:rPr lang="en-US" dirty="0"/>
              <a:t> </a:t>
            </a:r>
            <a:r>
              <a:rPr lang="en-US" dirty="0" err="1"/>
              <a:t>sumbernya</a:t>
            </a:r>
            <a:r>
              <a:rPr lang="en-US" dirty="0"/>
              <a:t>, </a:t>
            </a:r>
            <a:r>
              <a:rPr lang="en-US" dirty="0" err="1"/>
              <a:t>yaitu</a:t>
            </a:r>
            <a:r>
              <a:rPr lang="en-US" dirty="0"/>
              <a:t> </a:t>
            </a:r>
            <a:r>
              <a:rPr lang="en-US" dirty="0" err="1"/>
              <a:t>hakikat</a:t>
            </a:r>
            <a:r>
              <a:rPr lang="en-US" dirty="0"/>
              <a:t> </a:t>
            </a:r>
            <a:r>
              <a:rPr lang="en-US" dirty="0" err="1"/>
              <a:t>materi</a:t>
            </a:r>
            <a:r>
              <a:rPr lang="en-US" dirty="0"/>
              <a:t> </a:t>
            </a:r>
            <a:r>
              <a:rPr lang="en-US" dirty="0" err="1"/>
              <a:t>dan</a:t>
            </a:r>
            <a:r>
              <a:rPr lang="en-US" dirty="0"/>
              <a:t> </a:t>
            </a:r>
            <a:r>
              <a:rPr lang="en-US" dirty="0" err="1"/>
              <a:t>hakikat</a:t>
            </a:r>
            <a:r>
              <a:rPr lang="en-US" dirty="0"/>
              <a:t> </a:t>
            </a:r>
            <a:r>
              <a:rPr lang="en-US" dirty="0" err="1"/>
              <a:t>rohani</a:t>
            </a:r>
            <a:r>
              <a:rPr lang="en-US" dirty="0"/>
              <a:t>, </a:t>
            </a:r>
            <a:r>
              <a:rPr lang="en-US" dirty="0" err="1"/>
              <a:t>benda</a:t>
            </a:r>
            <a:r>
              <a:rPr lang="en-US" dirty="0"/>
              <a:t> </a:t>
            </a:r>
            <a:r>
              <a:rPr lang="en-US" dirty="0" err="1"/>
              <a:t>dan</a:t>
            </a:r>
            <a:r>
              <a:rPr lang="en-US" dirty="0"/>
              <a:t> </a:t>
            </a:r>
            <a:r>
              <a:rPr lang="en-US" dirty="0" err="1"/>
              <a:t>ruh</a:t>
            </a:r>
            <a:r>
              <a:rPr lang="en-US" dirty="0"/>
              <a:t>, </a:t>
            </a:r>
            <a:r>
              <a:rPr lang="en-US" dirty="0" err="1"/>
              <a:t>jasad</a:t>
            </a:r>
            <a:r>
              <a:rPr lang="en-US" dirty="0"/>
              <a:t> </a:t>
            </a:r>
            <a:r>
              <a:rPr lang="en-US" dirty="0" err="1"/>
              <a:t>dan</a:t>
            </a:r>
            <a:r>
              <a:rPr lang="en-US" dirty="0"/>
              <a:t> spirit. </a:t>
            </a:r>
            <a:endParaRPr lang="en-US" dirty="0"/>
          </a:p>
          <a:p>
            <a:pPr lvl="0" algn="just"/>
            <a:r>
              <a:rPr lang="id-ID" dirty="0"/>
              <a:t>Filsafat </a:t>
            </a:r>
            <a:r>
              <a:rPr lang="id-ID" dirty="0" smtClean="0"/>
              <a:t>Skeptisisme</a:t>
            </a:r>
            <a:endParaRPr lang="en-ID" dirty="0"/>
          </a:p>
          <a:p>
            <a:pPr marL="0" lvl="0" indent="0" algn="just">
              <a:buNone/>
            </a:pPr>
            <a:r>
              <a:rPr lang="en-ID" dirty="0" smtClean="0"/>
              <a:t>	</a:t>
            </a:r>
            <a:r>
              <a:rPr lang="en-ID" dirty="0" err="1"/>
              <a:t>P</a:t>
            </a:r>
            <a:r>
              <a:rPr lang="en-ID" dirty="0" err="1" smtClean="0"/>
              <a:t>aham</a:t>
            </a:r>
            <a:r>
              <a:rPr lang="en-ID" dirty="0" smtClean="0"/>
              <a:t> yang </a:t>
            </a:r>
            <a:r>
              <a:rPr lang="en-ID" dirty="0" err="1" smtClean="0"/>
              <a:t>memandang</a:t>
            </a:r>
            <a:r>
              <a:rPr lang="en-ID" dirty="0" smtClean="0"/>
              <a:t> </a:t>
            </a:r>
            <a:r>
              <a:rPr lang="en-ID" dirty="0" err="1" smtClean="0"/>
              <a:t>sesuatu</a:t>
            </a:r>
            <a:r>
              <a:rPr lang="en-ID" dirty="0" smtClean="0"/>
              <a:t> </a:t>
            </a:r>
            <a:r>
              <a:rPr lang="en-ID" dirty="0" err="1" smtClean="0"/>
              <a:t>selalu</a:t>
            </a:r>
            <a:r>
              <a:rPr lang="en-ID" dirty="0" smtClean="0"/>
              <a:t> </a:t>
            </a:r>
            <a:r>
              <a:rPr lang="en-ID" dirty="0" err="1" smtClean="0"/>
              <a:t>tidak</a:t>
            </a:r>
            <a:r>
              <a:rPr lang="en-ID" dirty="0" smtClean="0"/>
              <a:t> </a:t>
            </a:r>
            <a:r>
              <a:rPr lang="en-ID" dirty="0" err="1" smtClean="0"/>
              <a:t>pasti</a:t>
            </a:r>
            <a:r>
              <a:rPr lang="en-ID" dirty="0" smtClean="0"/>
              <a:t> (</a:t>
            </a:r>
            <a:r>
              <a:rPr lang="en-ID" dirty="0" err="1" smtClean="0"/>
              <a:t>meragukan</a:t>
            </a:r>
            <a:r>
              <a:rPr lang="en-ID" dirty="0" smtClean="0"/>
              <a:t> </a:t>
            </a:r>
            <a:r>
              <a:rPr lang="en-ID" dirty="0" err="1" smtClean="0"/>
              <a:t>atau</a:t>
            </a:r>
            <a:r>
              <a:rPr lang="en-ID" dirty="0" smtClean="0"/>
              <a:t> </a:t>
            </a:r>
            <a:r>
              <a:rPr lang="en-ID" dirty="0" err="1" smtClean="0"/>
              <a:t>mencurigakannya</a:t>
            </a:r>
            <a:r>
              <a:rPr lang="en-ID" dirty="0" smtClean="0"/>
              <a:t>) </a:t>
            </a:r>
            <a:endParaRPr lang="en-US" dirty="0"/>
          </a:p>
          <a:p>
            <a:pPr lvl="0" algn="just"/>
            <a:r>
              <a:rPr lang="id-ID" dirty="0"/>
              <a:t>Filsafat Agnotisisme</a:t>
            </a:r>
            <a:endParaRPr lang="en-US" dirty="0"/>
          </a:p>
          <a:p>
            <a:pPr marL="0" indent="0" algn="just">
              <a:buNone/>
            </a:pPr>
            <a:r>
              <a:rPr lang="en-US" dirty="0" smtClean="0"/>
              <a:t>	</a:t>
            </a:r>
            <a:r>
              <a:rPr lang="en-US" dirty="0" err="1" smtClean="0"/>
              <a:t>Paham</a:t>
            </a:r>
            <a:r>
              <a:rPr lang="en-US" dirty="0" smtClean="0"/>
              <a:t> </a:t>
            </a:r>
            <a:r>
              <a:rPr lang="en-US" dirty="0" err="1"/>
              <a:t>ini</a:t>
            </a:r>
            <a:r>
              <a:rPr lang="en-US" dirty="0"/>
              <a:t> </a:t>
            </a:r>
            <a:r>
              <a:rPr lang="en-US" dirty="0" err="1"/>
              <a:t>mengingkari</a:t>
            </a:r>
            <a:r>
              <a:rPr lang="en-US" dirty="0"/>
              <a:t> </a:t>
            </a:r>
            <a:r>
              <a:rPr lang="en-US" dirty="0" err="1"/>
              <a:t>kesanggupan</a:t>
            </a:r>
            <a:r>
              <a:rPr lang="en-US" dirty="0"/>
              <a:t> </a:t>
            </a:r>
            <a:r>
              <a:rPr lang="en-US" dirty="0" err="1"/>
              <a:t>manusia</a:t>
            </a:r>
            <a:r>
              <a:rPr lang="en-US" dirty="0"/>
              <a:t> </a:t>
            </a:r>
            <a:r>
              <a:rPr lang="en-US" dirty="0" err="1"/>
              <a:t>untuk</a:t>
            </a:r>
            <a:r>
              <a:rPr lang="en-US" dirty="0"/>
              <a:t> </a:t>
            </a:r>
            <a:r>
              <a:rPr lang="en-US" dirty="0" err="1"/>
              <a:t>mengetahui</a:t>
            </a:r>
            <a:r>
              <a:rPr lang="en-US" dirty="0"/>
              <a:t> </a:t>
            </a:r>
            <a:r>
              <a:rPr lang="en-US" dirty="0" err="1"/>
              <a:t>hakikat</a:t>
            </a:r>
            <a:r>
              <a:rPr lang="en-US" dirty="0"/>
              <a:t> </a:t>
            </a:r>
            <a:r>
              <a:rPr lang="en-US" dirty="0" err="1"/>
              <a:t>benda</a:t>
            </a:r>
            <a:r>
              <a:rPr lang="en-US" dirty="0"/>
              <a:t>, </a:t>
            </a:r>
            <a:r>
              <a:rPr lang="en-US" dirty="0" err="1"/>
              <a:t>baik</a:t>
            </a:r>
            <a:r>
              <a:rPr lang="en-US" dirty="0"/>
              <a:t> </a:t>
            </a:r>
            <a:r>
              <a:rPr lang="en-US" dirty="0" err="1"/>
              <a:t>hakikat</a:t>
            </a:r>
            <a:r>
              <a:rPr lang="en-US" dirty="0"/>
              <a:t> </a:t>
            </a:r>
            <a:r>
              <a:rPr lang="en-US" dirty="0" err="1"/>
              <a:t>materi</a:t>
            </a:r>
            <a:r>
              <a:rPr lang="en-US" dirty="0"/>
              <a:t> </a:t>
            </a:r>
            <a:r>
              <a:rPr lang="en-US" dirty="0" err="1"/>
              <a:t>maupun</a:t>
            </a:r>
            <a:r>
              <a:rPr lang="en-US" dirty="0"/>
              <a:t> </a:t>
            </a:r>
            <a:r>
              <a:rPr lang="en-US" dirty="0" err="1"/>
              <a:t>hakikat</a:t>
            </a:r>
            <a:r>
              <a:rPr lang="en-US" dirty="0"/>
              <a:t> </a:t>
            </a:r>
            <a:r>
              <a:rPr lang="en-US" dirty="0" err="1"/>
              <a:t>rohani</a:t>
            </a:r>
            <a:r>
              <a:rPr lang="en-US" dirty="0"/>
              <a:t>. Kata </a:t>
            </a:r>
            <a:r>
              <a:rPr lang="en-US" dirty="0" err="1"/>
              <a:t>Agnoticisme</a:t>
            </a:r>
            <a:r>
              <a:rPr lang="en-US" dirty="0"/>
              <a:t> </a:t>
            </a:r>
            <a:r>
              <a:rPr lang="en-US" dirty="0" err="1"/>
              <a:t>berasal</a:t>
            </a:r>
            <a:r>
              <a:rPr lang="en-US" dirty="0"/>
              <a:t> </a:t>
            </a:r>
            <a:r>
              <a:rPr lang="en-US" dirty="0" err="1"/>
              <a:t>dari</a:t>
            </a:r>
            <a:r>
              <a:rPr lang="en-US" dirty="0"/>
              <a:t> </a:t>
            </a:r>
            <a:r>
              <a:rPr lang="en-US" dirty="0" err="1"/>
              <a:t>bahasa</a:t>
            </a:r>
            <a:r>
              <a:rPr lang="en-US" dirty="0"/>
              <a:t> </a:t>
            </a:r>
            <a:r>
              <a:rPr lang="en-US" dirty="0" err="1"/>
              <a:t>Grik</a:t>
            </a:r>
            <a:r>
              <a:rPr lang="en-US" dirty="0"/>
              <a:t> </a:t>
            </a:r>
            <a:r>
              <a:rPr lang="en-US" dirty="0" err="1"/>
              <a:t>Agnotos</a:t>
            </a:r>
            <a:r>
              <a:rPr lang="en-US" dirty="0"/>
              <a:t> </a:t>
            </a:r>
            <a:r>
              <a:rPr lang="en-US" dirty="0" err="1"/>
              <a:t>yaitu</a:t>
            </a:r>
            <a:r>
              <a:rPr lang="en-US" dirty="0"/>
              <a:t> </a:t>
            </a:r>
            <a:r>
              <a:rPr lang="en-US" i="1" dirty="0"/>
              <a:t>unknown . </a:t>
            </a:r>
            <a:r>
              <a:rPr lang="en-US" dirty="0"/>
              <a:t>A </a:t>
            </a:r>
            <a:r>
              <a:rPr lang="en-US" dirty="0" err="1"/>
              <a:t>berarti</a:t>
            </a:r>
            <a:r>
              <a:rPr lang="en-US" dirty="0"/>
              <a:t> Not, </a:t>
            </a:r>
            <a:r>
              <a:rPr lang="en-US" dirty="0" err="1"/>
              <a:t>dan</a:t>
            </a:r>
            <a:r>
              <a:rPr lang="en-US" dirty="0"/>
              <a:t> </a:t>
            </a:r>
            <a:r>
              <a:rPr lang="en-US" dirty="0" err="1"/>
              <a:t>Gno</a:t>
            </a:r>
            <a:r>
              <a:rPr lang="en-US" dirty="0"/>
              <a:t>, </a:t>
            </a:r>
            <a:r>
              <a:rPr lang="en-US" dirty="0" err="1"/>
              <a:t>berarti</a:t>
            </a:r>
            <a:r>
              <a:rPr lang="en-US" dirty="0"/>
              <a:t> </a:t>
            </a:r>
            <a:r>
              <a:rPr lang="en-US" dirty="0" err="1"/>
              <a:t>Know,artinya</a:t>
            </a:r>
            <a:r>
              <a:rPr lang="en-US" dirty="0"/>
              <a:t> </a:t>
            </a:r>
            <a:r>
              <a:rPr lang="en-US" dirty="0" err="1"/>
              <a:t>tidak</a:t>
            </a:r>
            <a:r>
              <a:rPr lang="en-US" dirty="0"/>
              <a:t> </a:t>
            </a:r>
            <a:r>
              <a:rPr lang="en-US" dirty="0" err="1"/>
              <a:t>mengetahui</a:t>
            </a:r>
            <a:r>
              <a:rPr lang="en-US" dirty="0"/>
              <a:t>. </a:t>
            </a:r>
            <a:r>
              <a:rPr lang="en-US" dirty="0" err="1"/>
              <a:t>Timbulnya</a:t>
            </a:r>
            <a:r>
              <a:rPr lang="en-US" dirty="0"/>
              <a:t> </a:t>
            </a:r>
            <a:r>
              <a:rPr lang="en-US" dirty="0" err="1"/>
              <a:t>aliran</a:t>
            </a:r>
            <a:r>
              <a:rPr lang="en-US" dirty="0"/>
              <a:t> </a:t>
            </a:r>
            <a:r>
              <a:rPr lang="en-US" dirty="0" err="1"/>
              <a:t>ini</a:t>
            </a:r>
            <a:r>
              <a:rPr lang="en-US" dirty="0"/>
              <a:t> </a:t>
            </a:r>
            <a:r>
              <a:rPr lang="en-US" dirty="0" err="1"/>
              <a:t>karena</a:t>
            </a:r>
            <a:r>
              <a:rPr lang="en-US" dirty="0"/>
              <a:t> </a:t>
            </a:r>
            <a:r>
              <a:rPr lang="en-US" dirty="0" err="1"/>
              <a:t>belum</a:t>
            </a:r>
            <a:r>
              <a:rPr lang="en-US" dirty="0"/>
              <a:t> </a:t>
            </a:r>
            <a:r>
              <a:rPr lang="en-US" dirty="0" err="1"/>
              <a:t>dapatnya</a:t>
            </a:r>
            <a:r>
              <a:rPr lang="en-US" dirty="0"/>
              <a:t> orang </a:t>
            </a:r>
            <a:r>
              <a:rPr lang="en-US" dirty="0" err="1"/>
              <a:t>mengenal</a:t>
            </a:r>
            <a:r>
              <a:rPr lang="en-US" dirty="0"/>
              <a:t> </a:t>
            </a:r>
            <a:r>
              <a:rPr lang="en-US" dirty="0" err="1"/>
              <a:t>dan</a:t>
            </a:r>
            <a:r>
              <a:rPr lang="en-US" dirty="0"/>
              <a:t> </a:t>
            </a:r>
            <a:r>
              <a:rPr lang="en-US" dirty="0" err="1"/>
              <a:t>mampu</a:t>
            </a:r>
            <a:r>
              <a:rPr lang="en-US" dirty="0"/>
              <a:t> </a:t>
            </a:r>
            <a:r>
              <a:rPr lang="en-US" dirty="0" err="1"/>
              <a:t>menerangkan</a:t>
            </a:r>
            <a:r>
              <a:rPr lang="en-US" dirty="0"/>
              <a:t> </a:t>
            </a:r>
            <a:r>
              <a:rPr lang="en-US" dirty="0" err="1"/>
              <a:t>secara</a:t>
            </a:r>
            <a:r>
              <a:rPr lang="en-US" dirty="0"/>
              <a:t> </a:t>
            </a:r>
            <a:r>
              <a:rPr lang="en-US" dirty="0" err="1"/>
              <a:t>konkret</a:t>
            </a:r>
            <a:r>
              <a:rPr lang="en-US" dirty="0"/>
              <a:t> </a:t>
            </a:r>
            <a:r>
              <a:rPr lang="en-US" dirty="0" err="1"/>
              <a:t>akan</a:t>
            </a:r>
            <a:r>
              <a:rPr lang="en-US" dirty="0"/>
              <a:t> </a:t>
            </a:r>
            <a:r>
              <a:rPr lang="en-US" dirty="0" err="1"/>
              <a:t>adanya</a:t>
            </a:r>
            <a:r>
              <a:rPr lang="en-US" dirty="0"/>
              <a:t> </a:t>
            </a:r>
            <a:r>
              <a:rPr lang="en-US" dirty="0" err="1"/>
              <a:t>kenyataan</a:t>
            </a:r>
            <a:r>
              <a:rPr lang="en-US" dirty="0"/>
              <a:t> yang </a:t>
            </a:r>
            <a:r>
              <a:rPr lang="en-US" dirty="0" err="1"/>
              <a:t>berdiri</a:t>
            </a:r>
            <a:r>
              <a:rPr lang="en-US" dirty="0"/>
              <a:t> </a:t>
            </a:r>
            <a:r>
              <a:rPr lang="en-US" dirty="0" err="1"/>
              <a:t>sendiri</a:t>
            </a:r>
            <a:r>
              <a:rPr lang="en-US" dirty="0"/>
              <a:t> </a:t>
            </a:r>
            <a:r>
              <a:rPr lang="en-US" dirty="0" err="1"/>
              <a:t>dan</a:t>
            </a:r>
            <a:r>
              <a:rPr lang="en-US" dirty="0"/>
              <a:t> </a:t>
            </a:r>
            <a:r>
              <a:rPr lang="en-US" dirty="0" err="1"/>
              <a:t>dapat</a:t>
            </a:r>
            <a:r>
              <a:rPr lang="en-US" dirty="0"/>
              <a:t> </a:t>
            </a:r>
            <a:r>
              <a:rPr lang="en-US" dirty="0" err="1"/>
              <a:t>kita</a:t>
            </a:r>
            <a:r>
              <a:rPr lang="en-US" dirty="0"/>
              <a:t> </a:t>
            </a:r>
            <a:r>
              <a:rPr lang="en-US" dirty="0" err="1"/>
              <a:t>kenal</a:t>
            </a:r>
            <a:r>
              <a:rPr lang="en-US" dirty="0"/>
              <a:t>. </a:t>
            </a:r>
            <a:endParaRPr lang="en-US" dirty="0"/>
          </a:p>
        </p:txBody>
      </p:sp>
    </p:spTree>
    <p:extLst>
      <p:ext uri="{BB962C8B-B14F-4D97-AF65-F5344CB8AC3E}">
        <p14:creationId xmlns:p14="http://schemas.microsoft.com/office/powerpoint/2010/main" val="49340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048" y="982132"/>
            <a:ext cx="10495128" cy="1303867"/>
          </a:xfrm>
        </p:spPr>
        <p:txBody>
          <a:bodyPr>
            <a:normAutofit fontScale="90000"/>
          </a:bodyPr>
          <a:lstStyle/>
          <a:p>
            <a:pPr algn="l"/>
            <a:r>
              <a:rPr lang="en-ID" dirty="0" smtClean="0"/>
              <a:t>B. </a:t>
            </a:r>
            <a:r>
              <a:rPr lang="id-ID" dirty="0" smtClean="0"/>
              <a:t>JENIS </a:t>
            </a:r>
            <a:r>
              <a:rPr lang="id-ID" dirty="0"/>
              <a:t>- JENIS </a:t>
            </a:r>
            <a:r>
              <a:rPr lang="id-ID" dirty="0" smtClean="0"/>
              <a:t>PENGETAHUAN</a:t>
            </a:r>
            <a:r>
              <a:rPr lang="en-ID" dirty="0" smtClean="0"/>
              <a:t> </a:t>
            </a:r>
            <a:r>
              <a:rPr lang="id-ID" dirty="0" smtClean="0"/>
              <a:t>MENURUT POLANYA</a:t>
            </a:r>
            <a:endParaRPr lang="en-US" dirty="0"/>
          </a:p>
        </p:txBody>
      </p:sp>
      <p:sp>
        <p:nvSpPr>
          <p:cNvPr id="3" name="Content Placeholder 2"/>
          <p:cNvSpPr>
            <a:spLocks noGrp="1"/>
          </p:cNvSpPr>
          <p:nvPr>
            <p:ph idx="1"/>
          </p:nvPr>
        </p:nvSpPr>
        <p:spPr>
          <a:xfrm>
            <a:off x="750627" y="2556932"/>
            <a:ext cx="5090615" cy="3318936"/>
          </a:xfrm>
        </p:spPr>
        <p:txBody>
          <a:bodyPr>
            <a:normAutofit fontScale="92500" lnSpcReduction="20000"/>
          </a:bodyPr>
          <a:lstStyle/>
          <a:p>
            <a:pPr algn="just"/>
            <a:r>
              <a:rPr lang="id-ID" dirty="0"/>
              <a:t>Tahu </a:t>
            </a:r>
            <a:r>
              <a:rPr lang="id-ID" dirty="0" smtClean="0"/>
              <a:t>bahwa</a:t>
            </a:r>
            <a:endParaRPr lang="en-ID" dirty="0" smtClean="0"/>
          </a:p>
          <a:p>
            <a:pPr marL="0" indent="0" algn="just">
              <a:buNone/>
            </a:pPr>
            <a:r>
              <a:rPr lang="en-ID" dirty="0"/>
              <a:t>	</a:t>
            </a:r>
            <a:r>
              <a:rPr lang="id-ID" dirty="0"/>
              <a:t>Jenis pengetahuan ini disebut juga sebagai pengetahuan teoritis, </a:t>
            </a:r>
            <a:r>
              <a:rPr lang="id-ID" dirty="0" smtClean="0"/>
              <a:t>pengetahuan</a:t>
            </a:r>
            <a:r>
              <a:rPr lang="en-ID" dirty="0"/>
              <a:t> </a:t>
            </a:r>
            <a:r>
              <a:rPr lang="id-ID" dirty="0" smtClean="0"/>
              <a:t>ilmiah</a:t>
            </a:r>
            <a:r>
              <a:rPr lang="id-ID" dirty="0"/>
              <a:t>, walau masih pada tingkat yang tidak begitu mendalam.</a:t>
            </a:r>
            <a:endParaRPr lang="en-US" dirty="0"/>
          </a:p>
          <a:p>
            <a:pPr algn="just"/>
            <a:r>
              <a:rPr lang="id-ID" dirty="0"/>
              <a:t>Tahu </a:t>
            </a:r>
            <a:r>
              <a:rPr lang="id-ID" dirty="0" smtClean="0"/>
              <a:t>bagaimana</a:t>
            </a:r>
            <a:endParaRPr lang="en-ID" dirty="0" smtClean="0"/>
          </a:p>
          <a:p>
            <a:pPr marL="0" indent="0" algn="just">
              <a:buNone/>
            </a:pPr>
            <a:r>
              <a:rPr lang="en-ID" dirty="0"/>
              <a:t>	</a:t>
            </a:r>
            <a:r>
              <a:rPr lang="id-ID" dirty="0"/>
              <a:t>Pengetahuan ini berkaitan dengan keterampilan atau lebih tepatnya keahlian dan </a:t>
            </a:r>
            <a:r>
              <a:rPr lang="id-ID" dirty="0" smtClean="0"/>
              <a:t>kemahiran</a:t>
            </a:r>
            <a:r>
              <a:rPr lang="en-ID" dirty="0"/>
              <a:t> </a:t>
            </a:r>
            <a:r>
              <a:rPr lang="id-ID" dirty="0" smtClean="0"/>
              <a:t>teknis </a:t>
            </a:r>
            <a:r>
              <a:rPr lang="id-ID" dirty="0"/>
              <a:t>dalam melakukan sesuatu atau lebih tepatnya praktek</a:t>
            </a:r>
            <a:r>
              <a:rPr lang="id-ID" dirty="0" smtClean="0"/>
              <a:t>.</a:t>
            </a:r>
            <a:endParaRPr lang="en-US" dirty="0"/>
          </a:p>
        </p:txBody>
      </p:sp>
      <p:sp>
        <p:nvSpPr>
          <p:cNvPr id="4" name="Content Placeholder 2"/>
          <p:cNvSpPr txBox="1">
            <a:spLocks/>
          </p:cNvSpPr>
          <p:nvPr/>
        </p:nvSpPr>
        <p:spPr>
          <a:xfrm>
            <a:off x="6223379" y="2556932"/>
            <a:ext cx="5295331" cy="3318936"/>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id-ID" dirty="0"/>
              <a:t>Tahu </a:t>
            </a:r>
            <a:r>
              <a:rPr lang="id-ID" dirty="0" smtClean="0"/>
              <a:t>akan</a:t>
            </a:r>
            <a:r>
              <a:rPr lang="en-ID" dirty="0" smtClean="0"/>
              <a:t>/</a:t>
            </a:r>
            <a:r>
              <a:rPr lang="id-ID" dirty="0" smtClean="0"/>
              <a:t>mengenai</a:t>
            </a:r>
            <a:endParaRPr lang="en-ID" dirty="0" smtClean="0"/>
          </a:p>
          <a:p>
            <a:pPr marL="0" indent="0" algn="just">
              <a:buNone/>
            </a:pPr>
            <a:r>
              <a:rPr lang="en-ID" dirty="0"/>
              <a:t>	</a:t>
            </a:r>
            <a:r>
              <a:rPr lang="id-ID" dirty="0"/>
              <a:t>Pengetahuan ini menyangkut tentang sesuatu yang sangat spesifik mengenai pengatahuan akan sesuatu atau seseorang melalui pengalaman atau pengenalan pribadi secara langsung dengan objek.</a:t>
            </a:r>
            <a:endParaRPr lang="en-US" dirty="0"/>
          </a:p>
          <a:p>
            <a:pPr algn="just"/>
            <a:r>
              <a:rPr lang="id-ID" dirty="0"/>
              <a:t>Tahu </a:t>
            </a:r>
            <a:r>
              <a:rPr lang="id-ID" dirty="0" smtClean="0"/>
              <a:t>mengapa</a:t>
            </a:r>
            <a:endParaRPr lang="en-ID" dirty="0" smtClean="0"/>
          </a:p>
          <a:p>
            <a:pPr marL="0" indent="0" algn="just">
              <a:buNone/>
            </a:pPr>
            <a:r>
              <a:rPr lang="en-ID" dirty="0"/>
              <a:t>	</a:t>
            </a:r>
            <a:r>
              <a:rPr lang="id-ID" dirty="0"/>
              <a:t>Pengetahuan ini adalah pengetahuan paling tinggi dan mendalam sekaligus merupakan </a:t>
            </a:r>
            <a:r>
              <a:rPr lang="id-ID" dirty="0" smtClean="0"/>
              <a:t>peng</a:t>
            </a:r>
            <a:r>
              <a:rPr lang="en-ID" dirty="0" smtClean="0"/>
              <a:t>e</a:t>
            </a:r>
            <a:r>
              <a:rPr lang="id-ID" dirty="0" smtClean="0"/>
              <a:t>tahuan </a:t>
            </a:r>
            <a:r>
              <a:rPr lang="id-ID" dirty="0"/>
              <a:t>ilmiah.</a:t>
            </a:r>
            <a:endParaRPr lang="en-US" dirty="0"/>
          </a:p>
        </p:txBody>
      </p:sp>
    </p:spTree>
    <p:extLst>
      <p:ext uri="{BB962C8B-B14F-4D97-AF65-F5344CB8AC3E}">
        <p14:creationId xmlns:p14="http://schemas.microsoft.com/office/powerpoint/2010/main" val="414131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D" dirty="0" smtClean="0"/>
              <a:t>C. TEORI KEBENARAN</a:t>
            </a:r>
            <a:endParaRPr lang="en-US" dirty="0"/>
          </a:p>
        </p:txBody>
      </p:sp>
      <p:sp>
        <p:nvSpPr>
          <p:cNvPr id="3" name="Content Placeholder 2"/>
          <p:cNvSpPr>
            <a:spLocks noGrp="1"/>
          </p:cNvSpPr>
          <p:nvPr>
            <p:ph idx="1"/>
          </p:nvPr>
        </p:nvSpPr>
        <p:spPr/>
        <p:txBody>
          <a:bodyPr>
            <a:normAutofit fontScale="85000" lnSpcReduction="20000"/>
          </a:bodyPr>
          <a:lstStyle/>
          <a:p>
            <a:pPr algn="just"/>
            <a:r>
              <a:rPr lang="id-ID" dirty="0" smtClean="0"/>
              <a:t>Koherensi</a:t>
            </a:r>
            <a:endParaRPr lang="en-ID" dirty="0" smtClean="0"/>
          </a:p>
          <a:p>
            <a:pPr marL="0" indent="0" algn="just">
              <a:buNone/>
            </a:pPr>
            <a:r>
              <a:rPr lang="en-ID" dirty="0" smtClean="0"/>
              <a:t>	</a:t>
            </a:r>
            <a:r>
              <a:rPr lang="en-ID" dirty="0"/>
              <a:t>S</a:t>
            </a:r>
            <a:r>
              <a:rPr lang="id-ID" dirty="0" smtClean="0"/>
              <a:t>uatu </a:t>
            </a:r>
            <a:r>
              <a:rPr lang="id-ID" dirty="0"/>
              <a:t>proporsi (pernyataan suatu pengetahuan, pendapat, kejadian, atau informasi) akan diakui sahih/ dianggap benar apabila memiliki hubungan dengan gagasan- gagasan dari proporsi sebelumnya yang juga sahih dan dapat dibuktikan secara logis sesuai dengan kebutuhan kebutuhan logika</a:t>
            </a:r>
            <a:r>
              <a:rPr lang="id-ID" dirty="0" smtClean="0"/>
              <a:t>.</a:t>
            </a:r>
            <a:endParaRPr lang="en-ID" dirty="0" smtClean="0"/>
          </a:p>
          <a:p>
            <a:pPr algn="just"/>
            <a:r>
              <a:rPr lang="id-ID" dirty="0" smtClean="0"/>
              <a:t>Korespondensi</a:t>
            </a:r>
            <a:endParaRPr lang="en-ID" dirty="0" smtClean="0"/>
          </a:p>
          <a:p>
            <a:pPr marL="0" indent="0" algn="just">
              <a:buNone/>
            </a:pPr>
            <a:r>
              <a:rPr lang="en-ID" dirty="0"/>
              <a:t>	</a:t>
            </a:r>
            <a:r>
              <a:rPr lang="id-ID" dirty="0"/>
              <a:t>Teori ini mengatakan bahwa suatu pengetahuan itu sahih apabila proporsi bersesuaian dengan realitas menjadi objek pengetahuan itu. </a:t>
            </a:r>
            <a:endParaRPr lang="en-US" dirty="0"/>
          </a:p>
          <a:p>
            <a:pPr algn="just"/>
            <a:r>
              <a:rPr lang="id-ID" dirty="0" smtClean="0"/>
              <a:t>Positivisme</a:t>
            </a:r>
            <a:endParaRPr lang="en-ID" dirty="0" smtClean="0"/>
          </a:p>
          <a:p>
            <a:pPr marL="0" indent="0" algn="just">
              <a:buNone/>
            </a:pPr>
            <a:r>
              <a:rPr lang="en-ID" dirty="0"/>
              <a:t>	</a:t>
            </a:r>
            <a:r>
              <a:rPr lang="en-ID" dirty="0"/>
              <a:t>C</a:t>
            </a:r>
            <a:r>
              <a:rPr lang="id-ID" dirty="0" smtClean="0"/>
              <a:t>ara </a:t>
            </a:r>
            <a:r>
              <a:rPr lang="id-ID" dirty="0"/>
              <a:t>pandang dalam menghadapi dunia berdasarkan sains.</a:t>
            </a:r>
            <a:endParaRPr lang="en-ID" dirty="0" smtClean="0"/>
          </a:p>
          <a:p>
            <a:pPr marL="0" indent="0" algn="just">
              <a:buNone/>
            </a:pPr>
            <a:endParaRPr lang="en-ID" dirty="0" smtClean="0"/>
          </a:p>
        </p:txBody>
      </p:sp>
    </p:spTree>
    <p:extLst>
      <p:ext uri="{BB962C8B-B14F-4D97-AF65-F5344CB8AC3E}">
        <p14:creationId xmlns:p14="http://schemas.microsoft.com/office/powerpoint/2010/main" val="290737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6412" y="764275"/>
            <a:ext cx="10044752" cy="5390865"/>
          </a:xfrm>
        </p:spPr>
        <p:txBody>
          <a:bodyPr>
            <a:normAutofit fontScale="92500" lnSpcReduction="10000"/>
          </a:bodyPr>
          <a:lstStyle/>
          <a:p>
            <a:pPr algn="just"/>
            <a:r>
              <a:rPr lang="id-ID" dirty="0" smtClean="0"/>
              <a:t>Pragmatisme</a:t>
            </a:r>
            <a:endParaRPr lang="en-ID" dirty="0" smtClean="0"/>
          </a:p>
          <a:p>
            <a:pPr marL="0" indent="0" algn="just">
              <a:buNone/>
            </a:pPr>
            <a:r>
              <a:rPr lang="en-ID" dirty="0"/>
              <a:t>	</a:t>
            </a:r>
            <a:r>
              <a:rPr lang="en-ID" dirty="0"/>
              <a:t>T</a:t>
            </a:r>
            <a:r>
              <a:rPr lang="id-ID" dirty="0" smtClean="0"/>
              <a:t>eori </a:t>
            </a:r>
            <a:r>
              <a:rPr lang="id-ID" dirty="0"/>
              <a:t>kebenaran yang mendasarkan diri pada kriteria tentang fungsi atau tidaknya suatu pernyataan dalam lingkup ruang dan waktu tertentu</a:t>
            </a:r>
            <a:r>
              <a:rPr lang="id-ID" dirty="0" smtClean="0"/>
              <a:t>.</a:t>
            </a:r>
            <a:endParaRPr lang="en-US" dirty="0"/>
          </a:p>
          <a:p>
            <a:pPr algn="just"/>
            <a:r>
              <a:rPr lang="id-ID" dirty="0" smtClean="0"/>
              <a:t>Esensialisme</a:t>
            </a:r>
            <a:endParaRPr lang="en-ID" dirty="0" smtClean="0"/>
          </a:p>
          <a:p>
            <a:pPr marL="0" indent="0" algn="just">
              <a:buNone/>
            </a:pPr>
            <a:r>
              <a:rPr lang="en-ID" dirty="0"/>
              <a:t>	</a:t>
            </a:r>
            <a:r>
              <a:rPr lang="en-ID" dirty="0"/>
              <a:t>P</a:t>
            </a:r>
            <a:r>
              <a:rPr lang="id-ID" dirty="0" smtClean="0"/>
              <a:t>endidikan </a:t>
            </a:r>
            <a:r>
              <a:rPr lang="id-ID" dirty="0"/>
              <a:t>yang didasarkan kepada nilai-nilai kebudayaan yang telah ada sejak awal peradaban umat manusia</a:t>
            </a:r>
            <a:r>
              <a:rPr lang="id-ID" dirty="0" smtClean="0"/>
              <a:t>.</a:t>
            </a:r>
            <a:r>
              <a:rPr lang="en-ID" dirty="0" smtClean="0"/>
              <a:t> </a:t>
            </a:r>
            <a:r>
              <a:rPr lang="id-ID" dirty="0"/>
              <a:t>Esensialisme memandang bahwa pendidikan harus berpijak pada nilai-nilai yang memiliki kejelasan  dan tahan lama yang memberikan kestabilan dan nilai nilai terpilih yang mempunyai tata yang jelas.</a:t>
            </a:r>
            <a:r>
              <a:rPr lang="id-ID" dirty="0" smtClean="0"/>
              <a:t> </a:t>
            </a:r>
            <a:endParaRPr lang="en-US" dirty="0"/>
          </a:p>
          <a:p>
            <a:pPr algn="just"/>
            <a:r>
              <a:rPr lang="id-ID" dirty="0" smtClean="0"/>
              <a:t>Konstruktivistik</a:t>
            </a:r>
            <a:endParaRPr lang="en-ID" dirty="0" smtClean="0"/>
          </a:p>
          <a:p>
            <a:pPr marL="0" indent="0" algn="just">
              <a:buNone/>
            </a:pPr>
            <a:r>
              <a:rPr lang="en-ID" dirty="0"/>
              <a:t>	</a:t>
            </a:r>
            <a:r>
              <a:rPr lang="en-ID" dirty="0"/>
              <a:t>T</a:t>
            </a:r>
            <a:r>
              <a:rPr lang="id-ID" dirty="0" smtClean="0"/>
              <a:t>indakan </a:t>
            </a:r>
            <a:r>
              <a:rPr lang="id-ID" dirty="0"/>
              <a:t>mencipta sesuatu makna dari apa yang di pelajari. Konstruktivisme dianggap berusaha menghilangkan apek power dalam memahami nilai. </a:t>
            </a:r>
            <a:endParaRPr lang="en-US" dirty="0"/>
          </a:p>
          <a:p>
            <a:pPr algn="just"/>
            <a:r>
              <a:rPr lang="id-ID" dirty="0" smtClean="0"/>
              <a:t>Religiusistik</a:t>
            </a:r>
            <a:endParaRPr lang="en-ID" dirty="0" smtClean="0"/>
          </a:p>
          <a:p>
            <a:pPr marL="0" indent="0" algn="just">
              <a:buNone/>
            </a:pPr>
            <a:r>
              <a:rPr lang="en-ID" dirty="0"/>
              <a:t>	</a:t>
            </a:r>
            <a:r>
              <a:rPr lang="id-ID" dirty="0"/>
              <a:t>Teori ini memaparkan bahwa manusia bukanlah semata-mata makhluk jasmaniah, tetapi juga makhluk rohaniah. </a:t>
            </a:r>
            <a:endParaRPr lang="en-US" dirty="0"/>
          </a:p>
        </p:txBody>
      </p:sp>
    </p:spTree>
    <p:extLst>
      <p:ext uri="{BB962C8B-B14F-4D97-AF65-F5344CB8AC3E}">
        <p14:creationId xmlns:p14="http://schemas.microsoft.com/office/powerpoint/2010/main" val="149946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KESIMPULAN</a:t>
            </a:r>
            <a:endParaRPr lang="en-US" dirty="0"/>
          </a:p>
        </p:txBody>
      </p:sp>
      <p:sp>
        <p:nvSpPr>
          <p:cNvPr id="3" name="Content Placeholder 2"/>
          <p:cNvSpPr>
            <a:spLocks noGrp="1"/>
          </p:cNvSpPr>
          <p:nvPr>
            <p:ph idx="1"/>
          </p:nvPr>
        </p:nvSpPr>
        <p:spPr/>
        <p:txBody>
          <a:bodyPr>
            <a:normAutofit fontScale="92500"/>
          </a:bodyPr>
          <a:lstStyle/>
          <a:p>
            <a:r>
              <a:rPr lang="id-ID" dirty="0"/>
              <a:t>Ontologi adalah ilmu atau teori tentang wujud hakikat yang ada. Dan sebenarnya ontologi digunakan dalam kehidupan sehari-hari. Kemudian pengetahuan menurut polanya dibedakan menjadi pengetahuan/tahu bahwa, pengetahuan/tahu bagaimana, pengetahuan/tahu akan atau mengenai, dan pengetahuan/tahu mengapa. Serta salah satu syarat penting agar apa yang kita klaim sebagai yang kita ketahui merupakan pengetahuan mengandung kebenaran dari apa yang diketahui itu.  Jadi, dengan dibuatnya makalah ini, kami berharap pembaca dapat memahami tentang ontologi pengetahuan, keyakinan, dan sumber-sumber pengetahuan (jenis pengetahuan dan teori-teori kebenaran pengetahuan</a:t>
            </a:r>
            <a:r>
              <a:rPr lang="id-ID" dirty="0" smtClean="0"/>
              <a:t>).</a:t>
            </a:r>
            <a:endParaRPr lang="en-US" dirty="0"/>
          </a:p>
        </p:txBody>
      </p:sp>
    </p:spTree>
    <p:extLst>
      <p:ext uri="{BB962C8B-B14F-4D97-AF65-F5344CB8AC3E}">
        <p14:creationId xmlns:p14="http://schemas.microsoft.com/office/powerpoint/2010/main" val="428993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DAFTAR </a:t>
            </a:r>
            <a:r>
              <a:rPr lang="id-ID" b="1" dirty="0" smtClean="0"/>
              <a:t>PUSTAKA</a:t>
            </a:r>
            <a:endParaRPr lang="en-US" dirty="0"/>
          </a:p>
        </p:txBody>
      </p:sp>
      <p:sp>
        <p:nvSpPr>
          <p:cNvPr id="3" name="Content Placeholder 2"/>
          <p:cNvSpPr>
            <a:spLocks noGrp="1"/>
          </p:cNvSpPr>
          <p:nvPr>
            <p:ph idx="1"/>
          </p:nvPr>
        </p:nvSpPr>
        <p:spPr/>
        <p:txBody>
          <a:bodyPr>
            <a:normAutofit fontScale="85000" lnSpcReduction="10000"/>
          </a:bodyPr>
          <a:lstStyle/>
          <a:p>
            <a:pPr algn="just"/>
            <a:r>
              <a:rPr lang="id-ID" dirty="0"/>
              <a:t>Adib, M, 2017. Filsafat Ilmu: Ontologi, Epistemologi, Aksiologi, dan Logika Ilmu Pengetahuan, Pusaka Pelajar; Yogyakarta.</a:t>
            </a:r>
            <a:endParaRPr lang="en-US" dirty="0"/>
          </a:p>
          <a:p>
            <a:pPr algn="just"/>
            <a:r>
              <a:rPr lang="id-ID" dirty="0"/>
              <a:t>Keraf, Sonny &amp; Dua, Mikhael, 2001. Ilmu Penegtahuan: Sebuah Tinjauan Filosofis, PT Kanisius; Yogyakarta</a:t>
            </a:r>
            <a:endParaRPr lang="en-US" dirty="0"/>
          </a:p>
          <a:p>
            <a:pPr algn="just"/>
            <a:r>
              <a:rPr lang="id-ID" u="sng" dirty="0">
                <a:solidFill>
                  <a:schemeClr val="tx1"/>
                </a:solidFill>
                <a:hlinkClick r:id="rId2"/>
              </a:rPr>
              <a:t>https://www.academia.edu/36773458/Filsafat_Ilmu_Makalah_Ontologi</a:t>
            </a:r>
            <a:endParaRPr lang="en-US" dirty="0">
              <a:solidFill>
                <a:schemeClr val="tx1"/>
              </a:solidFill>
            </a:endParaRPr>
          </a:p>
          <a:p>
            <a:pPr algn="just"/>
            <a:r>
              <a:rPr lang="id-ID" u="sng" dirty="0">
                <a:solidFill>
                  <a:schemeClr val="tx1"/>
                </a:solidFill>
                <a:hlinkClick r:id="rId3"/>
              </a:rPr>
              <a:t>https://afidburhanuddin.wordpress.com/2014/05/31/ontologi-pengetahuan-filsafat/</a:t>
            </a:r>
            <a:endParaRPr lang="en-US" dirty="0">
              <a:solidFill>
                <a:schemeClr val="tx1"/>
              </a:solidFill>
            </a:endParaRPr>
          </a:p>
          <a:p>
            <a:pPr algn="just"/>
            <a:r>
              <a:rPr lang="id-ID" u="sng" dirty="0">
                <a:solidFill>
                  <a:schemeClr val="tx1"/>
                </a:solidFill>
                <a:hlinkClick r:id="rId4"/>
              </a:rPr>
              <a:t>https://</a:t>
            </a:r>
            <a:r>
              <a:rPr lang="id-ID" u="sng" dirty="0" smtClean="0">
                <a:solidFill>
                  <a:schemeClr val="tx1"/>
                </a:solidFill>
                <a:hlinkClick r:id="rId4"/>
              </a:rPr>
              <a:t>books.google.co.id/books?id=O8NoDwAAQBAJ&amp;printsec=frontcover&amp;dq=filsafat+ilmu&amp;hl=id&amp;sa=X&amp;ved=0ahUKEwik67rIp4TkAhXafysKHZIYBA8Q6AEIKTAA#v=onepage&amp;q=filsafat%20ilmu&amp;f=false</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5737493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65</TotalTime>
  <Words>219</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Times New Roman</vt:lpstr>
      <vt:lpstr>Organic</vt:lpstr>
      <vt:lpstr>ONTOLOGI PENGETAHUAN, KEYAKINAN, DAN SUMBER-SUMBER PENGETAHUAN ( JENIS PENGETAHUAN DAN TEORI-TEORI KEBENARAN PENGETAHUAN )</vt:lpstr>
      <vt:lpstr>A. PENGERTIAN ONTOLOGI</vt:lpstr>
      <vt:lpstr>Teori hakikat (ontologi) muncul beberapa aliran dalam filsafat, antara lain: ­</vt:lpstr>
      <vt:lpstr>PowerPoint Presentation</vt:lpstr>
      <vt:lpstr>B. JENIS - JENIS PENGETAHUAN MENURUT POLANYA</vt:lpstr>
      <vt:lpstr>C. TEORI KEBENARAN</vt:lpstr>
      <vt:lpstr>PowerPoint Presentation</vt:lpstr>
      <vt:lpstr>KESIMPULAN</vt:lpstr>
      <vt:lpstr>DAFTAR PUSTAKA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ONTOLOGI PENGETAHUAN, KEYAKINAN, DAN SUMBER-SUMBER PENGETAHUAN ( JENIS PENGETAHUAN DAN TEORI-TEORI KEBENARAN PENGETAHUAN )</dc:title>
  <dc:creator>Yosi Ochi</dc:creator>
  <cp:lastModifiedBy>Yosi Ochi</cp:lastModifiedBy>
  <cp:revision>7</cp:revision>
  <dcterms:created xsi:type="dcterms:W3CDTF">2019-08-27T03:03:30Z</dcterms:created>
  <dcterms:modified xsi:type="dcterms:W3CDTF">2019-08-27T04:09:22Z</dcterms:modified>
</cp:coreProperties>
</file>