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Libre Franklin"/>
      <p:regular r:id="rId21"/>
      <p:bold r:id="rId22"/>
      <p:italic r:id="rId23"/>
      <p:boldItalic r:id="rId24"/>
    </p:embeddedFont>
    <p:embeddedFont>
      <p:font typeface="Arimo"/>
      <p:regular r:id="rId25"/>
      <p:bold r:id="rId26"/>
      <p:italic r:id="rId27"/>
      <p:boldItalic r:id="rId28"/>
    </p:embeddedFont>
    <p:embeddedFont>
      <p:font typeface="Arial Narrow"/>
      <p:regular r:id="rId29"/>
      <p:bold r:id="rId30"/>
      <p:italic r:id="rId31"/>
      <p:boldItalic r:id="rId32"/>
    </p:embeddedFont>
    <p:embeddedFont>
      <p:font typeface="Libre Baskerville"/>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6" roundtripDataSignature="AMtx7mg489djk/AyYbjbL+LDmmu4wTYI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bold.fntdata"/><Relationship Id="rId25" Type="http://schemas.openxmlformats.org/officeDocument/2006/relationships/font" Target="fonts/Arimo-regular.fntdata"/><Relationship Id="rId28" Type="http://schemas.openxmlformats.org/officeDocument/2006/relationships/font" Target="fonts/Arimo-boldItalic.fntdata"/><Relationship Id="rId27" Type="http://schemas.openxmlformats.org/officeDocument/2006/relationships/font" Target="fonts/Arim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Narrow-italic.fntdata"/><Relationship Id="rId30" Type="http://schemas.openxmlformats.org/officeDocument/2006/relationships/font" Target="fonts/ArialNarrow-bold.fntdata"/><Relationship Id="rId11" Type="http://schemas.openxmlformats.org/officeDocument/2006/relationships/slide" Target="slides/slide6.xml"/><Relationship Id="rId33" Type="http://schemas.openxmlformats.org/officeDocument/2006/relationships/font" Target="fonts/LibreBaskerville-regular.fntdata"/><Relationship Id="rId10" Type="http://schemas.openxmlformats.org/officeDocument/2006/relationships/slide" Target="slides/slide5.xml"/><Relationship Id="rId32" Type="http://schemas.openxmlformats.org/officeDocument/2006/relationships/font" Target="fonts/ArialNarrow-boldItalic.fntdata"/><Relationship Id="rId13" Type="http://schemas.openxmlformats.org/officeDocument/2006/relationships/slide" Target="slides/slide8.xml"/><Relationship Id="rId35" Type="http://schemas.openxmlformats.org/officeDocument/2006/relationships/font" Target="fonts/LibreBaskerville-italic.fntdata"/><Relationship Id="rId12" Type="http://schemas.openxmlformats.org/officeDocument/2006/relationships/slide" Target="slides/slide7.xml"/><Relationship Id="rId34" Type="http://schemas.openxmlformats.org/officeDocument/2006/relationships/font" Target="fonts/LibreBaskerville-bold.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rotWithShape="1">
          <a:blip r:embed="rId2">
            <a:alphaModFix/>
          </a:blip>
          <a:tile algn="tl" flip="none" tx="0" sx="55000" ty="0" sy="55000"/>
        </a:blipFill>
      </p:bgPr>
    </p:bg>
    <p:spTree>
      <p:nvGrpSpPr>
        <p:cNvPr id="13" name="Shape 13"/>
        <p:cNvGrpSpPr/>
        <p:nvPr/>
      </p:nvGrpSpPr>
      <p:grpSpPr>
        <a:xfrm>
          <a:off x="0" y="0"/>
          <a:ext cx="0" cy="0"/>
          <a:chOff x="0" y="0"/>
          <a:chExt cx="0" cy="0"/>
        </a:xfrm>
      </p:grpSpPr>
      <p:sp>
        <p:nvSpPr>
          <p:cNvPr id="14" name="Google Shape;14;p17"/>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 name="Google Shape;15;p17"/>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6" name="Google Shape;16;p17"/>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17" name="Google Shape;17;p1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0" name="Google Shape;20;p17"/>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1" name="Google Shape;21;p17"/>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2" name="Google Shape;22;p17"/>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3" name="Google Shape;23;p17"/>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5" name="Shape 85"/>
        <p:cNvGrpSpPr/>
        <p:nvPr/>
      </p:nvGrpSpPr>
      <p:grpSpPr>
        <a:xfrm>
          <a:off x="0" y="0"/>
          <a:ext cx="0" cy="0"/>
          <a:chOff x="0" y="0"/>
          <a:chExt cx="0" cy="0"/>
        </a:xfrm>
      </p:grpSpPr>
      <p:sp>
        <p:nvSpPr>
          <p:cNvPr id="86" name="Google Shape;86;p2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6"/>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2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27"/>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7"/>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4" name="Google Shape;94;p2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1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blipFill rotWithShape="1">
          <a:blip r:embed="rId2">
            <a:alphaModFix/>
          </a:blip>
          <a:tile algn="tl" flip="none" tx="0" sx="55000" ty="0" sy="55000"/>
        </a:blipFill>
      </p:bgPr>
    </p:bg>
    <p:spTree>
      <p:nvGrpSpPr>
        <p:cNvPr id="30" name="Shape 30"/>
        <p:cNvGrpSpPr/>
        <p:nvPr/>
      </p:nvGrpSpPr>
      <p:grpSpPr>
        <a:xfrm>
          <a:off x="0" y="0"/>
          <a:ext cx="0" cy="0"/>
          <a:chOff x="0" y="0"/>
          <a:chExt cx="0" cy="0"/>
        </a:xfrm>
      </p:grpSpPr>
      <p:sp>
        <p:nvSpPr>
          <p:cNvPr id="31" name="Google Shape;31;p1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2" name="Google Shape;32;p19"/>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3" name="Google Shape;33;p19"/>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5" name="Google Shape;35;p1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8" name="Google Shape;38;p19"/>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9" name="Google Shape;39;p19"/>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0" name="Google Shape;40;p19"/>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 name="Shape 41"/>
        <p:cNvGrpSpPr/>
        <p:nvPr/>
      </p:nvGrpSpPr>
      <p:grpSpPr>
        <a:xfrm>
          <a:off x="0" y="0"/>
          <a:ext cx="0" cy="0"/>
          <a:chOff x="0" y="0"/>
          <a:chExt cx="0" cy="0"/>
        </a:xfrm>
      </p:grpSpPr>
      <p:sp>
        <p:nvSpPr>
          <p:cNvPr id="42" name="Google Shape;42;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20"/>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7" name="Google Shape;47;p20"/>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Google Shape;49;p21"/>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1"/>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21"/>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2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21"/>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21"/>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2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6" name="Shape 66"/>
        <p:cNvGrpSpPr/>
        <p:nvPr/>
      </p:nvGrpSpPr>
      <p:grpSpPr>
        <a:xfrm>
          <a:off x="0" y="0"/>
          <a:ext cx="0" cy="0"/>
          <a:chOff x="0" y="0"/>
          <a:chExt cx="0" cy="0"/>
        </a:xfrm>
      </p:grpSpPr>
      <p:sp>
        <p:nvSpPr>
          <p:cNvPr id="67" name="Google Shape;67;p2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8" name="Google Shape;68;p24"/>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9" name="Google Shape;69;p24"/>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2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24"/>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25"/>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5"/>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8" name="Google Shape;78;p2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1" name="Google Shape;81;p25"/>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2" name="Google Shape;82;p25"/>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3" name="Google Shape;83;p25"/>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4" name="Google Shape;84;p25"/>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6"/>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 name="Google Shape;7;p16"/>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 name="Google Shape;8;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Google Shape;10;p1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 name="Google Shape;11;p1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1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10"/>
              <a:buNone/>
            </a:pPr>
            <a:r>
              <a:rPr lang="en-US"/>
              <a:t>3</a:t>
            </a:r>
            <a:endParaRPr/>
          </a:p>
        </p:txBody>
      </p:sp>
      <p:sp>
        <p:nvSpPr>
          <p:cNvPr id="102" name="Google Shape;102;p1"/>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rgbClr val="FFFFFF"/>
              </a:buClr>
              <a:buSzPts val="4000"/>
              <a:buFont typeface="Libre Franklin"/>
              <a:buNone/>
            </a:pPr>
            <a:r>
              <a:rPr lang="en-US"/>
              <a:t>Manajemen Kearsipan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Kegunaan </a:t>
            </a:r>
            <a:endParaRPr/>
          </a:p>
        </p:txBody>
      </p:sp>
      <p:sp>
        <p:nvSpPr>
          <p:cNvPr id="156" name="Google Shape;156;p1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210"/>
              <a:buChar char="⚫"/>
            </a:pPr>
            <a:r>
              <a:rPr lang="en-US"/>
              <a:t>Merupakan memori Badan Korporasi</a:t>
            </a:r>
            <a:endParaRPr/>
          </a:p>
          <a:p>
            <a:pPr indent="-274320" lvl="0" marL="274320" rtl="0" algn="l">
              <a:lnSpc>
                <a:spcPct val="90000"/>
              </a:lnSpc>
              <a:spcBef>
                <a:spcPts val="580"/>
              </a:spcBef>
              <a:spcAft>
                <a:spcPts val="0"/>
              </a:spcAft>
              <a:buSzPts val="2210"/>
              <a:buChar char="⚫"/>
            </a:pPr>
            <a:r>
              <a:rPr lang="en-US"/>
              <a:t>Pengambilan keputusan manajemen</a:t>
            </a:r>
            <a:endParaRPr/>
          </a:p>
          <a:p>
            <a:pPr indent="-274320" lvl="0" marL="274320" rtl="0" algn="l">
              <a:lnSpc>
                <a:spcPct val="90000"/>
              </a:lnSpc>
              <a:spcBef>
                <a:spcPts val="580"/>
              </a:spcBef>
              <a:spcAft>
                <a:spcPts val="0"/>
              </a:spcAft>
              <a:buSzPts val="2210"/>
              <a:buChar char="⚫"/>
            </a:pPr>
            <a:r>
              <a:rPr lang="en-US"/>
              <a:t>Menunjang Litigasi</a:t>
            </a:r>
            <a:endParaRPr/>
          </a:p>
          <a:p>
            <a:pPr indent="-274320" lvl="0" marL="274320" rtl="0" algn="l">
              <a:lnSpc>
                <a:spcPct val="90000"/>
              </a:lnSpc>
              <a:spcBef>
                <a:spcPts val="580"/>
              </a:spcBef>
              <a:spcAft>
                <a:spcPts val="0"/>
              </a:spcAft>
              <a:buSzPts val="2210"/>
              <a:buChar char="⚫"/>
            </a:pPr>
            <a:r>
              <a:rPr lang="en-US"/>
              <a:t>Mengurangi biaya dan volume penggunaan kertas</a:t>
            </a:r>
            <a:endParaRPr/>
          </a:p>
          <a:p>
            <a:pPr indent="-274320" lvl="0" marL="274320" rtl="0" algn="l">
              <a:lnSpc>
                <a:spcPct val="90000"/>
              </a:lnSpc>
              <a:spcBef>
                <a:spcPts val="580"/>
              </a:spcBef>
              <a:spcAft>
                <a:spcPts val="0"/>
              </a:spcAft>
              <a:buSzPts val="2210"/>
              <a:buChar char="⚫"/>
            </a:pPr>
            <a:r>
              <a:rPr lang="en-US"/>
              <a:t>Efisiensi Badan korporasi</a:t>
            </a:r>
            <a:endParaRPr/>
          </a:p>
          <a:p>
            <a:pPr indent="-274320" lvl="0" marL="274320" rtl="0" algn="l">
              <a:lnSpc>
                <a:spcPct val="90000"/>
              </a:lnSpc>
              <a:spcBef>
                <a:spcPts val="580"/>
              </a:spcBef>
              <a:spcAft>
                <a:spcPts val="0"/>
              </a:spcAft>
              <a:buSzPts val="2210"/>
              <a:buChar char="⚫"/>
            </a:pPr>
            <a:r>
              <a:rPr lang="en-US"/>
              <a:t>Ketentuan hukum</a:t>
            </a:r>
            <a:endParaRPr/>
          </a:p>
          <a:p>
            <a:pPr indent="-274320" lvl="0" marL="274320" rtl="0" algn="l">
              <a:lnSpc>
                <a:spcPct val="90000"/>
              </a:lnSpc>
              <a:spcBef>
                <a:spcPts val="580"/>
              </a:spcBef>
              <a:spcAft>
                <a:spcPts val="0"/>
              </a:spcAft>
              <a:buSzPts val="2210"/>
              <a:buChar char="⚫"/>
            </a:pPr>
            <a:r>
              <a:rPr lang="en-US"/>
              <a:t>Mendukung pengawasan</a:t>
            </a:r>
            <a:endParaRPr/>
          </a:p>
          <a:p>
            <a:pPr indent="-274320" lvl="0" marL="274320" rtl="0" algn="l">
              <a:lnSpc>
                <a:spcPct val="90000"/>
              </a:lnSpc>
              <a:spcBef>
                <a:spcPts val="580"/>
              </a:spcBef>
              <a:spcAft>
                <a:spcPts val="0"/>
              </a:spcAft>
              <a:buSzPts val="2210"/>
              <a:buChar char="⚫"/>
            </a:pPr>
            <a:r>
              <a:rPr lang="en-US"/>
              <a:t>Temu balik informasi yang lebih cepat</a:t>
            </a:r>
            <a:endParaRPr/>
          </a:p>
          <a:p>
            <a:pPr indent="-274320" lvl="0" marL="274320" rtl="0" algn="l">
              <a:lnSpc>
                <a:spcPct val="90000"/>
              </a:lnSpc>
              <a:spcBef>
                <a:spcPts val="580"/>
              </a:spcBef>
              <a:spcAft>
                <a:spcPts val="0"/>
              </a:spcAft>
              <a:buSzPts val="2210"/>
              <a:buChar char="⚫"/>
            </a:pPr>
            <a:r>
              <a:rPr lang="en-US"/>
              <a:t>Semakin sedikit arsip dinamis yang salah tempat atau hilang</a:t>
            </a:r>
            <a:endParaRPr/>
          </a:p>
          <a:p>
            <a:pPr indent="-274320" lvl="0" marL="274320" rtl="0" algn="l">
              <a:lnSpc>
                <a:spcPct val="90000"/>
              </a:lnSpc>
              <a:spcBef>
                <a:spcPts val="580"/>
              </a:spcBef>
              <a:spcAft>
                <a:spcPts val="0"/>
              </a:spcAft>
              <a:buSzPts val="2210"/>
              <a:buChar char="⚫"/>
            </a:pPr>
            <a:r>
              <a:rPr lang="en-US"/>
              <a:t>Sesuai dengan ketentuan perundang-undangan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3600"/>
              <a:buFont typeface="Libre Franklin"/>
              <a:buNone/>
            </a:pPr>
            <a:r>
              <a:rPr lang="en-US" sz="3600"/>
              <a:t>Ruang lingkup Pengelolaan Arsip Dinamis</a:t>
            </a:r>
            <a:endParaRPr sz="3600"/>
          </a:p>
        </p:txBody>
      </p:sp>
      <p:sp>
        <p:nvSpPr>
          <p:cNvPr id="162" name="Google Shape;162;p1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3060"/>
              <a:buChar char="⚫"/>
            </a:pPr>
            <a:r>
              <a:rPr lang="en-US" sz="3600"/>
              <a:t>Meliputi 4 hal yaitu :</a:t>
            </a:r>
            <a:endParaRPr/>
          </a:p>
          <a:p>
            <a:pPr indent="-228600" lvl="1" marL="548640" rtl="0" algn="l">
              <a:spcBef>
                <a:spcPts val="370"/>
              </a:spcBef>
              <a:spcAft>
                <a:spcPts val="0"/>
              </a:spcAft>
              <a:buSzPts val="2890"/>
              <a:buChar char="⚫"/>
            </a:pPr>
            <a:r>
              <a:rPr lang="en-US" sz="3400"/>
              <a:t>Penciptaan Arsip</a:t>
            </a:r>
            <a:endParaRPr sz="3400"/>
          </a:p>
          <a:p>
            <a:pPr indent="-228600" lvl="1" marL="548640" rtl="0" algn="l">
              <a:spcBef>
                <a:spcPts val="370"/>
              </a:spcBef>
              <a:spcAft>
                <a:spcPts val="0"/>
              </a:spcAft>
              <a:buSzPts val="2890"/>
              <a:buChar char="⚫"/>
            </a:pPr>
            <a:r>
              <a:rPr lang="en-US" sz="3400"/>
              <a:t>Penggunaan Arsip</a:t>
            </a:r>
            <a:endParaRPr sz="3400"/>
          </a:p>
          <a:p>
            <a:pPr indent="-228600" lvl="1" marL="548640" rtl="0" algn="l">
              <a:spcBef>
                <a:spcPts val="370"/>
              </a:spcBef>
              <a:spcAft>
                <a:spcPts val="0"/>
              </a:spcAft>
              <a:buSzPts val="2890"/>
              <a:buChar char="⚫"/>
            </a:pPr>
            <a:r>
              <a:rPr lang="en-US" sz="3400"/>
              <a:t>Pemeliharaan Arsip 🡪pemberkasan arsip, penataan arsip in aktif, penyimpanan arsip dan alih media arsip (PP No.28 2012)</a:t>
            </a:r>
            <a:endParaRPr sz="3400"/>
          </a:p>
          <a:p>
            <a:pPr indent="-228600" lvl="1" marL="548640" rtl="0" algn="l">
              <a:spcBef>
                <a:spcPts val="370"/>
              </a:spcBef>
              <a:spcAft>
                <a:spcPts val="0"/>
              </a:spcAft>
              <a:buSzPts val="2890"/>
              <a:buChar char="⚫"/>
            </a:pPr>
            <a:r>
              <a:rPr lang="en-US" sz="3400"/>
              <a:t>Penyusutan Arsip</a:t>
            </a:r>
            <a:endParaRPr sz="3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3600"/>
              <a:buFont typeface="Federo"/>
              <a:buNone/>
            </a:pPr>
            <a:r>
              <a:rPr b="1" lang="en-US" sz="3600">
                <a:latin typeface="Federo"/>
                <a:ea typeface="Federo"/>
                <a:cs typeface="Federo"/>
                <a:sym typeface="Federo"/>
              </a:rPr>
              <a:t>ASAS PENGORGANISASIAN</a:t>
            </a:r>
            <a:endParaRPr b="1" sz="3600">
              <a:latin typeface="Federo"/>
              <a:ea typeface="Federo"/>
              <a:cs typeface="Federo"/>
              <a:sym typeface="Federo"/>
            </a:endParaRPr>
          </a:p>
        </p:txBody>
      </p:sp>
      <p:sp>
        <p:nvSpPr>
          <p:cNvPr id="168" name="Google Shape;168;p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2040"/>
              <a:buChar char="⚫"/>
            </a:pPr>
            <a:r>
              <a:rPr lang="en-US" sz="2400"/>
              <a:t>ASAS SENTRALISASI</a:t>
            </a:r>
            <a:endParaRPr/>
          </a:p>
          <a:p>
            <a:pPr indent="-274320" lvl="0" marL="274320" rtl="0" algn="l">
              <a:lnSpc>
                <a:spcPct val="80000"/>
              </a:lnSpc>
              <a:spcBef>
                <a:spcPts val="580"/>
              </a:spcBef>
              <a:spcAft>
                <a:spcPts val="0"/>
              </a:spcAft>
              <a:buSzPts val="2040"/>
              <a:buFont typeface="Libre Baskerville"/>
              <a:buNone/>
            </a:pPr>
            <a:r>
              <a:rPr lang="en-US" sz="2400"/>
              <a:t>	PENYIMPANAN ARSIP AKTIF DAN INAKTIF   TERPUSAT 🡪 biasanya organisasi kecil, volume arsip sedikit, unit2 berada dalam satu lokasi</a:t>
            </a:r>
            <a:endParaRPr sz="2200"/>
          </a:p>
          <a:p>
            <a:pPr indent="-274320" lvl="0" marL="274320" rtl="0" algn="l">
              <a:lnSpc>
                <a:spcPct val="80000"/>
              </a:lnSpc>
              <a:spcBef>
                <a:spcPts val="580"/>
              </a:spcBef>
              <a:spcAft>
                <a:spcPts val="0"/>
              </a:spcAft>
              <a:buSzPts val="2040"/>
              <a:buFont typeface="Libre Baskerville"/>
              <a:buNone/>
            </a:pPr>
            <a:r>
              <a:t/>
            </a:r>
            <a:endParaRPr sz="2400"/>
          </a:p>
          <a:p>
            <a:pPr indent="-274320" lvl="0" marL="274320" rtl="0" algn="l">
              <a:lnSpc>
                <a:spcPct val="80000"/>
              </a:lnSpc>
              <a:spcBef>
                <a:spcPts val="580"/>
              </a:spcBef>
              <a:spcAft>
                <a:spcPts val="0"/>
              </a:spcAft>
              <a:buSzPts val="2040"/>
              <a:buChar char="⚫"/>
            </a:pPr>
            <a:r>
              <a:rPr lang="en-US" sz="2400"/>
              <a:t>ASAS DESENTRALISASI</a:t>
            </a:r>
            <a:endParaRPr/>
          </a:p>
          <a:p>
            <a:pPr indent="-274320" lvl="0" marL="274320" rtl="0" algn="l">
              <a:lnSpc>
                <a:spcPct val="80000"/>
              </a:lnSpc>
              <a:spcBef>
                <a:spcPts val="580"/>
              </a:spcBef>
              <a:spcAft>
                <a:spcPts val="0"/>
              </a:spcAft>
              <a:buSzPts val="2040"/>
              <a:buFont typeface="Libre Baskerville"/>
              <a:buNone/>
            </a:pPr>
            <a:r>
              <a:rPr lang="en-US" sz="2400"/>
              <a:t>	PENYIMPANAN ARSIP AKTIF DAN INAKTIF MASING-MASING UNIT KERJA</a:t>
            </a:r>
            <a:endParaRPr/>
          </a:p>
          <a:p>
            <a:pPr indent="-274320" lvl="0" marL="274320" rtl="0" algn="l">
              <a:lnSpc>
                <a:spcPct val="80000"/>
              </a:lnSpc>
              <a:spcBef>
                <a:spcPts val="580"/>
              </a:spcBef>
              <a:spcAft>
                <a:spcPts val="0"/>
              </a:spcAft>
              <a:buSzPts val="2040"/>
              <a:buFont typeface="Libre Baskerville"/>
              <a:buNone/>
            </a:pPr>
            <a:r>
              <a:t/>
            </a:r>
            <a:endParaRPr sz="2400"/>
          </a:p>
          <a:p>
            <a:pPr indent="-274320" lvl="0" marL="274320" rtl="0" algn="l">
              <a:lnSpc>
                <a:spcPct val="80000"/>
              </a:lnSpc>
              <a:spcBef>
                <a:spcPts val="580"/>
              </a:spcBef>
              <a:spcAft>
                <a:spcPts val="0"/>
              </a:spcAft>
              <a:buSzPts val="2040"/>
              <a:buChar char="⚫"/>
            </a:pPr>
            <a:r>
              <a:rPr lang="en-US" sz="2400"/>
              <a:t>ASAS KOMBINASI</a:t>
            </a:r>
            <a:endParaRPr/>
          </a:p>
          <a:p>
            <a:pPr indent="-274320" lvl="0" marL="274320" rtl="0" algn="l">
              <a:lnSpc>
                <a:spcPct val="80000"/>
              </a:lnSpc>
              <a:spcBef>
                <a:spcPts val="580"/>
              </a:spcBef>
              <a:spcAft>
                <a:spcPts val="0"/>
              </a:spcAft>
              <a:buSzPts val="2040"/>
              <a:buFont typeface="Libre Baskerville"/>
              <a:buNone/>
            </a:pPr>
            <a:r>
              <a:rPr lang="en-US" sz="2400"/>
              <a:t>	PENYIMPANAN ARSIP AKTIF OLEH MASING-MASING UNIT KERJA, SEDANG ARSIP INAKTIF TERSENTRAL</a:t>
            </a:r>
            <a:endParaRPr/>
          </a:p>
          <a:p>
            <a:pPr indent="-274320" lvl="0" marL="274320" rtl="0" algn="l">
              <a:spcBef>
                <a:spcPts val="580"/>
              </a:spcBef>
              <a:spcAft>
                <a:spcPts val="0"/>
              </a:spcAft>
              <a:buSzPts val="1700"/>
              <a:buFont typeface="Arial"/>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Federo"/>
              <a:buNone/>
            </a:pPr>
            <a:r>
              <a:rPr b="1" lang="en-US">
                <a:latin typeface="Federo"/>
                <a:ea typeface="Federo"/>
                <a:cs typeface="Federo"/>
                <a:sym typeface="Federo"/>
              </a:rPr>
              <a:t>Sistem Penataan Arsip</a:t>
            </a:r>
            <a:endParaRPr/>
          </a:p>
        </p:txBody>
      </p:sp>
      <p:sp>
        <p:nvSpPr>
          <p:cNvPr id="174" name="Google Shape;174;p13"/>
          <p:cNvSpPr txBox="1"/>
          <p:nvPr>
            <p:ph idx="1" type="body"/>
          </p:nvPr>
        </p:nvSpPr>
        <p:spPr>
          <a:xfrm>
            <a:off x="457200" y="1600200"/>
            <a:ext cx="8229600" cy="40386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380"/>
              <a:buFont typeface="Arial"/>
              <a:buNone/>
            </a:pPr>
            <a:r>
              <a:rPr b="1" lang="en-US" sz="2800">
                <a:latin typeface="Federo"/>
                <a:ea typeface="Federo"/>
                <a:cs typeface="Federo"/>
                <a:sym typeface="Federo"/>
              </a:rPr>
              <a:t>5 (lima) macam sistem penataan arsip, yaitu : </a:t>
            </a:r>
            <a:endParaRPr/>
          </a:p>
          <a:p>
            <a:pPr indent="-274320" lvl="0" marL="274320" rtl="0" algn="just">
              <a:spcBef>
                <a:spcPts val="580"/>
              </a:spcBef>
              <a:spcAft>
                <a:spcPts val="0"/>
              </a:spcAft>
              <a:buSzPts val="1700"/>
              <a:buFont typeface="Arial"/>
              <a:buNone/>
            </a:pPr>
            <a:r>
              <a:t/>
            </a:r>
            <a:endParaRPr b="1" sz="2000">
              <a:latin typeface="Federo"/>
              <a:ea typeface="Federo"/>
              <a:cs typeface="Federo"/>
              <a:sym typeface="Federo"/>
            </a:endParaRPr>
          </a:p>
          <a:p>
            <a:pPr indent="-457200" lvl="0" marL="457200" rtl="0" algn="just">
              <a:spcBef>
                <a:spcPts val="580"/>
              </a:spcBef>
              <a:spcAft>
                <a:spcPts val="0"/>
              </a:spcAft>
              <a:buSzPts val="1700"/>
              <a:buFont typeface="Libre Franklin"/>
              <a:buAutoNum type="arabicPeriod"/>
            </a:pPr>
            <a:r>
              <a:rPr b="1" lang="en-US" sz="2000">
                <a:latin typeface="Federo"/>
                <a:ea typeface="Federo"/>
                <a:cs typeface="Federo"/>
                <a:sym typeface="Federo"/>
              </a:rPr>
              <a:t>Sistem Abjad (</a:t>
            </a:r>
            <a:r>
              <a:rPr b="1" i="1" lang="en-US" sz="2000">
                <a:latin typeface="Federo"/>
                <a:ea typeface="Federo"/>
                <a:cs typeface="Federo"/>
                <a:sym typeface="Federo"/>
              </a:rPr>
              <a:t>Alphabetical Filing System</a:t>
            </a:r>
            <a:r>
              <a:rPr b="1" lang="en-US" sz="2000">
                <a:latin typeface="Federo"/>
                <a:ea typeface="Federo"/>
                <a:cs typeface="Federo"/>
                <a:sym typeface="Federo"/>
              </a:rPr>
              <a:t>)</a:t>
            </a:r>
            <a:endParaRPr/>
          </a:p>
          <a:p>
            <a:pPr indent="-457200" lvl="0" marL="457200" rtl="0" algn="just">
              <a:spcBef>
                <a:spcPts val="580"/>
              </a:spcBef>
              <a:spcAft>
                <a:spcPts val="0"/>
              </a:spcAft>
              <a:buSzPts val="1700"/>
              <a:buFont typeface="Libre Franklin"/>
              <a:buAutoNum type="arabicPeriod"/>
            </a:pPr>
            <a:r>
              <a:rPr b="1" lang="en-US" sz="2000">
                <a:latin typeface="Federo"/>
                <a:ea typeface="Federo"/>
                <a:cs typeface="Federo"/>
                <a:sym typeface="Federo"/>
              </a:rPr>
              <a:t>Sistem Masalah/Perihal (</a:t>
            </a:r>
            <a:r>
              <a:rPr b="1" i="1" lang="en-US" sz="2000">
                <a:latin typeface="Federo"/>
                <a:ea typeface="Federo"/>
                <a:cs typeface="Federo"/>
                <a:sym typeface="Federo"/>
              </a:rPr>
              <a:t>Subject Filing System</a:t>
            </a:r>
            <a:r>
              <a:rPr b="1" lang="en-US" sz="2000">
                <a:latin typeface="Federo"/>
                <a:ea typeface="Federo"/>
                <a:cs typeface="Federo"/>
                <a:sym typeface="Federo"/>
              </a:rPr>
              <a:t>)</a:t>
            </a:r>
            <a:endParaRPr/>
          </a:p>
          <a:p>
            <a:pPr indent="-457200" lvl="0" marL="457200" rtl="0" algn="just">
              <a:spcBef>
                <a:spcPts val="580"/>
              </a:spcBef>
              <a:spcAft>
                <a:spcPts val="0"/>
              </a:spcAft>
              <a:buSzPts val="1700"/>
              <a:buFont typeface="Libre Franklin"/>
              <a:buAutoNum type="arabicPeriod"/>
            </a:pPr>
            <a:r>
              <a:rPr b="1" lang="en-US" sz="2000">
                <a:latin typeface="Federo"/>
                <a:ea typeface="Federo"/>
                <a:cs typeface="Federo"/>
                <a:sym typeface="Federo"/>
              </a:rPr>
              <a:t>Sistem Nomor (</a:t>
            </a:r>
            <a:r>
              <a:rPr b="1" i="1" lang="en-US" sz="2000">
                <a:latin typeface="Federo"/>
                <a:ea typeface="Federo"/>
                <a:cs typeface="Federo"/>
                <a:sym typeface="Federo"/>
              </a:rPr>
              <a:t>Numerical Filing System</a:t>
            </a:r>
            <a:r>
              <a:rPr b="1" lang="en-US" sz="2000">
                <a:latin typeface="Federo"/>
                <a:ea typeface="Federo"/>
                <a:cs typeface="Federo"/>
                <a:sym typeface="Federo"/>
              </a:rPr>
              <a:t>)</a:t>
            </a:r>
            <a:endParaRPr/>
          </a:p>
          <a:p>
            <a:pPr indent="-457200" lvl="0" marL="457200" rtl="0" algn="just">
              <a:spcBef>
                <a:spcPts val="580"/>
              </a:spcBef>
              <a:spcAft>
                <a:spcPts val="0"/>
              </a:spcAft>
              <a:buSzPts val="1700"/>
              <a:buFont typeface="Libre Franklin"/>
              <a:buAutoNum type="arabicPeriod"/>
            </a:pPr>
            <a:r>
              <a:rPr b="1" lang="en-US" sz="2000">
                <a:latin typeface="Federo"/>
                <a:ea typeface="Federo"/>
                <a:cs typeface="Federo"/>
                <a:sym typeface="Federo"/>
              </a:rPr>
              <a:t>Sistem Tanggal/Urutan Waktu (</a:t>
            </a:r>
            <a:r>
              <a:rPr b="1" i="1" lang="en-US" sz="2000">
                <a:latin typeface="Federo"/>
                <a:ea typeface="Federo"/>
                <a:cs typeface="Federo"/>
                <a:sym typeface="Federo"/>
              </a:rPr>
              <a:t>Chronological Filing System</a:t>
            </a:r>
            <a:r>
              <a:rPr b="1" lang="en-US" sz="2000">
                <a:latin typeface="Federo"/>
                <a:ea typeface="Federo"/>
                <a:cs typeface="Federo"/>
                <a:sym typeface="Federo"/>
              </a:rPr>
              <a:t>)</a:t>
            </a:r>
            <a:endParaRPr/>
          </a:p>
          <a:p>
            <a:pPr indent="-457200" lvl="0" marL="457200" rtl="0" algn="just">
              <a:spcBef>
                <a:spcPts val="580"/>
              </a:spcBef>
              <a:spcAft>
                <a:spcPts val="0"/>
              </a:spcAft>
              <a:buSzPts val="1700"/>
              <a:buFont typeface="Libre Franklin"/>
              <a:buAutoNum type="arabicPeriod"/>
            </a:pPr>
            <a:r>
              <a:rPr b="1" lang="en-US" sz="2000">
                <a:latin typeface="Federo"/>
                <a:ea typeface="Federo"/>
                <a:cs typeface="Federo"/>
                <a:sym typeface="Federo"/>
              </a:rPr>
              <a:t>Sistem Wilayah/Daerah/Regional (</a:t>
            </a:r>
            <a:r>
              <a:rPr b="1" i="1" lang="en-US" sz="2000">
                <a:latin typeface="Federo"/>
                <a:ea typeface="Federo"/>
                <a:cs typeface="Federo"/>
                <a:sym typeface="Federo"/>
              </a:rPr>
              <a:t>Geographical Filing System</a:t>
            </a:r>
            <a:r>
              <a:rPr b="1" lang="en-US" sz="2000">
                <a:latin typeface="Federo"/>
                <a:ea typeface="Federo"/>
                <a:cs typeface="Federo"/>
                <a:sym typeface="Federo"/>
              </a:rPr>
              <a:t>)</a:t>
            </a:r>
            <a:endParaRPr/>
          </a:p>
          <a:p>
            <a:pPr indent="-274320" lvl="0" marL="274320" rtl="0" algn="l">
              <a:spcBef>
                <a:spcPts val="580"/>
              </a:spcBef>
              <a:spcAft>
                <a:spcPts val="0"/>
              </a:spcAft>
              <a:buSzPts val="1700"/>
              <a:buFont typeface="Arial"/>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4"/>
          <p:cNvSpPr txBox="1"/>
          <p:nvPr>
            <p:ph idx="1" type="body"/>
          </p:nvPr>
        </p:nvSpPr>
        <p:spPr>
          <a:xfrm>
            <a:off x="457200" y="533400"/>
            <a:ext cx="8229600" cy="5592763"/>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1530"/>
              <a:buFont typeface="Noto Sans Symbols"/>
              <a:buChar char="❖"/>
            </a:pPr>
            <a:r>
              <a:rPr b="1" lang="en-US" sz="1800">
                <a:solidFill>
                  <a:srgbClr val="C00000"/>
                </a:solidFill>
                <a:latin typeface="Federo"/>
                <a:ea typeface="Federo"/>
                <a:cs typeface="Federo"/>
                <a:sym typeface="Federo"/>
              </a:rPr>
              <a:t>Sistem Abjad (</a:t>
            </a:r>
            <a:r>
              <a:rPr b="1" i="1" lang="en-US" sz="1800">
                <a:solidFill>
                  <a:srgbClr val="C00000"/>
                </a:solidFill>
                <a:latin typeface="Federo"/>
                <a:ea typeface="Federo"/>
                <a:cs typeface="Federo"/>
                <a:sym typeface="Federo"/>
              </a:rPr>
              <a:t>Alphabetical Filing System</a:t>
            </a:r>
            <a:r>
              <a:rPr b="1" lang="en-US" sz="1800">
                <a:solidFill>
                  <a:srgbClr val="C00000"/>
                </a:solidFill>
                <a:latin typeface="Federo"/>
                <a:ea typeface="Federo"/>
                <a:cs typeface="Federo"/>
                <a:sym typeface="Federo"/>
              </a:rPr>
              <a:t>)</a:t>
            </a:r>
            <a:endParaRPr/>
          </a:p>
          <a:p>
            <a:pPr indent="-274320" lvl="0" marL="274320" rtl="0" algn="just">
              <a:lnSpc>
                <a:spcPct val="90000"/>
              </a:lnSpc>
              <a:spcBef>
                <a:spcPts val="580"/>
              </a:spcBef>
              <a:spcAft>
                <a:spcPts val="0"/>
              </a:spcAft>
              <a:buSzPts val="1530"/>
              <a:buFont typeface="Arial"/>
              <a:buNone/>
            </a:pPr>
            <a:r>
              <a:rPr b="1" lang="en-US" sz="1800">
                <a:latin typeface="Federo"/>
                <a:ea typeface="Federo"/>
                <a:cs typeface="Federo"/>
                <a:sym typeface="Federo"/>
              </a:rPr>
              <a:t>	Adalah salah satu sistem penataan berkas yang umumnya dipergunakan untuk menata berkas yang berurutan dari A sampai dengan Z dengan berpedoman pada peraturan mengindeks. Umumnya dipakai untuk arsip yang dasar penyusunannya dilakukan terhadap nama orang, nama perusahaan / organisasi, nama tempat, nama benda dan subjek masalah.</a:t>
            </a:r>
            <a:endParaRPr/>
          </a:p>
          <a:p>
            <a:pPr indent="-274320" lvl="0" marL="274320" rtl="0" algn="just">
              <a:lnSpc>
                <a:spcPct val="90000"/>
              </a:lnSpc>
              <a:spcBef>
                <a:spcPts val="580"/>
              </a:spcBef>
              <a:spcAft>
                <a:spcPts val="0"/>
              </a:spcAft>
              <a:buSzPts val="1530"/>
              <a:buFont typeface="Arial"/>
              <a:buNone/>
            </a:pPr>
            <a:r>
              <a:rPr b="1" lang="en-US" sz="1800">
                <a:latin typeface="Federo"/>
                <a:ea typeface="Federo"/>
                <a:cs typeface="Federo"/>
                <a:sym typeface="Federo"/>
              </a:rPr>
              <a:t>	Nama-nama diambil dari nama si pengirim (surat masuk) dan nama alamat yang dituju (surat keluar).</a:t>
            </a:r>
            <a:endParaRPr/>
          </a:p>
          <a:p>
            <a:pPr indent="-274320" lvl="0" marL="274320" rtl="0" algn="just">
              <a:lnSpc>
                <a:spcPct val="90000"/>
              </a:lnSpc>
              <a:spcBef>
                <a:spcPts val="580"/>
              </a:spcBef>
              <a:spcAft>
                <a:spcPts val="0"/>
              </a:spcAft>
              <a:buSzPts val="1530"/>
              <a:buFont typeface="Arial"/>
              <a:buNone/>
            </a:pPr>
            <a:r>
              <a:t/>
            </a:r>
            <a:endParaRPr b="1" sz="1800">
              <a:latin typeface="Federo"/>
              <a:ea typeface="Federo"/>
              <a:cs typeface="Federo"/>
              <a:sym typeface="Federo"/>
            </a:endParaRPr>
          </a:p>
          <a:p>
            <a:pPr indent="-274320" lvl="0" marL="274320" rtl="0" algn="just">
              <a:lnSpc>
                <a:spcPct val="90000"/>
              </a:lnSpc>
              <a:spcBef>
                <a:spcPts val="580"/>
              </a:spcBef>
              <a:spcAft>
                <a:spcPts val="0"/>
              </a:spcAft>
              <a:buSzPts val="1530"/>
              <a:buFont typeface="Noto Sans Symbols"/>
              <a:buChar char="❖"/>
            </a:pPr>
            <a:r>
              <a:rPr b="1" lang="en-US" sz="1800">
                <a:solidFill>
                  <a:srgbClr val="C00000"/>
                </a:solidFill>
                <a:latin typeface="Federo"/>
                <a:ea typeface="Federo"/>
                <a:cs typeface="Federo"/>
                <a:sym typeface="Federo"/>
              </a:rPr>
              <a:t>Sistem Masalah/Perihal (</a:t>
            </a:r>
            <a:r>
              <a:rPr b="1" i="1" lang="en-US" sz="1800">
                <a:solidFill>
                  <a:srgbClr val="C00000"/>
                </a:solidFill>
                <a:latin typeface="Federo"/>
                <a:ea typeface="Federo"/>
                <a:cs typeface="Federo"/>
                <a:sym typeface="Federo"/>
              </a:rPr>
              <a:t>Subject Filing System</a:t>
            </a:r>
            <a:r>
              <a:rPr b="1" lang="en-US" sz="1800">
                <a:solidFill>
                  <a:srgbClr val="C00000"/>
                </a:solidFill>
                <a:latin typeface="Federo"/>
                <a:ea typeface="Federo"/>
                <a:cs typeface="Federo"/>
                <a:sym typeface="Federo"/>
              </a:rPr>
              <a:t>)</a:t>
            </a:r>
            <a:endParaRPr/>
          </a:p>
          <a:p>
            <a:pPr indent="-274320" lvl="0" marL="274320" rtl="0" algn="just">
              <a:lnSpc>
                <a:spcPct val="90000"/>
              </a:lnSpc>
              <a:spcBef>
                <a:spcPts val="580"/>
              </a:spcBef>
              <a:spcAft>
                <a:spcPts val="0"/>
              </a:spcAft>
              <a:buSzPts val="1530"/>
              <a:buFont typeface="Arial"/>
              <a:buNone/>
            </a:pPr>
            <a:r>
              <a:rPr b="1" lang="en-US" sz="1800">
                <a:latin typeface="Federo"/>
                <a:ea typeface="Federo"/>
                <a:cs typeface="Federo"/>
                <a:sym typeface="Federo"/>
              </a:rPr>
              <a:t>	Adalah salah satu sistem penataan berkas berdasarkan kegiatan-kegiatan yang berkenaan dengan masalah-masalah yang berhubungan dengan perusahaan yang menggunakan sistem ini. </a:t>
            </a:r>
            <a:endParaRPr/>
          </a:p>
          <a:p>
            <a:pPr indent="-274320" lvl="0" marL="274320" rtl="0" algn="just">
              <a:lnSpc>
                <a:spcPct val="90000"/>
              </a:lnSpc>
              <a:spcBef>
                <a:spcPts val="580"/>
              </a:spcBef>
              <a:spcAft>
                <a:spcPts val="0"/>
              </a:spcAft>
              <a:buSzPts val="1530"/>
              <a:buFont typeface="Arial"/>
              <a:buNone/>
            </a:pPr>
            <a:r>
              <a:t/>
            </a:r>
            <a:endParaRPr b="1" sz="1800">
              <a:latin typeface="Federo"/>
              <a:ea typeface="Federo"/>
              <a:cs typeface="Federo"/>
              <a:sym typeface="Federo"/>
            </a:endParaRPr>
          </a:p>
          <a:p>
            <a:pPr indent="-274320" lvl="0" marL="274320" rtl="0" algn="just">
              <a:lnSpc>
                <a:spcPct val="90000"/>
              </a:lnSpc>
              <a:spcBef>
                <a:spcPts val="580"/>
              </a:spcBef>
              <a:spcAft>
                <a:spcPts val="0"/>
              </a:spcAft>
              <a:buSzPts val="1530"/>
              <a:buFont typeface="Noto Sans Symbols"/>
              <a:buChar char="❖"/>
            </a:pPr>
            <a:r>
              <a:rPr b="1" lang="en-US" sz="1800">
                <a:solidFill>
                  <a:srgbClr val="C00000"/>
                </a:solidFill>
                <a:latin typeface="Federo"/>
                <a:ea typeface="Federo"/>
                <a:cs typeface="Federo"/>
                <a:sym typeface="Federo"/>
              </a:rPr>
              <a:t>Sistem Nomor (</a:t>
            </a:r>
            <a:r>
              <a:rPr b="1" i="1" lang="en-US" sz="1800">
                <a:solidFill>
                  <a:srgbClr val="C00000"/>
                </a:solidFill>
                <a:latin typeface="Federo"/>
                <a:ea typeface="Federo"/>
                <a:cs typeface="Federo"/>
                <a:sym typeface="Federo"/>
              </a:rPr>
              <a:t>Numerical Filing System</a:t>
            </a:r>
            <a:r>
              <a:rPr b="1" lang="en-US" sz="1800">
                <a:solidFill>
                  <a:srgbClr val="C00000"/>
                </a:solidFill>
                <a:latin typeface="Federo"/>
                <a:ea typeface="Federo"/>
                <a:cs typeface="Federo"/>
                <a:sym typeface="Federo"/>
              </a:rPr>
              <a:t>)</a:t>
            </a:r>
            <a:endParaRPr/>
          </a:p>
          <a:p>
            <a:pPr indent="-274320" lvl="0" marL="274320" rtl="0" algn="just">
              <a:lnSpc>
                <a:spcPct val="90000"/>
              </a:lnSpc>
              <a:spcBef>
                <a:spcPts val="580"/>
              </a:spcBef>
              <a:spcAft>
                <a:spcPts val="0"/>
              </a:spcAft>
              <a:buSzPts val="1530"/>
              <a:buFont typeface="Arial"/>
              <a:buNone/>
            </a:pPr>
            <a:r>
              <a:rPr b="1" lang="en-US" sz="1800">
                <a:latin typeface="Federo"/>
                <a:ea typeface="Federo"/>
                <a:cs typeface="Federo"/>
                <a:sym typeface="Federo"/>
              </a:rPr>
              <a:t>	Adalah salah satu sistem penataan berkas berdasarkan kelompok permasalahan yang kemudian masing-masing atau setiap masalah diberi nomor urut tertentu.</a:t>
            </a:r>
            <a:endParaRPr/>
          </a:p>
          <a:p>
            <a:pPr indent="-274320" lvl="0" marL="274320" rtl="0" algn="just">
              <a:lnSpc>
                <a:spcPct val="90000"/>
              </a:lnSpc>
              <a:spcBef>
                <a:spcPts val="580"/>
              </a:spcBef>
              <a:spcAft>
                <a:spcPts val="0"/>
              </a:spcAft>
              <a:buSzPts val="1190"/>
              <a:buFont typeface="Arial"/>
              <a:buNone/>
            </a:pPr>
            <a:r>
              <a:t/>
            </a:r>
            <a:endParaRPr b="1" sz="1400">
              <a:latin typeface="Federo"/>
              <a:ea typeface="Federo"/>
              <a:cs typeface="Federo"/>
              <a:sym typeface="Federo"/>
            </a:endParaRPr>
          </a:p>
          <a:p>
            <a:pPr indent="-274320" lvl="0" marL="274320" rtl="0" algn="just">
              <a:lnSpc>
                <a:spcPct val="90000"/>
              </a:lnSpc>
              <a:spcBef>
                <a:spcPts val="580"/>
              </a:spcBef>
              <a:spcAft>
                <a:spcPts val="0"/>
              </a:spcAft>
              <a:buSzPts val="1190"/>
              <a:buFont typeface="Arial"/>
              <a:buNone/>
            </a:pPr>
            <a:r>
              <a:t/>
            </a:r>
            <a:endParaRPr b="1" sz="1400">
              <a:latin typeface="Federo"/>
              <a:ea typeface="Federo"/>
              <a:cs typeface="Federo"/>
              <a:sym typeface="Federo"/>
            </a:endParaRPr>
          </a:p>
          <a:p>
            <a:pPr indent="-274320" lvl="0" marL="274320" rtl="0" algn="just">
              <a:lnSpc>
                <a:spcPct val="90000"/>
              </a:lnSpc>
              <a:spcBef>
                <a:spcPts val="580"/>
              </a:spcBef>
              <a:spcAft>
                <a:spcPts val="0"/>
              </a:spcAft>
              <a:buSzPts val="1190"/>
              <a:buFont typeface="Arial"/>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5"/>
          <p:cNvSpPr txBox="1"/>
          <p:nvPr>
            <p:ph idx="1" type="body"/>
          </p:nvPr>
        </p:nvSpPr>
        <p:spPr>
          <a:xfrm>
            <a:off x="457200" y="533400"/>
            <a:ext cx="8229600" cy="5592763"/>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190"/>
              <a:buFont typeface="Arial"/>
              <a:buNone/>
            </a:pPr>
            <a:r>
              <a:t/>
            </a:r>
            <a:endParaRPr b="1" sz="1400">
              <a:latin typeface="Federo"/>
              <a:ea typeface="Federo"/>
              <a:cs typeface="Federo"/>
              <a:sym typeface="Federo"/>
            </a:endParaRPr>
          </a:p>
          <a:p>
            <a:pPr indent="-274320" lvl="0" marL="274320" rtl="0" algn="just">
              <a:spcBef>
                <a:spcPts val="580"/>
              </a:spcBef>
              <a:spcAft>
                <a:spcPts val="0"/>
              </a:spcAft>
              <a:buSzPts val="1700"/>
              <a:buFont typeface="Noto Sans Symbols"/>
              <a:buChar char="❖"/>
            </a:pPr>
            <a:r>
              <a:rPr b="1" lang="en-US" sz="2000">
                <a:solidFill>
                  <a:srgbClr val="C00000"/>
                </a:solidFill>
                <a:latin typeface="Federo"/>
                <a:ea typeface="Federo"/>
                <a:cs typeface="Federo"/>
                <a:sym typeface="Federo"/>
              </a:rPr>
              <a:t>Sistem Tanggal/Urutan Waktu (</a:t>
            </a:r>
            <a:r>
              <a:rPr b="1" i="1" lang="en-US" sz="2000">
                <a:solidFill>
                  <a:srgbClr val="C00000"/>
                </a:solidFill>
                <a:latin typeface="Federo"/>
                <a:ea typeface="Federo"/>
                <a:cs typeface="Federo"/>
                <a:sym typeface="Federo"/>
              </a:rPr>
              <a:t>Chronological Filing System</a:t>
            </a:r>
            <a:r>
              <a:rPr b="1" lang="en-US" sz="2000">
                <a:solidFill>
                  <a:srgbClr val="C00000"/>
                </a:solidFill>
                <a:latin typeface="Federo"/>
                <a:ea typeface="Federo"/>
                <a:cs typeface="Federo"/>
                <a:sym typeface="Federo"/>
              </a:rPr>
              <a:t>)</a:t>
            </a:r>
            <a:endParaRPr/>
          </a:p>
          <a:p>
            <a:pPr indent="-274320" lvl="0" marL="274320" rtl="0" algn="just">
              <a:spcBef>
                <a:spcPts val="580"/>
              </a:spcBef>
              <a:spcAft>
                <a:spcPts val="0"/>
              </a:spcAft>
              <a:buSzPts val="1700"/>
              <a:buFont typeface="Arial"/>
              <a:buNone/>
            </a:pPr>
            <a:r>
              <a:rPr b="1" lang="en-US" sz="2000">
                <a:latin typeface="Federo"/>
                <a:ea typeface="Federo"/>
                <a:cs typeface="Federo"/>
                <a:sym typeface="Federo"/>
              </a:rPr>
              <a:t>	Adalah salah satu penataan berkas berdasarkan urutan tanggal, bulan, dan tahun yang mana pada umumnya tanggal dijadikan pedoman termaksud diperhatikan dari datangnya surat, akan lebih baik bila berpedoman pada cap datangnya surat. Surat atau berkas yang datangnya paling akhir ditempatkan di bagian paling akhir pula, tanpa memperhatikan masalah surat atau berkas tersebut.</a:t>
            </a:r>
            <a:endParaRPr/>
          </a:p>
          <a:p>
            <a:pPr indent="-274320" lvl="0" marL="274320" rtl="0" algn="just">
              <a:spcBef>
                <a:spcPts val="580"/>
              </a:spcBef>
              <a:spcAft>
                <a:spcPts val="0"/>
              </a:spcAft>
              <a:buSzPts val="1700"/>
              <a:buFont typeface="Arial"/>
              <a:buNone/>
            </a:pPr>
            <a:r>
              <a:t/>
            </a:r>
            <a:endParaRPr b="1" sz="2000">
              <a:latin typeface="Federo"/>
              <a:ea typeface="Federo"/>
              <a:cs typeface="Federo"/>
              <a:sym typeface="Federo"/>
            </a:endParaRPr>
          </a:p>
          <a:p>
            <a:pPr indent="-274320" lvl="0" marL="274320" rtl="0" algn="just">
              <a:spcBef>
                <a:spcPts val="580"/>
              </a:spcBef>
              <a:spcAft>
                <a:spcPts val="0"/>
              </a:spcAft>
              <a:buSzPts val="1700"/>
              <a:buFont typeface="Noto Sans Symbols"/>
              <a:buChar char="❖"/>
            </a:pPr>
            <a:r>
              <a:rPr b="1" lang="en-US" sz="2000">
                <a:solidFill>
                  <a:srgbClr val="C00000"/>
                </a:solidFill>
                <a:latin typeface="Federo"/>
                <a:ea typeface="Federo"/>
                <a:cs typeface="Federo"/>
                <a:sym typeface="Federo"/>
              </a:rPr>
              <a:t>Sistem Wilayah/Daerah/Regional (</a:t>
            </a:r>
            <a:r>
              <a:rPr b="1" i="1" lang="en-US" sz="2000">
                <a:solidFill>
                  <a:srgbClr val="C00000"/>
                </a:solidFill>
                <a:latin typeface="Federo"/>
                <a:ea typeface="Federo"/>
                <a:cs typeface="Federo"/>
                <a:sym typeface="Federo"/>
              </a:rPr>
              <a:t>Geographical Filing System</a:t>
            </a:r>
            <a:r>
              <a:rPr b="1" lang="en-US" sz="2000">
                <a:solidFill>
                  <a:srgbClr val="C00000"/>
                </a:solidFill>
                <a:latin typeface="Federo"/>
                <a:ea typeface="Federo"/>
                <a:cs typeface="Federo"/>
                <a:sym typeface="Federo"/>
              </a:rPr>
              <a:t>)</a:t>
            </a:r>
            <a:endParaRPr/>
          </a:p>
          <a:p>
            <a:pPr indent="-274320" lvl="0" marL="274320" rtl="0" algn="just">
              <a:spcBef>
                <a:spcPts val="580"/>
              </a:spcBef>
              <a:spcAft>
                <a:spcPts val="0"/>
              </a:spcAft>
              <a:buSzPts val="1700"/>
              <a:buFont typeface="Arial"/>
              <a:buNone/>
            </a:pPr>
            <a:r>
              <a:rPr b="1" lang="en-US" sz="2000">
                <a:latin typeface="Federo"/>
                <a:ea typeface="Federo"/>
                <a:cs typeface="Federo"/>
                <a:sym typeface="Federo"/>
              </a:rPr>
              <a:t>	Adalah salah satu penataan berkas berdasarkan tempat (lokasi), daerah, atau wilayah tertentu.</a:t>
            </a:r>
            <a:endParaRPr/>
          </a:p>
          <a:p>
            <a:pPr indent="-274320" lvl="0" marL="274320" rtl="0" algn="just">
              <a:spcBef>
                <a:spcPts val="580"/>
              </a:spcBef>
              <a:spcAft>
                <a:spcPts val="0"/>
              </a:spcAft>
              <a:buSzPts val="1190"/>
              <a:buFont typeface="Arial"/>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
          <p:cNvSpPr txBox="1"/>
          <p:nvPr>
            <p:ph type="title"/>
          </p:nvPr>
        </p:nvSpPr>
        <p:spPr>
          <a:xfrm>
            <a:off x="914400" y="274638"/>
            <a:ext cx="7772400" cy="850106"/>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Masalah Dalam Pengelolaan Arsip</a:t>
            </a:r>
            <a:endParaRPr/>
          </a:p>
        </p:txBody>
      </p:sp>
      <p:sp>
        <p:nvSpPr>
          <p:cNvPr id="108" name="Google Shape;108;p2"/>
          <p:cNvSpPr txBox="1"/>
          <p:nvPr>
            <p:ph idx="1" type="body"/>
          </p:nvPr>
        </p:nvSpPr>
        <p:spPr>
          <a:xfrm>
            <a:off x="251520" y="1124744"/>
            <a:ext cx="8712968" cy="5472608"/>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380"/>
              <a:buChar char="⚫"/>
            </a:pPr>
            <a:r>
              <a:rPr lang="en-US" sz="2800"/>
              <a:t>Kurangnya pengertian tentang pentingnya arsip oleh anggota organisasi</a:t>
            </a:r>
            <a:endParaRPr sz="2800"/>
          </a:p>
          <a:p>
            <a:pPr indent="-274320" lvl="0" marL="274320" rtl="0" algn="l">
              <a:lnSpc>
                <a:spcPct val="90000"/>
              </a:lnSpc>
              <a:spcBef>
                <a:spcPts val="580"/>
              </a:spcBef>
              <a:spcAft>
                <a:spcPts val="0"/>
              </a:spcAft>
              <a:buSzPts val="2380"/>
              <a:buChar char="⚫"/>
            </a:pPr>
            <a:r>
              <a:rPr lang="en-US" sz="2800"/>
              <a:t>Kualifikasi pegawai yg menangani arsip tidak terpenuhi</a:t>
            </a:r>
            <a:endParaRPr sz="2800"/>
          </a:p>
          <a:p>
            <a:pPr indent="-274320" lvl="0" marL="274320" rtl="0" algn="l">
              <a:lnSpc>
                <a:spcPct val="90000"/>
              </a:lnSpc>
              <a:spcBef>
                <a:spcPts val="580"/>
              </a:spcBef>
              <a:spcAft>
                <a:spcPts val="0"/>
              </a:spcAft>
              <a:buSzPts val="2380"/>
              <a:buChar char="⚫"/>
            </a:pPr>
            <a:r>
              <a:rPr lang="en-US" sz="2800"/>
              <a:t>Bertambahnya volume arsip secara terus menerus</a:t>
            </a:r>
            <a:endParaRPr sz="2800"/>
          </a:p>
          <a:p>
            <a:pPr indent="-274320" lvl="0" marL="274320" rtl="0" algn="l">
              <a:lnSpc>
                <a:spcPct val="90000"/>
              </a:lnSpc>
              <a:spcBef>
                <a:spcPts val="580"/>
              </a:spcBef>
              <a:spcAft>
                <a:spcPts val="0"/>
              </a:spcAft>
              <a:buSzPts val="2380"/>
              <a:buChar char="⚫"/>
            </a:pPr>
            <a:r>
              <a:rPr lang="en-US" sz="2800"/>
              <a:t>Belum adanya pedoman tata kearsipan yg diberlakukan secara baku</a:t>
            </a:r>
            <a:endParaRPr sz="2800"/>
          </a:p>
          <a:p>
            <a:pPr indent="-274320" lvl="0" marL="274320" rtl="0" algn="l">
              <a:lnSpc>
                <a:spcPct val="90000"/>
              </a:lnSpc>
              <a:spcBef>
                <a:spcPts val="580"/>
              </a:spcBef>
              <a:spcAft>
                <a:spcPts val="0"/>
              </a:spcAft>
              <a:buSzPts val="2380"/>
              <a:buChar char="⚫"/>
            </a:pPr>
            <a:r>
              <a:rPr lang="en-US" sz="2800"/>
              <a:t>Belum dibakukannya tetang pedoman tata cara peminjaman arsip 🡪 jangka waktu lama, bahkan tidak kembali</a:t>
            </a:r>
            <a:endParaRPr sz="2800"/>
          </a:p>
          <a:p>
            <a:pPr indent="-274320" lvl="0" marL="274320" rtl="0" algn="l">
              <a:lnSpc>
                <a:spcPct val="90000"/>
              </a:lnSpc>
              <a:spcBef>
                <a:spcPts val="580"/>
              </a:spcBef>
              <a:spcAft>
                <a:spcPts val="0"/>
              </a:spcAft>
              <a:buSzPts val="2380"/>
              <a:buChar char="⚫"/>
            </a:pPr>
            <a:r>
              <a:rPr lang="en-US" sz="2800"/>
              <a:t>Tidak dapat atau sulit ditemukan arsip secara cepat jika dibutuhkan</a:t>
            </a:r>
            <a:endParaRPr sz="2800"/>
          </a:p>
          <a:p>
            <a:pPr indent="-274320" lvl="0" marL="274320" rtl="0" algn="l">
              <a:lnSpc>
                <a:spcPct val="90000"/>
              </a:lnSpc>
              <a:spcBef>
                <a:spcPts val="580"/>
              </a:spcBef>
              <a:spcAft>
                <a:spcPts val="0"/>
              </a:spcAft>
              <a:buSzPts val="2380"/>
              <a:buChar char="⚫"/>
            </a:pPr>
            <a:r>
              <a:rPr lang="en-US" sz="2800"/>
              <a:t>Belum adanya perencanaan tentang penyusutan arsip</a:t>
            </a:r>
            <a:endParaRPr sz="2800"/>
          </a:p>
          <a:p>
            <a:pPr indent="-274320" lvl="0" marL="274320" rtl="0" algn="l">
              <a:lnSpc>
                <a:spcPct val="90000"/>
              </a:lnSpc>
              <a:spcBef>
                <a:spcPts val="580"/>
              </a:spcBef>
              <a:spcAft>
                <a:spcPts val="0"/>
              </a:spcAft>
              <a:buSzPts val="2380"/>
              <a:buChar char="⚫"/>
            </a:pPr>
            <a:r>
              <a:rPr lang="en-US" sz="2800"/>
              <a:t>Adanya arsip yg dikirim dan diterima lepas dari pengawasan</a:t>
            </a:r>
            <a:endParaRPr sz="2800"/>
          </a:p>
          <a:p>
            <a:pPr indent="-133985" lvl="0" marL="274320" rtl="0" algn="l">
              <a:lnSpc>
                <a:spcPct val="90000"/>
              </a:lnSpc>
              <a:spcBef>
                <a:spcPts val="580"/>
              </a:spcBef>
              <a:spcAft>
                <a:spcPts val="0"/>
              </a:spcAft>
              <a:buSzPts val="221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3"/>
          <p:cNvSpPr txBox="1"/>
          <p:nvPr>
            <p:ph type="title"/>
          </p:nvPr>
        </p:nvSpPr>
        <p:spPr>
          <a:xfrm>
            <a:off x="303213" y="228600"/>
            <a:ext cx="8509000" cy="741363"/>
          </a:xfrm>
          <a:prstGeom prst="rect">
            <a:avLst/>
          </a:prstGeom>
          <a:noFill/>
          <a:ln>
            <a:noFill/>
          </a:ln>
        </p:spPr>
        <p:txBody>
          <a:bodyPr anchorCtr="0" anchor="b" bIns="91425" lIns="91425" spcFirstLastPara="1" rIns="91425" wrap="square" tIns="45700">
            <a:normAutofit/>
          </a:bodyPr>
          <a:lstStyle/>
          <a:p>
            <a:pPr indent="0" lvl="0" marL="53975" rtl="0" algn="l">
              <a:spcBef>
                <a:spcPts val="0"/>
              </a:spcBef>
              <a:spcAft>
                <a:spcPts val="0"/>
              </a:spcAft>
              <a:buClr>
                <a:srgbClr val="FF0000"/>
              </a:buClr>
              <a:buSzPts val="3200"/>
              <a:buFont typeface="Arial Rounded"/>
              <a:buNone/>
            </a:pPr>
            <a:r>
              <a:rPr b="1" lang="en-US" sz="3200">
                <a:solidFill>
                  <a:srgbClr val="FF0000"/>
                </a:solidFill>
                <a:latin typeface="Arial Rounded"/>
                <a:ea typeface="Arial Rounded"/>
                <a:cs typeface="Arial Rounded"/>
                <a:sym typeface="Arial Rounded"/>
              </a:rPr>
              <a:t>Kondisi ARSIP di perusahaan/lembaga</a:t>
            </a:r>
            <a:endParaRPr b="1" sz="3200">
              <a:solidFill>
                <a:srgbClr val="FF0000"/>
              </a:solidFill>
              <a:latin typeface="Arial Rounded"/>
              <a:ea typeface="Arial Rounded"/>
              <a:cs typeface="Arial Rounded"/>
              <a:sym typeface="Arial Rounded"/>
            </a:endParaRPr>
          </a:p>
        </p:txBody>
      </p:sp>
      <p:sp>
        <p:nvSpPr>
          <p:cNvPr id="114" name="Google Shape;114;p3"/>
          <p:cNvSpPr txBox="1"/>
          <p:nvPr>
            <p:ph idx="1" type="body"/>
          </p:nvPr>
        </p:nvSpPr>
        <p:spPr>
          <a:xfrm>
            <a:off x="457200" y="1085850"/>
            <a:ext cx="8229600" cy="5040313"/>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040"/>
              <a:buChar char="⚫"/>
            </a:pPr>
            <a:r>
              <a:rPr lang="en-US" sz="2400">
                <a:latin typeface="Arimo"/>
                <a:ea typeface="Arimo"/>
                <a:cs typeface="Arimo"/>
                <a:sym typeface="Arimo"/>
              </a:rPr>
              <a:t>Unit Kerja penuh dengan arsip;</a:t>
            </a:r>
            <a:endParaRPr/>
          </a:p>
          <a:p>
            <a:pPr indent="-274320" lvl="0" marL="274320" rtl="0" algn="just">
              <a:spcBef>
                <a:spcPts val="580"/>
              </a:spcBef>
              <a:spcAft>
                <a:spcPts val="0"/>
              </a:spcAft>
              <a:buSzPts val="2040"/>
              <a:buChar char="⚫"/>
            </a:pPr>
            <a:r>
              <a:rPr lang="en-US" sz="2400">
                <a:latin typeface="Arimo"/>
                <a:ea typeface="Arimo"/>
                <a:cs typeface="Arimo"/>
                <a:sym typeface="Arimo"/>
              </a:rPr>
              <a:t>Bercampur baur antara arsip aktif dan inaktif dan tidak jelas;</a:t>
            </a:r>
            <a:endParaRPr/>
          </a:p>
          <a:p>
            <a:pPr indent="-274320" lvl="0" marL="274320" rtl="0" algn="just">
              <a:spcBef>
                <a:spcPts val="580"/>
              </a:spcBef>
              <a:spcAft>
                <a:spcPts val="0"/>
              </a:spcAft>
              <a:buSzPts val="2040"/>
              <a:buChar char="⚫"/>
            </a:pPr>
            <a:r>
              <a:rPr lang="en-US" sz="2400">
                <a:latin typeface="Arimo"/>
                <a:ea typeface="Arimo"/>
                <a:cs typeface="Arimo"/>
                <a:sym typeface="Arimo"/>
              </a:rPr>
              <a:t>Tidak ada petugas yang secara khusus menangani masalah arsip;</a:t>
            </a:r>
            <a:endParaRPr/>
          </a:p>
          <a:p>
            <a:pPr indent="-274320" lvl="0" marL="274320" rtl="0" algn="just">
              <a:spcBef>
                <a:spcPts val="580"/>
              </a:spcBef>
              <a:spcAft>
                <a:spcPts val="0"/>
              </a:spcAft>
              <a:buSzPts val="2040"/>
              <a:buChar char="⚫"/>
            </a:pPr>
            <a:r>
              <a:rPr lang="en-US" sz="2400">
                <a:latin typeface="Arimo"/>
                <a:ea typeface="Arimo"/>
                <a:cs typeface="Arimo"/>
                <a:sym typeface="Arimo"/>
              </a:rPr>
              <a:t>Sarana kurang memadai;</a:t>
            </a:r>
            <a:endParaRPr/>
          </a:p>
          <a:p>
            <a:pPr indent="-274320" lvl="0" marL="274320" rtl="0" algn="just">
              <a:spcBef>
                <a:spcPts val="580"/>
              </a:spcBef>
              <a:spcAft>
                <a:spcPts val="0"/>
              </a:spcAft>
              <a:buSzPts val="2040"/>
              <a:buChar char="⚫"/>
            </a:pPr>
            <a:r>
              <a:rPr lang="en-US" sz="2400">
                <a:latin typeface="Arimo"/>
                <a:ea typeface="Arimo"/>
                <a:cs typeface="Arimo"/>
                <a:sym typeface="Arimo"/>
              </a:rPr>
              <a:t>Arsip disimpan sesuai dengan kepentingan petugas dan pejabat masing-masing;</a:t>
            </a:r>
            <a:endParaRPr/>
          </a:p>
          <a:p>
            <a:pPr indent="-274320" lvl="0" marL="274320" rtl="0" algn="just">
              <a:spcBef>
                <a:spcPts val="580"/>
              </a:spcBef>
              <a:spcAft>
                <a:spcPts val="0"/>
              </a:spcAft>
              <a:buSzPts val="2040"/>
              <a:buChar char="⚫"/>
            </a:pPr>
            <a:r>
              <a:rPr lang="en-US" sz="2400">
                <a:latin typeface="Arimo"/>
                <a:ea typeface="Arimo"/>
                <a:cs typeface="Arimo"/>
                <a:sym typeface="Arimo"/>
              </a:rPr>
              <a:t>Retrieval arsip tidak bisa dilakukan secara cepat dan tepat.</a:t>
            </a:r>
            <a:endParaRPr/>
          </a:p>
          <a:p>
            <a:pPr indent="-166370" lvl="0" marL="274320" rtl="0" algn="just">
              <a:spcBef>
                <a:spcPts val="580"/>
              </a:spcBef>
              <a:spcAft>
                <a:spcPts val="0"/>
              </a:spcAft>
              <a:buSzPts val="1700"/>
              <a:buNone/>
            </a:pPr>
            <a:r>
              <a:t/>
            </a:r>
            <a:endParaRPr sz="2000"/>
          </a:p>
          <a:p>
            <a:pPr indent="-166370" lvl="0" marL="274320" rtl="0" algn="just">
              <a:spcBef>
                <a:spcPts val="580"/>
              </a:spcBef>
              <a:spcAft>
                <a:spcPts val="0"/>
              </a:spcAft>
              <a:buSzPts val="1700"/>
              <a:buNone/>
            </a:pPr>
            <a:r>
              <a:t/>
            </a:r>
            <a:endParaRPr sz="2000"/>
          </a:p>
          <a:p>
            <a:pPr indent="-274320" lvl="0" marL="274320" rtl="0" algn="just">
              <a:spcBef>
                <a:spcPts val="580"/>
              </a:spcBef>
              <a:spcAft>
                <a:spcPts val="0"/>
              </a:spcAft>
              <a:buSzPts val="1700"/>
              <a:buFont typeface="Noto Sans Symbols"/>
              <a:buNone/>
            </a:pPr>
            <a:r>
              <a:t/>
            </a:r>
            <a:endParaRPr sz="2000"/>
          </a:p>
          <a:p>
            <a:pPr indent="-274320" lvl="0" marL="274320" rtl="0" algn="ctr">
              <a:spcBef>
                <a:spcPts val="580"/>
              </a:spcBef>
              <a:spcAft>
                <a:spcPts val="0"/>
              </a:spcAft>
              <a:buSzPts val="2040"/>
              <a:buFont typeface="Noto Sans Symbols"/>
              <a:buNone/>
            </a:pPr>
            <a:r>
              <a:t/>
            </a:r>
            <a:endParaRPr sz="2400"/>
          </a:p>
        </p:txBody>
      </p:sp>
    </p:spTree>
  </p:cSld>
  <p:clrMapOvr>
    <a:masterClrMapping/>
  </p:clrMapOvr>
  <p:transition>
    <p:blinds/>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4"/>
          <p:cNvSpPr txBox="1"/>
          <p:nvPr>
            <p:ph type="title"/>
          </p:nvPr>
        </p:nvSpPr>
        <p:spPr>
          <a:xfrm>
            <a:off x="457200" y="762000"/>
            <a:ext cx="8229600" cy="8382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Federo"/>
              <a:buNone/>
            </a:pPr>
            <a:r>
              <a:rPr b="1" lang="en-US" sz="4000">
                <a:latin typeface="Federo"/>
                <a:ea typeface="Federo"/>
                <a:cs typeface="Federo"/>
                <a:sym typeface="Federo"/>
              </a:rPr>
              <a:t>Tujuan Penataan Arsip</a:t>
            </a:r>
            <a:endParaRPr/>
          </a:p>
        </p:txBody>
      </p:sp>
      <p:sp>
        <p:nvSpPr>
          <p:cNvPr id="120" name="Google Shape;120;p4"/>
          <p:cNvSpPr txBox="1"/>
          <p:nvPr>
            <p:ph idx="1" type="body"/>
          </p:nvPr>
        </p:nvSpPr>
        <p:spPr>
          <a:xfrm>
            <a:off x="457200" y="1600200"/>
            <a:ext cx="8229600" cy="34290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700"/>
              <a:buFont typeface="Arial"/>
              <a:buNone/>
            </a:pPr>
            <a:r>
              <a:t/>
            </a:r>
            <a:endParaRPr b="1" sz="2000">
              <a:latin typeface="Federo"/>
              <a:ea typeface="Federo"/>
              <a:cs typeface="Federo"/>
              <a:sym typeface="Federo"/>
            </a:endParaRPr>
          </a:p>
          <a:p>
            <a:pPr indent="-274320" lvl="0" marL="274320" rtl="0" algn="just">
              <a:spcBef>
                <a:spcPts val="580"/>
              </a:spcBef>
              <a:spcAft>
                <a:spcPts val="0"/>
              </a:spcAft>
              <a:buSzPts val="2040"/>
              <a:buChar char="⚫"/>
            </a:pPr>
            <a:r>
              <a:rPr b="1" lang="en-US" sz="2400">
                <a:latin typeface="Federo"/>
                <a:ea typeface="Federo"/>
                <a:cs typeface="Federo"/>
                <a:sym typeface="Federo"/>
              </a:rPr>
              <a:t>Agar arsip dapat disimpan dan diketemukan kembali dengan cepat dan tepat.</a:t>
            </a:r>
            <a:endParaRPr/>
          </a:p>
          <a:p>
            <a:pPr indent="-274320" lvl="0" marL="274320" rtl="0" algn="just">
              <a:spcBef>
                <a:spcPts val="580"/>
              </a:spcBef>
              <a:spcAft>
                <a:spcPts val="0"/>
              </a:spcAft>
              <a:buSzPts val="2040"/>
              <a:buChar char="⚫"/>
            </a:pPr>
            <a:r>
              <a:rPr b="1" lang="en-US" sz="2400">
                <a:latin typeface="Federo"/>
                <a:ea typeface="Federo"/>
                <a:cs typeface="Federo"/>
                <a:sym typeface="Federo"/>
              </a:rPr>
              <a:t>Mengantisipasi adanya dokumen yang hilang.</a:t>
            </a:r>
            <a:endParaRPr/>
          </a:p>
          <a:p>
            <a:pPr indent="-274320" lvl="0" marL="274320" rtl="0" algn="just">
              <a:spcBef>
                <a:spcPts val="580"/>
              </a:spcBef>
              <a:spcAft>
                <a:spcPts val="0"/>
              </a:spcAft>
              <a:buSzPts val="2040"/>
              <a:buChar char="⚫"/>
            </a:pPr>
            <a:r>
              <a:rPr b="1" lang="en-US" sz="2400">
                <a:latin typeface="Federo"/>
                <a:ea typeface="Federo"/>
                <a:cs typeface="Federo"/>
                <a:sym typeface="Federo"/>
              </a:rPr>
              <a:t>Efisiensi dalam penggunaan ruangan dan peralatan.</a:t>
            </a:r>
            <a:endParaRPr/>
          </a:p>
          <a:p>
            <a:pPr indent="-274320" lvl="0" marL="274320" rtl="0" algn="just">
              <a:spcBef>
                <a:spcPts val="580"/>
              </a:spcBef>
              <a:spcAft>
                <a:spcPts val="0"/>
              </a:spcAft>
              <a:buSzPts val="2040"/>
              <a:buChar char="⚫"/>
            </a:pPr>
            <a:r>
              <a:rPr b="1" lang="en-US" sz="2400">
                <a:latin typeface="Federo"/>
                <a:ea typeface="Federo"/>
                <a:cs typeface="Federo"/>
                <a:sym typeface="Federo"/>
              </a:rPr>
              <a:t>Menunjang telaksanakannya penyusutan arsip dengan berdaya guna dan berhasil guna.</a:t>
            </a:r>
            <a:endParaRPr/>
          </a:p>
          <a:p>
            <a:pPr indent="-177165" lvl="0" marL="274320" rtl="0" algn="just">
              <a:spcBef>
                <a:spcPts val="580"/>
              </a:spcBef>
              <a:spcAft>
                <a:spcPts val="0"/>
              </a:spcAft>
              <a:buSzPts val="1530"/>
              <a:buNone/>
            </a:pPr>
            <a:r>
              <a:t/>
            </a:r>
            <a:endParaRPr sz="1800"/>
          </a:p>
          <a:p>
            <a:pPr indent="-274320" lvl="0" marL="274320" rtl="0" algn="l">
              <a:spcBef>
                <a:spcPts val="580"/>
              </a:spcBef>
              <a:spcAft>
                <a:spcPts val="0"/>
              </a:spcAft>
              <a:buSzPts val="1700"/>
              <a:buFont typeface="Arial"/>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79512" y="274638"/>
            <a:ext cx="8944996"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3600"/>
              <a:buFont typeface="Libre Franklin"/>
              <a:buNone/>
            </a:pPr>
            <a:r>
              <a:rPr lang="en-US" sz="3600"/>
              <a:t>Tujuan Penyelenggaraan Arsip 🡪</a:t>
            </a:r>
            <a:br>
              <a:rPr lang="en-US" sz="3600"/>
            </a:br>
            <a:r>
              <a:rPr lang="en-US" sz="3600"/>
              <a:t>UU No 43 2009</a:t>
            </a:r>
            <a:endParaRPr sz="3600"/>
          </a:p>
        </p:txBody>
      </p:sp>
      <p:sp>
        <p:nvSpPr>
          <p:cNvPr id="126" name="Google Shape;126;p5"/>
          <p:cNvSpPr txBox="1"/>
          <p:nvPr>
            <p:ph idx="1" type="body"/>
          </p:nvPr>
        </p:nvSpPr>
        <p:spPr>
          <a:xfrm>
            <a:off x="0" y="1268760"/>
            <a:ext cx="9124508" cy="5381858"/>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040"/>
              <a:buChar char="⚫"/>
            </a:pPr>
            <a:r>
              <a:rPr lang="en-US" sz="2400">
                <a:latin typeface="Arial Narrow"/>
                <a:ea typeface="Arial Narrow"/>
                <a:cs typeface="Arial Narrow"/>
                <a:sym typeface="Arial Narrow"/>
              </a:rPr>
              <a:t>Menjamin terciptanya arsip dari kegiatan yg dilakukan oleh lembaga Negara, pemerintah daerah, lembaga pendidikan, perusahaan, organisasi politik, ormas, dan perorangan, serta ANRI sbg penyelenggara kearsipan nasional</a:t>
            </a:r>
            <a:endParaRPr sz="2400">
              <a:latin typeface="Arial Narrow"/>
              <a:ea typeface="Arial Narrow"/>
              <a:cs typeface="Arial Narrow"/>
              <a:sym typeface="Arial Narrow"/>
            </a:endParaRPr>
          </a:p>
          <a:p>
            <a:pPr indent="-274320" lvl="0" marL="274320" rtl="0" algn="l">
              <a:spcBef>
                <a:spcPts val="580"/>
              </a:spcBef>
              <a:spcAft>
                <a:spcPts val="0"/>
              </a:spcAft>
              <a:buSzPts val="2040"/>
              <a:buChar char="⚫"/>
            </a:pPr>
            <a:r>
              <a:rPr lang="en-US" sz="2400">
                <a:latin typeface="Arial Narrow"/>
                <a:ea typeface="Arial Narrow"/>
                <a:cs typeface="Arial Narrow"/>
                <a:sym typeface="Arial Narrow"/>
              </a:rPr>
              <a:t>Menjamin ketersesdiaan arsip yg autentik dan terpercaya</a:t>
            </a:r>
            <a:endParaRPr sz="2400">
              <a:latin typeface="Arial Narrow"/>
              <a:ea typeface="Arial Narrow"/>
              <a:cs typeface="Arial Narrow"/>
              <a:sym typeface="Arial Narrow"/>
            </a:endParaRPr>
          </a:p>
          <a:p>
            <a:pPr indent="-274320" lvl="0" marL="274320" rtl="0" algn="l">
              <a:spcBef>
                <a:spcPts val="580"/>
              </a:spcBef>
              <a:spcAft>
                <a:spcPts val="0"/>
              </a:spcAft>
              <a:buSzPts val="2040"/>
              <a:buChar char="⚫"/>
            </a:pPr>
            <a:r>
              <a:rPr lang="en-US" sz="2400">
                <a:latin typeface="Arial Narrow"/>
                <a:ea typeface="Arial Narrow"/>
                <a:cs typeface="Arial Narrow"/>
                <a:sym typeface="Arial Narrow"/>
              </a:rPr>
              <a:t>Menjamin terwujudnya pengelolaan arsip yg andal</a:t>
            </a:r>
            <a:endParaRPr sz="2400">
              <a:latin typeface="Arial Narrow"/>
              <a:ea typeface="Arial Narrow"/>
              <a:cs typeface="Arial Narrow"/>
              <a:sym typeface="Arial Narrow"/>
            </a:endParaRPr>
          </a:p>
          <a:p>
            <a:pPr indent="-274320" lvl="0" marL="274320" rtl="0" algn="l">
              <a:spcBef>
                <a:spcPts val="580"/>
              </a:spcBef>
              <a:spcAft>
                <a:spcPts val="0"/>
              </a:spcAft>
              <a:buSzPts val="2040"/>
              <a:buChar char="⚫"/>
            </a:pPr>
            <a:r>
              <a:rPr lang="en-US" sz="2400">
                <a:latin typeface="Arial Narrow"/>
                <a:ea typeface="Arial Narrow"/>
                <a:cs typeface="Arial Narrow"/>
                <a:sym typeface="Arial Narrow"/>
              </a:rPr>
              <a:t>Menjamin perlindungan kepentingan Negara dan hak2 keperdataan rakyat</a:t>
            </a:r>
            <a:endParaRPr sz="2400">
              <a:latin typeface="Arial Narrow"/>
              <a:ea typeface="Arial Narrow"/>
              <a:cs typeface="Arial Narrow"/>
              <a:sym typeface="Arial Narrow"/>
            </a:endParaRPr>
          </a:p>
          <a:p>
            <a:pPr indent="-274320" lvl="0" marL="274320" rtl="0" algn="l">
              <a:spcBef>
                <a:spcPts val="580"/>
              </a:spcBef>
              <a:spcAft>
                <a:spcPts val="0"/>
              </a:spcAft>
              <a:buSzPts val="2040"/>
              <a:buChar char="⚫"/>
            </a:pPr>
            <a:r>
              <a:rPr lang="en-US" sz="2400">
                <a:latin typeface="Arial Narrow"/>
                <a:ea typeface="Arial Narrow"/>
                <a:cs typeface="Arial Narrow"/>
                <a:sym typeface="Arial Narrow"/>
              </a:rPr>
              <a:t>Mendinamiskan penyelenggaraan kearsipan nasional dalam system yg komprehensif dan terpadu</a:t>
            </a:r>
            <a:endParaRPr sz="2400">
              <a:latin typeface="Arial Narrow"/>
              <a:ea typeface="Arial Narrow"/>
              <a:cs typeface="Arial Narrow"/>
              <a:sym typeface="Arial Narrow"/>
            </a:endParaRPr>
          </a:p>
          <a:p>
            <a:pPr indent="-274320" lvl="0" marL="274320" rtl="0" algn="l">
              <a:spcBef>
                <a:spcPts val="580"/>
              </a:spcBef>
              <a:spcAft>
                <a:spcPts val="0"/>
              </a:spcAft>
              <a:buSzPts val="2040"/>
              <a:buChar char="⚫"/>
            </a:pPr>
            <a:r>
              <a:rPr lang="en-US" sz="2400">
                <a:latin typeface="Arial Narrow"/>
                <a:ea typeface="Arial Narrow"/>
                <a:cs typeface="Arial Narrow"/>
                <a:sym typeface="Arial Narrow"/>
              </a:rPr>
              <a:t>Menjamin keselamatan dan keamanan arsip</a:t>
            </a:r>
            <a:endParaRPr sz="2400">
              <a:latin typeface="Arial Narrow"/>
              <a:ea typeface="Arial Narrow"/>
              <a:cs typeface="Arial Narrow"/>
              <a:sym typeface="Arial Narrow"/>
            </a:endParaRPr>
          </a:p>
          <a:p>
            <a:pPr indent="-274320" lvl="0" marL="274320" rtl="0" algn="l">
              <a:spcBef>
                <a:spcPts val="580"/>
              </a:spcBef>
              <a:spcAft>
                <a:spcPts val="0"/>
              </a:spcAft>
              <a:buSzPts val="2040"/>
              <a:buChar char="⚫"/>
            </a:pPr>
            <a:r>
              <a:rPr lang="en-US" sz="2400">
                <a:latin typeface="Arial Narrow"/>
                <a:ea typeface="Arial Narrow"/>
                <a:cs typeface="Arial Narrow"/>
                <a:sym typeface="Arial Narrow"/>
              </a:rPr>
              <a:t>Menjamin keselamatan asset nasional dlm bidang epoleksosbud sebagai identitas dan jatidiri bangsa</a:t>
            </a:r>
            <a:endParaRPr sz="2400">
              <a:latin typeface="Arial Narrow"/>
              <a:ea typeface="Arial Narrow"/>
              <a:cs typeface="Arial Narrow"/>
              <a:sym typeface="Arial Narrow"/>
            </a:endParaRPr>
          </a:p>
          <a:p>
            <a:pPr indent="-274320" lvl="0" marL="274320" rtl="0" algn="l">
              <a:spcBef>
                <a:spcPts val="580"/>
              </a:spcBef>
              <a:spcAft>
                <a:spcPts val="0"/>
              </a:spcAft>
              <a:buSzPts val="2040"/>
              <a:buChar char="⚫"/>
            </a:pPr>
            <a:r>
              <a:rPr lang="en-US" sz="2400">
                <a:latin typeface="Arial Narrow"/>
                <a:ea typeface="Arial Narrow"/>
                <a:cs typeface="Arial Narrow"/>
                <a:sym typeface="Arial Narrow"/>
              </a:rPr>
              <a:t>Meningkatkan layanan public dlm pengelolaan dan pemanfaatan arsip yg autentik dan terpercaya</a:t>
            </a:r>
            <a:endParaRPr sz="2400">
              <a:latin typeface="Arial Narrow"/>
              <a:ea typeface="Arial Narrow"/>
              <a:cs typeface="Arial Narrow"/>
              <a:sym typeface="Arial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Pengertian Arsip Dinamis</a:t>
            </a:r>
            <a:endParaRPr/>
          </a:p>
        </p:txBody>
      </p:sp>
      <p:sp>
        <p:nvSpPr>
          <p:cNvPr id="132" name="Google Shape;132;p6"/>
          <p:cNvSpPr txBox="1"/>
          <p:nvPr>
            <p:ph idx="1" type="body"/>
          </p:nvPr>
        </p:nvSpPr>
        <p:spPr>
          <a:xfrm>
            <a:off x="395536" y="1447800"/>
            <a:ext cx="8568952" cy="5077544"/>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2831"/>
              <a:buChar char="⚫"/>
            </a:pPr>
            <a:r>
              <a:rPr lang="en-US" sz="3330"/>
              <a:t>Arsip Dinamis (record) adalah : </a:t>
            </a:r>
            <a:endParaRPr/>
          </a:p>
          <a:p>
            <a:pPr indent="-228600" lvl="1" marL="548640" rtl="0" algn="l">
              <a:lnSpc>
                <a:spcPct val="80000"/>
              </a:lnSpc>
              <a:spcBef>
                <a:spcPts val="370"/>
              </a:spcBef>
              <a:spcAft>
                <a:spcPts val="0"/>
              </a:spcAft>
              <a:buSzPts val="2831"/>
              <a:buChar char="⚫"/>
            </a:pPr>
            <a:r>
              <a:rPr lang="en-US" sz="3330"/>
              <a:t>Arsip yang digunakan secara langsung dalam kegiatan penciptaan arsip dan disimpan selama jangka waktu tertentu karena masih memiliki nilai guna primer (UU No. 43 th 2009)</a:t>
            </a:r>
            <a:endParaRPr/>
          </a:p>
          <a:p>
            <a:pPr indent="-228600" lvl="1" marL="548640" rtl="0" algn="l">
              <a:lnSpc>
                <a:spcPct val="80000"/>
              </a:lnSpc>
              <a:spcBef>
                <a:spcPts val="370"/>
              </a:spcBef>
              <a:spcAft>
                <a:spcPts val="0"/>
              </a:spcAft>
              <a:buSzPts val="2831"/>
              <a:buChar char="⚫"/>
            </a:pPr>
            <a:r>
              <a:rPr lang="en-US" sz="3330"/>
              <a:t>Informasi terekam, termasuk data dalam system informasi, yang dibuat atau diterima oleh badan korporasi atau perorangan dalam transaksi kegiatan  atau transaksi kegiatan  sebagai bukti aktivitas tersebut</a:t>
            </a:r>
            <a:endParaRPr sz="3330"/>
          </a:p>
          <a:p>
            <a:pPr indent="-228600" lvl="2" marL="822960" rtl="0" algn="l">
              <a:lnSpc>
                <a:spcPct val="80000"/>
              </a:lnSpc>
              <a:spcBef>
                <a:spcPts val="370"/>
              </a:spcBef>
              <a:spcAft>
                <a:spcPts val="0"/>
              </a:spcAft>
              <a:buSzPts val="2516"/>
              <a:buChar char="⚫"/>
            </a:pPr>
            <a:r>
              <a:rPr lang="en-US" sz="2960"/>
              <a:t>Terkait dengan pengertian di atas, arsip dinamis bisa berupa kertas, bentuk micro ataupun elektronik</a:t>
            </a:r>
            <a:endParaRPr sz="29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Manajemen Arsip Dinamis </a:t>
            </a:r>
            <a:endParaRPr/>
          </a:p>
        </p:txBody>
      </p:sp>
      <p:sp>
        <p:nvSpPr>
          <p:cNvPr id="138" name="Google Shape;138;p7"/>
          <p:cNvSpPr txBox="1"/>
          <p:nvPr>
            <p:ph idx="1" type="body"/>
          </p:nvPr>
        </p:nvSpPr>
        <p:spPr>
          <a:xfrm>
            <a:off x="323528" y="1600200"/>
            <a:ext cx="8424936" cy="5257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3060"/>
              <a:buChar char="⚫"/>
            </a:pPr>
            <a:r>
              <a:rPr lang="en-US" sz="3600"/>
              <a:t>Pengelolaan arsip dinamis adalah :</a:t>
            </a:r>
            <a:endParaRPr/>
          </a:p>
          <a:p>
            <a:pPr indent="-228599" lvl="1" marL="548640" rtl="0" algn="l">
              <a:spcBef>
                <a:spcPts val="370"/>
              </a:spcBef>
              <a:spcAft>
                <a:spcPts val="0"/>
              </a:spcAft>
              <a:buSzPts val="2720"/>
              <a:buChar char="⚫"/>
            </a:pPr>
            <a:r>
              <a:rPr lang="en-US" sz="3200"/>
              <a:t>Proses pengendalian arsip dinamis secara efisien, efektif dan sistematis yang meliputi penciptaan, penggunaan, pemeliharaan dan penyusutan arsip</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Ciri-ciri arsip Dinamis</a:t>
            </a:r>
            <a:endParaRPr/>
          </a:p>
        </p:txBody>
      </p:sp>
      <p:sp>
        <p:nvSpPr>
          <p:cNvPr id="144" name="Google Shape;144;p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831"/>
              <a:buChar char="⚫"/>
            </a:pPr>
            <a:r>
              <a:rPr lang="en-US" sz="3330"/>
              <a:t>Menurut Yayan Daryan (2015) arsip dinamis memiliki ciri2 sebagai berikut :</a:t>
            </a:r>
            <a:endParaRPr/>
          </a:p>
          <a:p>
            <a:pPr indent="-228600" lvl="1" marL="548640" rtl="0" algn="l">
              <a:lnSpc>
                <a:spcPct val="90000"/>
              </a:lnSpc>
              <a:spcBef>
                <a:spcPts val="370"/>
              </a:spcBef>
              <a:spcAft>
                <a:spcPts val="0"/>
              </a:spcAft>
              <a:buSzPts val="2673"/>
              <a:buChar char="⚫"/>
            </a:pPr>
            <a:r>
              <a:rPr lang="en-US" sz="3145"/>
              <a:t>Masih actual dan berlaku secara langsung serta diperlukan dan dipergunakan dalam penyelenggaraan administrasi sehari-hari</a:t>
            </a:r>
            <a:endParaRPr sz="3145"/>
          </a:p>
          <a:p>
            <a:pPr indent="-228600" lvl="1" marL="548640" rtl="0" algn="l">
              <a:lnSpc>
                <a:spcPct val="90000"/>
              </a:lnSpc>
              <a:spcBef>
                <a:spcPts val="370"/>
              </a:spcBef>
              <a:spcAft>
                <a:spcPts val="0"/>
              </a:spcAft>
              <a:buSzPts val="2673"/>
              <a:buChar char="⚫"/>
            </a:pPr>
            <a:r>
              <a:rPr lang="en-US" sz="3145"/>
              <a:t>Senantiasa masih berubah nilai dan artinya menurut fungsinya</a:t>
            </a:r>
            <a:endParaRPr sz="3145"/>
          </a:p>
          <a:p>
            <a:pPr indent="-228600" lvl="1" marL="548640" rtl="0" algn="l">
              <a:lnSpc>
                <a:spcPct val="90000"/>
              </a:lnSpc>
              <a:spcBef>
                <a:spcPts val="370"/>
              </a:spcBef>
              <a:spcAft>
                <a:spcPts val="0"/>
              </a:spcAft>
              <a:buSzPts val="2673"/>
              <a:buChar char="⚫"/>
            </a:pPr>
            <a:r>
              <a:rPr lang="en-US" sz="3145"/>
              <a:t>Pada dasarnya bersifat tertutup sehingga pengelolaan dan perlakuannya harus mengikuti ketentuan tentang kerahasiaan surat-surat</a:t>
            </a:r>
            <a:endParaRPr sz="314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3600"/>
              <a:buFont typeface="Libre Franklin"/>
              <a:buNone/>
            </a:pPr>
            <a:r>
              <a:rPr lang="en-US" sz="3600"/>
              <a:t>Pengelolaan arsip dinamis harus memenuhi persyaratan sbb:</a:t>
            </a:r>
            <a:endParaRPr sz="3600"/>
          </a:p>
        </p:txBody>
      </p:sp>
      <p:sp>
        <p:nvSpPr>
          <p:cNvPr id="150" name="Google Shape;150;p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720"/>
              <a:buChar char="⚫"/>
            </a:pPr>
            <a:r>
              <a:rPr lang="en-US" sz="3200"/>
              <a:t>Andal 🡪 hrs dpt digunakan ketika dibutuhkan</a:t>
            </a:r>
            <a:endParaRPr sz="3200"/>
          </a:p>
          <a:p>
            <a:pPr indent="-274320" lvl="0" marL="274320" rtl="0" algn="l">
              <a:lnSpc>
                <a:spcPct val="90000"/>
              </a:lnSpc>
              <a:spcBef>
                <a:spcPts val="580"/>
              </a:spcBef>
              <a:spcAft>
                <a:spcPts val="0"/>
              </a:spcAft>
              <a:buSzPts val="2720"/>
              <a:buChar char="⚫"/>
            </a:pPr>
            <a:r>
              <a:rPr lang="en-US" sz="3200"/>
              <a:t>Sistematis 🡪 penciptaan sampai penyusutan dalam pengelolaan yg sistematis</a:t>
            </a:r>
            <a:endParaRPr sz="3200"/>
          </a:p>
          <a:p>
            <a:pPr indent="-274320" lvl="0" marL="274320" rtl="0" algn="l">
              <a:lnSpc>
                <a:spcPct val="90000"/>
              </a:lnSpc>
              <a:spcBef>
                <a:spcPts val="580"/>
              </a:spcBef>
              <a:spcAft>
                <a:spcPts val="0"/>
              </a:spcAft>
              <a:buSzPts val="2720"/>
              <a:buChar char="⚫"/>
            </a:pPr>
            <a:r>
              <a:rPr lang="en-US" sz="3200"/>
              <a:t>Utuh 🡪control pada pemantauan akses, verifikasi pengguna, otorisasi pemusnahan dan pengamanan untuk mencegah akses, pengubahan,pemindahan oleh pengguna yg tidak berhak</a:t>
            </a:r>
            <a:endParaRPr sz="3200"/>
          </a:p>
          <a:p>
            <a:pPr indent="-274320" lvl="0" marL="274320" rtl="0" algn="l">
              <a:lnSpc>
                <a:spcPct val="90000"/>
              </a:lnSpc>
              <a:spcBef>
                <a:spcPts val="580"/>
              </a:spcBef>
              <a:spcAft>
                <a:spcPts val="0"/>
              </a:spcAft>
              <a:buSzPts val="2720"/>
              <a:buChar char="⚫"/>
            </a:pPr>
            <a:r>
              <a:rPr lang="en-US" sz="3200"/>
              <a:t>Menyeluruh 🡪 lengkap bg kebutuhan organisasi</a:t>
            </a:r>
            <a:endParaRPr sz="3200"/>
          </a:p>
          <a:p>
            <a:pPr indent="-274320" lvl="0" marL="274320" rtl="0" algn="l">
              <a:lnSpc>
                <a:spcPct val="90000"/>
              </a:lnSpc>
              <a:spcBef>
                <a:spcPts val="580"/>
              </a:spcBef>
              <a:spcAft>
                <a:spcPts val="0"/>
              </a:spcAft>
              <a:buSzPts val="2720"/>
              <a:buChar char="⚫"/>
            </a:pPr>
            <a:r>
              <a:rPr lang="en-US" sz="3200"/>
              <a:t>Sesuai dengan norma, standar dan kriteria</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2015-03-12T01:30:58Z</dcterms:created>
  <dc:creator>atik</dc:creator>
</cp:coreProperties>
</file>