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Yash Wadgav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330200">
              <a:defRPr sz="2480"/>
            </a:pPr>
            <a:r>
              <a:t>Yash Wadgave </a:t>
            </a:r>
          </a:p>
          <a:p>
            <a:pPr defTabSz="330200">
              <a:defRPr sz="2480"/>
            </a:pPr>
          </a:p>
        </p:txBody>
      </p:sp>
      <p:sp>
        <p:nvSpPr>
          <p:cNvPr id="152" name="Fraud Detection Using ML"/>
          <p:cNvSpPr txBox="1"/>
          <p:nvPr>
            <p:ph type="ctrTitle"/>
          </p:nvPr>
        </p:nvSpPr>
        <p:spPr>
          <a:prstGeom prst="rect">
            <a:avLst/>
          </a:prstGeom>
        </p:spPr>
        <p:txBody>
          <a:bodyPr/>
          <a:lstStyle/>
          <a:p>
            <a:pPr/>
            <a:r>
              <a:t>Fraud Detection Using ML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Implemented Random Forest Classifier algorithm on the dataset. Achieved an accuracy of 99.20%."/>
          <p:cNvSpPr txBox="1"/>
          <p:nvPr>
            <p:ph type="body" sz="half" idx="1"/>
          </p:nvPr>
        </p:nvSpPr>
        <p:spPr>
          <a:xfrm>
            <a:off x="1206500" y="3767557"/>
            <a:ext cx="9779001" cy="8256631"/>
          </a:xfrm>
          <a:prstGeom prst="rect">
            <a:avLst/>
          </a:prstGeom>
        </p:spPr>
        <p:txBody>
          <a:bodyPr/>
          <a:lstStyle/>
          <a:p>
            <a:pPr/>
            <a:r>
              <a:t>Implemented Random Forest Classifier algorithm on the dataset. Achieved an accuracy of 99.20%. </a:t>
            </a:r>
          </a:p>
        </p:txBody>
      </p:sp>
      <p:pic>
        <p:nvPicPr>
          <p:cNvPr id="198" name="Screenshot 2022-09-03 at 2.01.56 PM.png" descr="Screenshot 2022-09-03 at 2.01.56 PM.png"/>
          <p:cNvPicPr>
            <a:picLocks noChangeAspect="1"/>
          </p:cNvPicPr>
          <p:nvPr>
            <p:ph type="pic" idx="22"/>
          </p:nvPr>
        </p:nvPicPr>
        <p:blipFill>
          <a:blip r:embed="rId2">
            <a:extLst/>
          </a:blip>
          <a:srcRect l="0" t="0" r="0" b="0"/>
          <a:stretch>
            <a:fillRect/>
          </a:stretch>
        </p:blipFill>
        <p:spPr>
          <a:xfrm>
            <a:off x="10795021" y="3703926"/>
            <a:ext cx="13194031" cy="6149946"/>
          </a:xfrm>
          <a:prstGeom prst="rect">
            <a:avLst/>
          </a:prstGeom>
        </p:spPr>
      </p:pic>
      <p:sp>
        <p:nvSpPr>
          <p:cNvPr id="199" name="Model Building"/>
          <p:cNvSpPr txBox="1"/>
          <p:nvPr>
            <p:ph type="title"/>
          </p:nvPr>
        </p:nvSpPr>
        <p:spPr>
          <a:xfrm>
            <a:off x="1206500" y="1319973"/>
            <a:ext cx="9779001" cy="1435101"/>
          </a:xfrm>
          <a:prstGeom prst="rect">
            <a:avLst/>
          </a:prstGeom>
        </p:spPr>
        <p:txBody>
          <a:bodyPr/>
          <a:lstStyle/>
          <a:p>
            <a:pPr/>
            <a:r>
              <a:t>Model Building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Screenshot 2022-09-03 at 2.08.29 PM.png" descr="Screenshot 2022-09-03 at 2.08.29 PM.png"/>
          <p:cNvPicPr>
            <a:picLocks noChangeAspect="1"/>
          </p:cNvPicPr>
          <p:nvPr>
            <p:ph type="pic" idx="21"/>
          </p:nvPr>
        </p:nvPicPr>
        <p:blipFill>
          <a:blip r:embed="rId2">
            <a:extLst/>
          </a:blip>
          <a:srcRect l="0" t="135" r="0" b="135"/>
          <a:stretch>
            <a:fillRect/>
          </a:stretch>
        </p:blipFill>
        <p:spPr>
          <a:xfrm>
            <a:off x="13790096" y="353750"/>
            <a:ext cx="9227803" cy="8447224"/>
          </a:xfrm>
          <a:prstGeom prst="rect">
            <a:avLst/>
          </a:prstGeom>
        </p:spPr>
      </p:pic>
      <p:sp>
        <p:nvSpPr>
          <p:cNvPr id="202" name="End Results"/>
          <p:cNvSpPr txBox="1"/>
          <p:nvPr>
            <p:ph type="title"/>
          </p:nvPr>
        </p:nvSpPr>
        <p:spPr>
          <a:xfrm>
            <a:off x="1549939" y="403969"/>
            <a:ext cx="9779001" cy="2158978"/>
          </a:xfrm>
          <a:prstGeom prst="rect">
            <a:avLst/>
          </a:prstGeom>
        </p:spPr>
        <p:txBody>
          <a:bodyPr/>
          <a:lstStyle/>
          <a:p>
            <a:pPr/>
            <a:r>
              <a:t>End Results </a:t>
            </a:r>
          </a:p>
        </p:txBody>
      </p:sp>
      <p:sp>
        <p:nvSpPr>
          <p:cNvPr id="203" name="Plotted heatmap of the confusion matrix.…"/>
          <p:cNvSpPr txBox="1"/>
          <p:nvPr>
            <p:ph type="body" sz="quarter" idx="1"/>
          </p:nvPr>
        </p:nvSpPr>
        <p:spPr>
          <a:xfrm>
            <a:off x="1549939" y="3677587"/>
            <a:ext cx="9779001" cy="5385424"/>
          </a:xfrm>
          <a:prstGeom prst="rect">
            <a:avLst/>
          </a:prstGeom>
        </p:spPr>
        <p:txBody>
          <a:bodyPr/>
          <a:lstStyle/>
          <a:p>
            <a:pPr/>
            <a:r>
              <a:t>Plotted heatmap of the confusion matrix. </a:t>
            </a:r>
          </a:p>
          <a:p>
            <a:pPr/>
          </a:p>
          <a:p>
            <a:pPr/>
            <a:r>
              <a:t>Printed the Classification Report. </a:t>
            </a:r>
          </a:p>
        </p:txBody>
      </p:sp>
      <p:pic>
        <p:nvPicPr>
          <p:cNvPr id="204" name="Screenshot 2022-09-03 at 2.08.43 PM.png" descr="Screenshot 2022-09-03 at 2.08.43 PM.png"/>
          <p:cNvPicPr>
            <a:picLocks noChangeAspect="1"/>
          </p:cNvPicPr>
          <p:nvPr/>
        </p:nvPicPr>
        <p:blipFill>
          <a:blip r:embed="rId3">
            <a:extLst/>
          </a:blip>
          <a:stretch>
            <a:fillRect/>
          </a:stretch>
        </p:blipFill>
        <p:spPr>
          <a:xfrm>
            <a:off x="5669364" y="8785789"/>
            <a:ext cx="10774839" cy="409516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Motivation"/>
          <p:cNvSpPr txBox="1"/>
          <p:nvPr>
            <p:ph type="body" idx="21"/>
          </p:nvPr>
        </p:nvSpPr>
        <p:spPr>
          <a:xfrm>
            <a:off x="1753923" y="1916396"/>
            <a:ext cx="22522781" cy="1615182"/>
          </a:xfrm>
          <a:prstGeom prst="rect">
            <a:avLst/>
          </a:prstGeom>
          <a:extLst>
            <a:ext uri="{C572A759-6A51-4108-AA02-DFA0A04FC94B}">
              <ma14:wrappingTextBoxFlag xmlns:ma14="http://schemas.microsoft.com/office/mac/drawingml/2011/main" val="1"/>
            </a:ext>
          </a:extLst>
        </p:spPr>
        <p:txBody>
          <a:bodyPr/>
          <a:lstStyle>
            <a:lvl1pPr>
              <a:defRPr sz="7100"/>
            </a:lvl1pPr>
          </a:lstStyle>
          <a:p>
            <a:pPr/>
            <a:r>
              <a:t>Motivation</a:t>
            </a:r>
          </a:p>
        </p:txBody>
      </p:sp>
      <p:sp>
        <p:nvSpPr>
          <p:cNvPr id="207" name="Today majority of out transactions are online, we are exposed to fraudulent transaction. Machine Learning helps mitigating those risk by detecting fraudulent  transaction and eliminating it."/>
          <p:cNvSpPr txBox="1"/>
          <p:nvPr>
            <p:ph type="body" sz="half" idx="1"/>
          </p:nvPr>
        </p:nvSpPr>
        <p:spPr>
          <a:xfrm>
            <a:off x="1753923" y="5123433"/>
            <a:ext cx="20876154" cy="3836280"/>
          </a:xfrm>
          <a:prstGeom prst="rect">
            <a:avLst/>
          </a:prstGeom>
        </p:spPr>
        <p:txBody>
          <a:bodyPr/>
          <a:lstStyle>
            <a:lvl1pPr marL="485581" indent="-357123" defTabSz="1853137">
              <a:defRPr spc="-129" sz="6460"/>
            </a:lvl1pPr>
          </a:lstStyle>
          <a:p>
            <a:pPr/>
            <a:r>
              <a:t>Today majority of out transactions are online, we are exposed to fraudulent transaction. Machine Learning helps mitigating those risk by detecting fraudulent  transaction and eliminating it.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ank you"/>
          <p:cNvSpPr txBox="1"/>
          <p:nvPr>
            <p:ph type="body" idx="21"/>
          </p:nvPr>
        </p:nvSpPr>
        <p:spPr>
          <a:xfrm>
            <a:off x="1753923" y="5371751"/>
            <a:ext cx="20876154" cy="1971469"/>
          </a:xfrm>
          <a:prstGeom prst="rect">
            <a:avLst/>
          </a:prstGeom>
          <a:extLst>
            <a:ext uri="{C572A759-6A51-4108-AA02-DFA0A04FC94B}">
              <ma14:wrappingTextBoxFlag xmlns:ma14="http://schemas.microsoft.com/office/mac/drawingml/2011/main" val="1"/>
            </a:ext>
          </a:extLst>
        </p:spPr>
        <p:txBody>
          <a:bodyPr/>
          <a:lstStyle>
            <a:lvl1pPr defTabSz="800735">
              <a:defRPr sz="12416"/>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Online Payment Fraud Transaction Detection"/>
          <p:cNvSpPr txBox="1"/>
          <p:nvPr>
            <p:ph type="title"/>
          </p:nvPr>
        </p:nvSpPr>
        <p:spPr>
          <a:xfrm>
            <a:off x="1206500" y="1897339"/>
            <a:ext cx="21971000" cy="1435101"/>
          </a:xfrm>
          <a:prstGeom prst="rect">
            <a:avLst/>
          </a:prstGeom>
        </p:spPr>
        <p:txBody>
          <a:bodyPr/>
          <a:lstStyle>
            <a:lvl1pPr defTabSz="2389572">
              <a:defRPr spc="-166" sz="8330"/>
            </a:lvl1pPr>
          </a:lstStyle>
          <a:p>
            <a:pPr/>
            <a:r>
              <a:t>Online Payment Fraud Transaction Detection </a:t>
            </a:r>
          </a:p>
        </p:txBody>
      </p:sp>
      <p:sp>
        <p:nvSpPr>
          <p:cNvPr id="155" name="Develop a model for predicting online fraudulent transactions and use insights from the model to develop and actionable plan."/>
          <p:cNvSpPr txBox="1"/>
          <p:nvPr>
            <p:ph type="body" sz="half" idx="1"/>
          </p:nvPr>
        </p:nvSpPr>
        <p:spPr>
          <a:xfrm>
            <a:off x="1206500" y="5609116"/>
            <a:ext cx="21971001" cy="3769963"/>
          </a:xfrm>
          <a:prstGeom prst="rect">
            <a:avLst/>
          </a:prstGeom>
        </p:spPr>
        <p:txBody>
          <a:bodyPr/>
          <a:lstStyle/>
          <a:p>
            <a:pPr/>
            <a:r>
              <a:t>Develop a model for predicting online fraudulent transactions and use insights from the model to develop and actionable plan.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Data"/>
          <p:cNvSpPr txBox="1"/>
          <p:nvPr>
            <p:ph type="body" idx="1"/>
          </p:nvPr>
        </p:nvSpPr>
        <p:spPr>
          <a:xfrm>
            <a:off x="1206499" y="-983817"/>
            <a:ext cx="21971001" cy="7241584"/>
          </a:xfrm>
          <a:prstGeom prst="rect">
            <a:avLst/>
          </a:prstGeom>
        </p:spPr>
        <p:txBody>
          <a:bodyPr/>
          <a:lstStyle>
            <a:lvl1pPr>
              <a:defRPr spc="-158" sz="15900"/>
            </a:lvl1pPr>
          </a:lstStyle>
          <a:p>
            <a:pPr/>
            <a:r>
              <a:t>Data</a:t>
            </a:r>
          </a:p>
        </p:txBody>
      </p:sp>
      <p:sp>
        <p:nvSpPr>
          <p:cNvPr id="158" name="Used a Fraudulent Transaction detection dataset from Kaggle which contained 6362620 rows and 11 columns."/>
          <p:cNvSpPr txBox="1"/>
          <p:nvPr>
            <p:ph type="body" idx="21"/>
          </p:nvPr>
        </p:nvSpPr>
        <p:spPr>
          <a:xfrm>
            <a:off x="1206500" y="7838116"/>
            <a:ext cx="21971000" cy="2250221"/>
          </a:xfrm>
          <a:prstGeom prst="rect">
            <a:avLst/>
          </a:prstGeom>
          <a:extLst>
            <a:ext uri="{C572A759-6A51-4108-AA02-DFA0A04FC94B}">
              <ma14:wrappingTextBoxFlag xmlns:ma14="http://schemas.microsoft.com/office/mac/drawingml/2011/main" val="1"/>
            </a:ext>
          </a:extLst>
        </p:spPr>
        <p:txBody>
          <a:bodyPr/>
          <a:lstStyle>
            <a:lvl1pPr defTabSz="396239">
              <a:defRPr sz="4752"/>
            </a:lvl1pPr>
          </a:lstStyle>
          <a:p>
            <a:pPr/>
            <a:r>
              <a:t>Used a Fraudulent Transaction detection dataset from Kaggle which contained 6362620 rows and 11 columns.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orkflow"/>
          <p:cNvSpPr txBox="1"/>
          <p:nvPr>
            <p:ph type="title"/>
          </p:nvPr>
        </p:nvSpPr>
        <p:spPr>
          <a:prstGeom prst="rect">
            <a:avLst/>
          </a:prstGeom>
        </p:spPr>
        <p:txBody>
          <a:bodyPr/>
          <a:lstStyle/>
          <a:p>
            <a:pPr/>
            <a:r>
              <a:t>Workflow </a:t>
            </a:r>
          </a:p>
        </p:txBody>
      </p:sp>
      <p:sp>
        <p:nvSpPr>
          <p:cNvPr id="161" name="Fetched the data using pandas and performed data cleaning on it. Following through it extracted relevant features and performed Exploratory Data Analysis on cleaned data. Split the data into training and testing set and implement Machine Learning Algorit"/>
          <p:cNvSpPr txBox="1"/>
          <p:nvPr>
            <p:ph type="body" idx="1"/>
          </p:nvPr>
        </p:nvSpPr>
        <p:spPr>
          <a:xfrm>
            <a:off x="1206500" y="3851707"/>
            <a:ext cx="21971001" cy="8256012"/>
          </a:xfrm>
          <a:prstGeom prst="rect">
            <a:avLst/>
          </a:prstGeom>
        </p:spPr>
        <p:txBody>
          <a:bodyPr/>
          <a:lstStyle/>
          <a:p>
            <a:pPr/>
            <a:r>
              <a:t>Fetched the data using pandas and performed data cleaning on it. Following through it extracted relevant features and performed Exploratory Data Analysis on cleaned data. Split the data into training and testing set and implement Machine Learning Algorithm on it. Then noted down all of its metrics and tested the model using the testing dataset.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ata Collection"/>
          <p:cNvSpPr/>
          <p:nvPr/>
        </p:nvSpPr>
        <p:spPr>
          <a:xfrm>
            <a:off x="10784927" y="362615"/>
            <a:ext cx="2814146" cy="1270001"/>
          </a:xfrm>
          <a:prstGeom prst="roundRect">
            <a:avLst>
              <a:gd name="adj" fmla="val 15000"/>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Data Collection </a:t>
            </a:r>
          </a:p>
        </p:txBody>
      </p:sp>
      <p:sp>
        <p:nvSpPr>
          <p:cNvPr id="164" name="Line"/>
          <p:cNvSpPr/>
          <p:nvPr/>
        </p:nvSpPr>
        <p:spPr>
          <a:xfrm>
            <a:off x="12192000" y="1632615"/>
            <a:ext cx="1" cy="844846"/>
          </a:xfrm>
          <a:prstGeom prst="line">
            <a:avLst/>
          </a:prstGeom>
          <a:ln w="25400">
            <a:solidFill>
              <a:srgbClr val="000000"/>
            </a:solidFill>
            <a:miter lim="400000"/>
            <a:tailEnd type="triangle"/>
          </a:ln>
        </p:spPr>
        <p:txBody>
          <a:bodyPr lIns="50800" tIns="50800" rIns="50800" bIns="50800" anchor="ctr"/>
          <a:lstStyle/>
          <a:p>
            <a:pPr/>
          </a:p>
        </p:txBody>
      </p:sp>
      <p:sp>
        <p:nvSpPr>
          <p:cNvPr id="165" name="Data Cleaning and Data Mining"/>
          <p:cNvSpPr/>
          <p:nvPr/>
        </p:nvSpPr>
        <p:spPr>
          <a:xfrm>
            <a:off x="10277994" y="2480327"/>
            <a:ext cx="3828012" cy="1510198"/>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Data Cleaning and Data Mining</a:t>
            </a:r>
          </a:p>
        </p:txBody>
      </p:sp>
      <p:sp>
        <p:nvSpPr>
          <p:cNvPr id="166" name="Line"/>
          <p:cNvSpPr/>
          <p:nvPr/>
        </p:nvSpPr>
        <p:spPr>
          <a:xfrm>
            <a:off x="12191999" y="3995913"/>
            <a:ext cx="1" cy="844845"/>
          </a:xfrm>
          <a:prstGeom prst="line">
            <a:avLst/>
          </a:prstGeom>
          <a:ln w="25400">
            <a:solidFill>
              <a:srgbClr val="000000"/>
            </a:solidFill>
            <a:miter lim="400000"/>
            <a:tailEnd type="triangle"/>
          </a:ln>
        </p:spPr>
        <p:txBody>
          <a:bodyPr lIns="50800" tIns="50800" rIns="50800" bIns="50800" anchor="ctr"/>
          <a:lstStyle/>
          <a:p>
            <a:pPr/>
          </a:p>
        </p:txBody>
      </p:sp>
      <p:sp>
        <p:nvSpPr>
          <p:cNvPr id="167" name="Exploratory Data Analysis and Feature Extraction"/>
          <p:cNvSpPr/>
          <p:nvPr/>
        </p:nvSpPr>
        <p:spPr>
          <a:xfrm>
            <a:off x="10277994" y="4838236"/>
            <a:ext cx="3828012" cy="1729217"/>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Exploratory Data Analysis and Feature Extraction</a:t>
            </a:r>
          </a:p>
        </p:txBody>
      </p:sp>
      <p:sp>
        <p:nvSpPr>
          <p:cNvPr id="168" name="Model Building and Tuning"/>
          <p:cNvSpPr/>
          <p:nvPr/>
        </p:nvSpPr>
        <p:spPr>
          <a:xfrm>
            <a:off x="9871071" y="9534368"/>
            <a:ext cx="4641858" cy="2315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Model Building and Tuning</a:t>
            </a:r>
          </a:p>
        </p:txBody>
      </p:sp>
      <p:sp>
        <p:nvSpPr>
          <p:cNvPr id="169" name="Splitting data into Training and Testing set"/>
          <p:cNvSpPr/>
          <p:nvPr/>
        </p:nvSpPr>
        <p:spPr>
          <a:xfrm>
            <a:off x="9062448" y="7415164"/>
            <a:ext cx="6259104" cy="12700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Splitting data into Training and Testing set</a:t>
            </a:r>
          </a:p>
        </p:txBody>
      </p:sp>
      <p:sp>
        <p:nvSpPr>
          <p:cNvPr id="170" name="Line"/>
          <p:cNvSpPr/>
          <p:nvPr/>
        </p:nvSpPr>
        <p:spPr>
          <a:xfrm>
            <a:off x="12191999" y="6562104"/>
            <a:ext cx="1" cy="844846"/>
          </a:xfrm>
          <a:prstGeom prst="line">
            <a:avLst/>
          </a:prstGeom>
          <a:ln w="25400">
            <a:solidFill>
              <a:srgbClr val="000000"/>
            </a:solidFill>
            <a:miter lim="400000"/>
            <a:tailEnd type="triangle"/>
          </a:ln>
        </p:spPr>
        <p:txBody>
          <a:bodyPr lIns="50800" tIns="50800" rIns="50800" bIns="50800" anchor="ctr"/>
          <a:lstStyle/>
          <a:p>
            <a:pPr/>
          </a:p>
        </p:txBody>
      </p:sp>
      <p:sp>
        <p:nvSpPr>
          <p:cNvPr id="171" name="Line"/>
          <p:cNvSpPr/>
          <p:nvPr/>
        </p:nvSpPr>
        <p:spPr>
          <a:xfrm>
            <a:off x="12191999" y="8683963"/>
            <a:ext cx="1" cy="844846"/>
          </a:xfrm>
          <a:prstGeom prst="line">
            <a:avLst/>
          </a:prstGeom>
          <a:ln w="25400">
            <a:solidFill>
              <a:srgbClr val="000000"/>
            </a:solidFill>
            <a:miter lim="400000"/>
            <a:tailEnd type="triangle"/>
          </a:ln>
        </p:spPr>
        <p:txBody>
          <a:bodyPr lIns="50800" tIns="50800" rIns="50800" bIns="50800" anchor="ctr"/>
          <a:lstStyle/>
          <a:p>
            <a:pPr/>
          </a:p>
        </p:txBody>
      </p:sp>
      <p:sp>
        <p:nvSpPr>
          <p:cNvPr id="172" name="Line"/>
          <p:cNvSpPr/>
          <p:nvPr/>
        </p:nvSpPr>
        <p:spPr>
          <a:xfrm>
            <a:off x="12191999" y="11834037"/>
            <a:ext cx="1" cy="844845"/>
          </a:xfrm>
          <a:prstGeom prst="line">
            <a:avLst/>
          </a:prstGeom>
          <a:ln w="25400">
            <a:solidFill>
              <a:srgbClr val="000000"/>
            </a:solidFill>
            <a:miter lim="400000"/>
            <a:tailEnd type="triangle"/>
          </a:ln>
        </p:spPr>
        <p:txBody>
          <a:bodyPr lIns="50800" tIns="50800" rIns="50800" bIns="50800" anchor="ctr"/>
          <a:lstStyle/>
          <a:p>
            <a:pPr/>
          </a:p>
        </p:txBody>
      </p:sp>
      <p:sp>
        <p:nvSpPr>
          <p:cNvPr id="173" name="Testing and Prediction"/>
          <p:cNvSpPr/>
          <p:nvPr/>
        </p:nvSpPr>
        <p:spPr>
          <a:xfrm>
            <a:off x="8417741" y="12699424"/>
            <a:ext cx="7548518" cy="819446"/>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Testing and Prediction</a:t>
            </a:r>
          </a:p>
        </p:txBody>
      </p:sp>
      <p:sp>
        <p:nvSpPr>
          <p:cNvPr id="174" name="Line"/>
          <p:cNvSpPr/>
          <p:nvPr/>
        </p:nvSpPr>
        <p:spPr>
          <a:xfrm>
            <a:off x="7154250" y="10692294"/>
            <a:ext cx="2701524" cy="1"/>
          </a:xfrm>
          <a:prstGeom prst="line">
            <a:avLst/>
          </a:prstGeom>
          <a:ln w="25400">
            <a:solidFill>
              <a:srgbClr val="000000"/>
            </a:solidFill>
            <a:miter lim="400000"/>
            <a:tailEnd type="triangle"/>
          </a:ln>
        </p:spPr>
        <p:txBody>
          <a:bodyPr lIns="50800" tIns="50800" rIns="50800" bIns="50800" anchor="ctr"/>
          <a:lstStyle/>
          <a:p>
            <a:pPr/>
          </a:p>
        </p:txBody>
      </p:sp>
      <p:sp>
        <p:nvSpPr>
          <p:cNvPr id="175" name="Line"/>
          <p:cNvSpPr/>
          <p:nvPr/>
        </p:nvSpPr>
        <p:spPr>
          <a:xfrm flipV="1">
            <a:off x="7165368" y="10681805"/>
            <a:ext cx="1" cy="2344238"/>
          </a:xfrm>
          <a:prstGeom prst="line">
            <a:avLst/>
          </a:prstGeom>
          <a:ln w="25400">
            <a:solidFill>
              <a:srgbClr val="000000"/>
            </a:solidFill>
            <a:miter lim="400000"/>
          </a:ln>
        </p:spPr>
        <p:txBody>
          <a:bodyPr lIns="50800" tIns="50800" rIns="50800" bIns="50800" anchor="ctr"/>
          <a:lstStyle/>
          <a:p>
            <a:pPr/>
          </a:p>
        </p:txBody>
      </p:sp>
      <p:sp>
        <p:nvSpPr>
          <p:cNvPr id="176" name="Iterative"/>
          <p:cNvSpPr txBox="1"/>
          <p:nvPr/>
        </p:nvSpPr>
        <p:spPr>
          <a:xfrm>
            <a:off x="5669978" y="11440483"/>
            <a:ext cx="1378459"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000000"/>
                </a:solidFill>
              </a:defRPr>
            </a:lvl1pPr>
          </a:lstStyle>
          <a:p>
            <a:pPr/>
            <a:r>
              <a:t>Iterative</a:t>
            </a:r>
          </a:p>
        </p:txBody>
      </p:sp>
      <p:sp>
        <p:nvSpPr>
          <p:cNvPr id="177" name="Line"/>
          <p:cNvSpPr/>
          <p:nvPr/>
        </p:nvSpPr>
        <p:spPr>
          <a:xfrm>
            <a:off x="7155062" y="13012977"/>
            <a:ext cx="1254737" cy="1"/>
          </a:xfrm>
          <a:prstGeom prst="line">
            <a:avLst/>
          </a:prstGeom>
          <a:ln w="254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ools"/>
          <p:cNvSpPr txBox="1"/>
          <p:nvPr>
            <p:ph type="title"/>
          </p:nvPr>
        </p:nvSpPr>
        <p:spPr>
          <a:prstGeom prst="rect">
            <a:avLst/>
          </a:prstGeom>
        </p:spPr>
        <p:txBody>
          <a:bodyPr/>
          <a:lstStyle/>
          <a:p>
            <a:pPr/>
            <a:r>
              <a:t>Tools </a:t>
            </a:r>
          </a:p>
        </p:txBody>
      </p:sp>
      <p:sp>
        <p:nvSpPr>
          <p:cNvPr id="180" name="Python…"/>
          <p:cNvSpPr txBox="1"/>
          <p:nvPr>
            <p:ph type="body" idx="1"/>
          </p:nvPr>
        </p:nvSpPr>
        <p:spPr>
          <a:xfrm>
            <a:off x="1206499" y="3601728"/>
            <a:ext cx="21971001" cy="8256012"/>
          </a:xfrm>
          <a:prstGeom prst="rect">
            <a:avLst/>
          </a:prstGeom>
        </p:spPr>
        <p:txBody>
          <a:bodyPr/>
          <a:lstStyle/>
          <a:p>
            <a:pPr/>
            <a:r>
              <a:t>Python</a:t>
            </a:r>
          </a:p>
          <a:p>
            <a:pPr/>
            <a:r>
              <a:t>Pandas </a:t>
            </a:r>
          </a:p>
          <a:p>
            <a:pPr/>
            <a:r>
              <a:t>Numpy </a:t>
            </a:r>
          </a:p>
          <a:p>
            <a:pPr/>
            <a:r>
              <a:t>Matplotlib</a:t>
            </a:r>
          </a:p>
          <a:p>
            <a:pPr/>
            <a:r>
              <a:t>Seaborn</a:t>
            </a:r>
          </a:p>
          <a:p>
            <a:pPr/>
            <a:r>
              <a:t>Scikit Learn (Machine Learning Library)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FullSizeRender.jpg" descr="FullSizeRender.jpg"/>
          <p:cNvPicPr>
            <a:picLocks noChangeAspect="1"/>
          </p:cNvPicPr>
          <p:nvPr>
            <p:ph type="pic" idx="21"/>
          </p:nvPr>
        </p:nvPicPr>
        <p:blipFill>
          <a:blip r:embed="rId2">
            <a:extLst/>
          </a:blip>
          <a:srcRect l="3093" t="0" r="9230" b="0"/>
          <a:stretch>
            <a:fillRect/>
          </a:stretch>
        </p:blipFill>
        <p:spPr>
          <a:xfrm>
            <a:off x="7276823" y="3019714"/>
            <a:ext cx="16068080" cy="9716204"/>
          </a:xfrm>
          <a:prstGeom prst="rect">
            <a:avLst/>
          </a:prstGeom>
        </p:spPr>
      </p:pic>
      <p:sp>
        <p:nvSpPr>
          <p:cNvPr id="183" name="Analysing Data"/>
          <p:cNvSpPr txBox="1"/>
          <p:nvPr>
            <p:ph type="title"/>
          </p:nvPr>
        </p:nvSpPr>
        <p:spPr>
          <a:xfrm>
            <a:off x="1097046" y="109618"/>
            <a:ext cx="9779001" cy="2719229"/>
          </a:xfrm>
          <a:prstGeom prst="rect">
            <a:avLst/>
          </a:prstGeom>
        </p:spPr>
        <p:txBody>
          <a:bodyPr/>
          <a:lstStyle/>
          <a:p>
            <a:pPr/>
            <a:r>
              <a:t>Analysing Data </a:t>
            </a:r>
          </a:p>
        </p:txBody>
      </p:sp>
      <p:sp>
        <p:nvSpPr>
          <p:cNvPr id="184" name="Cleaning data and analysing there…"/>
          <p:cNvSpPr txBox="1"/>
          <p:nvPr/>
        </p:nvSpPr>
        <p:spPr>
          <a:xfrm>
            <a:off x="537254" y="4814241"/>
            <a:ext cx="6196964" cy="2828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solidFill>
                  <a:srgbClr val="000000"/>
                </a:solidFill>
              </a:defRPr>
            </a:pPr>
            <a:r>
              <a:t>Cleaning data and analysing there </a:t>
            </a:r>
          </a:p>
          <a:p>
            <a:pPr>
              <a:defRPr sz="4500">
                <a:solidFill>
                  <a:srgbClr val="000000"/>
                </a:solidFill>
              </a:defRPr>
            </a:pPr>
            <a:r>
              <a:t>datatypes and eliminating null values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Screenshot 2022-09-03 at 12.18.41 PM.png" descr="Screenshot 2022-09-03 at 12.18.41 PM.png"/>
          <p:cNvPicPr>
            <a:picLocks noChangeAspect="1"/>
          </p:cNvPicPr>
          <p:nvPr>
            <p:ph type="pic" idx="21"/>
          </p:nvPr>
        </p:nvPicPr>
        <p:blipFill>
          <a:blip r:embed="rId2">
            <a:extLst/>
          </a:blip>
          <a:srcRect l="0" t="0" r="38386" b="0"/>
          <a:stretch>
            <a:fillRect/>
          </a:stretch>
        </p:blipFill>
        <p:spPr>
          <a:xfrm>
            <a:off x="14624447" y="489577"/>
            <a:ext cx="9218642" cy="8956943"/>
          </a:xfrm>
          <a:prstGeom prst="rect">
            <a:avLst/>
          </a:prstGeom>
        </p:spPr>
      </p:pic>
      <p:sp>
        <p:nvSpPr>
          <p:cNvPr id="187" name="Exploratory Data Analysis"/>
          <p:cNvSpPr txBox="1"/>
          <p:nvPr>
            <p:ph type="title"/>
          </p:nvPr>
        </p:nvSpPr>
        <p:spPr>
          <a:xfrm>
            <a:off x="276142" y="134844"/>
            <a:ext cx="9039226" cy="2748730"/>
          </a:xfrm>
          <a:prstGeom prst="rect">
            <a:avLst/>
          </a:prstGeom>
        </p:spPr>
        <p:txBody>
          <a:bodyPr/>
          <a:lstStyle/>
          <a:p>
            <a:pPr/>
            <a:r>
              <a:t>Exploratory Data Analysis</a:t>
            </a:r>
          </a:p>
        </p:txBody>
      </p:sp>
      <p:sp>
        <p:nvSpPr>
          <p:cNvPr id="188" name="Analysing each feature in the dataset…"/>
          <p:cNvSpPr txBox="1"/>
          <p:nvPr/>
        </p:nvSpPr>
        <p:spPr>
          <a:xfrm>
            <a:off x="673363" y="4696593"/>
            <a:ext cx="4070221" cy="6029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400">
                <a:solidFill>
                  <a:srgbClr val="000000"/>
                </a:solidFill>
              </a:defRPr>
            </a:pPr>
            <a:r>
              <a:t>Analysing each feature in the dataset</a:t>
            </a:r>
          </a:p>
          <a:p>
            <a:pPr>
              <a:defRPr sz="4400">
                <a:solidFill>
                  <a:srgbClr val="000000"/>
                </a:solidFill>
              </a:defRPr>
            </a:pPr>
            <a:r>
              <a:t>and plotting it with the target variable to better know the relation between them. </a:t>
            </a:r>
          </a:p>
        </p:txBody>
      </p:sp>
      <p:pic>
        <p:nvPicPr>
          <p:cNvPr id="189" name="D92D5802-BDDD-4575-A708-5C8E7C27FA2E.png" descr="D92D5802-BDDD-4575-A708-5C8E7C27FA2E.png"/>
          <p:cNvPicPr>
            <a:picLocks noChangeAspect="1"/>
          </p:cNvPicPr>
          <p:nvPr/>
        </p:nvPicPr>
        <p:blipFill>
          <a:blip r:embed="rId3">
            <a:extLst/>
          </a:blip>
          <a:srcRect l="0" t="0" r="0" b="0"/>
          <a:stretch>
            <a:fillRect/>
          </a:stretch>
        </p:blipFill>
        <p:spPr>
          <a:xfrm>
            <a:off x="5553435" y="4650726"/>
            <a:ext cx="9278666" cy="61211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Balanced the dataset so that the classifier does not get…"/>
          <p:cNvSpPr txBox="1"/>
          <p:nvPr>
            <p:ph type="body" idx="21"/>
          </p:nvPr>
        </p:nvSpPr>
        <p:spPr>
          <a:xfrm>
            <a:off x="1206500" y="3194067"/>
            <a:ext cx="9779001" cy="2782601"/>
          </a:xfrm>
          <a:prstGeom prst="rect">
            <a:avLst/>
          </a:prstGeom>
          <a:extLst>
            <a:ext uri="{C572A759-6A51-4108-AA02-DFA0A04FC94B}">
              <ma14:wrappingTextBoxFlag xmlns:ma14="http://schemas.microsoft.com/office/mac/drawingml/2011/main" val="1"/>
            </a:ext>
          </a:extLst>
        </p:spPr>
        <p:txBody>
          <a:bodyPr/>
          <a:lstStyle/>
          <a:p>
            <a:pPr defTabSz="627379">
              <a:defRPr b="0" sz="4180"/>
            </a:pPr>
            <a:r>
              <a:t>Balanced the dataset so that the classifier does not get</a:t>
            </a:r>
          </a:p>
          <a:p>
            <a:pPr defTabSz="627379">
              <a:defRPr b="0" sz="4180"/>
            </a:pPr>
            <a:r>
              <a:t>biased towards the prediction and affect the accuracy of the and its predictions. </a:t>
            </a:r>
          </a:p>
        </p:txBody>
      </p:sp>
      <p:pic>
        <p:nvPicPr>
          <p:cNvPr id="192" name="Screenshot 2022-09-03 at 12.33.17 PM.png" descr="Screenshot 2022-09-03 at 12.33.17 PM.png"/>
          <p:cNvPicPr>
            <a:picLocks noChangeAspect="1"/>
          </p:cNvPicPr>
          <p:nvPr>
            <p:ph type="pic" idx="22"/>
          </p:nvPr>
        </p:nvPicPr>
        <p:blipFill>
          <a:blip r:embed="rId2">
            <a:extLst/>
          </a:blip>
          <a:srcRect l="0" t="0" r="2017" b="0"/>
          <a:stretch>
            <a:fillRect/>
          </a:stretch>
        </p:blipFill>
        <p:spPr>
          <a:xfrm>
            <a:off x="11736087" y="1290409"/>
            <a:ext cx="12077349" cy="4249435"/>
          </a:xfrm>
          <a:prstGeom prst="rect">
            <a:avLst/>
          </a:prstGeom>
        </p:spPr>
      </p:pic>
      <p:sp>
        <p:nvSpPr>
          <p:cNvPr id="193" name="The dataset was highly imbalanced"/>
          <p:cNvSpPr txBox="1"/>
          <p:nvPr>
            <p:ph type="title"/>
          </p:nvPr>
        </p:nvSpPr>
        <p:spPr>
          <a:xfrm>
            <a:off x="1206499" y="1074605"/>
            <a:ext cx="9779001" cy="1435101"/>
          </a:xfrm>
          <a:prstGeom prst="rect">
            <a:avLst/>
          </a:prstGeom>
        </p:spPr>
        <p:txBody>
          <a:bodyPr/>
          <a:lstStyle>
            <a:lvl1pPr defTabSz="1292319">
              <a:defRPr spc="-96" sz="4822"/>
            </a:lvl1pPr>
          </a:lstStyle>
          <a:p>
            <a:pPr/>
            <a:r>
              <a:t>The dataset was highly imbalanced </a:t>
            </a:r>
          </a:p>
        </p:txBody>
      </p:sp>
      <p:pic>
        <p:nvPicPr>
          <p:cNvPr id="194" name="250E18D7-2375-4208-A8E6-7933EF60187A.png" descr="250E18D7-2375-4208-A8E6-7933EF60187A.png"/>
          <p:cNvPicPr>
            <a:picLocks noChangeAspect="1"/>
          </p:cNvPicPr>
          <p:nvPr/>
        </p:nvPicPr>
        <p:blipFill>
          <a:blip r:embed="rId3">
            <a:extLst/>
          </a:blip>
          <a:stretch>
            <a:fillRect/>
          </a:stretch>
        </p:blipFill>
        <p:spPr>
          <a:xfrm>
            <a:off x="11565080" y="6422838"/>
            <a:ext cx="7822394" cy="6084085"/>
          </a:xfrm>
          <a:prstGeom prst="rect">
            <a:avLst/>
          </a:prstGeom>
          <a:ln w="12700">
            <a:miter lim="400000"/>
          </a:ln>
        </p:spPr>
      </p:pic>
      <p:pic>
        <p:nvPicPr>
          <p:cNvPr id="195" name="Screenshot 2022-09-03 at 12.24.24 PM.png" descr="Screenshot 2022-09-03 at 12.24.24 PM.png"/>
          <p:cNvPicPr>
            <a:picLocks noChangeAspect="1"/>
          </p:cNvPicPr>
          <p:nvPr/>
        </p:nvPicPr>
        <p:blipFill>
          <a:blip r:embed="rId4">
            <a:extLst/>
          </a:blip>
          <a:stretch>
            <a:fillRect/>
          </a:stretch>
        </p:blipFill>
        <p:spPr>
          <a:xfrm>
            <a:off x="1915658" y="6323469"/>
            <a:ext cx="8360805" cy="684406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