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olors1.xml" ContentType="application/vnd.ms-office.chartcolorstyl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Verdana" pitchFamily="34" charset="0"/>
      <p:regular r:id="rId16"/>
      <p:bold r:id="rId17"/>
      <p:italic r:id="rId18"/>
      <p:boldItalic r:id="rId19"/>
    </p:embeddedFont>
    <p:embeddedFont>
      <p:font typeface="Arimo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saf khriji" initials="dk" lastIdx="0" clrIdx="0">
    <p:extLst>
      <p:ext uri="{19B8F6BF-5375-455C-9EA6-DF929625EA0E}">
        <p15:presenceInfo xmlns:p15="http://schemas.microsoft.com/office/powerpoint/2012/main" xmlns="" userId="dorsaf khrij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0A5DA10-3A7E-44F8-814C-865F82295AA0}">
  <a:tblStyle styleId="{10A5DA10-3A7E-44F8-814C-865F82295A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Feuill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autoTitleDeleted val="1"/>
    <c:plotArea>
      <c:layout>
        <c:manualLayout>
          <c:layoutTarget val="inner"/>
          <c:xMode val="edge"/>
          <c:yMode val="edge"/>
          <c:x val="5.2237204724409465E-2"/>
          <c:y val="8.1293056022818902E-2"/>
          <c:w val="0.9305752952755908"/>
          <c:h val="0.796059067663689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Kppv</c:v>
                </c:pt>
                <c:pt idx="1">
                  <c:v>Naif Bayes</c:v>
                </c:pt>
                <c:pt idx="2">
                  <c:v>SVM</c:v>
                </c:pt>
                <c:pt idx="3">
                  <c:v>NN</c:v>
                </c:pt>
                <c:pt idx="4">
                  <c:v>K-means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0.98499999999999999</c:v>
                </c:pt>
                <c:pt idx="1">
                  <c:v>0.5</c:v>
                </c:pt>
                <c:pt idx="2">
                  <c:v>0.98007246000000003</c:v>
                </c:pt>
                <c:pt idx="3">
                  <c:v>0.92</c:v>
                </c:pt>
                <c:pt idx="4">
                  <c:v>0.55110000000000003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F4-4302-B08B-2A1D0D52E3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Kppv</c:v>
                </c:pt>
                <c:pt idx="1">
                  <c:v>Naif Bayes</c:v>
                </c:pt>
                <c:pt idx="2">
                  <c:v>SVM</c:v>
                </c:pt>
                <c:pt idx="3">
                  <c:v>NN</c:v>
                </c:pt>
                <c:pt idx="4">
                  <c:v>K-means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1.4E-2</c:v>
                </c:pt>
                <c:pt idx="1">
                  <c:v>0.5</c:v>
                </c:pt>
                <c:pt idx="2">
                  <c:v>1.9927535999999999E-2</c:v>
                </c:pt>
                <c:pt idx="3">
                  <c:v>0.08</c:v>
                </c:pt>
                <c:pt idx="4">
                  <c:v>0.44879999999999998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F4-4302-B08B-2A1D0D52E3BD}"/>
            </c:ext>
          </c:extLst>
        </c:ser>
        <c:dLbls/>
        <c:gapWidth val="219"/>
        <c:overlap val="-27"/>
        <c:axId val="155937408"/>
        <c:axId val="155948544"/>
      </c:barChart>
      <c:catAx>
        <c:axId val="15593740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5948544"/>
        <c:crosses val="autoZero"/>
        <c:auto val="1"/>
        <c:lblAlgn val="ctr"/>
        <c:lblOffset val="100"/>
      </c:catAx>
      <c:valAx>
        <c:axId val="1559485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593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Merci Mr le président. Je tiens à remercier tous les membres de jury d’avoir accepté l’évaluation de mes travaux de recherches et de m’honorer par leur présence. Cher auditoire, vous etes les bienvenus ☺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Aujourdhui j’ai le Plaisir de vous presenter une synthèse de mes travaux de these intitulée Automated negotiation…. Élaborée sous la supervision du professeur Adel Alimi</a:t>
            </a:r>
            <a:endParaRPr/>
          </a:p>
        </p:txBody>
      </p:sp>
      <p:sp>
        <p:nvSpPr>
          <p:cNvPr id="141" name="Google Shape;14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6248403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6248403e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6248403e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>
  <p:cSld name="Diapositive de titre">
    <p:bg>
      <p:bgPr>
        <a:gradFill>
          <a:gsLst>
            <a:gs pos="0">
              <a:srgbClr val="F1F5CD"/>
            </a:gs>
            <a:gs pos="78000">
              <a:srgbClr val="F1F5CD"/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/>
          <p:nvPr/>
        </p:nvSpPr>
        <p:spPr>
          <a:xfrm>
            <a:off x="20096" y="80387"/>
            <a:ext cx="12175185" cy="7219665"/>
          </a:xfrm>
          <a:custGeom>
            <a:avLst/>
            <a:gdLst/>
            <a:ahLst/>
            <a:cxnLst/>
            <a:rect l="l" t="t" r="r" b="b"/>
            <a:pathLst>
              <a:path w="11683810" h="6588125" extrusionOk="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1600" dist="152400" dir="438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0" y="6236266"/>
            <a:ext cx="12192000" cy="833274"/>
          </a:xfrm>
          <a:custGeom>
            <a:avLst/>
            <a:gdLst/>
            <a:ahLst/>
            <a:cxnLst/>
            <a:rect l="l" t="t" r="r" b="b"/>
            <a:pathLst>
              <a:path w="11329257" h="2028845" extrusionOk="0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32000">
                <a:srgbClr val="002060">
                  <a:alpha val="97647"/>
                </a:srgbClr>
              </a:gs>
              <a:gs pos="100000">
                <a:srgbClr val="002060">
                  <a:alpha val="97647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</p:sp>
      <p:sp>
        <p:nvSpPr>
          <p:cNvPr id="27" name="Google Shape;27;p2"/>
          <p:cNvSpPr/>
          <p:nvPr/>
        </p:nvSpPr>
        <p:spPr>
          <a:xfrm>
            <a:off x="16815" y="0"/>
            <a:ext cx="11825415" cy="668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5046132" y="685800"/>
            <a:ext cx="6034375" cy="468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2"/>
          </p:nvPr>
        </p:nvSpPr>
        <p:spPr>
          <a:xfrm>
            <a:off x="693642" y="2709052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>
            <a:spLocks noGrp="1"/>
          </p:cNvSpPr>
          <p:nvPr>
            <p:ph type="pic" idx="2"/>
          </p:nvPr>
        </p:nvSpPr>
        <p:spPr>
          <a:xfrm>
            <a:off x="7482362" y="0"/>
            <a:ext cx="3598146" cy="5071533"/>
          </a:xfrm>
          <a:prstGeom prst="rect">
            <a:avLst/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512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44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384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685801" y="2709052"/>
            <a:ext cx="6345301" cy="236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082683" y="6445269"/>
            <a:ext cx="1011302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>
          <a:xfrm>
            <a:off x="685801" y="685799"/>
            <a:ext cx="10392513" cy="3194903"/>
          </a:xfrm>
          <a:prstGeom prst="rect">
            <a:avLst/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512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44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384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685780" y="4702923"/>
            <a:ext cx="10394728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légende">
  <p:cSld name="Titre et légen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685779" y="4106333"/>
            <a:ext cx="10394729" cy="127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1550264" y="3610032"/>
            <a:ext cx="8667956" cy="37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2"/>
          </p:nvPr>
        </p:nvSpPr>
        <p:spPr>
          <a:xfrm>
            <a:off x="685801" y="4106334"/>
            <a:ext cx="10396882" cy="1268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 sz="80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 sz="80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nom">
  <p:cSld name="Carte nom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685800" y="4247468"/>
            <a:ext cx="10394707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colonnes">
  <p:cSld name="3 colonne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sz="2400" b="0">
                <a:solidFill>
                  <a:srgbClr val="002060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685802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3"/>
          </p:nvPr>
        </p:nvSpPr>
        <p:spPr>
          <a:xfrm>
            <a:off x="423462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sz="2400" b="0">
                <a:solidFill>
                  <a:srgbClr val="002060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4"/>
          </p:nvPr>
        </p:nvSpPr>
        <p:spPr>
          <a:xfrm>
            <a:off x="4234621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5"/>
          </p:nvPr>
        </p:nvSpPr>
        <p:spPr>
          <a:xfrm>
            <a:off x="7770380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sz="2400" b="0">
                <a:solidFill>
                  <a:srgbClr val="002060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6"/>
          </p:nvPr>
        </p:nvSpPr>
        <p:spPr>
          <a:xfrm>
            <a:off x="7770380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colonnes d’image">
  <p:cSld name="3 colonnes d’imag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rgbClr val="002060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18"/>
          <p:cNvSpPr>
            <a:spLocks noGrp="1"/>
          </p:cNvSpPr>
          <p:nvPr>
            <p:ph type="pic" idx="2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3"/>
          </p:nvPr>
        </p:nvSpPr>
        <p:spPr>
          <a:xfrm>
            <a:off x="691840" y="4389287"/>
            <a:ext cx="3310128" cy="98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4"/>
          </p:nvPr>
        </p:nvSpPr>
        <p:spPr>
          <a:xfrm>
            <a:off x="423741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rgbClr val="002060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8"/>
          <p:cNvSpPr>
            <a:spLocks noGrp="1"/>
          </p:cNvSpPr>
          <p:nvPr>
            <p:ph type="pic" idx="5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6"/>
          </p:nvPr>
        </p:nvSpPr>
        <p:spPr>
          <a:xfrm>
            <a:off x="4235999" y="4389286"/>
            <a:ext cx="3310128" cy="9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7"/>
          </p:nvPr>
        </p:nvSpPr>
        <p:spPr>
          <a:xfrm>
            <a:off x="7768944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rgbClr val="002060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18"/>
          <p:cNvSpPr>
            <a:spLocks noGrp="1"/>
          </p:cNvSpPr>
          <p:nvPr>
            <p:ph type="pic" idx="8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9"/>
          </p:nvPr>
        </p:nvSpPr>
        <p:spPr>
          <a:xfrm>
            <a:off x="7768819" y="4389284"/>
            <a:ext cx="3310128" cy="98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 rot="5400000">
            <a:off x="4227558" y="-1478363"/>
            <a:ext cx="3311190" cy="1039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 rot="5400000">
            <a:off x="7603792" y="1897870"/>
            <a:ext cx="4688785" cy="2264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 rot="5400000">
            <a:off x="2293623" y="-922023"/>
            <a:ext cx="4688785" cy="790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11082683" y="6445269"/>
            <a:ext cx="1011302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1834451" y="318218"/>
            <a:ext cx="10181085" cy="105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  <a:defRPr sz="40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1834452" y="2063396"/>
            <a:ext cx="9246055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431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 cap="none">
                <a:latin typeface="Arial"/>
                <a:ea typeface="Arial"/>
                <a:cs typeface="Arial"/>
                <a:sym typeface="Arial"/>
              </a:defRPr>
            </a:lvl2pPr>
            <a:lvl3pPr marL="1371600" lvl="2" indent="-39116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Char char="•"/>
              <a:defRPr cap="none">
                <a:latin typeface="Arial"/>
                <a:ea typeface="Arial"/>
                <a:cs typeface="Arial"/>
                <a:sym typeface="Arial"/>
              </a:defRPr>
            </a:lvl3pPr>
            <a:lvl4pPr marL="1828800" lvl="3" indent="-3708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Char char="•"/>
              <a:defRPr cap="none">
                <a:latin typeface="Arial"/>
                <a:ea typeface="Arial"/>
                <a:cs typeface="Arial"/>
                <a:sym typeface="Arial"/>
              </a:defRPr>
            </a:lvl4pPr>
            <a:lvl5pPr marL="2286000" lvl="4" indent="-3708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Char char="•"/>
              <a:defRPr cap="none">
                <a:latin typeface="Arial"/>
                <a:ea typeface="Arial"/>
                <a:cs typeface="Arial"/>
                <a:sym typeface="Arial"/>
              </a:defRPr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1803067" y="511101"/>
            <a:ext cx="31385" cy="597600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10921" y="3408"/>
            <a:ext cx="12202921" cy="3148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 txBox="1"/>
          <p:nvPr/>
        </p:nvSpPr>
        <p:spPr>
          <a:xfrm>
            <a:off x="11096786" y="6534872"/>
            <a:ext cx="1012697" cy="324000"/>
          </a:xfrm>
          <a:prstGeom prst="rect">
            <a:avLst/>
          </a:prstGeom>
          <a:gradFill>
            <a:gsLst>
              <a:gs pos="0">
                <a:srgbClr val="000000">
                  <a:alpha val="73725"/>
                </a:srgbClr>
              </a:gs>
              <a:gs pos="67000">
                <a:srgbClr val="0000E4"/>
              </a:gs>
              <a:gs pos="100000">
                <a:srgbClr val="0000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sz="14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e de titre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1" name="Google Shape;41;p5"/>
          <p:cNvCxnSpPr/>
          <p:nvPr/>
        </p:nvCxnSpPr>
        <p:spPr>
          <a:xfrm>
            <a:off x="1803067" y="687564"/>
            <a:ext cx="31385" cy="5782509"/>
          </a:xfrm>
          <a:prstGeom prst="straightConnector1">
            <a:avLst/>
          </a:prstGeom>
          <a:noFill/>
          <a:ln w="38100" cap="flat" cmpd="sng">
            <a:solidFill>
              <a:srgbClr val="1515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5"/>
          <p:cNvSpPr/>
          <p:nvPr/>
        </p:nvSpPr>
        <p:spPr>
          <a:xfrm>
            <a:off x="-10921" y="3408"/>
            <a:ext cx="12202921" cy="3148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  <a:defRPr sz="54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2000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  <a:defRPr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 cap="none">
                <a:latin typeface="Arial"/>
                <a:ea typeface="Arial"/>
                <a:cs typeface="Arial"/>
                <a:sym typeface="Arial"/>
              </a:defRPr>
            </a:lvl2pPr>
            <a:lvl3pPr marL="1371600" lvl="2" indent="-39116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Char char="•"/>
              <a:defRPr cap="none">
                <a:latin typeface="Arial"/>
                <a:ea typeface="Arial"/>
                <a:cs typeface="Arial"/>
                <a:sym typeface="Arial"/>
              </a:defRPr>
            </a:lvl3pPr>
            <a:lvl4pPr marL="1828800" lvl="3" indent="-3708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Char char="•"/>
              <a:defRPr cap="none">
                <a:latin typeface="Arial"/>
                <a:ea typeface="Arial"/>
                <a:cs typeface="Arial"/>
                <a:sym typeface="Arial"/>
              </a:defRPr>
            </a:lvl4pPr>
            <a:lvl5pPr marL="2286000" lvl="4" indent="-3708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Char char="•"/>
              <a:defRPr cap="none">
                <a:latin typeface="Arial"/>
                <a:ea typeface="Arial"/>
                <a:cs typeface="Arial"/>
                <a:sym typeface="Arial"/>
              </a:defRPr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993971" y="2063396"/>
            <a:ext cx="5086538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 cap="none">
                <a:latin typeface="Arial"/>
                <a:ea typeface="Arial"/>
                <a:cs typeface="Arial"/>
                <a:sym typeface="Arial"/>
              </a:defRPr>
            </a:lvl2pPr>
            <a:lvl3pPr marL="1371600" lvl="2" indent="-39116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Char char="•"/>
              <a:defRPr cap="none">
                <a:latin typeface="Arial"/>
                <a:ea typeface="Arial"/>
                <a:cs typeface="Arial"/>
                <a:sym typeface="Arial"/>
              </a:defRPr>
            </a:lvl3pPr>
            <a:lvl4pPr marL="1828800" lvl="3" indent="-3708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Char char="•"/>
              <a:defRPr cap="none">
                <a:latin typeface="Arial"/>
                <a:ea typeface="Arial"/>
                <a:cs typeface="Arial"/>
                <a:sym typeface="Arial"/>
              </a:defRPr>
            </a:lvl4pPr>
            <a:lvl5pPr marL="2286000" lvl="4" indent="-37083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Char char="•"/>
              <a:defRPr cap="none">
                <a:latin typeface="Arial"/>
                <a:ea typeface="Arial"/>
                <a:cs typeface="Arial"/>
                <a:sym typeface="Arial"/>
              </a:defRPr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sz="2600" b="0">
                <a:solidFill>
                  <a:srgbClr val="002060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685802" y="2861733"/>
            <a:ext cx="5088712" cy="251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3"/>
          </p:nvPr>
        </p:nvSpPr>
        <p:spPr>
          <a:xfrm>
            <a:off x="6218191" y="2063396"/>
            <a:ext cx="4864491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sz="2600" b="0">
                <a:solidFill>
                  <a:srgbClr val="002060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4"/>
          </p:nvPr>
        </p:nvSpPr>
        <p:spPr>
          <a:xfrm>
            <a:off x="5993969" y="2861733"/>
            <a:ext cx="5088713" cy="251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6815" y="27295"/>
            <a:ext cx="12175185" cy="7219665"/>
          </a:xfrm>
          <a:custGeom>
            <a:avLst/>
            <a:gdLst/>
            <a:ahLst/>
            <a:cxnLst/>
            <a:rect l="l" t="t" r="r" b="b"/>
            <a:pathLst>
              <a:path w="11683810" h="6588125" extrusionOk="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1600" dist="152400" dir="438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 descr="Brickwork-HD-R1a.jpg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1"/>
          <p:cNvGrpSpPr/>
          <p:nvPr/>
        </p:nvGrpSpPr>
        <p:grpSpPr>
          <a:xfrm>
            <a:off x="-191068" y="0"/>
            <a:ext cx="12383068" cy="6858000"/>
            <a:chOff x="1" y="0"/>
            <a:chExt cx="11979952" cy="6644081"/>
          </a:xfrm>
        </p:grpSpPr>
        <p:sp>
          <p:nvSpPr>
            <p:cNvPr id="13" name="Google Shape;13;p1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98425" dist="76200" dir="4380000" algn="tl" rotWithShape="0">
                <a:srgbClr val="000000">
                  <a:alpha val="6784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51315" y="185112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 extrusionOk="0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</p:grp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431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148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11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5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084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084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7" name="Google Shape;17;p1"/>
          <p:cNvGrpSpPr/>
          <p:nvPr/>
        </p:nvGrpSpPr>
        <p:grpSpPr>
          <a:xfrm>
            <a:off x="-191068" y="6542460"/>
            <a:ext cx="11273751" cy="330434"/>
            <a:chOff x="-191068" y="6542460"/>
            <a:chExt cx="11273751" cy="330434"/>
          </a:xfrm>
        </p:grpSpPr>
        <p:sp>
          <p:nvSpPr>
            <p:cNvPr id="18" name="Google Shape;18;p1"/>
            <p:cNvSpPr/>
            <p:nvPr/>
          </p:nvSpPr>
          <p:spPr>
            <a:xfrm>
              <a:off x="-191068" y="6542460"/>
              <a:ext cx="2738230" cy="33043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547162" y="6542460"/>
              <a:ext cx="6291618" cy="330434"/>
            </a:xfrm>
            <a:prstGeom prst="rect">
              <a:avLst/>
            </a:prstGeom>
            <a:solidFill>
              <a:srgbClr val="0035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838780" y="6542460"/>
              <a:ext cx="2243903" cy="330434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11082683" y="6445269"/>
            <a:ext cx="1011302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r>
              <a:rPr lang="en-US"/>
              <a:t> / 46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11096786" y="6534872"/>
            <a:ext cx="1012697" cy="324000"/>
          </a:xfrm>
          <a:prstGeom prst="rect">
            <a:avLst/>
          </a:prstGeom>
          <a:gradFill>
            <a:gsLst>
              <a:gs pos="0">
                <a:srgbClr val="000000">
                  <a:alpha val="73725"/>
                </a:srgbClr>
              </a:gs>
              <a:gs pos="67000">
                <a:srgbClr val="0000E4"/>
              </a:gs>
              <a:gs pos="100000">
                <a:srgbClr val="0000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sz="1400" b="1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6815" y="0"/>
            <a:ext cx="11825415" cy="668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dorsaf.kheriji@enis.t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>
                <a:alpha val="97647"/>
              </a:srgbClr>
            </a:gs>
            <a:gs pos="57000">
              <a:srgbClr val="002060">
                <a:alpha val="97647"/>
              </a:srgbClr>
            </a:gs>
            <a:gs pos="89000">
              <a:schemeClr val="accent1"/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457825" y="2525479"/>
            <a:ext cx="11153700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002060"/>
                </a:solidFill>
              </a:rPr>
              <a:t>Détection de l'état de l’oeil </a:t>
            </a:r>
            <a:endParaRPr sz="48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32756" y="4160532"/>
            <a:ext cx="11926500" cy="20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</a:rPr>
              <a:t>Dorsaf </a:t>
            </a:r>
            <a:r>
              <a:rPr lang="en-US" sz="3200" b="1" dirty="0" smtClean="0">
                <a:solidFill>
                  <a:schemeClr val="dk1"/>
                </a:solidFill>
              </a:rPr>
              <a:t>KHRIJI, </a:t>
            </a:r>
            <a:r>
              <a:rPr lang="en-US" sz="3200" b="1" dirty="0" err="1">
                <a:solidFill>
                  <a:schemeClr val="dk1"/>
                </a:solidFill>
              </a:rPr>
              <a:t>Yosra</a:t>
            </a:r>
            <a:r>
              <a:rPr lang="en-US" sz="3200" b="1" dirty="0">
                <a:solidFill>
                  <a:schemeClr val="dk1"/>
                </a:solidFill>
              </a:rPr>
              <a:t> </a:t>
            </a:r>
            <a:r>
              <a:rPr lang="en-US" sz="3200" b="1" dirty="0" smtClean="0">
                <a:solidFill>
                  <a:schemeClr val="dk1"/>
                </a:solidFill>
              </a:rPr>
              <a:t>BOUASSIDA</a:t>
            </a:r>
            <a:r>
              <a:rPr lang="en-US" sz="3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00" b="1" dirty="0" err="1">
                <a:solidFill>
                  <a:schemeClr val="dk1"/>
                </a:solidFill>
              </a:rPr>
              <a:t>Mouna</a:t>
            </a:r>
            <a:r>
              <a:rPr lang="en-US" sz="3200" b="1" dirty="0">
                <a:solidFill>
                  <a:schemeClr val="dk1"/>
                </a:solidFill>
              </a:rPr>
              <a:t> </a:t>
            </a:r>
            <a:r>
              <a:rPr lang="en-US" sz="3200" b="1" dirty="0" smtClean="0">
                <a:solidFill>
                  <a:schemeClr val="dk1"/>
                </a:solidFill>
              </a:rPr>
              <a:t>SAGAR</a:t>
            </a:r>
            <a:endParaRPr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4594561" y="6449008"/>
            <a:ext cx="28803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Mars 2019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2784310" y="466300"/>
            <a:ext cx="60324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Ecole Nationale d’Ingénieurs de Sfax, Université de Sfax </a:t>
            </a:r>
            <a:endParaRPr/>
          </a:p>
        </p:txBody>
      </p:sp>
      <p:pic>
        <p:nvPicPr>
          <p:cNvPr id="147" name="Google Shape;147;p21" descr="logoEni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88640"/>
            <a:ext cx="1287529" cy="115708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4336474" y="1617219"/>
            <a:ext cx="313840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Exposé Projet IA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F5CD"/>
            </a:gs>
            <a:gs pos="78000">
              <a:srgbClr val="F1F5CD"/>
            </a:gs>
            <a:gs pos="100000">
              <a:srgbClr val="00206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/>
        </p:nvSpPr>
        <p:spPr>
          <a:xfrm>
            <a:off x="537016" y="671543"/>
            <a:ext cx="10908058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7200"/>
              <a:buFont typeface="Arial"/>
              <a:buNone/>
            </a:pPr>
            <a:r>
              <a:rPr lang="en-US" sz="7200" b="1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Plan  </a:t>
            </a:r>
            <a:endParaRPr sz="7200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22"/>
          <p:cNvGrpSpPr/>
          <p:nvPr/>
        </p:nvGrpSpPr>
        <p:grpSpPr>
          <a:xfrm>
            <a:off x="446602" y="2143440"/>
            <a:ext cx="11315689" cy="548232"/>
            <a:chOff x="255395" y="2239426"/>
            <a:chExt cx="11647435" cy="561824"/>
          </a:xfrm>
        </p:grpSpPr>
        <p:sp>
          <p:nvSpPr>
            <p:cNvPr id="156" name="Google Shape;156;p22"/>
            <p:cNvSpPr txBox="1"/>
            <p:nvPr/>
          </p:nvSpPr>
          <p:spPr>
            <a:xfrm>
              <a:off x="672601" y="2329799"/>
              <a:ext cx="11230229" cy="347053"/>
            </a:xfrm>
            <a:prstGeom prst="rect">
              <a:avLst/>
            </a:prstGeom>
            <a:gradFill>
              <a:gsLst>
                <a:gs pos="0">
                  <a:srgbClr val="002060"/>
                </a:gs>
                <a:gs pos="26000">
                  <a:srgbClr val="D5D5D5"/>
                </a:gs>
                <a:gs pos="100000">
                  <a:schemeClr val="lt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79388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Context et Objectif</a:t>
              </a:r>
              <a:endPara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255395" y="2239426"/>
              <a:ext cx="627432" cy="561824"/>
            </a:xfrm>
            <a:prstGeom prst="ellipse">
              <a:avLst/>
            </a:prstGeom>
            <a:gradFill>
              <a:gsLst>
                <a:gs pos="0">
                  <a:srgbClr val="002060"/>
                </a:gs>
                <a:gs pos="23000">
                  <a:srgbClr val="002060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79388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22"/>
          <p:cNvGrpSpPr/>
          <p:nvPr/>
        </p:nvGrpSpPr>
        <p:grpSpPr>
          <a:xfrm>
            <a:off x="416029" y="2884327"/>
            <a:ext cx="11346262" cy="561824"/>
            <a:chOff x="526011" y="2824002"/>
            <a:chExt cx="11346262" cy="561824"/>
          </a:xfrm>
        </p:grpSpPr>
        <p:sp>
          <p:nvSpPr>
            <p:cNvPr id="159" name="Google Shape;159;p22"/>
            <p:cNvSpPr/>
            <p:nvPr/>
          </p:nvSpPr>
          <p:spPr>
            <a:xfrm>
              <a:off x="948438" y="2913804"/>
              <a:ext cx="10923835" cy="400110"/>
            </a:xfrm>
            <a:prstGeom prst="rect">
              <a:avLst/>
            </a:prstGeom>
            <a:gradFill>
              <a:gsLst>
                <a:gs pos="0">
                  <a:srgbClr val="002060"/>
                </a:gs>
                <a:gs pos="24000">
                  <a:srgbClr val="D5D5D5"/>
                </a:gs>
                <a:gs pos="100000">
                  <a:schemeClr val="lt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79388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Description Base de données</a:t>
              </a:r>
              <a:endPara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526011" y="2824002"/>
              <a:ext cx="627432" cy="561824"/>
            </a:xfrm>
            <a:prstGeom prst="ellipse">
              <a:avLst/>
            </a:prstGeom>
            <a:gradFill>
              <a:gsLst>
                <a:gs pos="0">
                  <a:srgbClr val="002060"/>
                </a:gs>
                <a:gs pos="23000">
                  <a:srgbClr val="002060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79388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2"/>
          <p:cNvGrpSpPr/>
          <p:nvPr/>
        </p:nvGrpSpPr>
        <p:grpSpPr>
          <a:xfrm>
            <a:off x="416029" y="3616642"/>
            <a:ext cx="11364688" cy="561824"/>
            <a:chOff x="634723" y="3493485"/>
            <a:chExt cx="11102014" cy="561824"/>
          </a:xfrm>
        </p:grpSpPr>
        <p:sp>
          <p:nvSpPr>
            <p:cNvPr id="162" name="Google Shape;162;p22"/>
            <p:cNvSpPr/>
            <p:nvPr/>
          </p:nvSpPr>
          <p:spPr>
            <a:xfrm>
              <a:off x="1126617" y="3564154"/>
              <a:ext cx="10610120" cy="400110"/>
            </a:xfrm>
            <a:prstGeom prst="rect">
              <a:avLst/>
            </a:prstGeom>
            <a:gradFill>
              <a:gsLst>
                <a:gs pos="0">
                  <a:srgbClr val="002060"/>
                </a:gs>
                <a:gs pos="23000">
                  <a:srgbClr val="D5D5D5"/>
                </a:gs>
                <a:gs pos="100000">
                  <a:schemeClr val="lt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79388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Résultats</a:t>
              </a:r>
              <a:endPara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634723" y="3493485"/>
              <a:ext cx="627432" cy="561824"/>
            </a:xfrm>
            <a:prstGeom prst="ellipse">
              <a:avLst/>
            </a:prstGeom>
            <a:gradFill>
              <a:gsLst>
                <a:gs pos="0">
                  <a:srgbClr val="002060"/>
                </a:gs>
                <a:gs pos="23000">
                  <a:srgbClr val="002060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79388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22"/>
          <p:cNvGrpSpPr/>
          <p:nvPr/>
        </p:nvGrpSpPr>
        <p:grpSpPr>
          <a:xfrm>
            <a:off x="447918" y="4348957"/>
            <a:ext cx="11314373" cy="561824"/>
            <a:chOff x="557900" y="4296385"/>
            <a:chExt cx="11314373" cy="561824"/>
          </a:xfrm>
        </p:grpSpPr>
        <p:sp>
          <p:nvSpPr>
            <p:cNvPr id="165" name="Google Shape;165;p22"/>
            <p:cNvSpPr/>
            <p:nvPr/>
          </p:nvSpPr>
          <p:spPr>
            <a:xfrm>
              <a:off x="1049794" y="4327357"/>
              <a:ext cx="10822479" cy="473954"/>
            </a:xfrm>
            <a:prstGeom prst="rect">
              <a:avLst/>
            </a:prstGeom>
            <a:gradFill>
              <a:gsLst>
                <a:gs pos="0">
                  <a:srgbClr val="002060"/>
                </a:gs>
                <a:gs pos="25000">
                  <a:srgbClr val="D5D5D5"/>
                </a:gs>
                <a:gs pos="100000">
                  <a:schemeClr val="lt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79388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Discussion</a:t>
              </a:r>
              <a:endPara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557900" y="4296385"/>
              <a:ext cx="627432" cy="561824"/>
            </a:xfrm>
            <a:prstGeom prst="ellipse">
              <a:avLst/>
            </a:prstGeom>
            <a:gradFill>
              <a:gsLst>
                <a:gs pos="0">
                  <a:srgbClr val="002060"/>
                </a:gs>
                <a:gs pos="23000">
                  <a:srgbClr val="002060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79388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22"/>
          <p:cNvSpPr/>
          <p:nvPr/>
        </p:nvSpPr>
        <p:spPr>
          <a:xfrm>
            <a:off x="13854" y="6190267"/>
            <a:ext cx="12178146" cy="78446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1814950" y="468148"/>
            <a:ext cx="73290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400"/>
              <a:buFont typeface="Arial"/>
              <a:buNone/>
            </a:pPr>
            <a:r>
              <a:rPr lang="en-US" sz="400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4000" dirty="0">
              <a:solidFill>
                <a:srgbClr val="002060"/>
              </a:solidFill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32829" y="18577"/>
            <a:ext cx="2714882" cy="27401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 et Objectif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-43542" y="455896"/>
            <a:ext cx="201748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C0C0C"/>
                </a:solidFill>
              </a:rPr>
              <a:t>Context</a:t>
            </a:r>
            <a:endParaRPr b="1"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Objectif</a:t>
            </a:r>
            <a:endParaRPr sz="16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7F7F7F"/>
              </a:solidFill>
            </a:endParaRPr>
          </a:p>
        </p:txBody>
      </p:sp>
      <p:sp>
        <p:nvSpPr>
          <p:cNvPr id="176" name="Google Shape;176;p23"/>
          <p:cNvSpPr txBox="1">
            <a:spLocks noGrp="1"/>
          </p:cNvSpPr>
          <p:nvPr>
            <p:ph type="sldNum" idx="4294967295"/>
          </p:nvPr>
        </p:nvSpPr>
        <p:spPr>
          <a:xfrm>
            <a:off x="11082683" y="6563032"/>
            <a:ext cx="1011302" cy="294968"/>
          </a:xfrm>
          <a:prstGeom prst="rect">
            <a:avLst/>
          </a:prstGeom>
          <a:gradFill>
            <a:gsLst>
              <a:gs pos="0">
                <a:srgbClr val="000000">
                  <a:alpha val="73725"/>
                </a:srgbClr>
              </a:gs>
              <a:gs pos="67000">
                <a:srgbClr val="0000E4"/>
              </a:gs>
              <a:gs pos="100000">
                <a:srgbClr val="0000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3124052" y="17715"/>
            <a:ext cx="2616668" cy="270152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Description BD</a:t>
            </a:r>
            <a:endParaRPr sz="16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6207510" y="34723"/>
            <a:ext cx="2616668" cy="270152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Résultats</a:t>
            </a:r>
            <a:endParaRPr sz="16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9223693" y="17715"/>
            <a:ext cx="2616668" cy="270152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 sz="16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1973950" y="1300650"/>
            <a:ext cx="9973800" cy="4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5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   </a:t>
            </a:r>
            <a:endParaRPr sz="1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marR="25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Dans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notre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projet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 nous </a:t>
            </a:r>
            <a:r>
              <a:rPr lang="en-US" sz="2400" dirty="0" err="1" smtClean="0">
                <a:solidFill>
                  <a:srgbClr val="222222"/>
                </a:solidFill>
                <a:highlight>
                  <a:srgbClr val="FFFFFF"/>
                </a:highlight>
              </a:rPr>
              <a:t>visons</a:t>
            </a:r>
            <a:r>
              <a:rPr lang="en-US" sz="2400" smtClean="0">
                <a:solidFill>
                  <a:srgbClr val="222222"/>
                </a:solidFill>
                <a:highlight>
                  <a:srgbClr val="FFFFFF"/>
                </a:highlight>
              </a:rPr>
              <a:t> à  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déterminer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l'état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 de l'oeil de 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l'être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humain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ouvert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 /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fermé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) .</a:t>
            </a:r>
            <a:endParaRPr sz="2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marR="25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ce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projet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peut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être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appliquer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dans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d’ 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autres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contexts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comme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2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la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détection</a:t>
            </a:r>
            <a:r>
              <a:rPr lang="en-US" sz="2400" dirty="0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 de  somnolence chez le </a:t>
            </a:r>
            <a:r>
              <a:rPr lang="en-US" sz="2400" dirty="0" err="1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conducteur</a:t>
            </a:r>
            <a:r>
              <a:rPr lang="en-US" sz="2400" dirty="0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2400" dirty="0">
                <a:solidFill>
                  <a:schemeClr val="dk1"/>
                </a:solidFill>
              </a:rPr>
              <a:t>à </a:t>
            </a:r>
            <a:r>
              <a:rPr lang="en-US" sz="2400" dirty="0" err="1">
                <a:solidFill>
                  <a:schemeClr val="dk1"/>
                </a:solidFill>
              </a:rPr>
              <a:t>partir</a:t>
            </a:r>
            <a:r>
              <a:rPr lang="en-US" sz="2400" dirty="0">
                <a:solidFill>
                  <a:schemeClr val="dk1"/>
                </a:solidFill>
              </a:rPr>
              <a:t> de </a:t>
            </a:r>
            <a:r>
              <a:rPr lang="en-US" sz="2400" dirty="0" err="1">
                <a:solidFill>
                  <a:schemeClr val="dk1"/>
                </a:solidFill>
              </a:rPr>
              <a:t>l’identification</a:t>
            </a:r>
            <a:r>
              <a:rPr lang="en-US" sz="2400" dirty="0">
                <a:solidFill>
                  <a:schemeClr val="dk1"/>
                </a:solidFill>
              </a:rPr>
              <a:t> des </a:t>
            </a:r>
            <a:r>
              <a:rPr lang="en-US" sz="2400" dirty="0" err="1">
                <a:solidFill>
                  <a:schemeClr val="dk1"/>
                </a:solidFill>
              </a:rPr>
              <a:t>Périodes</a:t>
            </a:r>
            <a:r>
              <a:rPr lang="en-US" sz="2400" dirty="0">
                <a:solidFill>
                  <a:schemeClr val="dk1"/>
                </a:solidFill>
              </a:rPr>
              <a:t> de micro-</a:t>
            </a:r>
            <a:r>
              <a:rPr lang="en-US" sz="2400" dirty="0" err="1">
                <a:solidFill>
                  <a:schemeClr val="dk1"/>
                </a:solidFill>
              </a:rPr>
              <a:t>sommeil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à travers </a:t>
            </a:r>
            <a:r>
              <a:rPr lang="en-US" sz="2400" dirty="0" err="1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l’analyse</a:t>
            </a:r>
            <a:r>
              <a:rPr lang="en-US" sz="2400" dirty="0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 des </a:t>
            </a:r>
            <a:r>
              <a:rPr lang="en-US" sz="2400" dirty="0" err="1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yeux</a:t>
            </a:r>
            <a:r>
              <a:rPr lang="en-US" sz="2400" dirty="0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5B9BD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25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marR="25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-5243956" y="2155883"/>
            <a:ext cx="73290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525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400"/>
              <a:buFont typeface="Arial"/>
              <a:buNone/>
            </a:pPr>
            <a:r>
              <a:rPr lang="en-US" sz="400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Objectif </a:t>
            </a:r>
            <a:endParaRPr sz="400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32829" y="18577"/>
            <a:ext cx="2714882" cy="27401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 et Objectif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-43542" y="455896"/>
            <a:ext cx="201748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Objectif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sldNum" idx="4294967295"/>
          </p:nvPr>
        </p:nvSpPr>
        <p:spPr>
          <a:xfrm>
            <a:off x="11082683" y="6563032"/>
            <a:ext cx="1011302" cy="294968"/>
          </a:xfrm>
          <a:prstGeom prst="rect">
            <a:avLst/>
          </a:prstGeom>
          <a:gradFill>
            <a:gsLst>
              <a:gs pos="0">
                <a:srgbClr val="000000">
                  <a:alpha val="73725"/>
                </a:srgbClr>
              </a:gs>
              <a:gs pos="67000">
                <a:srgbClr val="0000E4"/>
              </a:gs>
              <a:gs pos="100000">
                <a:srgbClr val="0000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6207510" y="34723"/>
            <a:ext cx="2616668" cy="270152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Résultats</a:t>
            </a:r>
            <a:endParaRPr sz="16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3124052" y="17715"/>
            <a:ext cx="2616668" cy="270152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Description BD</a:t>
            </a:r>
            <a:endParaRPr sz="16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9223693" y="17715"/>
            <a:ext cx="2616668" cy="270152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 sz="16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2244750" y="1578550"/>
            <a:ext cx="9726900" cy="45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L’objectif</a:t>
            </a:r>
            <a:r>
              <a:rPr lang="en-US" sz="2000" dirty="0"/>
              <a:t> de </a:t>
            </a:r>
            <a:r>
              <a:rPr lang="en-US" sz="2000" dirty="0" err="1"/>
              <a:t>notre</a:t>
            </a:r>
            <a:r>
              <a:rPr lang="en-US" sz="2000" dirty="0"/>
              <a:t> </a:t>
            </a:r>
            <a:r>
              <a:rPr lang="en-US" sz="2000" dirty="0" err="1"/>
              <a:t>projet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0F0"/>
                </a:solidFill>
              </a:rPr>
              <a:t>est</a:t>
            </a:r>
            <a:r>
              <a:rPr lang="en-US" sz="2000" dirty="0">
                <a:solidFill>
                  <a:srgbClr val="00B0F0"/>
                </a:solidFill>
              </a:rPr>
              <a:t> de savoir la </a:t>
            </a:r>
            <a:r>
              <a:rPr lang="en-US" sz="2000" dirty="0" err="1">
                <a:solidFill>
                  <a:srgbClr val="00B0F0"/>
                </a:solidFill>
              </a:rPr>
              <a:t>méthode</a:t>
            </a:r>
            <a:r>
              <a:rPr lang="en-US" sz="2000" dirty="0">
                <a:solidFill>
                  <a:srgbClr val="00B0F0"/>
                </a:solidFill>
              </a:rPr>
              <a:t> la plus </a:t>
            </a:r>
            <a:r>
              <a:rPr lang="en-US" sz="2000" dirty="0" err="1">
                <a:solidFill>
                  <a:srgbClr val="00B0F0"/>
                </a:solidFill>
              </a:rPr>
              <a:t>efficace</a:t>
            </a:r>
            <a:r>
              <a:rPr lang="en-US" sz="2000" dirty="0">
                <a:solidFill>
                  <a:srgbClr val="00B0F0"/>
                </a:solidFill>
              </a:rPr>
              <a:t> 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faisant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des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prédictions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à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partir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données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déjà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acquises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 dirty="0">
              <a:solidFill>
                <a:srgbClr val="35353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5353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donc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nous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avons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utilisé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les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méthodes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d'apprentissage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00B0F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supervisé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2000" dirty="0" err="1">
                <a:solidFill>
                  <a:schemeClr val="dk1"/>
                </a:solidFill>
              </a:rPr>
              <a:t>KPPV,Naif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Bayes,SVM,Reseau</a:t>
            </a:r>
            <a:r>
              <a:rPr lang="en-US" sz="2000" dirty="0">
                <a:solidFill>
                  <a:schemeClr val="dk1"/>
                </a:solidFill>
              </a:rPr>
              <a:t> de </a:t>
            </a:r>
            <a:r>
              <a:rPr lang="en-US" sz="2000" dirty="0" err="1">
                <a:solidFill>
                  <a:schemeClr val="dk1"/>
                </a:solidFill>
              </a:rPr>
              <a:t>neuronne</a:t>
            </a:r>
            <a:r>
              <a:rPr lang="en-US" sz="2000" dirty="0">
                <a:solidFill>
                  <a:schemeClr val="dk1"/>
                </a:solidFill>
              </a:rPr>
              <a:t>)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et 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non-</a:t>
            </a:r>
            <a:r>
              <a:rPr lang="en-US" sz="2000" dirty="0" err="1">
                <a:solidFill>
                  <a:srgbClr val="00B0F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supervisé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(K-means) pour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pouvoir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prédire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l'état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de l'oeil </a:t>
            </a:r>
            <a:r>
              <a:rPr lang="en-US" sz="2000" dirty="0" err="1">
                <a:solidFill>
                  <a:srgbClr val="00B0F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fermeture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00B0F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ou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00B0F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ouverture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fonction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des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caractéristiques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qui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sont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les 14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valeurs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EEG 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L'électroencéphalographie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(EEG)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permet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mesurer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l'activité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électrique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du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cerveau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par des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électrodes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placées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sur le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cuir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chevelu</a:t>
            </a:r>
            <a:r>
              <a:rPr lang="en-US" sz="2000" dirty="0">
                <a:solidFill>
                  <a:srgbClr val="35353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).</a:t>
            </a:r>
            <a:endParaRPr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155298" y="696294"/>
            <a:ext cx="3962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i="1" dirty="0" err="1" smtClean="0">
                <a:solidFill>
                  <a:schemeClr val="accent1">
                    <a:lumMod val="75000"/>
                  </a:schemeClr>
                </a:solidFill>
              </a:rPr>
              <a:t>Objectif</a:t>
            </a:r>
            <a:endParaRPr lang="en-US" sz="32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/>
        </p:nvSpPr>
        <p:spPr>
          <a:xfrm>
            <a:off x="1894638" y="533921"/>
            <a:ext cx="7329055" cy="60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525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4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Description Base de données</a:t>
            </a:r>
            <a:endParaRPr sz="400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32829" y="18577"/>
            <a:ext cx="2714882" cy="274011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Context et Objectif</a:t>
            </a: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sldNum" idx="4294967295"/>
          </p:nvPr>
        </p:nvSpPr>
        <p:spPr>
          <a:xfrm>
            <a:off x="11082683" y="6563032"/>
            <a:ext cx="1011302" cy="294968"/>
          </a:xfrm>
          <a:prstGeom prst="rect">
            <a:avLst/>
          </a:prstGeom>
          <a:gradFill>
            <a:gsLst>
              <a:gs pos="0">
                <a:srgbClr val="000000">
                  <a:alpha val="73725"/>
                </a:srgbClr>
              </a:gs>
              <a:gs pos="67000">
                <a:srgbClr val="0000E4"/>
              </a:gs>
              <a:gs pos="100000">
                <a:srgbClr val="0000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3124052" y="17715"/>
            <a:ext cx="2616668" cy="270152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 BD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207510" y="34723"/>
            <a:ext cx="2616668" cy="270152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Résultats</a:t>
            </a:r>
            <a:endParaRPr sz="16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9223693" y="17715"/>
            <a:ext cx="2616668" cy="270152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 sz="16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1999625" y="1369700"/>
            <a:ext cx="8398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22222"/>
                </a:solidFill>
                <a:highlight>
                  <a:schemeClr val="lt1"/>
                </a:highlight>
              </a:rPr>
              <a:t>La base de </a:t>
            </a:r>
            <a:r>
              <a:rPr lang="en-US" sz="2400" dirty="0" err="1">
                <a:solidFill>
                  <a:srgbClr val="222222"/>
                </a:solidFill>
                <a:highlight>
                  <a:schemeClr val="lt1"/>
                </a:highlight>
              </a:rPr>
              <a:t>données</a:t>
            </a:r>
            <a:r>
              <a:rPr lang="en-US" sz="2400" dirty="0">
                <a:solidFill>
                  <a:srgbClr val="222222"/>
                </a:solidFill>
                <a:highlight>
                  <a:schemeClr val="lt1"/>
                </a:highlight>
              </a:rPr>
              <a:t> </a:t>
            </a:r>
            <a:r>
              <a:rPr lang="en-US" sz="2400" dirty="0" err="1">
                <a:solidFill>
                  <a:srgbClr val="222222"/>
                </a:solidFill>
                <a:highlight>
                  <a:schemeClr val="lt1"/>
                </a:highlight>
              </a:rPr>
              <a:t>est</a:t>
            </a:r>
            <a:r>
              <a:rPr lang="en-US" sz="2400" dirty="0">
                <a:solidFill>
                  <a:srgbClr val="222222"/>
                </a:solidFill>
                <a:highlight>
                  <a:schemeClr val="lt1"/>
                </a:highlight>
              </a:rPr>
              <a:t> </a:t>
            </a:r>
            <a:r>
              <a:rPr lang="en-US" sz="2400" dirty="0" err="1">
                <a:solidFill>
                  <a:srgbClr val="222222"/>
                </a:solidFill>
                <a:highlight>
                  <a:schemeClr val="lt1"/>
                </a:highlight>
              </a:rPr>
              <a:t>constituée</a:t>
            </a:r>
            <a:r>
              <a:rPr lang="en-US" sz="2400" dirty="0">
                <a:solidFill>
                  <a:srgbClr val="222222"/>
                </a:solidFill>
                <a:highlight>
                  <a:schemeClr val="lt1"/>
                </a:highlight>
              </a:rPr>
              <a:t> de 15 </a:t>
            </a:r>
            <a:r>
              <a:rPr lang="en-US" sz="2400" dirty="0" err="1">
                <a:solidFill>
                  <a:srgbClr val="222222"/>
                </a:solidFill>
                <a:highlight>
                  <a:schemeClr val="lt1"/>
                </a:highlight>
              </a:rPr>
              <a:t>colonnes</a:t>
            </a:r>
            <a:r>
              <a:rPr lang="en-US" sz="2400" dirty="0">
                <a:solidFill>
                  <a:srgbClr val="222222"/>
                </a:solidFill>
                <a:highlight>
                  <a:schemeClr val="lt1"/>
                </a:highlight>
              </a:rPr>
              <a:t>  </a:t>
            </a:r>
            <a:r>
              <a:rPr lang="en-US" sz="2400" dirty="0" err="1">
                <a:solidFill>
                  <a:srgbClr val="222222"/>
                </a:solidFill>
                <a:highlight>
                  <a:schemeClr val="lt1"/>
                </a:highlight>
              </a:rPr>
              <a:t>dont</a:t>
            </a:r>
            <a:r>
              <a:rPr lang="en-US" sz="2400" dirty="0">
                <a:solidFill>
                  <a:srgbClr val="222222"/>
                </a:solidFill>
                <a:highlight>
                  <a:schemeClr val="lt1"/>
                </a:highlight>
              </a:rPr>
              <a:t> 14 </a:t>
            </a:r>
            <a:r>
              <a:rPr lang="en-US" sz="2400" dirty="0" err="1">
                <a:solidFill>
                  <a:srgbClr val="222222"/>
                </a:solidFill>
                <a:highlight>
                  <a:schemeClr val="lt1"/>
                </a:highlight>
              </a:rPr>
              <a:t>valeurs</a:t>
            </a:r>
            <a:r>
              <a:rPr lang="en-US" sz="2400" dirty="0">
                <a:solidFill>
                  <a:srgbClr val="222222"/>
                </a:solidFill>
                <a:highlight>
                  <a:schemeClr val="lt1"/>
                </a:highlight>
              </a:rPr>
              <a:t> EEG( </a:t>
            </a:r>
            <a:r>
              <a:rPr lang="en-US" sz="2400" dirty="0" err="1">
                <a:solidFill>
                  <a:srgbClr val="222222"/>
                </a:solidFill>
                <a:highlight>
                  <a:schemeClr val="lt1"/>
                </a:highlight>
              </a:rPr>
              <a:t>sont</a:t>
            </a:r>
            <a:r>
              <a:rPr lang="en-US" sz="2400" dirty="0">
                <a:solidFill>
                  <a:srgbClr val="222222"/>
                </a:solidFill>
                <a:highlight>
                  <a:schemeClr val="lt1"/>
                </a:highlight>
              </a:rPr>
              <a:t> les </a:t>
            </a:r>
            <a:r>
              <a:rPr lang="en-US" sz="2400" dirty="0" err="1">
                <a:solidFill>
                  <a:srgbClr val="222222"/>
                </a:solidFill>
                <a:highlight>
                  <a:schemeClr val="lt1"/>
                </a:highlight>
              </a:rPr>
              <a:t>caractéristiques</a:t>
            </a:r>
            <a:r>
              <a:rPr lang="en-US" sz="2400" dirty="0">
                <a:solidFill>
                  <a:srgbClr val="222222"/>
                </a:solidFill>
                <a:highlight>
                  <a:schemeClr val="lt1"/>
                </a:highlight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highlight>
                  <a:schemeClr val="lt1"/>
                </a:highlight>
              </a:rPr>
              <a:t>)</a:t>
            </a:r>
            <a:r>
              <a:rPr lang="en-US" sz="2400" dirty="0">
                <a:solidFill>
                  <a:srgbClr val="222222"/>
                </a:solidFill>
                <a:highlight>
                  <a:schemeClr val="lt1"/>
                </a:highlight>
              </a:rPr>
              <a:t>,</a:t>
            </a:r>
            <a:r>
              <a:rPr lang="en-US" sz="2400" dirty="0" err="1" smtClean="0">
                <a:solidFill>
                  <a:srgbClr val="222222"/>
                </a:solidFill>
                <a:highlight>
                  <a:schemeClr val="lt1"/>
                </a:highlight>
              </a:rPr>
              <a:t>une</a:t>
            </a:r>
            <a:r>
              <a:rPr lang="en-US" sz="2400" dirty="0" smtClean="0">
                <a:solidFill>
                  <a:srgbClr val="222222"/>
                </a:solidFill>
                <a:highlight>
                  <a:schemeClr val="lt1"/>
                </a:highlight>
              </a:rPr>
              <a:t> </a:t>
            </a:r>
            <a:r>
              <a:rPr lang="en-US" sz="2400" dirty="0" err="1">
                <a:solidFill>
                  <a:srgbClr val="222222"/>
                </a:solidFill>
                <a:highlight>
                  <a:schemeClr val="lt1"/>
                </a:highlight>
              </a:rPr>
              <a:t>colonne</a:t>
            </a:r>
            <a:r>
              <a:rPr lang="en-US" sz="2400" dirty="0">
                <a:solidFill>
                  <a:srgbClr val="222222"/>
                </a:solidFill>
                <a:highlight>
                  <a:schemeClr val="lt1"/>
                </a:highlight>
              </a:rPr>
              <a:t> </a:t>
            </a:r>
            <a:r>
              <a:rPr lang="en-US" sz="2400" dirty="0" err="1">
                <a:solidFill>
                  <a:srgbClr val="222222"/>
                </a:solidFill>
                <a:highlight>
                  <a:schemeClr val="lt1"/>
                </a:highlight>
              </a:rPr>
              <a:t>indiquant</a:t>
            </a:r>
            <a:r>
              <a:rPr lang="en-US" sz="2400" dirty="0">
                <a:solidFill>
                  <a:srgbClr val="222222"/>
                </a:solidFill>
                <a:highlight>
                  <a:schemeClr val="lt1"/>
                </a:highlight>
              </a:rPr>
              <a:t> </a:t>
            </a:r>
            <a:r>
              <a:rPr lang="en-US" sz="2400" dirty="0" err="1">
                <a:solidFill>
                  <a:srgbClr val="222222"/>
                </a:solidFill>
                <a:highlight>
                  <a:schemeClr val="lt1"/>
                </a:highlight>
              </a:rPr>
              <a:t>l'état</a:t>
            </a:r>
            <a:r>
              <a:rPr lang="en-US" sz="2400" dirty="0">
                <a:solidFill>
                  <a:srgbClr val="222222"/>
                </a:solidFill>
                <a:highlight>
                  <a:schemeClr val="lt1"/>
                </a:highlight>
              </a:rPr>
              <a:t> de l’oeil target et 690 </a:t>
            </a:r>
            <a:r>
              <a:rPr lang="en-US" sz="2400" dirty="0" err="1">
                <a:solidFill>
                  <a:srgbClr val="222222"/>
                </a:solidFill>
                <a:highlight>
                  <a:schemeClr val="lt1"/>
                </a:highlight>
              </a:rPr>
              <a:t>lignes</a:t>
            </a:r>
            <a:r>
              <a:rPr lang="en-US" sz="2400" dirty="0">
                <a:solidFill>
                  <a:srgbClr val="222222"/>
                </a:solidFill>
                <a:highlight>
                  <a:schemeClr val="lt1"/>
                </a:highlight>
              </a:rPr>
              <a:t> . </a:t>
            </a:r>
            <a:endParaRPr sz="24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222222"/>
                </a:solidFill>
                <a:highlight>
                  <a:schemeClr val="lt1"/>
                </a:highlight>
              </a:rPr>
              <a:t>c’est</a:t>
            </a:r>
            <a:r>
              <a:rPr lang="en-US" sz="2400" dirty="0">
                <a:solidFill>
                  <a:srgbClr val="222222"/>
                </a:solidFill>
                <a:highlight>
                  <a:schemeClr val="lt1"/>
                </a:highlight>
              </a:rPr>
              <a:t> </a:t>
            </a:r>
            <a:r>
              <a:rPr lang="en-US" sz="2400" dirty="0" err="1">
                <a:solidFill>
                  <a:srgbClr val="222222"/>
                </a:solidFill>
                <a:highlight>
                  <a:schemeClr val="lt1"/>
                </a:highlight>
              </a:rPr>
              <a:t>une</a:t>
            </a:r>
            <a:r>
              <a:rPr lang="en-US" sz="2400" dirty="0">
                <a:solidFill>
                  <a:srgbClr val="222222"/>
                </a:solidFill>
                <a:highlight>
                  <a:schemeClr val="lt1"/>
                </a:highlight>
              </a:rPr>
              <a:t> base </a:t>
            </a:r>
            <a:r>
              <a:rPr lang="en-US" sz="2400" dirty="0" err="1">
                <a:solidFill>
                  <a:srgbClr val="222222"/>
                </a:solidFill>
                <a:highlight>
                  <a:schemeClr val="lt1"/>
                </a:highlight>
              </a:rPr>
              <a:t>annotée</a:t>
            </a:r>
            <a:r>
              <a:rPr lang="en-US" sz="2400" dirty="0">
                <a:solidFill>
                  <a:srgbClr val="222222"/>
                </a:solidFill>
                <a:highlight>
                  <a:schemeClr val="lt1"/>
                </a:highlight>
              </a:rPr>
              <a:t> car </a:t>
            </a:r>
            <a:r>
              <a:rPr lang="en-US" sz="2400" dirty="0" err="1">
                <a:solidFill>
                  <a:srgbClr val="222222"/>
                </a:solidFill>
                <a:highlight>
                  <a:schemeClr val="lt1"/>
                </a:highlight>
              </a:rPr>
              <a:t>elle</a:t>
            </a:r>
            <a:r>
              <a:rPr lang="en-US" sz="2400" dirty="0">
                <a:solidFill>
                  <a:srgbClr val="222222"/>
                </a:solidFill>
                <a:highlight>
                  <a:schemeClr val="lt1"/>
                </a:highlight>
              </a:rPr>
              <a:t> </a:t>
            </a:r>
            <a:r>
              <a:rPr lang="en-US" sz="2400" dirty="0" err="1">
                <a:solidFill>
                  <a:srgbClr val="222222"/>
                </a:solidFill>
                <a:highlight>
                  <a:schemeClr val="lt1"/>
                </a:highlight>
              </a:rPr>
              <a:t>contient</a:t>
            </a:r>
            <a:r>
              <a:rPr lang="en-US" sz="2400" dirty="0">
                <a:solidFill>
                  <a:srgbClr val="222222"/>
                </a:solidFill>
                <a:highlight>
                  <a:schemeClr val="lt1"/>
                </a:highlight>
              </a:rPr>
              <a:t> </a:t>
            </a:r>
            <a:r>
              <a:rPr lang="en-US" sz="2400" dirty="0" err="1">
                <a:solidFill>
                  <a:srgbClr val="222222"/>
                </a:solidFill>
                <a:highlight>
                  <a:schemeClr val="lt1"/>
                </a:highlight>
              </a:rPr>
              <a:t>une</a:t>
            </a:r>
            <a:r>
              <a:rPr lang="en-US" sz="2400" dirty="0">
                <a:solidFill>
                  <a:srgbClr val="222222"/>
                </a:solidFill>
                <a:highlight>
                  <a:schemeClr val="lt1"/>
                </a:highlight>
              </a:rPr>
              <a:t> </a:t>
            </a:r>
            <a:r>
              <a:rPr lang="en-US" sz="2400" dirty="0" err="1" smtClean="0">
                <a:solidFill>
                  <a:srgbClr val="222222"/>
                </a:solidFill>
                <a:highlight>
                  <a:schemeClr val="lt1"/>
                </a:highlight>
              </a:rPr>
              <a:t>colonne</a:t>
            </a:r>
            <a:endParaRPr sz="24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22222"/>
                </a:solidFill>
                <a:highlight>
                  <a:schemeClr val="lt1"/>
                </a:highlight>
              </a:rPr>
              <a:t>qui </a:t>
            </a:r>
            <a:r>
              <a:rPr lang="en-US" sz="2400" dirty="0" err="1">
                <a:solidFill>
                  <a:srgbClr val="222222"/>
                </a:solidFill>
                <a:highlight>
                  <a:schemeClr val="lt1"/>
                </a:highlight>
              </a:rPr>
              <a:t>indique</a:t>
            </a:r>
            <a:r>
              <a:rPr lang="en-US" sz="2400" dirty="0">
                <a:solidFill>
                  <a:srgbClr val="222222"/>
                </a:solidFill>
                <a:highlight>
                  <a:schemeClr val="lt1"/>
                </a:highlight>
              </a:rPr>
              <a:t> la classification.</a:t>
            </a:r>
            <a:endParaRPr sz="24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75855"/>
            <a:ext cx="158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Description BD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/>
        </p:nvSpPr>
        <p:spPr>
          <a:xfrm>
            <a:off x="1814944" y="473631"/>
            <a:ext cx="7329055" cy="60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525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4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Résultats</a:t>
            </a:r>
            <a:endParaRPr sz="400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32829" y="18577"/>
            <a:ext cx="2714882" cy="274011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Context et Objectif</a:t>
            </a: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ldNum" idx="4294967295"/>
          </p:nvPr>
        </p:nvSpPr>
        <p:spPr>
          <a:xfrm>
            <a:off x="11082683" y="6563032"/>
            <a:ext cx="1011302" cy="294968"/>
          </a:xfrm>
          <a:prstGeom prst="rect">
            <a:avLst/>
          </a:prstGeom>
          <a:gradFill>
            <a:gsLst>
              <a:gs pos="0">
                <a:srgbClr val="000000">
                  <a:alpha val="73725"/>
                </a:srgbClr>
              </a:gs>
              <a:gs pos="67000">
                <a:srgbClr val="0000E4"/>
              </a:gs>
              <a:gs pos="100000">
                <a:srgbClr val="0000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6207510" y="34723"/>
            <a:ext cx="2616668" cy="270152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Résultats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9223693" y="17715"/>
            <a:ext cx="2616668" cy="270152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 sz="16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3124052" y="17715"/>
            <a:ext cx="2616668" cy="270152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Description BD</a:t>
            </a:r>
            <a:endParaRPr sz="16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7" name="Google Shape;217;p26"/>
          <p:cNvGraphicFramePr/>
          <p:nvPr>
            <p:extLst>
              <p:ext uri="{D42A27DB-BD31-4B8C-83A1-F6EECF244321}">
                <p14:modId xmlns:p14="http://schemas.microsoft.com/office/powerpoint/2010/main" xmlns="" val="1188261069"/>
              </p:ext>
            </p:extLst>
          </p:nvPr>
        </p:nvGraphicFramePr>
        <p:xfrm>
          <a:off x="2168625" y="1080375"/>
          <a:ext cx="9037950" cy="481242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012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12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12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93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methode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accuracy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63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Classifieur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kppv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0.9855072463768116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0.014493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478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Classifieur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Naif</a:t>
                      </a:r>
                      <a:r>
                        <a:rPr lang="en-US" sz="1800" dirty="0"/>
                        <a:t> Bayes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0.500000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0.500000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93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Classifieur SVM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smtClean="0"/>
                        <a:t>0.980072463768116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smtClean="0"/>
                        <a:t>0.019927536231884035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478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Réseaux de Neurones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0.92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0.08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917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K-means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0.5511348464619493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0.44886515353805073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65018"/>
            <a:ext cx="146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Résultats (1/2)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1834451" y="318218"/>
            <a:ext cx="10181100" cy="1056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Résultats</a:t>
            </a:r>
            <a:endParaRPr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186023352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-21100" y="719666"/>
            <a:ext cx="1406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Résultats </a:t>
            </a:r>
            <a:r>
              <a:rPr lang="fr-FR" b="1" dirty="0" smtClean="0"/>
              <a:t>(2/2</a:t>
            </a:r>
            <a:r>
              <a:rPr lang="fr-FR" b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/>
        </p:nvSpPr>
        <p:spPr>
          <a:xfrm>
            <a:off x="1894638" y="493728"/>
            <a:ext cx="7329055" cy="60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525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4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 sz="400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32829" y="18577"/>
            <a:ext cx="2714882" cy="274011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Context et Objectif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ldNum" idx="4294967295"/>
          </p:nvPr>
        </p:nvSpPr>
        <p:spPr>
          <a:xfrm>
            <a:off x="11082683" y="6563032"/>
            <a:ext cx="1011302" cy="294968"/>
          </a:xfrm>
          <a:prstGeom prst="rect">
            <a:avLst/>
          </a:prstGeom>
          <a:gradFill>
            <a:gsLst>
              <a:gs pos="0">
                <a:srgbClr val="000000">
                  <a:alpha val="73725"/>
                </a:srgbClr>
              </a:gs>
              <a:gs pos="67000">
                <a:srgbClr val="0000E4"/>
              </a:gs>
              <a:gs pos="100000">
                <a:srgbClr val="0000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6207510" y="34723"/>
            <a:ext cx="2616668" cy="270152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Résultats</a:t>
            </a:r>
            <a:endParaRPr sz="16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9223693" y="17715"/>
            <a:ext cx="2616668" cy="270152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3124052" y="17715"/>
            <a:ext cx="2616668" cy="270152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Description BD</a:t>
            </a:r>
            <a:endParaRPr sz="16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2317250" y="1301575"/>
            <a:ext cx="9300000" cy="45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D'après</a:t>
            </a:r>
            <a:r>
              <a:rPr lang="en-US" sz="2400" dirty="0"/>
              <a:t> les </a:t>
            </a:r>
            <a:r>
              <a:rPr lang="en-US" sz="2400" dirty="0" err="1"/>
              <a:t>résultats</a:t>
            </a:r>
            <a:r>
              <a:rPr lang="en-US" sz="2400" dirty="0"/>
              <a:t> </a:t>
            </a:r>
            <a:r>
              <a:rPr lang="en-US" sz="2400" dirty="0" err="1" smtClean="0"/>
              <a:t>obtenues</a:t>
            </a:r>
            <a:r>
              <a:rPr lang="en-US" sz="2400" dirty="0" smtClean="0"/>
              <a:t> </a:t>
            </a:r>
            <a:r>
              <a:rPr lang="en-US" sz="2400" dirty="0"/>
              <a:t>on </a:t>
            </a:r>
            <a:r>
              <a:rPr lang="en-US" sz="2400" dirty="0" err="1"/>
              <a:t>constate</a:t>
            </a:r>
            <a:r>
              <a:rPr lang="en-US" sz="2400" dirty="0"/>
              <a:t> que la </a:t>
            </a:r>
            <a:r>
              <a:rPr lang="en-US" sz="2400" dirty="0" err="1"/>
              <a:t>méthode</a:t>
            </a:r>
            <a:r>
              <a:rPr lang="en-US" sz="2400" dirty="0"/>
              <a:t> la plus </a:t>
            </a:r>
            <a:r>
              <a:rPr lang="en-US" sz="2400" dirty="0" err="1"/>
              <a:t>efficace</a:t>
            </a:r>
            <a:r>
              <a:rPr lang="en-US" sz="2400" dirty="0"/>
              <a:t>  qui </a:t>
            </a:r>
            <a:r>
              <a:rPr lang="en-US" sz="2400" dirty="0" err="1"/>
              <a:t>donne</a:t>
            </a:r>
            <a:r>
              <a:rPr lang="en-US" sz="2400" dirty="0"/>
              <a:t>  la bonne </a:t>
            </a:r>
            <a:r>
              <a:rPr lang="en-US" sz="2400" dirty="0" err="1"/>
              <a:t>décision</a:t>
            </a:r>
            <a:r>
              <a:rPr lang="en-US" sz="2400" dirty="0"/>
              <a:t> de   </a:t>
            </a:r>
            <a:r>
              <a:rPr lang="en-US" sz="2400" dirty="0" err="1"/>
              <a:t>l’état</a:t>
            </a:r>
            <a:r>
              <a:rPr lang="en-US" sz="2400" dirty="0"/>
              <a:t> de l'oeil </a:t>
            </a:r>
            <a:r>
              <a:rPr lang="en-US" sz="2400" dirty="0" err="1"/>
              <a:t>est</a:t>
            </a:r>
            <a:r>
              <a:rPr lang="en-US" sz="2400" dirty="0"/>
              <a:t> le </a:t>
            </a:r>
            <a:r>
              <a:rPr lang="en-US" sz="2400" dirty="0">
                <a:solidFill>
                  <a:srgbClr val="00B0F0"/>
                </a:solidFill>
              </a:rPr>
              <a:t>KPPV</a:t>
            </a:r>
            <a:r>
              <a:rPr lang="en-US" sz="2400" dirty="0"/>
              <a:t> </a:t>
            </a:r>
            <a:r>
              <a:rPr lang="en-US" sz="2400" dirty="0" err="1"/>
              <a:t>puisqu'elle</a:t>
            </a:r>
            <a:r>
              <a:rPr lang="en-US" sz="2400" dirty="0"/>
              <a:t> </a:t>
            </a:r>
            <a:r>
              <a:rPr lang="en-US" sz="2400" dirty="0" err="1"/>
              <a:t>admet</a:t>
            </a:r>
            <a:r>
              <a:rPr lang="en-US" sz="2400" dirty="0"/>
              <a:t> la </a:t>
            </a:r>
            <a:r>
              <a:rPr lang="en-US" sz="2400" dirty="0" err="1"/>
              <a:t>meilleur</a:t>
            </a:r>
            <a:r>
              <a:rPr lang="en-US" sz="2400" dirty="0"/>
              <a:t> </a:t>
            </a:r>
            <a:r>
              <a:rPr lang="en-US" sz="2400" dirty="0" err="1"/>
              <a:t>valeur</a:t>
            </a:r>
            <a:r>
              <a:rPr lang="en-US" sz="2400" dirty="0"/>
              <a:t> de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accuracy</a:t>
            </a:r>
            <a:r>
              <a:rPr lang="en-US" sz="2400" b="1" dirty="0"/>
              <a:t> </a:t>
            </a:r>
            <a:r>
              <a:rPr lang="en-US" sz="2400" dirty="0"/>
              <a:t>.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1/ </a:t>
            </a:r>
            <a:r>
              <a:rPr lang="en-US" sz="2400" dirty="0" err="1" smtClean="0"/>
              <a:t>kppv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dk1"/>
                </a:solidFill>
              </a:rPr>
              <a:t>2/</a:t>
            </a:r>
            <a:r>
              <a:rPr lang="en-US" sz="2400" dirty="0" err="1" smtClean="0">
                <a:solidFill>
                  <a:schemeClr val="dk1"/>
                </a:solidFill>
              </a:rPr>
              <a:t>Classifieur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SVM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3/ </a:t>
            </a:r>
            <a:r>
              <a:rPr lang="en-US" sz="2400" dirty="0" err="1">
                <a:solidFill>
                  <a:schemeClr val="dk1"/>
                </a:solidFill>
              </a:rPr>
              <a:t>Réseaux</a:t>
            </a:r>
            <a:r>
              <a:rPr lang="en-US" sz="2400" dirty="0">
                <a:solidFill>
                  <a:schemeClr val="dk1"/>
                </a:solidFill>
              </a:rPr>
              <a:t> de </a:t>
            </a:r>
            <a:r>
              <a:rPr lang="en-US" sz="2400" dirty="0" err="1">
                <a:solidFill>
                  <a:schemeClr val="dk1"/>
                </a:solidFill>
              </a:rPr>
              <a:t>Neurones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</a:rPr>
              <a:t>4/K-means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</a:rPr>
              <a:t>5/</a:t>
            </a:r>
            <a:r>
              <a:rPr lang="en-US" sz="2400" dirty="0" err="1" smtClean="0">
                <a:solidFill>
                  <a:schemeClr val="dk1"/>
                </a:solidFill>
              </a:rPr>
              <a:t>Naif</a:t>
            </a:r>
            <a:r>
              <a:rPr lang="en-US" sz="2400" dirty="0" smtClean="0">
                <a:solidFill>
                  <a:schemeClr val="dk1"/>
                </a:solidFill>
              </a:rPr>
              <a:t> Bayes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20073" y="628073"/>
            <a:ext cx="187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Discussion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/>
          <p:nvPr/>
        </p:nvSpPr>
        <p:spPr>
          <a:xfrm>
            <a:off x="-201168" y="4078288"/>
            <a:ext cx="12393167" cy="27813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3058310" y="1708915"/>
            <a:ext cx="521148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8269800" y="5331024"/>
            <a:ext cx="3155100" cy="13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yosra.bouassida@enis.tn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3"/>
              </a:rPr>
              <a:t>dorsaf.kheriji@enis.tn</a:t>
            </a: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mouna.sagar@enis.tn</a:t>
            </a: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nd événement">
  <a:themeElements>
    <a:clrScheme name="Palissad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426</Words>
  <Application>Microsoft Office PowerPoint</Application>
  <PresentationFormat>Personnalisé</PresentationFormat>
  <Paragraphs>103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Verdana</vt:lpstr>
      <vt:lpstr>Arimo</vt:lpstr>
      <vt:lpstr>Grand événement</vt:lpstr>
      <vt:lpstr>Diapositive 1</vt:lpstr>
      <vt:lpstr>Diapositive 2</vt:lpstr>
      <vt:lpstr>Diapositive 3</vt:lpstr>
      <vt:lpstr>Diapositive 4</vt:lpstr>
      <vt:lpstr>Diapositive 5</vt:lpstr>
      <vt:lpstr>Diapositive 6</vt:lpstr>
      <vt:lpstr>Résultats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dorsaf khriji</dc:creator>
  <cp:lastModifiedBy>BJI</cp:lastModifiedBy>
  <cp:revision>9</cp:revision>
  <dcterms:modified xsi:type="dcterms:W3CDTF">2019-05-06T09:59:01Z</dcterms:modified>
</cp:coreProperties>
</file>