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75" r:id="rId4"/>
    <p:sldId id="280" r:id="rId5"/>
    <p:sldId id="276" r:id="rId6"/>
    <p:sldId id="279" r:id="rId7"/>
    <p:sldId id="281" r:id="rId8"/>
    <p:sldId id="282" r:id="rId9"/>
    <p:sldId id="296" r:id="rId10"/>
    <p:sldId id="297" r:id="rId11"/>
    <p:sldId id="298" r:id="rId12"/>
    <p:sldId id="283" r:id="rId13"/>
    <p:sldId id="287" r:id="rId14"/>
    <p:sldId id="288" r:id="rId15"/>
    <p:sldId id="284" r:id="rId16"/>
    <p:sldId id="285" r:id="rId17"/>
    <p:sldId id="293" r:id="rId18"/>
    <p:sldId id="290" r:id="rId19"/>
    <p:sldId id="299" r:id="rId20"/>
    <p:sldId id="291" r:id="rId21"/>
    <p:sldId id="29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636"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jpg"/><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98492" y="3499803"/>
            <a:ext cx="8791575" cy="2387600"/>
          </a:xfrm>
        </p:spPr>
        <p:txBody>
          <a:bodyPr>
            <a:normAutofit fontScale="90000"/>
          </a:bodyPr>
          <a:lstStyle/>
          <a:p>
            <a:pPr algn="ctr"/>
            <a:r>
              <a:rPr lang="en-US" dirty="0">
                <a:solidFill>
                  <a:srgbClr val="FF0000"/>
                </a:solidFill>
              </a:rPr>
              <a:t>facial emotion recognition on </a:t>
            </a:r>
            <a:r>
              <a:rPr lang="en-US" dirty="0" smtClean="0">
                <a:solidFill>
                  <a:srgbClr val="FF0000"/>
                </a:solidFill>
              </a:rPr>
              <a:t/>
            </a:r>
            <a:br>
              <a:rPr lang="en-US" dirty="0" smtClean="0">
                <a:solidFill>
                  <a:srgbClr val="FF0000"/>
                </a:solidFill>
              </a:rPr>
            </a:br>
            <a:r>
              <a:rPr lang="en-US" dirty="0" smtClean="0">
                <a:solidFill>
                  <a:srgbClr val="FF0000"/>
                </a:solidFill>
              </a:rPr>
              <a:t>   an </a:t>
            </a:r>
            <a:r>
              <a:rPr lang="en-US" dirty="0">
                <a:solidFill>
                  <a:srgbClr val="FF0000"/>
                </a:solidFill>
              </a:rPr>
              <a:t>election video </a:t>
            </a:r>
            <a:r>
              <a:rPr lang="en-US" dirty="0" smtClean="0"/>
              <a:t/>
            </a:r>
            <a:br>
              <a:rPr lang="en-US" dirty="0" smtClean="0"/>
            </a:br>
            <a:r>
              <a:rPr lang="en-US" dirty="0"/>
              <a:t/>
            </a:r>
            <a:br>
              <a:rPr lang="en-US" dirty="0"/>
            </a:br>
            <a:r>
              <a:rPr lang="en-US" dirty="0" smtClean="0"/>
              <a:t>with </a:t>
            </a:r>
            <a:r>
              <a:rPr lang="en-US" dirty="0"/>
              <a:t>CNN: Python &amp; </a:t>
            </a:r>
            <a:r>
              <a:rPr lang="en-US" dirty="0" err="1"/>
              <a:t>Keras</a:t>
            </a:r>
            <a:r>
              <a:rPr lang="fr-FR" dirty="0"/>
              <a:t/>
            </a:r>
            <a:br>
              <a:rPr lang="fr-FR" dirty="0"/>
            </a:br>
            <a:r>
              <a:rPr lang="fr-FR" dirty="0" smtClean="0"/>
              <a:t/>
            </a:r>
            <a:br>
              <a:rPr lang="fr-FR" dirty="0" smtClean="0"/>
            </a:br>
            <a:r>
              <a:rPr lang="fr-FR" dirty="0" smtClean="0"/>
              <a:t> </a:t>
            </a:r>
            <a:endParaRPr lang="fr-FR" dirty="0"/>
          </a:p>
        </p:txBody>
      </p:sp>
    </p:spTree>
    <p:extLst>
      <p:ext uri="{BB962C8B-B14F-4D97-AF65-F5344CB8AC3E}">
        <p14:creationId xmlns:p14="http://schemas.microsoft.com/office/powerpoint/2010/main" val="162618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72140" y="1440872"/>
            <a:ext cx="9905999" cy="3962401"/>
          </a:xfrm>
        </p:spPr>
        <p:txBody>
          <a:bodyPr>
            <a:normAutofit/>
          </a:bodyPr>
          <a:lstStyle/>
          <a:p>
            <a:r>
              <a:rPr lang="en-US" i="1" dirty="0" smtClean="0"/>
              <a:t>We </a:t>
            </a:r>
            <a:r>
              <a:rPr lang="en-US" i="1" dirty="0"/>
              <a:t>implemented </a:t>
            </a:r>
            <a:r>
              <a:rPr lang="en-US" i="1" dirty="0" smtClean="0"/>
              <a:t>deep </a:t>
            </a:r>
            <a:r>
              <a:rPr lang="en-US" i="1" dirty="0"/>
              <a:t>learning in our project to accurately predict imminent outcomes simply by using extracted data</a:t>
            </a:r>
            <a:r>
              <a:rPr lang="en-US" i="1" dirty="0" smtClean="0"/>
              <a:t>.</a:t>
            </a:r>
          </a:p>
          <a:p>
            <a:endParaRPr lang="en-US" i="1" dirty="0" smtClean="0"/>
          </a:p>
          <a:p>
            <a:r>
              <a:rPr lang="en-US" i="1" dirty="0"/>
              <a:t>Prediction of future results for our project is achieved by applying </a:t>
            </a:r>
            <a:r>
              <a:rPr lang="en-US" i="1" dirty="0" smtClean="0"/>
              <a:t>deep learning </a:t>
            </a:r>
            <a:r>
              <a:rPr lang="en-US" i="1" dirty="0"/>
              <a:t>which uses complex algorithms and predictive modeling.</a:t>
            </a:r>
          </a:p>
          <a:p>
            <a:endParaRPr lang="en-US" i="1" dirty="0"/>
          </a:p>
          <a:p>
            <a:endParaRPr lang="en-US" i="1" dirty="0"/>
          </a:p>
        </p:txBody>
      </p:sp>
    </p:spTree>
    <p:extLst>
      <p:ext uri="{BB962C8B-B14F-4D97-AF65-F5344CB8AC3E}">
        <p14:creationId xmlns:p14="http://schemas.microsoft.com/office/powerpoint/2010/main" val="166869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41412" y="734291"/>
            <a:ext cx="9905999" cy="5056910"/>
          </a:xfrm>
        </p:spPr>
        <p:txBody>
          <a:bodyPr>
            <a:normAutofit/>
          </a:bodyPr>
          <a:lstStyle/>
          <a:p>
            <a:r>
              <a:rPr lang="en-US" i="1" dirty="0" smtClean="0"/>
              <a:t>We </a:t>
            </a:r>
            <a:r>
              <a:rPr lang="en-US" i="1" dirty="0" err="1"/>
              <a:t>analyse</a:t>
            </a:r>
            <a:r>
              <a:rPr lang="en-US" i="1" dirty="0"/>
              <a:t> our Database , we find </a:t>
            </a:r>
            <a:r>
              <a:rPr lang="en-US" i="1" dirty="0" smtClean="0"/>
              <a:t>:</a:t>
            </a:r>
          </a:p>
          <a:p>
            <a:r>
              <a:rPr lang="en-US" i="1" dirty="0" smtClean="0">
                <a:solidFill>
                  <a:srgbClr val="FF0000"/>
                </a:solidFill>
              </a:rPr>
              <a:t>126 picture  are predicted  True</a:t>
            </a:r>
          </a:p>
          <a:p>
            <a:r>
              <a:rPr lang="en-US" i="1" dirty="0" smtClean="0">
                <a:solidFill>
                  <a:srgbClr val="FF0000"/>
                </a:solidFill>
              </a:rPr>
              <a:t>30 picture are predicted  wrong</a:t>
            </a:r>
          </a:p>
          <a:p>
            <a:r>
              <a:rPr lang="en-US" i="1" dirty="0" smtClean="0">
                <a:solidFill>
                  <a:srgbClr val="FF0000"/>
                </a:solidFill>
              </a:rPr>
              <a:t>Our </a:t>
            </a:r>
            <a:r>
              <a:rPr lang="en-US" i="1" dirty="0" err="1" smtClean="0">
                <a:solidFill>
                  <a:srgbClr val="FF0000"/>
                </a:solidFill>
              </a:rPr>
              <a:t>DataBase</a:t>
            </a:r>
            <a:r>
              <a:rPr lang="en-US" i="1" dirty="0" smtClean="0">
                <a:solidFill>
                  <a:srgbClr val="FF0000"/>
                </a:solidFill>
              </a:rPr>
              <a:t> contains 156 pictures </a:t>
            </a:r>
          </a:p>
          <a:p>
            <a:endParaRPr lang="en-US" i="1" dirty="0">
              <a:solidFill>
                <a:srgbClr val="FF0000"/>
              </a:solidFill>
            </a:endParaRPr>
          </a:p>
          <a:p>
            <a:r>
              <a:rPr lang="en-US" i="1" dirty="0" smtClean="0">
                <a:solidFill>
                  <a:srgbClr val="FF0000"/>
                </a:solidFill>
              </a:rPr>
              <a:t>Accuracy=(126/156)*100 = 80,76%</a:t>
            </a:r>
          </a:p>
          <a:p>
            <a:pPr marL="0" indent="0">
              <a:buNone/>
            </a:pPr>
            <a:endParaRPr lang="en-US" i="1" dirty="0" smtClean="0"/>
          </a:p>
          <a:p>
            <a:endParaRPr lang="en-US" i="1" dirty="0"/>
          </a:p>
          <a:p>
            <a:endParaRPr lang="en-US" i="1" dirty="0"/>
          </a:p>
          <a:p>
            <a:endParaRPr lang="fr-FR" dirty="0"/>
          </a:p>
        </p:txBody>
      </p:sp>
    </p:spTree>
    <p:extLst>
      <p:ext uri="{BB962C8B-B14F-4D97-AF65-F5344CB8AC3E}">
        <p14:creationId xmlns:p14="http://schemas.microsoft.com/office/powerpoint/2010/main" val="680774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marL="857250" lvl="0" indent="-857250">
              <a:buFont typeface="+mj-lt"/>
              <a:buAutoNum type="romanUcPeriod" startAt="3"/>
            </a:pPr>
            <a:r>
              <a:rPr lang="fr-FR" dirty="0" err="1">
                <a:solidFill>
                  <a:srgbClr val="FF0000"/>
                </a:solidFill>
              </a:rPr>
              <a:t>Deep</a:t>
            </a:r>
            <a:r>
              <a:rPr lang="fr-FR" dirty="0">
                <a:solidFill>
                  <a:srgbClr val="FF0000"/>
                </a:solidFill>
              </a:rPr>
              <a:t> Learning </a:t>
            </a:r>
            <a:r>
              <a:rPr lang="fr-FR" dirty="0" smtClean="0">
                <a:solidFill>
                  <a:srgbClr val="FF0000"/>
                </a:solidFill>
              </a:rPr>
              <a:t>Tools</a:t>
            </a:r>
            <a:br>
              <a:rPr lang="fr-FR" dirty="0" smtClean="0">
                <a:solidFill>
                  <a:srgbClr val="FF0000"/>
                </a:solidFill>
              </a:rPr>
            </a:br>
            <a:r>
              <a:rPr lang="fr-FR" dirty="0"/>
              <a:t/>
            </a:r>
            <a:br>
              <a:rPr lang="fr-FR" dirty="0"/>
            </a:br>
            <a:endParaRPr lang="fr-FR" dirty="0"/>
          </a:p>
        </p:txBody>
      </p:sp>
      <p:sp>
        <p:nvSpPr>
          <p:cNvPr id="3" name="Espace réservé du contenu 2"/>
          <p:cNvSpPr>
            <a:spLocks noGrp="1"/>
          </p:cNvSpPr>
          <p:nvPr>
            <p:ph idx="1"/>
          </p:nvPr>
        </p:nvSpPr>
        <p:spPr/>
        <p:txBody>
          <a:bodyPr>
            <a:normAutofit/>
          </a:bodyPr>
          <a:lstStyle/>
          <a:p>
            <a:r>
              <a:rPr lang="fr-FR" dirty="0" smtClean="0"/>
              <a:t> </a:t>
            </a:r>
            <a:r>
              <a:rPr lang="fr-FR" dirty="0" err="1" smtClean="0"/>
              <a:t>What</a:t>
            </a:r>
            <a:r>
              <a:rPr lang="fr-FR" dirty="0" smtClean="0"/>
              <a:t> </a:t>
            </a:r>
            <a:r>
              <a:rPr lang="fr-FR" dirty="0" err="1" smtClean="0"/>
              <a:t>is</a:t>
            </a:r>
            <a:r>
              <a:rPr lang="fr-FR" dirty="0" smtClean="0"/>
              <a:t> </a:t>
            </a:r>
            <a:r>
              <a:rPr lang="fr-FR" dirty="0" err="1" smtClean="0"/>
              <a:t>Deep</a:t>
            </a:r>
            <a:r>
              <a:rPr lang="fr-FR" dirty="0" smtClean="0"/>
              <a:t> Learning ? </a:t>
            </a:r>
          </a:p>
          <a:p>
            <a:endParaRPr lang="fr-FR" dirty="0"/>
          </a:p>
          <a:p>
            <a:r>
              <a:rPr lang="fr-FR" dirty="0" smtClean="0"/>
              <a:t>Our application Architecture </a:t>
            </a:r>
          </a:p>
          <a:p>
            <a:endParaRPr lang="fr-FR" dirty="0"/>
          </a:p>
          <a:p>
            <a:r>
              <a:rPr lang="fr-FR" dirty="0" err="1" smtClean="0"/>
              <a:t>Deep</a:t>
            </a:r>
            <a:r>
              <a:rPr lang="fr-FR" dirty="0" smtClean="0"/>
              <a:t> Learning Tools </a:t>
            </a:r>
            <a:r>
              <a:rPr lang="fr-FR" smtClean="0"/>
              <a:t>Used</a:t>
            </a:r>
            <a:endParaRPr lang="fr-FR" dirty="0"/>
          </a:p>
        </p:txBody>
      </p:sp>
    </p:spTree>
    <p:extLst>
      <p:ext uri="{BB962C8B-B14F-4D97-AF65-F5344CB8AC3E}">
        <p14:creationId xmlns:p14="http://schemas.microsoft.com/office/powerpoint/2010/main" val="2054830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41412" y="443345"/>
            <a:ext cx="9905999" cy="5347856"/>
          </a:xfrm>
        </p:spPr>
        <p:txBody>
          <a:bodyPr/>
          <a:lstStyle/>
          <a:p>
            <a:r>
              <a:rPr lang="en-US" dirty="0">
                <a:solidFill>
                  <a:srgbClr val="FF0000"/>
                </a:solidFill>
              </a:rPr>
              <a:t>Deep learning</a:t>
            </a:r>
          </a:p>
          <a:p>
            <a:r>
              <a:rPr lang="en-US" dirty="0"/>
              <a:t>Deep learning is a category of machine learning based on definitive algorithms, which are influenced by the general structure and role of the neural network in the human brain</a:t>
            </a:r>
            <a:r>
              <a:rPr lang="en-US" dirty="0" smtClean="0"/>
              <a:t>.</a:t>
            </a:r>
            <a:endParaRPr lang="en-US" dirty="0"/>
          </a:p>
        </p:txBody>
      </p:sp>
    </p:spTree>
    <p:extLst>
      <p:ext uri="{BB962C8B-B14F-4D97-AF65-F5344CB8AC3E}">
        <p14:creationId xmlns:p14="http://schemas.microsoft.com/office/powerpoint/2010/main" val="350542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93812" y="2632363"/>
            <a:ext cx="9905999" cy="5943600"/>
          </a:xfrm>
        </p:spPr>
        <p:txBody>
          <a:bodyPr>
            <a:normAutofit/>
          </a:bodyPr>
          <a:lstStyle/>
          <a:p>
            <a:r>
              <a:rPr lang="en-US" dirty="0"/>
              <a:t>Neural networks use self-learning to learn to decipher and understand the human domain.</a:t>
            </a:r>
          </a:p>
          <a:p>
            <a:r>
              <a:rPr lang="en-US" dirty="0"/>
              <a:t>Thanks to algorithmic processing, these networks can decode data, such as human speech, into digital images</a:t>
            </a:r>
            <a:r>
              <a:rPr lang="en-US" dirty="0" smtClean="0"/>
              <a:t>.</a:t>
            </a:r>
            <a:endParaRPr lang="en-US" dirty="0"/>
          </a:p>
        </p:txBody>
      </p:sp>
    </p:spTree>
    <p:extLst>
      <p:ext uri="{BB962C8B-B14F-4D97-AF65-F5344CB8AC3E}">
        <p14:creationId xmlns:p14="http://schemas.microsoft.com/office/powerpoint/2010/main" val="3612954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graphicFrame>
        <p:nvGraphicFramePr>
          <p:cNvPr id="4" name="Objet 3">
            <a:hlinkClick r:id="" action="ppaction://ole?verb=0"/>
          </p:cNvPr>
          <p:cNvGraphicFramePr>
            <a:graphicFrameLocks noChangeAspect="1"/>
          </p:cNvGraphicFramePr>
          <p:nvPr>
            <p:extLst/>
          </p:nvPr>
        </p:nvGraphicFramePr>
        <p:xfrm>
          <a:off x="-1" y="0"/>
          <a:ext cx="12192001" cy="6857999"/>
        </p:xfrm>
        <a:graphic>
          <a:graphicData uri="http://schemas.openxmlformats.org/presentationml/2006/ole">
            <mc:AlternateContent xmlns:mc="http://schemas.openxmlformats.org/markup-compatibility/2006">
              <mc:Choice xmlns:v="urn:schemas-microsoft-com:vml" Requires="v">
                <p:oleObj spid="_x0000_s2059" name="Presentation" r:id="rId3" imgW="6092955" imgH="3425889" progId="PowerPoint.Show.12">
                  <p:embed/>
                </p:oleObj>
              </mc:Choice>
              <mc:Fallback>
                <p:oleObj name="Presentation" r:id="rId3" imgW="6092955" imgH="3425889" progId="PowerPoint.Show.12">
                  <p:embed/>
                  <p:pic>
                    <p:nvPicPr>
                      <p:cNvPr id="4" name="Objet 3">
                        <a:hlinkClick r:id="" action="ppaction://ole?verb=0"/>
                      </p:cNvPr>
                      <p:cNvPicPr/>
                      <p:nvPr/>
                    </p:nvPicPr>
                    <p:blipFill>
                      <a:blip r:embed="rId4"/>
                      <a:stretch>
                        <a:fillRect/>
                      </a:stretch>
                    </p:blipFill>
                    <p:spPr>
                      <a:xfrm>
                        <a:off x="-1" y="0"/>
                        <a:ext cx="12192001" cy="6857999"/>
                      </a:xfrm>
                      <a:prstGeom prst="rect">
                        <a:avLst/>
                      </a:prstGeom>
                    </p:spPr>
                  </p:pic>
                </p:oleObj>
              </mc:Fallback>
            </mc:AlternateContent>
          </a:graphicData>
        </a:graphic>
      </p:graphicFrame>
      <p:pic>
        <p:nvPicPr>
          <p:cNvPr id="5" name="Imag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1412" y="3534343"/>
            <a:ext cx="1532515" cy="1827365"/>
          </a:xfrm>
          <a:prstGeom prst="rect">
            <a:avLst/>
          </a:prstGeom>
        </p:spPr>
      </p:pic>
    </p:spTree>
    <p:extLst>
      <p:ext uri="{BB962C8B-B14F-4D97-AF65-F5344CB8AC3E}">
        <p14:creationId xmlns:p14="http://schemas.microsoft.com/office/powerpoint/2010/main" val="2122747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èche droite 5"/>
          <p:cNvSpPr/>
          <p:nvPr/>
        </p:nvSpPr>
        <p:spPr>
          <a:xfrm>
            <a:off x="3271142" y="3069362"/>
            <a:ext cx="355752" cy="1785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Flèche droite 7"/>
          <p:cNvSpPr/>
          <p:nvPr/>
        </p:nvSpPr>
        <p:spPr>
          <a:xfrm>
            <a:off x="4857208" y="2468876"/>
            <a:ext cx="174171" cy="1828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0" name="Flèche droite 9"/>
          <p:cNvSpPr/>
          <p:nvPr/>
        </p:nvSpPr>
        <p:spPr>
          <a:xfrm>
            <a:off x="4892881" y="3054215"/>
            <a:ext cx="439538" cy="18144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Flèche droite 11"/>
          <p:cNvSpPr/>
          <p:nvPr/>
        </p:nvSpPr>
        <p:spPr>
          <a:xfrm>
            <a:off x="6388968" y="3035901"/>
            <a:ext cx="383852" cy="20824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1" name="Flèche droite 30"/>
          <p:cNvSpPr/>
          <p:nvPr/>
        </p:nvSpPr>
        <p:spPr>
          <a:xfrm>
            <a:off x="7477380" y="3069363"/>
            <a:ext cx="1104737" cy="1499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5" name="Rectangle 34"/>
          <p:cNvSpPr/>
          <p:nvPr/>
        </p:nvSpPr>
        <p:spPr>
          <a:xfrm>
            <a:off x="207698" y="1505111"/>
            <a:ext cx="11560628" cy="3997235"/>
          </a:xfrm>
          <a:prstGeom prst="rect">
            <a:avLst/>
          </a:prstGeom>
          <a:noFill/>
          <a:ln w="28575">
            <a:solidFill>
              <a:schemeClr val="accent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p:cNvSpPr txBox="1"/>
          <p:nvPr/>
        </p:nvSpPr>
        <p:spPr>
          <a:xfrm>
            <a:off x="222069" y="1192994"/>
            <a:ext cx="1801585" cy="285270"/>
          </a:xfrm>
          <a:prstGeom prst="rect">
            <a:avLst/>
          </a:prstGeom>
          <a:noFill/>
          <a:ln w="28575">
            <a:solidFill>
              <a:schemeClr val="accent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200" dirty="0">
                <a:solidFill>
                  <a:schemeClr val="tx1"/>
                </a:solidFill>
                <a:latin typeface="Arial" panose="020B0604020202020204" pitchFamily="34" charset="0"/>
                <a:cs typeface="Arial" panose="020B0604020202020204" pitchFamily="34" charset="0"/>
              </a:rPr>
              <a:t>Phase d’Apprentissage</a:t>
            </a:r>
          </a:p>
        </p:txBody>
      </p:sp>
      <p:sp>
        <p:nvSpPr>
          <p:cNvPr id="39" name="Rectangle 38"/>
          <p:cNvSpPr/>
          <p:nvPr/>
        </p:nvSpPr>
        <p:spPr>
          <a:xfrm>
            <a:off x="2220685" y="844650"/>
            <a:ext cx="7138307" cy="3483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Arial" panose="020B0604020202020204" pitchFamily="34" charset="0"/>
                <a:cs typeface="Arial" panose="020B0604020202020204" pitchFamily="34" charset="0"/>
              </a:rPr>
              <a:t>Architecture Détaillée du Système </a:t>
            </a:r>
            <a:r>
              <a:rPr lang="fr-FR" b="1" dirty="0" err="1" smtClean="0">
                <a:solidFill>
                  <a:schemeClr val="tx1"/>
                </a:solidFill>
                <a:latin typeface="Arial" panose="020B0604020202020204" pitchFamily="34" charset="0"/>
                <a:cs typeface="Arial" panose="020B0604020202020204" pitchFamily="34" charset="0"/>
              </a:rPr>
              <a:t>Emotion@Electorale</a:t>
            </a:r>
            <a:r>
              <a:rPr lang="fr-FR" b="1" dirty="0" smtClean="0">
                <a:solidFill>
                  <a:schemeClr val="tx1"/>
                </a:solidFill>
                <a:latin typeface="Arial" panose="020B0604020202020204" pitchFamily="34" charset="0"/>
                <a:cs typeface="Arial" panose="020B0604020202020204" pitchFamily="34" charset="0"/>
              </a:rPr>
              <a:t> </a:t>
            </a:r>
            <a:endParaRPr lang="fr-FR" b="1" dirty="0">
              <a:solidFill>
                <a:schemeClr val="tx1"/>
              </a:solidFill>
              <a:latin typeface="Arial" panose="020B0604020202020204" pitchFamily="34" charset="0"/>
              <a:cs typeface="Arial" panose="020B0604020202020204" pitchFamily="34" charset="0"/>
            </a:endParaRPr>
          </a:p>
        </p:txBody>
      </p:sp>
      <p:sp>
        <p:nvSpPr>
          <p:cNvPr id="30" name="Rectangle 29"/>
          <p:cNvSpPr/>
          <p:nvPr/>
        </p:nvSpPr>
        <p:spPr>
          <a:xfrm>
            <a:off x="325228" y="2783724"/>
            <a:ext cx="673275"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Image de visage</a:t>
            </a:r>
            <a:endParaRPr lang="fr-FR" sz="1000" dirty="0"/>
          </a:p>
        </p:txBody>
      </p:sp>
      <p:sp>
        <p:nvSpPr>
          <p:cNvPr id="40" name="Flèche droite 39"/>
          <p:cNvSpPr/>
          <p:nvPr/>
        </p:nvSpPr>
        <p:spPr>
          <a:xfrm>
            <a:off x="1455685" y="3140027"/>
            <a:ext cx="365759" cy="1078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cxnSp>
        <p:nvCxnSpPr>
          <p:cNvPr id="42" name="Connecteur droit avec flèche 41"/>
          <p:cNvCxnSpPr/>
          <p:nvPr/>
        </p:nvCxnSpPr>
        <p:spPr>
          <a:xfrm>
            <a:off x="325226" y="3726491"/>
            <a:ext cx="6732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a:off x="1187096" y="2816377"/>
            <a:ext cx="0" cy="6052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ZoneTexte 44"/>
          <p:cNvSpPr txBox="1"/>
          <p:nvPr/>
        </p:nvSpPr>
        <p:spPr>
          <a:xfrm>
            <a:off x="479695" y="3462555"/>
            <a:ext cx="432165" cy="276999"/>
          </a:xfrm>
          <a:prstGeom prst="rect">
            <a:avLst/>
          </a:prstGeom>
          <a:noFill/>
        </p:spPr>
        <p:txBody>
          <a:bodyPr wrap="square" rtlCol="0">
            <a:spAutoFit/>
          </a:bodyPr>
          <a:lstStyle/>
          <a:p>
            <a:r>
              <a:rPr lang="fr-FR" sz="1200" dirty="0" smtClean="0"/>
              <a:t>48</a:t>
            </a:r>
            <a:endParaRPr lang="fr-FR" sz="1200" dirty="0"/>
          </a:p>
        </p:txBody>
      </p:sp>
      <p:sp>
        <p:nvSpPr>
          <p:cNvPr id="46" name="ZoneTexte 45"/>
          <p:cNvSpPr txBox="1"/>
          <p:nvPr/>
        </p:nvSpPr>
        <p:spPr>
          <a:xfrm>
            <a:off x="1176822" y="2958660"/>
            <a:ext cx="432165" cy="276999"/>
          </a:xfrm>
          <a:prstGeom prst="rect">
            <a:avLst/>
          </a:prstGeom>
          <a:noFill/>
        </p:spPr>
        <p:txBody>
          <a:bodyPr wrap="square" rtlCol="0">
            <a:spAutoFit/>
          </a:bodyPr>
          <a:lstStyle/>
          <a:p>
            <a:r>
              <a:rPr lang="fr-FR" sz="1200" dirty="0" smtClean="0"/>
              <a:t>48</a:t>
            </a:r>
            <a:endParaRPr lang="fr-FR" sz="1200" dirty="0"/>
          </a:p>
        </p:txBody>
      </p:sp>
      <p:sp>
        <p:nvSpPr>
          <p:cNvPr id="47" name="ZoneTexte 46"/>
          <p:cNvSpPr txBox="1"/>
          <p:nvPr/>
        </p:nvSpPr>
        <p:spPr>
          <a:xfrm>
            <a:off x="1392905" y="3290751"/>
            <a:ext cx="531768" cy="646331"/>
          </a:xfrm>
          <a:prstGeom prst="rect">
            <a:avLst/>
          </a:prstGeom>
          <a:noFill/>
        </p:spPr>
        <p:txBody>
          <a:bodyPr wrap="square" rtlCol="0">
            <a:spAutoFit/>
          </a:bodyPr>
          <a:lstStyle/>
          <a:p>
            <a:pPr algn="ctr"/>
            <a:r>
              <a:rPr lang="fr-FR" sz="1200" dirty="0" smtClean="0"/>
              <a:t>CL</a:t>
            </a:r>
          </a:p>
          <a:p>
            <a:pPr algn="ctr"/>
            <a:r>
              <a:rPr lang="fr-FR" sz="1200" dirty="0" smtClean="0"/>
              <a:t>+</a:t>
            </a:r>
          </a:p>
          <a:p>
            <a:pPr algn="ctr"/>
            <a:r>
              <a:rPr lang="fr-FR" sz="1200" dirty="0" smtClean="0"/>
              <a:t>RL</a:t>
            </a:r>
            <a:endParaRPr lang="fr-FR" sz="1200" dirty="0"/>
          </a:p>
        </p:txBody>
      </p:sp>
      <p:sp>
        <p:nvSpPr>
          <p:cNvPr id="50" name="Cube 49"/>
          <p:cNvSpPr/>
          <p:nvPr/>
        </p:nvSpPr>
        <p:spPr>
          <a:xfrm>
            <a:off x="1884224" y="2225413"/>
            <a:ext cx="1164619" cy="1228871"/>
          </a:xfrm>
          <a:prstGeom prst="cube">
            <a:avLst>
              <a:gd name="adj" fmla="val 528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1" name="Connecteur droit avec flèche 50"/>
          <p:cNvCxnSpPr/>
          <p:nvPr/>
        </p:nvCxnSpPr>
        <p:spPr>
          <a:xfrm>
            <a:off x="1821444" y="3630697"/>
            <a:ext cx="6732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p:nvPr/>
        </p:nvCxnSpPr>
        <p:spPr>
          <a:xfrm flipV="1">
            <a:off x="2621800" y="2958660"/>
            <a:ext cx="489823" cy="4956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p:nvPr/>
        </p:nvCxnSpPr>
        <p:spPr>
          <a:xfrm>
            <a:off x="3802623" y="3542490"/>
            <a:ext cx="5246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p:nvPr/>
        </p:nvCxnSpPr>
        <p:spPr>
          <a:xfrm flipV="1">
            <a:off x="8644140" y="1460610"/>
            <a:ext cx="0" cy="3664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p:nvPr/>
        </p:nvCxnSpPr>
        <p:spPr>
          <a:xfrm flipH="1" flipV="1">
            <a:off x="3176962" y="2211970"/>
            <a:ext cx="15394" cy="5717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p:nvPr/>
        </p:nvCxnSpPr>
        <p:spPr>
          <a:xfrm flipV="1">
            <a:off x="5908644" y="2233734"/>
            <a:ext cx="1273314" cy="12158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avec flèche 68"/>
          <p:cNvCxnSpPr/>
          <p:nvPr/>
        </p:nvCxnSpPr>
        <p:spPr>
          <a:xfrm flipV="1">
            <a:off x="5388987" y="3571048"/>
            <a:ext cx="426543"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p:nvPr/>
        </p:nvCxnSpPr>
        <p:spPr>
          <a:xfrm flipV="1">
            <a:off x="5555847" y="1736634"/>
            <a:ext cx="28820" cy="5418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p:cNvCxnSpPr/>
          <p:nvPr/>
        </p:nvCxnSpPr>
        <p:spPr>
          <a:xfrm flipV="1">
            <a:off x="4490511" y="2326330"/>
            <a:ext cx="1001538" cy="1095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8602017" y="1517453"/>
            <a:ext cx="432165" cy="276999"/>
          </a:xfrm>
          <a:prstGeom prst="rect">
            <a:avLst/>
          </a:prstGeom>
          <a:noFill/>
        </p:spPr>
        <p:txBody>
          <a:bodyPr wrap="square" rtlCol="0">
            <a:spAutoFit/>
          </a:bodyPr>
          <a:lstStyle/>
          <a:p>
            <a:r>
              <a:rPr lang="fr-FR" sz="1200" dirty="0"/>
              <a:t>2</a:t>
            </a:r>
          </a:p>
        </p:txBody>
      </p:sp>
      <p:sp>
        <p:nvSpPr>
          <p:cNvPr id="74" name="ZoneTexte 73"/>
          <p:cNvSpPr txBox="1"/>
          <p:nvPr/>
        </p:nvSpPr>
        <p:spPr>
          <a:xfrm>
            <a:off x="3161301" y="2399604"/>
            <a:ext cx="432165" cy="276999"/>
          </a:xfrm>
          <a:prstGeom prst="rect">
            <a:avLst/>
          </a:prstGeom>
          <a:noFill/>
        </p:spPr>
        <p:txBody>
          <a:bodyPr wrap="square" rtlCol="0">
            <a:spAutoFit/>
          </a:bodyPr>
          <a:lstStyle/>
          <a:p>
            <a:r>
              <a:rPr lang="fr-FR" sz="1200" dirty="0" smtClean="0"/>
              <a:t>46</a:t>
            </a:r>
            <a:endParaRPr lang="fr-FR" sz="1200" dirty="0"/>
          </a:p>
        </p:txBody>
      </p:sp>
      <p:sp>
        <p:nvSpPr>
          <p:cNvPr id="75" name="ZoneTexte 74"/>
          <p:cNvSpPr txBox="1"/>
          <p:nvPr/>
        </p:nvSpPr>
        <p:spPr>
          <a:xfrm>
            <a:off x="2660658" y="3001527"/>
            <a:ext cx="432165" cy="276999"/>
          </a:xfrm>
          <a:prstGeom prst="rect">
            <a:avLst/>
          </a:prstGeom>
          <a:noFill/>
        </p:spPr>
        <p:txBody>
          <a:bodyPr wrap="square" rtlCol="0">
            <a:spAutoFit/>
          </a:bodyPr>
          <a:lstStyle/>
          <a:p>
            <a:r>
              <a:rPr lang="fr-FR" sz="1200" dirty="0" smtClean="0"/>
              <a:t>64</a:t>
            </a:r>
            <a:endParaRPr lang="fr-FR" sz="1200" dirty="0"/>
          </a:p>
        </p:txBody>
      </p:sp>
      <p:sp>
        <p:nvSpPr>
          <p:cNvPr id="76" name="ZoneTexte 75"/>
          <p:cNvSpPr txBox="1"/>
          <p:nvPr/>
        </p:nvSpPr>
        <p:spPr>
          <a:xfrm>
            <a:off x="1966659" y="3403991"/>
            <a:ext cx="432165" cy="276999"/>
          </a:xfrm>
          <a:prstGeom prst="rect">
            <a:avLst/>
          </a:prstGeom>
          <a:noFill/>
        </p:spPr>
        <p:txBody>
          <a:bodyPr wrap="square" rtlCol="0">
            <a:spAutoFit/>
          </a:bodyPr>
          <a:lstStyle/>
          <a:p>
            <a:r>
              <a:rPr lang="fr-FR" sz="1200" dirty="0" smtClean="0"/>
              <a:t>46</a:t>
            </a:r>
            <a:endParaRPr lang="fr-FR" sz="1200" dirty="0"/>
          </a:p>
        </p:txBody>
      </p:sp>
      <p:sp>
        <p:nvSpPr>
          <p:cNvPr id="77" name="ZoneTexte 76"/>
          <p:cNvSpPr txBox="1"/>
          <p:nvPr/>
        </p:nvSpPr>
        <p:spPr>
          <a:xfrm>
            <a:off x="3150481" y="3247884"/>
            <a:ext cx="531768" cy="646331"/>
          </a:xfrm>
          <a:prstGeom prst="rect">
            <a:avLst/>
          </a:prstGeom>
          <a:noFill/>
        </p:spPr>
        <p:txBody>
          <a:bodyPr wrap="square" rtlCol="0">
            <a:spAutoFit/>
          </a:bodyPr>
          <a:lstStyle/>
          <a:p>
            <a:pPr algn="ctr"/>
            <a:r>
              <a:rPr lang="fr-FR" sz="1200" dirty="0" smtClean="0"/>
              <a:t>CL</a:t>
            </a:r>
          </a:p>
          <a:p>
            <a:pPr algn="ctr"/>
            <a:r>
              <a:rPr lang="fr-FR" sz="1200" dirty="0" smtClean="0"/>
              <a:t>+</a:t>
            </a:r>
          </a:p>
          <a:p>
            <a:pPr algn="ctr"/>
            <a:r>
              <a:rPr lang="fr-FR" sz="1200" dirty="0" smtClean="0"/>
              <a:t>RL</a:t>
            </a:r>
            <a:endParaRPr lang="fr-FR" sz="1200" dirty="0"/>
          </a:p>
        </p:txBody>
      </p:sp>
      <p:sp>
        <p:nvSpPr>
          <p:cNvPr id="78" name="Cube 77"/>
          <p:cNvSpPr/>
          <p:nvPr/>
        </p:nvSpPr>
        <p:spPr>
          <a:xfrm>
            <a:off x="3802623" y="1738448"/>
            <a:ext cx="1632858" cy="1619796"/>
          </a:xfrm>
          <a:prstGeom prst="cube">
            <a:avLst>
              <a:gd name="adj" fmla="val 71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Cube 78"/>
          <p:cNvSpPr/>
          <p:nvPr/>
        </p:nvSpPr>
        <p:spPr>
          <a:xfrm>
            <a:off x="5388987" y="1737541"/>
            <a:ext cx="1632858" cy="1619796"/>
          </a:xfrm>
          <a:prstGeom prst="cube">
            <a:avLst>
              <a:gd name="adj" fmla="val 787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ZoneTexte 92"/>
          <p:cNvSpPr txBox="1"/>
          <p:nvPr/>
        </p:nvSpPr>
        <p:spPr>
          <a:xfrm>
            <a:off x="5555847" y="1827096"/>
            <a:ext cx="432165" cy="276999"/>
          </a:xfrm>
          <a:prstGeom prst="rect">
            <a:avLst/>
          </a:prstGeom>
          <a:noFill/>
        </p:spPr>
        <p:txBody>
          <a:bodyPr wrap="square" rtlCol="0">
            <a:spAutoFit/>
          </a:bodyPr>
          <a:lstStyle/>
          <a:p>
            <a:r>
              <a:rPr lang="fr-FR" sz="1200" dirty="0" smtClean="0"/>
              <a:t>44</a:t>
            </a:r>
            <a:endParaRPr lang="fr-FR" sz="1200" dirty="0"/>
          </a:p>
        </p:txBody>
      </p:sp>
      <p:sp>
        <p:nvSpPr>
          <p:cNvPr id="94" name="ZoneTexte 93"/>
          <p:cNvSpPr txBox="1"/>
          <p:nvPr/>
        </p:nvSpPr>
        <p:spPr>
          <a:xfrm>
            <a:off x="5420456" y="3326511"/>
            <a:ext cx="432165" cy="276999"/>
          </a:xfrm>
          <a:prstGeom prst="rect">
            <a:avLst/>
          </a:prstGeom>
          <a:noFill/>
        </p:spPr>
        <p:txBody>
          <a:bodyPr wrap="square" rtlCol="0">
            <a:spAutoFit/>
          </a:bodyPr>
          <a:lstStyle/>
          <a:p>
            <a:r>
              <a:rPr lang="fr-FR" sz="1200" dirty="0" smtClean="0"/>
              <a:t>11</a:t>
            </a:r>
            <a:endParaRPr lang="fr-FR" sz="1200" dirty="0"/>
          </a:p>
        </p:txBody>
      </p:sp>
      <p:sp>
        <p:nvSpPr>
          <p:cNvPr id="95" name="ZoneTexte 94"/>
          <p:cNvSpPr txBox="1"/>
          <p:nvPr/>
        </p:nvSpPr>
        <p:spPr>
          <a:xfrm rot="18912158">
            <a:off x="4718368" y="2594775"/>
            <a:ext cx="621336" cy="276999"/>
          </a:xfrm>
          <a:prstGeom prst="rect">
            <a:avLst/>
          </a:prstGeom>
          <a:noFill/>
        </p:spPr>
        <p:txBody>
          <a:bodyPr wrap="square" rtlCol="0">
            <a:spAutoFit/>
          </a:bodyPr>
          <a:lstStyle/>
          <a:p>
            <a:r>
              <a:rPr lang="fr-FR" sz="1200" dirty="0" smtClean="0"/>
              <a:t>64*64</a:t>
            </a:r>
            <a:endParaRPr lang="fr-FR" sz="1200" dirty="0"/>
          </a:p>
        </p:txBody>
      </p:sp>
      <p:sp>
        <p:nvSpPr>
          <p:cNvPr id="96" name="ZoneTexte 95"/>
          <p:cNvSpPr txBox="1"/>
          <p:nvPr/>
        </p:nvSpPr>
        <p:spPr>
          <a:xfrm>
            <a:off x="3895113" y="3311081"/>
            <a:ext cx="432165" cy="276999"/>
          </a:xfrm>
          <a:prstGeom prst="rect">
            <a:avLst/>
          </a:prstGeom>
          <a:noFill/>
        </p:spPr>
        <p:txBody>
          <a:bodyPr wrap="square" rtlCol="0">
            <a:spAutoFit/>
          </a:bodyPr>
          <a:lstStyle/>
          <a:p>
            <a:r>
              <a:rPr lang="fr-FR" sz="1200" dirty="0" smtClean="0"/>
              <a:t>44</a:t>
            </a:r>
            <a:endParaRPr lang="fr-FR" sz="1200" dirty="0"/>
          </a:p>
        </p:txBody>
      </p:sp>
      <p:sp>
        <p:nvSpPr>
          <p:cNvPr id="97" name="ZoneTexte 96"/>
          <p:cNvSpPr txBox="1"/>
          <p:nvPr/>
        </p:nvSpPr>
        <p:spPr>
          <a:xfrm rot="18912158">
            <a:off x="6259352" y="2593491"/>
            <a:ext cx="621336" cy="276999"/>
          </a:xfrm>
          <a:prstGeom prst="rect">
            <a:avLst/>
          </a:prstGeom>
          <a:noFill/>
        </p:spPr>
        <p:txBody>
          <a:bodyPr wrap="square" rtlCol="0">
            <a:spAutoFit/>
          </a:bodyPr>
          <a:lstStyle/>
          <a:p>
            <a:r>
              <a:rPr lang="fr-FR" sz="1200" dirty="0" smtClean="0"/>
              <a:t>64*64</a:t>
            </a:r>
            <a:endParaRPr lang="fr-FR" sz="1200" dirty="0"/>
          </a:p>
        </p:txBody>
      </p:sp>
      <p:sp>
        <p:nvSpPr>
          <p:cNvPr id="98" name="ZoneTexte 97"/>
          <p:cNvSpPr txBox="1"/>
          <p:nvPr/>
        </p:nvSpPr>
        <p:spPr>
          <a:xfrm>
            <a:off x="4697987" y="3219324"/>
            <a:ext cx="664811" cy="646331"/>
          </a:xfrm>
          <a:prstGeom prst="rect">
            <a:avLst/>
          </a:prstGeom>
          <a:noFill/>
        </p:spPr>
        <p:txBody>
          <a:bodyPr wrap="square" rtlCol="0">
            <a:spAutoFit/>
          </a:bodyPr>
          <a:lstStyle/>
          <a:p>
            <a:pPr algn="ctr"/>
            <a:r>
              <a:rPr lang="fr-FR" sz="1200" dirty="0" smtClean="0"/>
              <a:t>PL</a:t>
            </a:r>
          </a:p>
          <a:p>
            <a:pPr algn="ctr"/>
            <a:r>
              <a:rPr lang="fr-FR" sz="1200" dirty="0" smtClean="0"/>
              <a:t>Max</a:t>
            </a:r>
          </a:p>
          <a:p>
            <a:pPr algn="ctr"/>
            <a:r>
              <a:rPr lang="fr-FR" sz="1200" dirty="0" err="1" smtClean="0"/>
              <a:t>Pooling</a:t>
            </a:r>
            <a:endParaRPr lang="fr-FR" sz="1200" dirty="0" smtClean="0"/>
          </a:p>
        </p:txBody>
      </p:sp>
      <p:sp>
        <p:nvSpPr>
          <p:cNvPr id="99" name="Cube 98"/>
          <p:cNvSpPr/>
          <p:nvPr/>
        </p:nvSpPr>
        <p:spPr>
          <a:xfrm>
            <a:off x="6797670" y="1523830"/>
            <a:ext cx="1768032" cy="1828839"/>
          </a:xfrm>
          <a:prstGeom prst="cube">
            <a:avLst>
              <a:gd name="adj" fmla="val 907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ZoneTexte 99"/>
          <p:cNvSpPr txBox="1"/>
          <p:nvPr/>
        </p:nvSpPr>
        <p:spPr>
          <a:xfrm>
            <a:off x="6749351" y="3415658"/>
            <a:ext cx="271385" cy="276999"/>
          </a:xfrm>
          <a:prstGeom prst="rect">
            <a:avLst/>
          </a:prstGeom>
          <a:noFill/>
        </p:spPr>
        <p:txBody>
          <a:bodyPr wrap="square" rtlCol="0">
            <a:spAutoFit/>
          </a:bodyPr>
          <a:lstStyle/>
          <a:p>
            <a:r>
              <a:rPr lang="fr-FR" sz="1200" dirty="0"/>
              <a:t>2</a:t>
            </a:r>
          </a:p>
        </p:txBody>
      </p:sp>
      <p:cxnSp>
        <p:nvCxnSpPr>
          <p:cNvPr id="101" name="Connecteur droit avec flèche 100"/>
          <p:cNvCxnSpPr/>
          <p:nvPr/>
        </p:nvCxnSpPr>
        <p:spPr>
          <a:xfrm>
            <a:off x="6735010" y="3449580"/>
            <a:ext cx="2721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Connecteur droit avec flèche 103"/>
          <p:cNvCxnSpPr/>
          <p:nvPr/>
        </p:nvCxnSpPr>
        <p:spPr>
          <a:xfrm flipV="1">
            <a:off x="7044204" y="1827096"/>
            <a:ext cx="1589487" cy="15768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ZoneTexte 106"/>
          <p:cNvSpPr txBox="1"/>
          <p:nvPr/>
        </p:nvSpPr>
        <p:spPr>
          <a:xfrm rot="18912158">
            <a:off x="7372614" y="2603289"/>
            <a:ext cx="1101122" cy="276999"/>
          </a:xfrm>
          <a:prstGeom prst="rect">
            <a:avLst/>
          </a:prstGeom>
          <a:noFill/>
        </p:spPr>
        <p:txBody>
          <a:bodyPr wrap="square" rtlCol="0">
            <a:spAutoFit/>
          </a:bodyPr>
          <a:lstStyle/>
          <a:p>
            <a:r>
              <a:rPr lang="fr-FR" sz="1200" dirty="0" smtClean="0"/>
              <a:t>64*64*64*64</a:t>
            </a:r>
            <a:endParaRPr lang="fr-FR" sz="1200" dirty="0"/>
          </a:p>
        </p:txBody>
      </p:sp>
      <p:sp>
        <p:nvSpPr>
          <p:cNvPr id="111" name="ZoneTexte 110"/>
          <p:cNvSpPr txBox="1"/>
          <p:nvPr/>
        </p:nvSpPr>
        <p:spPr>
          <a:xfrm>
            <a:off x="6045749" y="3161283"/>
            <a:ext cx="723638" cy="646331"/>
          </a:xfrm>
          <a:prstGeom prst="rect">
            <a:avLst/>
          </a:prstGeom>
          <a:noFill/>
        </p:spPr>
        <p:txBody>
          <a:bodyPr wrap="square" rtlCol="0">
            <a:spAutoFit/>
          </a:bodyPr>
          <a:lstStyle/>
          <a:p>
            <a:pPr algn="ctr"/>
            <a:r>
              <a:rPr lang="fr-FR" sz="1200" dirty="0" smtClean="0"/>
              <a:t>PL</a:t>
            </a:r>
          </a:p>
          <a:p>
            <a:pPr algn="ctr"/>
            <a:r>
              <a:rPr lang="fr-FR" sz="1200" dirty="0" smtClean="0"/>
              <a:t>Max</a:t>
            </a:r>
          </a:p>
          <a:p>
            <a:pPr algn="ctr"/>
            <a:r>
              <a:rPr lang="fr-FR" sz="1200" dirty="0" err="1" smtClean="0"/>
              <a:t>Pooling</a:t>
            </a:r>
            <a:endParaRPr lang="fr-FR" sz="1200" dirty="0" smtClean="0"/>
          </a:p>
        </p:txBody>
      </p:sp>
      <p:sp>
        <p:nvSpPr>
          <p:cNvPr id="113" name="ZoneTexte 112"/>
          <p:cNvSpPr txBox="1"/>
          <p:nvPr/>
        </p:nvSpPr>
        <p:spPr>
          <a:xfrm>
            <a:off x="5572856" y="3478911"/>
            <a:ext cx="432165" cy="276999"/>
          </a:xfrm>
          <a:prstGeom prst="rect">
            <a:avLst/>
          </a:prstGeom>
          <a:noFill/>
        </p:spPr>
        <p:txBody>
          <a:bodyPr wrap="square" rtlCol="0">
            <a:spAutoFit/>
          </a:bodyPr>
          <a:lstStyle/>
          <a:p>
            <a:r>
              <a:rPr lang="fr-FR" sz="1200" dirty="0" smtClean="0"/>
              <a:t>11</a:t>
            </a:r>
            <a:endParaRPr lang="fr-FR" sz="1200" dirty="0"/>
          </a:p>
        </p:txBody>
      </p:sp>
      <p:sp>
        <p:nvSpPr>
          <p:cNvPr id="114" name="ZoneTexte 113"/>
          <p:cNvSpPr txBox="1"/>
          <p:nvPr/>
        </p:nvSpPr>
        <p:spPr>
          <a:xfrm>
            <a:off x="7682823" y="3161283"/>
            <a:ext cx="664811" cy="276999"/>
          </a:xfrm>
          <a:prstGeom prst="rect">
            <a:avLst/>
          </a:prstGeom>
          <a:noFill/>
        </p:spPr>
        <p:txBody>
          <a:bodyPr wrap="square" rtlCol="0">
            <a:spAutoFit/>
          </a:bodyPr>
          <a:lstStyle/>
          <a:p>
            <a:pPr algn="ctr"/>
            <a:r>
              <a:rPr lang="fr-FR" sz="1200" dirty="0" err="1" smtClean="0"/>
              <a:t>Flatten</a:t>
            </a:r>
            <a:endParaRPr lang="fr-FR" sz="1200" dirty="0" smtClean="0"/>
          </a:p>
        </p:txBody>
      </p:sp>
      <p:sp>
        <p:nvSpPr>
          <p:cNvPr id="120" name="Ellipse 119"/>
          <p:cNvSpPr/>
          <p:nvPr/>
        </p:nvSpPr>
        <p:spPr>
          <a:xfrm>
            <a:off x="8951738" y="1576740"/>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1</a:t>
            </a:r>
            <a:endParaRPr lang="fr-FR" dirty="0">
              <a:solidFill>
                <a:srgbClr val="FF0000"/>
              </a:solidFill>
            </a:endParaRPr>
          </a:p>
        </p:txBody>
      </p:sp>
      <p:sp>
        <p:nvSpPr>
          <p:cNvPr id="121" name="Ellipse 120"/>
          <p:cNvSpPr/>
          <p:nvPr/>
        </p:nvSpPr>
        <p:spPr>
          <a:xfrm>
            <a:off x="8943812" y="1843095"/>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Ellipse 121"/>
          <p:cNvSpPr/>
          <p:nvPr/>
        </p:nvSpPr>
        <p:spPr>
          <a:xfrm>
            <a:off x="8936980" y="2625902"/>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Ellipse 122"/>
          <p:cNvSpPr/>
          <p:nvPr/>
        </p:nvSpPr>
        <p:spPr>
          <a:xfrm>
            <a:off x="8936980" y="2911505"/>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Ellipse 123"/>
          <p:cNvSpPr/>
          <p:nvPr/>
        </p:nvSpPr>
        <p:spPr>
          <a:xfrm>
            <a:off x="8948911" y="3437741"/>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Ellipse 124"/>
          <p:cNvSpPr/>
          <p:nvPr/>
        </p:nvSpPr>
        <p:spPr>
          <a:xfrm>
            <a:off x="8951738" y="3937082"/>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Ellipse 125"/>
          <p:cNvSpPr/>
          <p:nvPr/>
        </p:nvSpPr>
        <p:spPr>
          <a:xfrm>
            <a:off x="9541736" y="2004747"/>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Ellipse 126"/>
          <p:cNvSpPr/>
          <p:nvPr/>
        </p:nvSpPr>
        <p:spPr>
          <a:xfrm>
            <a:off x="9543905" y="2281475"/>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Ellipse 127"/>
          <p:cNvSpPr/>
          <p:nvPr/>
        </p:nvSpPr>
        <p:spPr>
          <a:xfrm>
            <a:off x="8936980" y="2390332"/>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Ellipse 128"/>
          <p:cNvSpPr/>
          <p:nvPr/>
        </p:nvSpPr>
        <p:spPr>
          <a:xfrm>
            <a:off x="8943197" y="3172635"/>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Ellipse 129"/>
          <p:cNvSpPr/>
          <p:nvPr/>
        </p:nvSpPr>
        <p:spPr>
          <a:xfrm>
            <a:off x="8943812" y="3690185"/>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Ellipse 130"/>
          <p:cNvSpPr/>
          <p:nvPr/>
        </p:nvSpPr>
        <p:spPr>
          <a:xfrm>
            <a:off x="9544637" y="2582548"/>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Ellipse 131"/>
          <p:cNvSpPr/>
          <p:nvPr/>
        </p:nvSpPr>
        <p:spPr>
          <a:xfrm>
            <a:off x="9541736" y="2892670"/>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Ellipse 132"/>
          <p:cNvSpPr/>
          <p:nvPr/>
        </p:nvSpPr>
        <p:spPr>
          <a:xfrm>
            <a:off x="9553089" y="3231866"/>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Ellipse 133"/>
          <p:cNvSpPr/>
          <p:nvPr/>
        </p:nvSpPr>
        <p:spPr>
          <a:xfrm>
            <a:off x="9550188" y="3554157"/>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Ellipse 134"/>
          <p:cNvSpPr/>
          <p:nvPr/>
        </p:nvSpPr>
        <p:spPr>
          <a:xfrm>
            <a:off x="8951738" y="4245604"/>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6" name="Ellipse 135"/>
          <p:cNvSpPr/>
          <p:nvPr/>
        </p:nvSpPr>
        <p:spPr>
          <a:xfrm>
            <a:off x="9551658" y="3904546"/>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7" name="Ellipse 136"/>
          <p:cNvSpPr/>
          <p:nvPr/>
        </p:nvSpPr>
        <p:spPr>
          <a:xfrm>
            <a:off x="10148707" y="2270271"/>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Ellipse 137"/>
          <p:cNvSpPr/>
          <p:nvPr/>
        </p:nvSpPr>
        <p:spPr>
          <a:xfrm>
            <a:off x="10141747" y="2554256"/>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Ellipse 138"/>
          <p:cNvSpPr/>
          <p:nvPr/>
        </p:nvSpPr>
        <p:spPr>
          <a:xfrm>
            <a:off x="10148707" y="2857068"/>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llipse 139"/>
          <p:cNvSpPr/>
          <p:nvPr/>
        </p:nvSpPr>
        <p:spPr>
          <a:xfrm>
            <a:off x="10148707" y="3165103"/>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Ellipse 140"/>
          <p:cNvSpPr/>
          <p:nvPr/>
        </p:nvSpPr>
        <p:spPr>
          <a:xfrm>
            <a:off x="10148707" y="3462191"/>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Ellipse 141"/>
          <p:cNvSpPr/>
          <p:nvPr/>
        </p:nvSpPr>
        <p:spPr>
          <a:xfrm>
            <a:off x="10141747" y="2007550"/>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Ellipse 142"/>
          <p:cNvSpPr/>
          <p:nvPr/>
        </p:nvSpPr>
        <p:spPr>
          <a:xfrm>
            <a:off x="10151209" y="3755910"/>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Ellipse 143"/>
          <p:cNvSpPr/>
          <p:nvPr/>
        </p:nvSpPr>
        <p:spPr>
          <a:xfrm>
            <a:off x="9541736" y="1762688"/>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Ellipse 144"/>
          <p:cNvSpPr/>
          <p:nvPr/>
        </p:nvSpPr>
        <p:spPr>
          <a:xfrm>
            <a:off x="8939454" y="2108705"/>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Ellipse 145"/>
          <p:cNvSpPr/>
          <p:nvPr/>
        </p:nvSpPr>
        <p:spPr>
          <a:xfrm>
            <a:off x="10848136" y="2862080"/>
            <a:ext cx="235132" cy="217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8" name="Connecteur droit 147"/>
          <p:cNvCxnSpPr/>
          <p:nvPr/>
        </p:nvCxnSpPr>
        <p:spPr>
          <a:xfrm>
            <a:off x="9116648" y="1742404"/>
            <a:ext cx="555564" cy="108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Connecteur droit 149"/>
          <p:cNvCxnSpPr>
            <a:stCxn id="120" idx="5"/>
            <a:endCxn id="126" idx="1"/>
          </p:cNvCxnSpPr>
          <p:nvPr/>
        </p:nvCxnSpPr>
        <p:spPr>
          <a:xfrm>
            <a:off x="9152436" y="1762571"/>
            <a:ext cx="423734" cy="274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Connecteur droit 151"/>
          <p:cNvCxnSpPr>
            <a:stCxn id="120" idx="5"/>
            <a:endCxn id="127" idx="5"/>
          </p:cNvCxnSpPr>
          <p:nvPr/>
        </p:nvCxnSpPr>
        <p:spPr>
          <a:xfrm>
            <a:off x="9152436" y="1762571"/>
            <a:ext cx="592167" cy="704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Connecteur droit 153"/>
          <p:cNvCxnSpPr>
            <a:stCxn id="120" idx="5"/>
            <a:endCxn id="131" idx="2"/>
          </p:cNvCxnSpPr>
          <p:nvPr/>
        </p:nvCxnSpPr>
        <p:spPr>
          <a:xfrm>
            <a:off x="9152436" y="1762571"/>
            <a:ext cx="392201" cy="92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Connecteur droit 157"/>
          <p:cNvCxnSpPr>
            <a:stCxn id="135" idx="7"/>
            <a:endCxn id="136" idx="7"/>
          </p:cNvCxnSpPr>
          <p:nvPr/>
        </p:nvCxnSpPr>
        <p:spPr>
          <a:xfrm flipV="1">
            <a:off x="9152436" y="3936429"/>
            <a:ext cx="599920" cy="341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Connecteur droit 162"/>
          <p:cNvCxnSpPr>
            <a:stCxn id="135" idx="7"/>
            <a:endCxn id="134" idx="3"/>
          </p:cNvCxnSpPr>
          <p:nvPr/>
        </p:nvCxnSpPr>
        <p:spPr>
          <a:xfrm flipV="1">
            <a:off x="9152436" y="3739988"/>
            <a:ext cx="432186" cy="537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Connecteur droit 164"/>
          <p:cNvCxnSpPr>
            <a:stCxn id="135" idx="4"/>
            <a:endCxn id="133" idx="2"/>
          </p:cNvCxnSpPr>
          <p:nvPr/>
        </p:nvCxnSpPr>
        <p:spPr>
          <a:xfrm flipV="1">
            <a:off x="9069304" y="3340723"/>
            <a:ext cx="483785" cy="1122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Connecteur droit 166"/>
          <p:cNvCxnSpPr>
            <a:stCxn id="135" idx="4"/>
            <a:endCxn id="132" idx="2"/>
          </p:cNvCxnSpPr>
          <p:nvPr/>
        </p:nvCxnSpPr>
        <p:spPr>
          <a:xfrm flipV="1">
            <a:off x="9069304" y="3001527"/>
            <a:ext cx="472432" cy="1461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Connecteur droit 168"/>
          <p:cNvCxnSpPr>
            <a:stCxn id="120" idx="5"/>
            <a:endCxn id="132" idx="3"/>
          </p:cNvCxnSpPr>
          <p:nvPr/>
        </p:nvCxnSpPr>
        <p:spPr>
          <a:xfrm>
            <a:off x="9152436" y="1762571"/>
            <a:ext cx="423734" cy="1315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Connecteur droit 171"/>
          <p:cNvCxnSpPr>
            <a:stCxn id="144" idx="6"/>
            <a:endCxn id="142" idx="5"/>
          </p:cNvCxnSpPr>
          <p:nvPr/>
        </p:nvCxnSpPr>
        <p:spPr>
          <a:xfrm>
            <a:off x="9776868" y="1871545"/>
            <a:ext cx="565577" cy="32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Connecteur droit 173"/>
          <p:cNvCxnSpPr>
            <a:stCxn id="143" idx="7"/>
            <a:endCxn id="146" idx="4"/>
          </p:cNvCxnSpPr>
          <p:nvPr/>
        </p:nvCxnSpPr>
        <p:spPr>
          <a:xfrm flipV="1">
            <a:off x="10351907" y="3079794"/>
            <a:ext cx="613795" cy="707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Connecteur droit 175"/>
          <p:cNvCxnSpPr>
            <a:stCxn id="141" idx="7"/>
            <a:endCxn id="146" idx="3"/>
          </p:cNvCxnSpPr>
          <p:nvPr/>
        </p:nvCxnSpPr>
        <p:spPr>
          <a:xfrm flipV="1">
            <a:off x="10349405" y="3047911"/>
            <a:ext cx="533165" cy="446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Connecteur droit 177"/>
          <p:cNvCxnSpPr/>
          <p:nvPr/>
        </p:nvCxnSpPr>
        <p:spPr>
          <a:xfrm flipV="1">
            <a:off x="10306601" y="2992115"/>
            <a:ext cx="575969" cy="218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Connecteur droit 178"/>
          <p:cNvCxnSpPr>
            <a:endCxn id="146" idx="2"/>
          </p:cNvCxnSpPr>
          <p:nvPr/>
        </p:nvCxnSpPr>
        <p:spPr>
          <a:xfrm>
            <a:off x="10273440" y="2968182"/>
            <a:ext cx="574696" cy="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Connecteur droit 179"/>
          <p:cNvCxnSpPr>
            <a:endCxn id="146" idx="1"/>
          </p:cNvCxnSpPr>
          <p:nvPr/>
        </p:nvCxnSpPr>
        <p:spPr>
          <a:xfrm>
            <a:off x="10259313" y="2713442"/>
            <a:ext cx="623257" cy="180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Connecteur droit 180"/>
          <p:cNvCxnSpPr>
            <a:endCxn id="146" idx="1"/>
          </p:cNvCxnSpPr>
          <p:nvPr/>
        </p:nvCxnSpPr>
        <p:spPr>
          <a:xfrm>
            <a:off x="10283520" y="2430402"/>
            <a:ext cx="599050" cy="463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Connecteur droit 189"/>
          <p:cNvCxnSpPr>
            <a:stCxn id="142" idx="6"/>
            <a:endCxn id="146" idx="0"/>
          </p:cNvCxnSpPr>
          <p:nvPr/>
        </p:nvCxnSpPr>
        <p:spPr>
          <a:xfrm>
            <a:off x="10376879" y="2116407"/>
            <a:ext cx="588823" cy="745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Connecteur droit 193"/>
          <p:cNvCxnSpPr>
            <a:stCxn id="120" idx="5"/>
            <a:endCxn id="133" idx="2"/>
          </p:cNvCxnSpPr>
          <p:nvPr/>
        </p:nvCxnSpPr>
        <p:spPr>
          <a:xfrm>
            <a:off x="9152436" y="1762571"/>
            <a:ext cx="400653" cy="157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Connecteur droit 195"/>
          <p:cNvCxnSpPr>
            <a:stCxn id="120" idx="5"/>
            <a:endCxn id="134" idx="3"/>
          </p:cNvCxnSpPr>
          <p:nvPr/>
        </p:nvCxnSpPr>
        <p:spPr>
          <a:xfrm>
            <a:off x="9152436" y="1762571"/>
            <a:ext cx="432186" cy="1977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Connecteur droit 198"/>
          <p:cNvCxnSpPr>
            <a:stCxn id="120" idx="5"/>
            <a:endCxn id="136" idx="3"/>
          </p:cNvCxnSpPr>
          <p:nvPr/>
        </p:nvCxnSpPr>
        <p:spPr>
          <a:xfrm>
            <a:off x="9152436" y="1762571"/>
            <a:ext cx="433656" cy="2327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Connecteur droit 208"/>
          <p:cNvCxnSpPr>
            <a:stCxn id="144" idx="6"/>
            <a:endCxn id="137" idx="2"/>
          </p:cNvCxnSpPr>
          <p:nvPr/>
        </p:nvCxnSpPr>
        <p:spPr>
          <a:xfrm>
            <a:off x="9776868" y="1871545"/>
            <a:ext cx="371839" cy="507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Connecteur droit 219"/>
          <p:cNvCxnSpPr>
            <a:stCxn id="135" idx="4"/>
            <a:endCxn id="131" idx="1"/>
          </p:cNvCxnSpPr>
          <p:nvPr/>
        </p:nvCxnSpPr>
        <p:spPr>
          <a:xfrm flipV="1">
            <a:off x="9069304" y="2614431"/>
            <a:ext cx="509767" cy="1848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Connecteur droit 231"/>
          <p:cNvCxnSpPr/>
          <p:nvPr/>
        </p:nvCxnSpPr>
        <p:spPr>
          <a:xfrm flipV="1">
            <a:off x="9751168" y="3885071"/>
            <a:ext cx="433287" cy="148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Connecteur droit 234"/>
          <p:cNvCxnSpPr/>
          <p:nvPr/>
        </p:nvCxnSpPr>
        <p:spPr>
          <a:xfrm flipV="1">
            <a:off x="9749635" y="3559534"/>
            <a:ext cx="433287" cy="148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Connecteur droit 235"/>
          <p:cNvCxnSpPr>
            <a:endCxn id="140" idx="2"/>
          </p:cNvCxnSpPr>
          <p:nvPr/>
        </p:nvCxnSpPr>
        <p:spPr>
          <a:xfrm flipV="1">
            <a:off x="9661387" y="3273960"/>
            <a:ext cx="487320" cy="78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Connecteur droit 236"/>
          <p:cNvCxnSpPr>
            <a:endCxn id="139" idx="2"/>
          </p:cNvCxnSpPr>
          <p:nvPr/>
        </p:nvCxnSpPr>
        <p:spPr>
          <a:xfrm flipV="1">
            <a:off x="9660117" y="2965925"/>
            <a:ext cx="488590" cy="75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Connecteur droit 240"/>
          <p:cNvCxnSpPr>
            <a:endCxn id="138" idx="2"/>
          </p:cNvCxnSpPr>
          <p:nvPr/>
        </p:nvCxnSpPr>
        <p:spPr>
          <a:xfrm flipV="1">
            <a:off x="9636056" y="2663113"/>
            <a:ext cx="505691" cy="1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Connecteur droit 241"/>
          <p:cNvCxnSpPr>
            <a:endCxn id="137" idx="2"/>
          </p:cNvCxnSpPr>
          <p:nvPr/>
        </p:nvCxnSpPr>
        <p:spPr>
          <a:xfrm flipV="1">
            <a:off x="9634060" y="2379128"/>
            <a:ext cx="514647" cy="60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Connecteur droit 242"/>
          <p:cNvCxnSpPr>
            <a:endCxn id="142" idx="2"/>
          </p:cNvCxnSpPr>
          <p:nvPr/>
        </p:nvCxnSpPr>
        <p:spPr>
          <a:xfrm flipV="1">
            <a:off x="9674311" y="2116407"/>
            <a:ext cx="467436" cy="38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Connecteur droit 250"/>
          <p:cNvCxnSpPr>
            <a:stCxn id="130" idx="6"/>
            <a:endCxn id="131" idx="2"/>
          </p:cNvCxnSpPr>
          <p:nvPr/>
        </p:nvCxnSpPr>
        <p:spPr>
          <a:xfrm flipV="1">
            <a:off x="9178944" y="2691405"/>
            <a:ext cx="365693" cy="1107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Connecteur droit 252"/>
          <p:cNvCxnSpPr>
            <a:stCxn id="130" idx="7"/>
            <a:endCxn id="133" idx="2"/>
          </p:cNvCxnSpPr>
          <p:nvPr/>
        </p:nvCxnSpPr>
        <p:spPr>
          <a:xfrm flipV="1">
            <a:off x="9144510" y="3340723"/>
            <a:ext cx="408579" cy="381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Connecteur droit 256"/>
          <p:cNvCxnSpPr/>
          <p:nvPr/>
        </p:nvCxnSpPr>
        <p:spPr>
          <a:xfrm flipV="1">
            <a:off x="9144510" y="3687649"/>
            <a:ext cx="523244" cy="104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Connecteur droit 259"/>
          <p:cNvCxnSpPr>
            <a:endCxn id="136" idx="3"/>
          </p:cNvCxnSpPr>
          <p:nvPr/>
        </p:nvCxnSpPr>
        <p:spPr>
          <a:xfrm>
            <a:off x="9103664" y="3800993"/>
            <a:ext cx="482428" cy="28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Connecteur droit 264"/>
          <p:cNvCxnSpPr>
            <a:stCxn id="145" idx="5"/>
            <a:endCxn id="127" idx="2"/>
          </p:cNvCxnSpPr>
          <p:nvPr/>
        </p:nvCxnSpPr>
        <p:spPr>
          <a:xfrm>
            <a:off x="9140152" y="2294536"/>
            <a:ext cx="403753" cy="95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Connecteur droit 268"/>
          <p:cNvCxnSpPr>
            <a:endCxn id="140" idx="1"/>
          </p:cNvCxnSpPr>
          <p:nvPr/>
        </p:nvCxnSpPr>
        <p:spPr>
          <a:xfrm>
            <a:off x="9687024" y="3010147"/>
            <a:ext cx="496117" cy="186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Connecteur droit 269"/>
          <p:cNvCxnSpPr>
            <a:stCxn id="127" idx="5"/>
          </p:cNvCxnSpPr>
          <p:nvPr/>
        </p:nvCxnSpPr>
        <p:spPr>
          <a:xfrm>
            <a:off x="9744603" y="2467306"/>
            <a:ext cx="428495" cy="15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Connecteur droit 270"/>
          <p:cNvCxnSpPr>
            <a:endCxn id="139" idx="2"/>
          </p:cNvCxnSpPr>
          <p:nvPr/>
        </p:nvCxnSpPr>
        <p:spPr>
          <a:xfrm>
            <a:off x="9695458" y="2709791"/>
            <a:ext cx="453249" cy="25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Connecteur droit 271"/>
          <p:cNvCxnSpPr>
            <a:endCxn id="137" idx="2"/>
          </p:cNvCxnSpPr>
          <p:nvPr/>
        </p:nvCxnSpPr>
        <p:spPr>
          <a:xfrm>
            <a:off x="9693884" y="2144653"/>
            <a:ext cx="454823" cy="234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Connecteur droit 277"/>
          <p:cNvCxnSpPr/>
          <p:nvPr/>
        </p:nvCxnSpPr>
        <p:spPr>
          <a:xfrm>
            <a:off x="9051504" y="2456278"/>
            <a:ext cx="496117" cy="186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Connecteur droit 278"/>
          <p:cNvCxnSpPr/>
          <p:nvPr/>
        </p:nvCxnSpPr>
        <p:spPr>
          <a:xfrm>
            <a:off x="9710791" y="3624488"/>
            <a:ext cx="496117" cy="186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Connecteur droit 279"/>
          <p:cNvCxnSpPr/>
          <p:nvPr/>
        </p:nvCxnSpPr>
        <p:spPr>
          <a:xfrm>
            <a:off x="9623585" y="3297621"/>
            <a:ext cx="496117" cy="186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Connecteur droit 280"/>
          <p:cNvCxnSpPr/>
          <p:nvPr/>
        </p:nvCxnSpPr>
        <p:spPr>
          <a:xfrm>
            <a:off x="9077141" y="2805276"/>
            <a:ext cx="496117" cy="186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Connecteur droit 281"/>
          <p:cNvCxnSpPr>
            <a:stCxn id="123" idx="5"/>
          </p:cNvCxnSpPr>
          <p:nvPr/>
        </p:nvCxnSpPr>
        <p:spPr>
          <a:xfrm>
            <a:off x="9137678" y="3097336"/>
            <a:ext cx="530463" cy="20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Connecteur droit 282"/>
          <p:cNvCxnSpPr/>
          <p:nvPr/>
        </p:nvCxnSpPr>
        <p:spPr>
          <a:xfrm>
            <a:off x="8987360" y="1915869"/>
            <a:ext cx="496117" cy="186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Connecteur droit 285"/>
          <p:cNvCxnSpPr/>
          <p:nvPr/>
        </p:nvCxnSpPr>
        <p:spPr>
          <a:xfrm>
            <a:off x="9035722" y="3503729"/>
            <a:ext cx="530463" cy="20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Connecteur droit 286"/>
          <p:cNvCxnSpPr/>
          <p:nvPr/>
        </p:nvCxnSpPr>
        <p:spPr>
          <a:xfrm>
            <a:off x="8978270" y="3273960"/>
            <a:ext cx="530463" cy="20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Connecteur droit 287"/>
          <p:cNvCxnSpPr>
            <a:stCxn id="125" idx="6"/>
            <a:endCxn id="136" idx="2"/>
          </p:cNvCxnSpPr>
          <p:nvPr/>
        </p:nvCxnSpPr>
        <p:spPr>
          <a:xfrm flipV="1">
            <a:off x="9186870" y="4013403"/>
            <a:ext cx="364788" cy="32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Connecteur droit 290"/>
          <p:cNvCxnSpPr/>
          <p:nvPr/>
        </p:nvCxnSpPr>
        <p:spPr>
          <a:xfrm flipV="1">
            <a:off x="9684459" y="3311081"/>
            <a:ext cx="529580" cy="78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Connecteur droit 292"/>
          <p:cNvCxnSpPr/>
          <p:nvPr/>
        </p:nvCxnSpPr>
        <p:spPr>
          <a:xfrm flipV="1">
            <a:off x="9697192" y="2901512"/>
            <a:ext cx="529580" cy="78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Connecteur droit 293"/>
          <p:cNvCxnSpPr/>
          <p:nvPr/>
        </p:nvCxnSpPr>
        <p:spPr>
          <a:xfrm flipV="1">
            <a:off x="9116886" y="1899052"/>
            <a:ext cx="529580" cy="78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Connecteur droit 294"/>
          <p:cNvCxnSpPr>
            <a:stCxn id="123" idx="3"/>
            <a:endCxn id="127" idx="3"/>
          </p:cNvCxnSpPr>
          <p:nvPr/>
        </p:nvCxnSpPr>
        <p:spPr>
          <a:xfrm flipV="1">
            <a:off x="8971414" y="2467306"/>
            <a:ext cx="606925" cy="630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Connecteur droit 295"/>
          <p:cNvCxnSpPr>
            <a:stCxn id="129" idx="7"/>
          </p:cNvCxnSpPr>
          <p:nvPr/>
        </p:nvCxnSpPr>
        <p:spPr>
          <a:xfrm flipV="1">
            <a:off x="9143895" y="2463677"/>
            <a:ext cx="420222" cy="740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Connecteur droit 296"/>
          <p:cNvCxnSpPr>
            <a:endCxn id="142" idx="0"/>
          </p:cNvCxnSpPr>
          <p:nvPr/>
        </p:nvCxnSpPr>
        <p:spPr>
          <a:xfrm flipV="1">
            <a:off x="9651465" y="2007550"/>
            <a:ext cx="607848" cy="662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Connecteur droit 297"/>
          <p:cNvCxnSpPr>
            <a:stCxn id="132" idx="4"/>
          </p:cNvCxnSpPr>
          <p:nvPr/>
        </p:nvCxnSpPr>
        <p:spPr>
          <a:xfrm flipV="1">
            <a:off x="9659302" y="2389660"/>
            <a:ext cx="505554" cy="720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Connecteur droit 302"/>
          <p:cNvCxnSpPr>
            <a:stCxn id="136" idx="7"/>
            <a:endCxn id="139" idx="3"/>
          </p:cNvCxnSpPr>
          <p:nvPr/>
        </p:nvCxnSpPr>
        <p:spPr>
          <a:xfrm flipV="1">
            <a:off x="9752356" y="3042899"/>
            <a:ext cx="430785" cy="893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Connecteur droit 307"/>
          <p:cNvCxnSpPr/>
          <p:nvPr/>
        </p:nvCxnSpPr>
        <p:spPr>
          <a:xfrm flipV="1">
            <a:off x="9709073" y="2701784"/>
            <a:ext cx="430785" cy="893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Connecteur droit 308"/>
          <p:cNvCxnSpPr>
            <a:stCxn id="132" idx="4"/>
            <a:endCxn id="142" idx="2"/>
          </p:cNvCxnSpPr>
          <p:nvPr/>
        </p:nvCxnSpPr>
        <p:spPr>
          <a:xfrm flipV="1">
            <a:off x="9659302" y="2116407"/>
            <a:ext cx="482445" cy="993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Connecteur droit 309"/>
          <p:cNvCxnSpPr/>
          <p:nvPr/>
        </p:nvCxnSpPr>
        <p:spPr>
          <a:xfrm flipH="1" flipV="1">
            <a:off x="9567051" y="2288975"/>
            <a:ext cx="588823" cy="906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Connecteur droit 315"/>
          <p:cNvCxnSpPr/>
          <p:nvPr/>
        </p:nvCxnSpPr>
        <p:spPr>
          <a:xfrm flipH="1" flipV="1">
            <a:off x="9633479" y="2062258"/>
            <a:ext cx="588823" cy="906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Connecteur droit 316"/>
          <p:cNvCxnSpPr/>
          <p:nvPr/>
        </p:nvCxnSpPr>
        <p:spPr>
          <a:xfrm flipH="1" flipV="1">
            <a:off x="9673970" y="1817823"/>
            <a:ext cx="588823" cy="906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Connecteur droit 317"/>
          <p:cNvCxnSpPr/>
          <p:nvPr/>
        </p:nvCxnSpPr>
        <p:spPr>
          <a:xfrm flipH="1" flipV="1">
            <a:off x="9663695" y="2964333"/>
            <a:ext cx="588823" cy="906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Connecteur droit 318"/>
          <p:cNvCxnSpPr/>
          <p:nvPr/>
        </p:nvCxnSpPr>
        <p:spPr>
          <a:xfrm flipH="1" flipV="1">
            <a:off x="9648122" y="2667996"/>
            <a:ext cx="588823" cy="906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Connecteur droit 319"/>
          <p:cNvCxnSpPr/>
          <p:nvPr/>
        </p:nvCxnSpPr>
        <p:spPr>
          <a:xfrm flipH="1" flipV="1">
            <a:off x="9727468" y="3381148"/>
            <a:ext cx="481826" cy="471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Connecteur droit 323"/>
          <p:cNvCxnSpPr/>
          <p:nvPr/>
        </p:nvCxnSpPr>
        <p:spPr>
          <a:xfrm flipH="1" flipV="1">
            <a:off x="9073830" y="3062500"/>
            <a:ext cx="588823" cy="906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5" name="Connecteur droit 324"/>
          <p:cNvCxnSpPr/>
          <p:nvPr/>
        </p:nvCxnSpPr>
        <p:spPr>
          <a:xfrm flipH="1" flipV="1">
            <a:off x="9043330" y="2412802"/>
            <a:ext cx="588823" cy="906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6" name="Connecteur droit 325"/>
          <p:cNvCxnSpPr/>
          <p:nvPr/>
        </p:nvCxnSpPr>
        <p:spPr>
          <a:xfrm flipH="1" flipV="1">
            <a:off x="9026529" y="2692164"/>
            <a:ext cx="588823" cy="906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7" name="Connecteur droit 326"/>
          <p:cNvCxnSpPr/>
          <p:nvPr/>
        </p:nvCxnSpPr>
        <p:spPr>
          <a:xfrm flipH="1">
            <a:off x="9030880" y="1859724"/>
            <a:ext cx="502930" cy="449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8" name="Connecteur droit 327"/>
          <p:cNvCxnSpPr/>
          <p:nvPr/>
        </p:nvCxnSpPr>
        <p:spPr>
          <a:xfrm flipH="1" flipV="1">
            <a:off x="9074099" y="3319815"/>
            <a:ext cx="608461" cy="731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3" name="Connecteur droit 332"/>
          <p:cNvCxnSpPr/>
          <p:nvPr/>
        </p:nvCxnSpPr>
        <p:spPr>
          <a:xfrm flipH="1">
            <a:off x="8999817" y="2110716"/>
            <a:ext cx="502930" cy="449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4" name="Connecteur droit 333"/>
          <p:cNvCxnSpPr/>
          <p:nvPr/>
        </p:nvCxnSpPr>
        <p:spPr>
          <a:xfrm flipH="1">
            <a:off x="9126037" y="3023849"/>
            <a:ext cx="502930" cy="449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Connecteur droit 334"/>
          <p:cNvCxnSpPr/>
          <p:nvPr/>
        </p:nvCxnSpPr>
        <p:spPr>
          <a:xfrm flipH="1">
            <a:off x="9122688" y="3611875"/>
            <a:ext cx="502930" cy="449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6" name="Connecteur droit 335"/>
          <p:cNvCxnSpPr/>
          <p:nvPr/>
        </p:nvCxnSpPr>
        <p:spPr>
          <a:xfrm flipH="1">
            <a:off x="9077466" y="2793448"/>
            <a:ext cx="502930" cy="449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Connecteur droit 336"/>
          <p:cNvCxnSpPr>
            <a:stCxn id="144" idx="7"/>
            <a:endCxn id="121" idx="7"/>
          </p:cNvCxnSpPr>
          <p:nvPr/>
        </p:nvCxnSpPr>
        <p:spPr>
          <a:xfrm flipH="1">
            <a:off x="9144510" y="1794571"/>
            <a:ext cx="597924" cy="8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Connecteur droit 342"/>
          <p:cNvCxnSpPr>
            <a:stCxn id="136" idx="6"/>
            <a:endCxn id="141" idx="2"/>
          </p:cNvCxnSpPr>
          <p:nvPr/>
        </p:nvCxnSpPr>
        <p:spPr>
          <a:xfrm flipV="1">
            <a:off x="9786790" y="3571048"/>
            <a:ext cx="361917" cy="442355"/>
          </a:xfrm>
          <a:prstGeom prst="line">
            <a:avLst/>
          </a:prstGeom>
        </p:spPr>
        <p:style>
          <a:lnRef idx="1">
            <a:schemeClr val="accent1"/>
          </a:lnRef>
          <a:fillRef idx="0">
            <a:schemeClr val="accent1"/>
          </a:fillRef>
          <a:effectRef idx="0">
            <a:schemeClr val="accent1"/>
          </a:effectRef>
          <a:fontRef idx="minor">
            <a:schemeClr val="tx1"/>
          </a:fontRef>
        </p:style>
      </p:cxnSp>
      <p:sp>
        <p:nvSpPr>
          <p:cNvPr id="346" name="ZoneTexte 345"/>
          <p:cNvSpPr txBox="1"/>
          <p:nvPr/>
        </p:nvSpPr>
        <p:spPr>
          <a:xfrm>
            <a:off x="8812566" y="4251713"/>
            <a:ext cx="676800" cy="276999"/>
          </a:xfrm>
          <a:prstGeom prst="rect">
            <a:avLst/>
          </a:prstGeom>
          <a:noFill/>
        </p:spPr>
        <p:txBody>
          <a:bodyPr wrap="square" rtlCol="0">
            <a:spAutoFit/>
          </a:bodyPr>
          <a:lstStyle/>
          <a:p>
            <a:r>
              <a:rPr lang="fr-FR" sz="1200" dirty="0" smtClean="0">
                <a:solidFill>
                  <a:srgbClr val="FF0000"/>
                </a:solidFill>
              </a:rPr>
              <a:t>1024</a:t>
            </a:r>
            <a:endParaRPr lang="fr-FR" sz="1200" dirty="0">
              <a:solidFill>
                <a:srgbClr val="FF0000"/>
              </a:solidFill>
            </a:endParaRPr>
          </a:p>
        </p:txBody>
      </p:sp>
      <p:sp>
        <p:nvSpPr>
          <p:cNvPr id="347" name="ZoneTexte 346"/>
          <p:cNvSpPr txBox="1"/>
          <p:nvPr/>
        </p:nvSpPr>
        <p:spPr>
          <a:xfrm>
            <a:off x="9415617" y="3883785"/>
            <a:ext cx="676800" cy="276999"/>
          </a:xfrm>
          <a:prstGeom prst="rect">
            <a:avLst/>
          </a:prstGeom>
          <a:noFill/>
        </p:spPr>
        <p:txBody>
          <a:bodyPr wrap="square" rtlCol="0">
            <a:spAutoFit/>
          </a:bodyPr>
          <a:lstStyle/>
          <a:p>
            <a:r>
              <a:rPr lang="fr-FR" sz="1200" dirty="0" smtClean="0">
                <a:solidFill>
                  <a:srgbClr val="FF0000"/>
                </a:solidFill>
              </a:rPr>
              <a:t>1024</a:t>
            </a:r>
            <a:endParaRPr lang="fr-FR" sz="1200" dirty="0">
              <a:solidFill>
                <a:srgbClr val="FF0000"/>
              </a:solidFill>
            </a:endParaRPr>
          </a:p>
        </p:txBody>
      </p:sp>
      <p:sp>
        <p:nvSpPr>
          <p:cNvPr id="348" name="ZoneTexte 347"/>
          <p:cNvSpPr txBox="1"/>
          <p:nvPr/>
        </p:nvSpPr>
        <p:spPr>
          <a:xfrm>
            <a:off x="9512501" y="1742896"/>
            <a:ext cx="676800" cy="276999"/>
          </a:xfrm>
          <a:prstGeom prst="rect">
            <a:avLst/>
          </a:prstGeom>
          <a:noFill/>
        </p:spPr>
        <p:txBody>
          <a:bodyPr wrap="square" rtlCol="0">
            <a:spAutoFit/>
          </a:bodyPr>
          <a:lstStyle/>
          <a:p>
            <a:r>
              <a:rPr lang="fr-FR" sz="1200" dirty="0" smtClean="0">
                <a:solidFill>
                  <a:srgbClr val="FF0000"/>
                </a:solidFill>
              </a:rPr>
              <a:t>1</a:t>
            </a:r>
            <a:endParaRPr lang="fr-FR" sz="1200" dirty="0">
              <a:solidFill>
                <a:srgbClr val="FF0000"/>
              </a:solidFill>
            </a:endParaRPr>
          </a:p>
        </p:txBody>
      </p:sp>
      <p:sp>
        <p:nvSpPr>
          <p:cNvPr id="349" name="ZoneTexte 348"/>
          <p:cNvSpPr txBox="1"/>
          <p:nvPr/>
        </p:nvSpPr>
        <p:spPr>
          <a:xfrm>
            <a:off x="10155874" y="3741669"/>
            <a:ext cx="676800" cy="276999"/>
          </a:xfrm>
          <a:prstGeom prst="rect">
            <a:avLst/>
          </a:prstGeom>
          <a:noFill/>
        </p:spPr>
        <p:txBody>
          <a:bodyPr wrap="square" rtlCol="0">
            <a:spAutoFit/>
          </a:bodyPr>
          <a:lstStyle/>
          <a:p>
            <a:r>
              <a:rPr lang="fr-FR" sz="1200" dirty="0">
                <a:solidFill>
                  <a:srgbClr val="FF0000"/>
                </a:solidFill>
              </a:rPr>
              <a:t>7</a:t>
            </a:r>
          </a:p>
        </p:txBody>
      </p:sp>
      <p:sp>
        <p:nvSpPr>
          <p:cNvPr id="350" name="ZoneTexte 349"/>
          <p:cNvSpPr txBox="1"/>
          <p:nvPr/>
        </p:nvSpPr>
        <p:spPr>
          <a:xfrm>
            <a:off x="10158229" y="1981431"/>
            <a:ext cx="676800" cy="276999"/>
          </a:xfrm>
          <a:prstGeom prst="rect">
            <a:avLst/>
          </a:prstGeom>
          <a:noFill/>
        </p:spPr>
        <p:txBody>
          <a:bodyPr wrap="square" rtlCol="0">
            <a:spAutoFit/>
          </a:bodyPr>
          <a:lstStyle/>
          <a:p>
            <a:r>
              <a:rPr lang="fr-FR" sz="1200" dirty="0" smtClean="0">
                <a:solidFill>
                  <a:srgbClr val="FF0000"/>
                </a:solidFill>
              </a:rPr>
              <a:t>1</a:t>
            </a:r>
            <a:endParaRPr lang="fr-FR" sz="1200" dirty="0">
              <a:solidFill>
                <a:srgbClr val="FF0000"/>
              </a:solidFill>
            </a:endParaRPr>
          </a:p>
        </p:txBody>
      </p:sp>
      <p:sp>
        <p:nvSpPr>
          <p:cNvPr id="351" name="ZoneTexte 350"/>
          <p:cNvSpPr txBox="1"/>
          <p:nvPr/>
        </p:nvSpPr>
        <p:spPr>
          <a:xfrm>
            <a:off x="10684433" y="3083127"/>
            <a:ext cx="704828" cy="276999"/>
          </a:xfrm>
          <a:prstGeom prst="rect">
            <a:avLst/>
          </a:prstGeom>
          <a:noFill/>
        </p:spPr>
        <p:txBody>
          <a:bodyPr wrap="square" rtlCol="0">
            <a:spAutoFit/>
          </a:bodyPr>
          <a:lstStyle/>
          <a:p>
            <a:r>
              <a:rPr lang="fr-FR" sz="1200" dirty="0" err="1" smtClean="0">
                <a:solidFill>
                  <a:srgbClr val="FF0000"/>
                </a:solidFill>
              </a:rPr>
              <a:t>softmax</a:t>
            </a:r>
            <a:endParaRPr lang="fr-FR" sz="1200" dirty="0">
              <a:solidFill>
                <a:srgbClr val="FF0000"/>
              </a:solidFill>
            </a:endParaRPr>
          </a:p>
        </p:txBody>
      </p:sp>
      <p:sp>
        <p:nvSpPr>
          <p:cNvPr id="352" name="ZoneTexte 351"/>
          <p:cNvSpPr txBox="1"/>
          <p:nvPr/>
        </p:nvSpPr>
        <p:spPr>
          <a:xfrm>
            <a:off x="519107" y="4253264"/>
            <a:ext cx="3009093" cy="1200329"/>
          </a:xfrm>
          <a:prstGeom prst="rect">
            <a:avLst/>
          </a:prstGeom>
          <a:noFill/>
        </p:spPr>
        <p:txBody>
          <a:bodyPr wrap="square" rtlCol="0">
            <a:spAutoFit/>
          </a:bodyPr>
          <a:lstStyle/>
          <a:p>
            <a:r>
              <a:rPr lang="fr-FR" dirty="0" smtClean="0"/>
              <a:t>CL : </a:t>
            </a:r>
            <a:r>
              <a:rPr lang="fr-FR" dirty="0" err="1" smtClean="0"/>
              <a:t>convolutional</a:t>
            </a:r>
            <a:r>
              <a:rPr lang="fr-FR" dirty="0" smtClean="0"/>
              <a:t> Layer</a:t>
            </a:r>
          </a:p>
          <a:p>
            <a:r>
              <a:rPr lang="fr-FR" dirty="0" smtClean="0"/>
              <a:t>RL : Relu Layer</a:t>
            </a:r>
          </a:p>
          <a:p>
            <a:r>
              <a:rPr lang="fr-FR" dirty="0" smtClean="0"/>
              <a:t>PL : </a:t>
            </a:r>
            <a:r>
              <a:rPr lang="fr-FR" dirty="0" err="1" smtClean="0"/>
              <a:t>Pooling</a:t>
            </a:r>
            <a:r>
              <a:rPr lang="fr-FR" dirty="0" smtClean="0"/>
              <a:t> Layer</a:t>
            </a:r>
          </a:p>
          <a:p>
            <a:r>
              <a:rPr lang="fr-FR" dirty="0" err="1" smtClean="0"/>
              <a:t>Fc</a:t>
            </a:r>
            <a:r>
              <a:rPr lang="fr-FR" dirty="0" smtClean="0"/>
              <a:t> : </a:t>
            </a:r>
            <a:r>
              <a:rPr lang="fr-FR" dirty="0" err="1" smtClean="0"/>
              <a:t>Fully</a:t>
            </a:r>
            <a:r>
              <a:rPr lang="fr-FR" dirty="0" smtClean="0"/>
              <a:t> </a:t>
            </a:r>
            <a:r>
              <a:rPr lang="fr-FR" dirty="0" err="1" smtClean="0"/>
              <a:t>connected</a:t>
            </a:r>
            <a:r>
              <a:rPr lang="fr-FR" dirty="0" smtClean="0"/>
              <a:t> Layer</a:t>
            </a:r>
            <a:endParaRPr lang="fr-FR" dirty="0"/>
          </a:p>
        </p:txBody>
      </p:sp>
      <p:sp>
        <p:nvSpPr>
          <p:cNvPr id="353" name="ZoneTexte 352"/>
          <p:cNvSpPr txBox="1"/>
          <p:nvPr/>
        </p:nvSpPr>
        <p:spPr>
          <a:xfrm>
            <a:off x="8812566" y="4576430"/>
            <a:ext cx="430663" cy="276999"/>
          </a:xfrm>
          <a:prstGeom prst="rect">
            <a:avLst/>
          </a:prstGeom>
          <a:noFill/>
        </p:spPr>
        <p:txBody>
          <a:bodyPr wrap="square" rtlCol="0">
            <a:spAutoFit/>
          </a:bodyPr>
          <a:lstStyle/>
          <a:p>
            <a:pPr algn="ctr"/>
            <a:r>
              <a:rPr lang="fr-FR" sz="1200" dirty="0" smtClean="0"/>
              <a:t>Fc1</a:t>
            </a:r>
          </a:p>
        </p:txBody>
      </p:sp>
      <p:sp>
        <p:nvSpPr>
          <p:cNvPr id="354" name="ZoneTexte 353"/>
          <p:cNvSpPr txBox="1"/>
          <p:nvPr/>
        </p:nvSpPr>
        <p:spPr>
          <a:xfrm>
            <a:off x="9946568" y="4056416"/>
            <a:ext cx="774263" cy="461665"/>
          </a:xfrm>
          <a:prstGeom prst="rect">
            <a:avLst/>
          </a:prstGeom>
          <a:noFill/>
        </p:spPr>
        <p:txBody>
          <a:bodyPr wrap="square" rtlCol="0">
            <a:spAutoFit/>
          </a:bodyPr>
          <a:lstStyle/>
          <a:p>
            <a:pPr algn="ctr"/>
            <a:r>
              <a:rPr lang="fr-FR" sz="1200" dirty="0" smtClean="0"/>
              <a:t>Output classes</a:t>
            </a:r>
          </a:p>
        </p:txBody>
      </p:sp>
      <p:sp>
        <p:nvSpPr>
          <p:cNvPr id="355" name="ZoneTexte 354"/>
          <p:cNvSpPr txBox="1"/>
          <p:nvPr/>
        </p:nvSpPr>
        <p:spPr>
          <a:xfrm>
            <a:off x="9440980" y="4276341"/>
            <a:ext cx="430663" cy="276999"/>
          </a:xfrm>
          <a:prstGeom prst="rect">
            <a:avLst/>
          </a:prstGeom>
          <a:noFill/>
        </p:spPr>
        <p:txBody>
          <a:bodyPr wrap="square" rtlCol="0">
            <a:spAutoFit/>
          </a:bodyPr>
          <a:lstStyle/>
          <a:p>
            <a:pPr algn="ctr"/>
            <a:r>
              <a:rPr lang="fr-FR" sz="1200" dirty="0" smtClean="0"/>
              <a:t>Fc2</a:t>
            </a:r>
          </a:p>
        </p:txBody>
      </p:sp>
    </p:spTree>
    <p:extLst>
      <p:ext uri="{BB962C8B-B14F-4D97-AF65-F5344CB8AC3E}">
        <p14:creationId xmlns:p14="http://schemas.microsoft.com/office/powerpoint/2010/main" val="4158176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914400"/>
            <a:ext cx="10307782" cy="4524315"/>
          </a:xfrm>
          <a:prstGeom prst="rect">
            <a:avLst/>
          </a:prstGeom>
        </p:spPr>
        <p:txBody>
          <a:bodyPr wrap="square">
            <a:spAutoFit/>
          </a:bodyPr>
          <a:lstStyle/>
          <a:p>
            <a:r>
              <a:rPr lang="en-US" dirty="0">
                <a:latin typeface="Roboto"/>
              </a:rPr>
              <a:t>Convolutional Neural Networks have several types of layers</a:t>
            </a:r>
            <a:r>
              <a:rPr lang="en-US" dirty="0" smtClean="0">
                <a:latin typeface="Roboto"/>
              </a:rPr>
              <a:t>:</a:t>
            </a:r>
          </a:p>
          <a:p>
            <a:endParaRPr lang="en-US" dirty="0">
              <a:latin typeface="Roboto"/>
            </a:endParaRPr>
          </a:p>
          <a:p>
            <a:pPr>
              <a:buFont typeface="Arial" panose="020B0604020202020204" pitchFamily="34" charset="0"/>
              <a:buChar char="•"/>
            </a:pPr>
            <a:r>
              <a:rPr lang="en-US" b="1" dirty="0">
                <a:solidFill>
                  <a:srgbClr val="FF0000"/>
                </a:solidFill>
                <a:latin typeface="Roboto"/>
              </a:rPr>
              <a:t>Convolutional </a:t>
            </a:r>
            <a:r>
              <a:rPr lang="en-US" b="1" dirty="0" err="1">
                <a:solidFill>
                  <a:srgbClr val="FF0000"/>
                </a:solidFill>
                <a:latin typeface="Roboto"/>
              </a:rPr>
              <a:t>layer</a:t>
            </a:r>
            <a:r>
              <a:rPr lang="en-US" dirty="0" err="1">
                <a:solidFill>
                  <a:srgbClr val="FF0000"/>
                </a:solidFill>
                <a:latin typeface="Roboto"/>
              </a:rPr>
              <a:t>━a</a:t>
            </a:r>
            <a:r>
              <a:rPr lang="en-US" dirty="0">
                <a:solidFill>
                  <a:srgbClr val="FF0000"/>
                </a:solidFill>
                <a:latin typeface="Roboto"/>
              </a:rPr>
              <a:t> “</a:t>
            </a:r>
            <a:r>
              <a:rPr lang="en-US" dirty="0">
                <a:latin typeface="Roboto"/>
              </a:rPr>
              <a:t>filter” passes over the image, scanning a few pixels at a time and creating a feature map that predicts the class to which each feature belongs</a:t>
            </a:r>
            <a:r>
              <a:rPr lang="en-US" dirty="0" smtClean="0">
                <a:latin typeface="Roboto"/>
              </a:rPr>
              <a:t>.</a:t>
            </a:r>
          </a:p>
          <a:p>
            <a:pPr>
              <a:buFont typeface="Arial" panose="020B0604020202020204" pitchFamily="34" charset="0"/>
              <a:buChar char="•"/>
            </a:pPr>
            <a:endParaRPr lang="en-US" dirty="0">
              <a:latin typeface="Roboto"/>
            </a:endParaRPr>
          </a:p>
          <a:p>
            <a:pPr>
              <a:buFont typeface="Arial" panose="020B0604020202020204" pitchFamily="34" charset="0"/>
              <a:buChar char="•"/>
            </a:pPr>
            <a:r>
              <a:rPr lang="en-US" b="1" dirty="0">
                <a:solidFill>
                  <a:srgbClr val="FF0000"/>
                </a:solidFill>
                <a:latin typeface="Roboto"/>
              </a:rPr>
              <a:t>Pooling layer (</a:t>
            </a:r>
            <a:r>
              <a:rPr lang="en-US" b="1" dirty="0" err="1">
                <a:solidFill>
                  <a:srgbClr val="FF0000"/>
                </a:solidFill>
                <a:latin typeface="Roboto"/>
              </a:rPr>
              <a:t>downsampling</a:t>
            </a:r>
            <a:r>
              <a:rPr lang="en-US" b="1" dirty="0">
                <a:latin typeface="Roboto"/>
              </a:rPr>
              <a:t>)</a:t>
            </a:r>
            <a:r>
              <a:rPr lang="en-US" dirty="0">
                <a:latin typeface="Roboto"/>
              </a:rPr>
              <a:t>━reduces the amount of information in each feature obtained in the convolutional layer while maintaining the most important information (there are usually several rounds of convolution and pooling</a:t>
            </a:r>
            <a:r>
              <a:rPr lang="en-US" dirty="0" smtClean="0">
                <a:latin typeface="Roboto"/>
              </a:rPr>
              <a:t>).</a:t>
            </a:r>
          </a:p>
          <a:p>
            <a:pPr>
              <a:buFont typeface="Arial" panose="020B0604020202020204" pitchFamily="34" charset="0"/>
              <a:buChar char="•"/>
            </a:pPr>
            <a:endParaRPr lang="en-US" dirty="0">
              <a:solidFill>
                <a:srgbClr val="FF0000"/>
              </a:solidFill>
              <a:latin typeface="Roboto"/>
            </a:endParaRPr>
          </a:p>
          <a:p>
            <a:pPr>
              <a:buFont typeface="Arial" panose="020B0604020202020204" pitchFamily="34" charset="0"/>
              <a:buChar char="•"/>
            </a:pPr>
            <a:r>
              <a:rPr lang="en-US" b="1" dirty="0">
                <a:solidFill>
                  <a:srgbClr val="FF0000"/>
                </a:solidFill>
                <a:latin typeface="Roboto"/>
              </a:rPr>
              <a:t>Fully connected input layer (flatten)</a:t>
            </a:r>
            <a:r>
              <a:rPr lang="en-US" dirty="0">
                <a:latin typeface="Roboto"/>
              </a:rPr>
              <a:t>━takes the output of the previous layers, “flattens” them and turns them into a single vector that can be an input for the next stage</a:t>
            </a:r>
            <a:r>
              <a:rPr lang="en-US" dirty="0" smtClean="0">
                <a:latin typeface="Roboto"/>
              </a:rPr>
              <a:t>.</a:t>
            </a:r>
          </a:p>
          <a:p>
            <a:pPr>
              <a:buFont typeface="Arial" panose="020B0604020202020204" pitchFamily="34" charset="0"/>
              <a:buChar char="•"/>
            </a:pPr>
            <a:endParaRPr lang="en-US" dirty="0">
              <a:latin typeface="Roboto"/>
            </a:endParaRPr>
          </a:p>
          <a:p>
            <a:pPr>
              <a:buFont typeface="Arial" panose="020B0604020202020204" pitchFamily="34" charset="0"/>
              <a:buChar char="•"/>
            </a:pPr>
            <a:r>
              <a:rPr lang="en-US" b="1" dirty="0">
                <a:solidFill>
                  <a:srgbClr val="FF0000"/>
                </a:solidFill>
                <a:latin typeface="Roboto"/>
              </a:rPr>
              <a:t>The first fully connected </a:t>
            </a:r>
            <a:r>
              <a:rPr lang="en-US" b="1" dirty="0" err="1">
                <a:solidFill>
                  <a:srgbClr val="FF0000"/>
                </a:solidFill>
                <a:latin typeface="Roboto"/>
              </a:rPr>
              <a:t>layer</a:t>
            </a:r>
            <a:r>
              <a:rPr lang="en-US" dirty="0" err="1">
                <a:latin typeface="Roboto"/>
              </a:rPr>
              <a:t>━takes</a:t>
            </a:r>
            <a:r>
              <a:rPr lang="en-US" dirty="0">
                <a:latin typeface="Roboto"/>
              </a:rPr>
              <a:t> the inputs from the feature analysis and applies weights to predict the correct label</a:t>
            </a:r>
            <a:r>
              <a:rPr lang="en-US" dirty="0" smtClean="0">
                <a:latin typeface="Roboto"/>
              </a:rPr>
              <a:t>.</a:t>
            </a:r>
          </a:p>
          <a:p>
            <a:pPr>
              <a:buFont typeface="Arial" panose="020B0604020202020204" pitchFamily="34" charset="0"/>
              <a:buChar char="•"/>
            </a:pPr>
            <a:endParaRPr lang="en-US" dirty="0">
              <a:solidFill>
                <a:srgbClr val="FF0000"/>
              </a:solidFill>
              <a:latin typeface="Roboto"/>
            </a:endParaRPr>
          </a:p>
          <a:p>
            <a:pPr>
              <a:buFont typeface="Arial" panose="020B0604020202020204" pitchFamily="34" charset="0"/>
              <a:buChar char="•"/>
            </a:pPr>
            <a:r>
              <a:rPr lang="en-US" b="1" dirty="0">
                <a:solidFill>
                  <a:srgbClr val="FF0000"/>
                </a:solidFill>
                <a:latin typeface="Roboto"/>
              </a:rPr>
              <a:t>Fully connected output </a:t>
            </a:r>
            <a:r>
              <a:rPr lang="en-US" b="1" dirty="0" err="1">
                <a:solidFill>
                  <a:srgbClr val="FF0000"/>
                </a:solidFill>
                <a:latin typeface="Roboto"/>
              </a:rPr>
              <a:t>layer</a:t>
            </a:r>
            <a:r>
              <a:rPr lang="en-US" dirty="0" err="1">
                <a:latin typeface="Roboto"/>
              </a:rPr>
              <a:t>━gives</a:t>
            </a:r>
            <a:r>
              <a:rPr lang="en-US" dirty="0">
                <a:latin typeface="Roboto"/>
              </a:rPr>
              <a:t> the final probabilities for each label.</a:t>
            </a:r>
            <a:endParaRPr lang="en-US" b="0" i="0" dirty="0">
              <a:effectLst/>
              <a:latin typeface="Roboto"/>
            </a:endParaRPr>
          </a:p>
        </p:txBody>
      </p:sp>
    </p:spTree>
    <p:extLst>
      <p:ext uri="{BB962C8B-B14F-4D97-AF65-F5344CB8AC3E}">
        <p14:creationId xmlns:p14="http://schemas.microsoft.com/office/powerpoint/2010/main" val="1319081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41412" y="1163782"/>
            <a:ext cx="9905999" cy="4627419"/>
          </a:xfrm>
        </p:spPr>
        <p:txBody>
          <a:bodyPr>
            <a:normAutofit/>
          </a:bodyPr>
          <a:lstStyle/>
          <a:p>
            <a:r>
              <a:rPr lang="en-US" dirty="0" smtClean="0"/>
              <a:t>While </a:t>
            </a:r>
            <a:r>
              <a:rPr lang="en-US" dirty="0"/>
              <a:t>deep </a:t>
            </a:r>
            <a:r>
              <a:rPr lang="en-US" dirty="0">
                <a:solidFill>
                  <a:srgbClr val="FF0000"/>
                </a:solidFill>
              </a:rPr>
              <a:t>neural networks </a:t>
            </a:r>
            <a:r>
              <a:rPr lang="en-US" dirty="0"/>
              <a:t>are all the rage, the </a:t>
            </a:r>
            <a:r>
              <a:rPr lang="en-US" dirty="0">
                <a:solidFill>
                  <a:srgbClr val="FF0000"/>
                </a:solidFill>
              </a:rPr>
              <a:t>complexity</a:t>
            </a:r>
            <a:r>
              <a:rPr lang="en-US" dirty="0"/>
              <a:t> of the major frameworks has been a barrier to their use for developers new to machine learning. There have been several proposals for improved and </a:t>
            </a:r>
            <a:r>
              <a:rPr lang="en-US" dirty="0">
                <a:solidFill>
                  <a:srgbClr val="FF0000"/>
                </a:solidFill>
              </a:rPr>
              <a:t>simplified high-level APIs for building neural network models</a:t>
            </a:r>
            <a:r>
              <a:rPr lang="en-US" dirty="0"/>
              <a:t>, all of which tend to look similar from a distance but show differences on closer examination.</a:t>
            </a:r>
          </a:p>
          <a:p>
            <a:endParaRPr lang="en-US" dirty="0"/>
          </a:p>
          <a:p>
            <a:endParaRPr lang="fr-FR" dirty="0"/>
          </a:p>
        </p:txBody>
      </p:sp>
    </p:spTree>
    <p:extLst>
      <p:ext uri="{BB962C8B-B14F-4D97-AF65-F5344CB8AC3E}">
        <p14:creationId xmlns:p14="http://schemas.microsoft.com/office/powerpoint/2010/main" val="3510854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err="1">
                <a:solidFill>
                  <a:srgbClr val="FF0000"/>
                </a:solidFill>
              </a:rPr>
              <a:t>Keras</a:t>
            </a:r>
            <a:r>
              <a:rPr lang="en-US" dirty="0">
                <a:solidFill>
                  <a:srgbClr val="FF0000"/>
                </a:solidFill>
              </a:rPr>
              <a:t> </a:t>
            </a:r>
            <a:r>
              <a:rPr lang="en-US" dirty="0"/>
              <a:t>is one of the leading high-level neural networks APIs. It is written in Python and supports multiple back-end neural network computation engines.</a:t>
            </a:r>
          </a:p>
          <a:p>
            <a:endParaRPr lang="en-US" dirty="0"/>
          </a:p>
          <a:p>
            <a:r>
              <a:rPr lang="fr-FR" dirty="0" err="1">
                <a:solidFill>
                  <a:srgbClr val="FF0000"/>
                </a:solidFill>
              </a:rPr>
              <a:t>TensorFlow</a:t>
            </a:r>
            <a:r>
              <a:rPr lang="fr-FR" dirty="0">
                <a:solidFill>
                  <a:srgbClr val="FF0000"/>
                </a:solidFill>
              </a:rPr>
              <a:t> :  </a:t>
            </a:r>
            <a:r>
              <a:rPr lang="en-US" dirty="0"/>
              <a:t>It’s about a symbolic math library which is used for learning applications</a:t>
            </a:r>
            <a:endParaRPr lang="fr-FR" dirty="0"/>
          </a:p>
          <a:p>
            <a:endParaRPr lang="fr-FR" dirty="0"/>
          </a:p>
        </p:txBody>
      </p:sp>
    </p:spTree>
    <p:extLst>
      <p:ext uri="{BB962C8B-B14F-4D97-AF65-F5344CB8AC3E}">
        <p14:creationId xmlns:p14="http://schemas.microsoft.com/office/powerpoint/2010/main" val="1470761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PLAN</a:t>
            </a:r>
            <a:endParaRPr lang="fr-FR" dirty="0">
              <a:solidFill>
                <a:srgbClr val="FF0000"/>
              </a:solidFill>
            </a:endParaRPr>
          </a:p>
        </p:txBody>
      </p:sp>
      <p:sp>
        <p:nvSpPr>
          <p:cNvPr id="3" name="Espace réservé du contenu 2"/>
          <p:cNvSpPr>
            <a:spLocks noGrp="1"/>
          </p:cNvSpPr>
          <p:nvPr>
            <p:ph idx="1"/>
          </p:nvPr>
        </p:nvSpPr>
        <p:spPr/>
        <p:txBody>
          <a:bodyPr/>
          <a:lstStyle/>
          <a:p>
            <a:pPr marL="514350" indent="-514350">
              <a:buFont typeface="+mj-lt"/>
              <a:buAutoNum type="romanUcPeriod"/>
            </a:pPr>
            <a:r>
              <a:rPr lang="fr-FR" dirty="0" err="1" smtClean="0"/>
              <a:t>Database</a:t>
            </a:r>
            <a:r>
              <a:rPr lang="fr-FR" dirty="0" smtClean="0"/>
              <a:t> construction</a:t>
            </a:r>
          </a:p>
          <a:p>
            <a:pPr marL="514350" indent="-514350">
              <a:buFont typeface="+mj-lt"/>
              <a:buAutoNum type="romanUcPeriod"/>
            </a:pPr>
            <a:r>
              <a:rPr lang="fr-FR" i="1" dirty="0" err="1"/>
              <a:t>Database</a:t>
            </a:r>
            <a:r>
              <a:rPr lang="fr-FR" i="1" dirty="0"/>
              <a:t> </a:t>
            </a:r>
            <a:r>
              <a:rPr lang="fr-FR" i="1" dirty="0" err="1" smtClean="0"/>
              <a:t>analysis</a:t>
            </a:r>
            <a:endParaRPr lang="fr-FR" dirty="0" smtClean="0"/>
          </a:p>
          <a:p>
            <a:pPr marL="514350" lvl="0" indent="-514350">
              <a:buFont typeface="+mj-lt"/>
              <a:buAutoNum type="romanUcPeriod"/>
            </a:pPr>
            <a:r>
              <a:rPr lang="fr-FR" dirty="0" err="1"/>
              <a:t>Deep</a:t>
            </a:r>
            <a:r>
              <a:rPr lang="fr-FR" dirty="0"/>
              <a:t> Learning Tools</a:t>
            </a:r>
          </a:p>
          <a:p>
            <a:pPr marL="514350" indent="-514350">
              <a:buFont typeface="+mj-lt"/>
              <a:buAutoNum type="romanUcPeriod"/>
            </a:pPr>
            <a:endParaRPr lang="fr-FR" dirty="0"/>
          </a:p>
        </p:txBody>
      </p:sp>
    </p:spTree>
    <p:extLst>
      <p:ext uri="{BB962C8B-B14F-4D97-AF65-F5344CB8AC3E}">
        <p14:creationId xmlns:p14="http://schemas.microsoft.com/office/powerpoint/2010/main" val="2560504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41412" y="221673"/>
            <a:ext cx="9905999" cy="5569528"/>
          </a:xfrm>
        </p:spPr>
        <p:txBody>
          <a:bodyPr>
            <a:normAutofit/>
          </a:bodyPr>
          <a:lstStyle/>
          <a:p>
            <a:r>
              <a:rPr lang="en-US" b="1" dirty="0" err="1">
                <a:solidFill>
                  <a:srgbClr val="FF0000"/>
                </a:solidFill>
              </a:rPr>
              <a:t>Keras</a:t>
            </a:r>
            <a:r>
              <a:rPr lang="en-US" b="1" dirty="0">
                <a:solidFill>
                  <a:srgbClr val="FF0000"/>
                </a:solidFill>
              </a:rPr>
              <a:t> principles</a:t>
            </a:r>
          </a:p>
          <a:p>
            <a:r>
              <a:rPr lang="en-US" dirty="0" smtClean="0"/>
              <a:t>Neural </a:t>
            </a:r>
            <a:r>
              <a:rPr lang="en-US" dirty="0"/>
              <a:t>layers, cost functions, optimizers, initialization schemes, activation functions, and regularization schemes are all standalone modules that you can combine to create new models. New modules are simple to add, as new classes and functions. Models are defined in Python code, not separate model configuration files.</a:t>
            </a:r>
          </a:p>
          <a:p>
            <a:endParaRPr lang="fr-FR" dirty="0"/>
          </a:p>
        </p:txBody>
      </p:sp>
    </p:spTree>
    <p:extLst>
      <p:ext uri="{BB962C8B-B14F-4D97-AF65-F5344CB8AC3E}">
        <p14:creationId xmlns:p14="http://schemas.microsoft.com/office/powerpoint/2010/main" val="937155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76947" y="2668992"/>
            <a:ext cx="9905998" cy="1478570"/>
          </a:xfrm>
        </p:spPr>
        <p:txBody>
          <a:bodyPr/>
          <a:lstStyle/>
          <a:p>
            <a:r>
              <a:rPr lang="fr-FR" dirty="0" smtClean="0"/>
              <a:t>THANKS FOR YOUR ATTENTION</a:t>
            </a:r>
            <a:endParaRPr lang="fr-FR" dirty="0"/>
          </a:p>
        </p:txBody>
      </p:sp>
    </p:spTree>
    <p:extLst>
      <p:ext uri="{BB962C8B-B14F-4D97-AF65-F5344CB8AC3E}">
        <p14:creationId xmlns:p14="http://schemas.microsoft.com/office/powerpoint/2010/main" val="182171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buFont typeface="+mj-lt"/>
              <a:buAutoNum type="romanUcPeriod"/>
            </a:pPr>
            <a:r>
              <a:rPr lang="fr-FR" dirty="0" err="1">
                <a:solidFill>
                  <a:srgbClr val="FF0000"/>
                </a:solidFill>
              </a:rPr>
              <a:t>Database</a:t>
            </a:r>
            <a:r>
              <a:rPr lang="fr-FR" dirty="0">
                <a:solidFill>
                  <a:srgbClr val="FF0000"/>
                </a:solidFill>
              </a:rPr>
              <a:t> construction</a:t>
            </a:r>
            <a:r>
              <a:rPr lang="fr-FR" dirty="0"/>
              <a:t/>
            </a:r>
            <a:br>
              <a:rPr lang="fr-FR" dirty="0"/>
            </a:br>
            <a:endParaRPr lang="fr-FR" dirty="0"/>
          </a:p>
        </p:txBody>
      </p:sp>
      <p:sp>
        <p:nvSpPr>
          <p:cNvPr id="3" name="Espace réservé du contenu 2"/>
          <p:cNvSpPr>
            <a:spLocks noGrp="1"/>
          </p:cNvSpPr>
          <p:nvPr>
            <p:ph idx="1"/>
          </p:nvPr>
        </p:nvSpPr>
        <p:spPr/>
        <p:txBody>
          <a:bodyPr/>
          <a:lstStyle/>
          <a:p>
            <a:pPr marL="0" indent="0">
              <a:buNone/>
            </a:pPr>
            <a:r>
              <a:rPr lang="en-US" dirty="0" smtClean="0"/>
              <a:t>1/How can we cut the video </a:t>
            </a:r>
            <a:r>
              <a:rPr lang="en-US" dirty="0"/>
              <a:t>Debates for the 2019 presidential election </a:t>
            </a:r>
            <a:r>
              <a:rPr lang="en-US" dirty="0" smtClean="0"/>
              <a:t> </a:t>
            </a:r>
            <a:r>
              <a:rPr lang="en-US" dirty="0"/>
              <a:t>which lasts 2 </a:t>
            </a:r>
            <a:r>
              <a:rPr lang="en-US" dirty="0" smtClean="0"/>
              <a:t>hours and </a:t>
            </a:r>
            <a:r>
              <a:rPr lang="en-US" dirty="0"/>
              <a:t>h</a:t>
            </a:r>
            <a:r>
              <a:rPr lang="en-US" dirty="0" smtClean="0"/>
              <a:t>ow can we extract a portion of a video?</a:t>
            </a:r>
          </a:p>
          <a:p>
            <a:pPr marL="0" indent="0">
              <a:buNone/>
            </a:pPr>
            <a:r>
              <a:rPr lang="en-US" dirty="0"/>
              <a:t>2</a:t>
            </a:r>
            <a:r>
              <a:rPr lang="en-US" dirty="0" smtClean="0"/>
              <a:t>/How can we extract all the images from a video?</a:t>
            </a:r>
          </a:p>
          <a:p>
            <a:endParaRPr lang="fr-FR" dirty="0"/>
          </a:p>
        </p:txBody>
      </p:sp>
    </p:spTree>
    <p:extLst>
      <p:ext uri="{BB962C8B-B14F-4D97-AF65-F5344CB8AC3E}">
        <p14:creationId xmlns:p14="http://schemas.microsoft.com/office/powerpoint/2010/main" val="328401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
            </a:r>
            <a:br>
              <a:rPr lang="en-US" dirty="0"/>
            </a:br>
            <a:endParaRPr lang="fr-FR" dirty="0"/>
          </a:p>
        </p:txBody>
      </p:sp>
      <p:sp>
        <p:nvSpPr>
          <p:cNvPr id="3" name="Espace réservé du contenu 2"/>
          <p:cNvSpPr>
            <a:spLocks noGrp="1"/>
          </p:cNvSpPr>
          <p:nvPr>
            <p:ph idx="1"/>
          </p:nvPr>
        </p:nvSpPr>
        <p:spPr>
          <a:xfrm>
            <a:off x="1141413" y="2628030"/>
            <a:ext cx="9905999" cy="4511041"/>
          </a:xfrm>
        </p:spPr>
        <p:txBody>
          <a:bodyPr/>
          <a:lstStyle/>
          <a:p>
            <a:pPr marL="0" indent="0">
              <a:buNone/>
            </a:pPr>
            <a:r>
              <a:rPr lang="en-US" dirty="0" smtClean="0"/>
              <a:t>1/How </a:t>
            </a:r>
            <a:r>
              <a:rPr lang="en-US" dirty="0"/>
              <a:t>to extract a portion of a video?</a:t>
            </a:r>
          </a:p>
          <a:p>
            <a:r>
              <a:rPr lang="fr-FR" dirty="0" smtClean="0">
                <a:sym typeface="Wingdings" panose="05000000000000000000" pitchFamily="2" charset="2"/>
              </a:rPr>
              <a:t> </a:t>
            </a:r>
            <a:r>
              <a:rPr lang="fr-FR" dirty="0" err="1" smtClean="0">
                <a:sym typeface="Wingdings" panose="05000000000000000000" pitchFamily="2" charset="2"/>
              </a:rPr>
              <a:t>with</a:t>
            </a:r>
            <a:r>
              <a:rPr lang="fr-FR" dirty="0" smtClean="0">
                <a:sym typeface="Wingdings" panose="05000000000000000000" pitchFamily="2" charset="2"/>
              </a:rPr>
              <a:t> VLC</a:t>
            </a:r>
            <a:endParaRPr lang="fr-FR" dirty="0"/>
          </a:p>
        </p:txBody>
      </p:sp>
      <p:pic>
        <p:nvPicPr>
          <p:cNvPr id="4" name="Image 3"/>
          <p:cNvPicPr>
            <a:picLocks noChangeAspect="1"/>
          </p:cNvPicPr>
          <p:nvPr/>
        </p:nvPicPr>
        <p:blipFill rotWithShape="1">
          <a:blip r:embed="rId2"/>
          <a:srcRect l="67402" t="46518" r="24365" b="31875"/>
          <a:stretch/>
        </p:blipFill>
        <p:spPr>
          <a:xfrm>
            <a:off x="7589520" y="1058754"/>
            <a:ext cx="3357154" cy="4953851"/>
          </a:xfrm>
          <a:prstGeom prst="rect">
            <a:avLst/>
          </a:prstGeom>
        </p:spPr>
      </p:pic>
    </p:spTree>
    <p:extLst>
      <p:ext uri="{BB962C8B-B14F-4D97-AF65-F5344CB8AC3E}">
        <p14:creationId xmlns:p14="http://schemas.microsoft.com/office/powerpoint/2010/main" val="252258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41412" y="522514"/>
            <a:ext cx="9905999" cy="5268687"/>
          </a:xfrm>
        </p:spPr>
        <p:txBody>
          <a:bodyPr/>
          <a:lstStyle/>
          <a:p>
            <a:pPr marL="0" indent="0">
              <a:buNone/>
            </a:pPr>
            <a:r>
              <a:rPr lang="en-US" dirty="0"/>
              <a:t>2/How can we  extract all the images from a video</a:t>
            </a:r>
            <a:r>
              <a:rPr lang="en-US" dirty="0" smtClean="0"/>
              <a:t>?</a:t>
            </a:r>
          </a:p>
          <a:p>
            <a:pPr marL="0" indent="0">
              <a:buNone/>
            </a:pPr>
            <a:r>
              <a:rPr lang="en-US" dirty="0" smtClean="0">
                <a:sym typeface="Wingdings" panose="05000000000000000000" pitchFamily="2" charset="2"/>
              </a:rPr>
              <a:t> With </a:t>
            </a:r>
            <a:r>
              <a:rPr lang="en-US" dirty="0" err="1" smtClean="0">
                <a:sym typeface="Wingdings" panose="05000000000000000000" pitchFamily="2" charset="2"/>
              </a:rPr>
              <a:t>GifSplitter</a:t>
            </a:r>
            <a:endParaRPr lang="en-US" dirty="0"/>
          </a:p>
          <a:p>
            <a:endParaRPr lang="fr-FR" dirty="0"/>
          </a:p>
        </p:txBody>
      </p:sp>
      <p:pic>
        <p:nvPicPr>
          <p:cNvPr id="4" name="Image 3"/>
          <p:cNvPicPr>
            <a:picLocks noChangeAspect="1"/>
          </p:cNvPicPr>
          <p:nvPr/>
        </p:nvPicPr>
        <p:blipFill rotWithShape="1">
          <a:blip r:embed="rId2"/>
          <a:srcRect l="10276" t="32232" r="46352" b="35089"/>
          <a:stretch/>
        </p:blipFill>
        <p:spPr>
          <a:xfrm>
            <a:off x="1077186" y="1789761"/>
            <a:ext cx="5643154" cy="2390503"/>
          </a:xfrm>
          <a:prstGeom prst="rect">
            <a:avLst/>
          </a:prstGeom>
        </p:spPr>
      </p:pic>
      <p:pic>
        <p:nvPicPr>
          <p:cNvPr id="5" name="Image 4"/>
          <p:cNvPicPr>
            <a:picLocks noChangeAspect="1"/>
          </p:cNvPicPr>
          <p:nvPr/>
        </p:nvPicPr>
        <p:blipFill rotWithShape="1">
          <a:blip r:embed="rId3"/>
          <a:srcRect l="20415" t="39910" r="42237" b="29197"/>
          <a:stretch/>
        </p:blipFill>
        <p:spPr>
          <a:xfrm>
            <a:off x="6656114" y="4053842"/>
            <a:ext cx="4859383" cy="2259874"/>
          </a:xfrm>
          <a:prstGeom prst="rect">
            <a:avLst/>
          </a:prstGeom>
        </p:spPr>
      </p:pic>
    </p:spTree>
    <p:extLst>
      <p:ext uri="{BB962C8B-B14F-4D97-AF65-F5344CB8AC3E}">
        <p14:creationId xmlns:p14="http://schemas.microsoft.com/office/powerpoint/2010/main" val="232170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smtClean="0"/>
              <a:t>How to </a:t>
            </a:r>
            <a:r>
              <a:rPr lang="fr-FR" dirty="0" err="1" smtClean="0"/>
              <a:t>transform</a:t>
            </a:r>
            <a:r>
              <a:rPr lang="fr-FR" dirty="0" smtClean="0"/>
              <a:t> images in </a:t>
            </a:r>
            <a:r>
              <a:rPr lang="fr-FR" dirty="0" err="1" smtClean="0"/>
              <a:t>jpg</a:t>
            </a:r>
            <a:r>
              <a:rPr lang="fr-FR" dirty="0" smtClean="0"/>
              <a:t> ?</a:t>
            </a:r>
            <a:endParaRPr lang="fr-FR" dirty="0"/>
          </a:p>
        </p:txBody>
      </p:sp>
      <p:pic>
        <p:nvPicPr>
          <p:cNvPr id="4" name="Image 3"/>
          <p:cNvPicPr>
            <a:picLocks noChangeAspect="1"/>
          </p:cNvPicPr>
          <p:nvPr/>
        </p:nvPicPr>
        <p:blipFill rotWithShape="1">
          <a:blip r:embed="rId2"/>
          <a:srcRect l="8469" t="24910" r="41232" b="47768"/>
          <a:stretch/>
        </p:blipFill>
        <p:spPr>
          <a:xfrm>
            <a:off x="2822165" y="3419453"/>
            <a:ext cx="6544492" cy="1998618"/>
          </a:xfrm>
          <a:prstGeom prst="rect">
            <a:avLst/>
          </a:prstGeom>
        </p:spPr>
      </p:pic>
    </p:spTree>
    <p:extLst>
      <p:ext uri="{BB962C8B-B14F-4D97-AF65-F5344CB8AC3E}">
        <p14:creationId xmlns:p14="http://schemas.microsoft.com/office/powerpoint/2010/main" val="67831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pPr marL="0" indent="0">
              <a:buNone/>
            </a:pPr>
            <a:r>
              <a:rPr lang="en-US" dirty="0"/>
              <a:t>we obtain several images and we select the images according to the name of </a:t>
            </a:r>
            <a:r>
              <a:rPr lang="en-US" dirty="0" smtClean="0"/>
              <a:t>each </a:t>
            </a:r>
            <a:r>
              <a:rPr lang="en-US" dirty="0"/>
              <a:t>participant</a:t>
            </a:r>
            <a:endParaRPr lang="fr-FR" dirty="0"/>
          </a:p>
        </p:txBody>
      </p:sp>
      <p:pic>
        <p:nvPicPr>
          <p:cNvPr id="4" name="Image 3"/>
          <p:cNvPicPr>
            <a:picLocks noChangeAspect="1"/>
          </p:cNvPicPr>
          <p:nvPr/>
        </p:nvPicPr>
        <p:blipFill rotWithShape="1">
          <a:blip r:embed="rId2"/>
          <a:srcRect l="27544" t="26460" r="164" b="41686"/>
          <a:stretch/>
        </p:blipFill>
        <p:spPr>
          <a:xfrm>
            <a:off x="1391398" y="3304135"/>
            <a:ext cx="9406025" cy="2330184"/>
          </a:xfrm>
          <a:prstGeom prst="rect">
            <a:avLst/>
          </a:prstGeom>
        </p:spPr>
      </p:pic>
    </p:spTree>
    <p:extLst>
      <p:ext uri="{BB962C8B-B14F-4D97-AF65-F5344CB8AC3E}">
        <p14:creationId xmlns:p14="http://schemas.microsoft.com/office/powerpoint/2010/main" val="70983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pic>
        <p:nvPicPr>
          <p:cNvPr id="4" name="Image 3"/>
          <p:cNvPicPr>
            <a:picLocks noChangeAspect="1"/>
          </p:cNvPicPr>
          <p:nvPr/>
        </p:nvPicPr>
        <p:blipFill rotWithShape="1">
          <a:blip r:embed="rId2"/>
          <a:srcRect l="18910" t="17947" r="42036" b="48839"/>
          <a:stretch/>
        </p:blipFill>
        <p:spPr>
          <a:xfrm>
            <a:off x="2617547" y="2834640"/>
            <a:ext cx="5703493" cy="2727121"/>
          </a:xfrm>
          <a:prstGeom prst="rect">
            <a:avLst/>
          </a:prstGeom>
        </p:spPr>
      </p:pic>
    </p:spTree>
    <p:extLst>
      <p:ext uri="{BB962C8B-B14F-4D97-AF65-F5344CB8AC3E}">
        <p14:creationId xmlns:p14="http://schemas.microsoft.com/office/powerpoint/2010/main" val="1908124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buFont typeface="+mj-lt"/>
              <a:buAutoNum type="romanUcPeriod" startAt="2"/>
            </a:pPr>
            <a:r>
              <a:rPr lang="fr-FR" i="1" dirty="0" err="1">
                <a:solidFill>
                  <a:srgbClr val="FF0000"/>
                </a:solidFill>
              </a:rPr>
              <a:t>Database</a:t>
            </a:r>
            <a:r>
              <a:rPr lang="fr-FR" i="1" dirty="0">
                <a:solidFill>
                  <a:srgbClr val="FF0000"/>
                </a:solidFill>
              </a:rPr>
              <a:t> </a:t>
            </a:r>
            <a:r>
              <a:rPr lang="fr-FR" i="1" dirty="0" err="1" smtClean="0">
                <a:solidFill>
                  <a:srgbClr val="FF0000"/>
                </a:solidFill>
              </a:rPr>
              <a:t>analysis</a:t>
            </a:r>
            <a:r>
              <a:rPr lang="fr-FR" dirty="0"/>
              <a:t/>
            </a:r>
            <a:br>
              <a:rPr lang="fr-FR" dirty="0"/>
            </a:b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2101227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439</TotalTime>
  <Words>617</Words>
  <Application>Microsoft Office PowerPoint</Application>
  <PresentationFormat>Grand écran</PresentationFormat>
  <Paragraphs>99</Paragraphs>
  <Slides>21</Slides>
  <Notes>0</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21</vt:i4>
      </vt:variant>
    </vt:vector>
  </HeadingPairs>
  <TitlesOfParts>
    <vt:vector size="28" baseType="lpstr">
      <vt:lpstr>Arial</vt:lpstr>
      <vt:lpstr>Roboto</vt:lpstr>
      <vt:lpstr>Trebuchet MS</vt:lpstr>
      <vt:lpstr>Tw Cen MT</vt:lpstr>
      <vt:lpstr>Wingdings</vt:lpstr>
      <vt:lpstr>Circuit</vt:lpstr>
      <vt:lpstr>Presentation</vt:lpstr>
      <vt:lpstr>facial emotion recognition on     an election video   with CNN: Python &amp; Keras   </vt:lpstr>
      <vt:lpstr>PLAN</vt:lpstr>
      <vt:lpstr>Database construction </vt:lpstr>
      <vt:lpstr> </vt:lpstr>
      <vt:lpstr>Présentation PowerPoint</vt:lpstr>
      <vt:lpstr>Présentation PowerPoint</vt:lpstr>
      <vt:lpstr>Présentation PowerPoint</vt:lpstr>
      <vt:lpstr>Présentation PowerPoint</vt:lpstr>
      <vt:lpstr>Database analysis </vt:lpstr>
      <vt:lpstr>Présentation PowerPoint</vt:lpstr>
      <vt:lpstr>Présentation PowerPoint</vt:lpstr>
      <vt:lpstr>Deep Learning Tools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ASUS</dc:creator>
  <cp:lastModifiedBy>ASUS</cp:lastModifiedBy>
  <cp:revision>23</cp:revision>
  <dcterms:created xsi:type="dcterms:W3CDTF">2020-01-05T23:26:04Z</dcterms:created>
  <dcterms:modified xsi:type="dcterms:W3CDTF">2020-01-18T12:25:28Z</dcterms:modified>
</cp:coreProperties>
</file>