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55B6D-F9A6-7783-9917-B3C8E4FAB7EA}" v="416" dt="2022-11-17T21:49:09.762"/>
    <p1510:client id="{E1927F28-9FCB-4150-8626-82CF7E61E4ED}" v="150" dt="2022-11-17T20:23:29.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Session 5</a:t>
            </a:r>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39188D6-B448-B1C5-DDA4-E21B36F304D2}"/>
              </a:ext>
            </a:extLst>
          </p:cNvPr>
          <p:cNvPicPr>
            <a:picLocks noChangeAspect="1"/>
          </p:cNvPicPr>
          <p:nvPr/>
        </p:nvPicPr>
        <p:blipFill rotWithShape="1">
          <a:blip r:embed="rId2"/>
          <a:srcRect l="657" r="31033" b="-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36AC092C-EC02-304C-D014-2EF797CBDAB5}"/>
              </a:ext>
            </a:extLst>
          </p:cNvPr>
          <p:cNvPicPr>
            <a:picLocks noChangeAspect="1"/>
          </p:cNvPicPr>
          <p:nvPr/>
        </p:nvPicPr>
        <p:blipFill>
          <a:blip r:embed="rId2"/>
          <a:stretch>
            <a:fillRect/>
          </a:stretch>
        </p:blipFill>
        <p:spPr>
          <a:xfrm>
            <a:off x="6176433" y="1991963"/>
            <a:ext cx="5372100" cy="2874073"/>
          </a:xfrm>
          <a:prstGeom prst="rect">
            <a:avLst/>
          </a:prstGeom>
        </p:spPr>
      </p:pic>
      <p:sp>
        <p:nvSpPr>
          <p:cNvPr id="11" name="Rectangle 10">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392D60E8-6A67-B7E6-1C34-3C653F76B2B2}"/>
              </a:ext>
            </a:extLst>
          </p:cNvPr>
          <p:cNvPicPr>
            <a:picLocks noChangeAspect="1"/>
          </p:cNvPicPr>
          <p:nvPr/>
        </p:nvPicPr>
        <p:blipFill>
          <a:blip r:embed="rId3"/>
          <a:stretch>
            <a:fillRect/>
          </a:stretch>
        </p:blipFill>
        <p:spPr>
          <a:xfrm>
            <a:off x="643466" y="1638300"/>
            <a:ext cx="5372099" cy="3581399"/>
          </a:xfrm>
          <a:prstGeom prst="rect">
            <a:avLst/>
          </a:prstGeom>
        </p:spPr>
      </p:pic>
    </p:spTree>
    <p:extLst>
      <p:ext uri="{BB962C8B-B14F-4D97-AF65-F5344CB8AC3E}">
        <p14:creationId xmlns:p14="http://schemas.microsoft.com/office/powerpoint/2010/main" val="363117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DF83F2-9408-CCD4-A3E0-8AC34582536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1800"/>
              <a:t>We have so much DNA (2 meters) in each cell) and our nuclei are so small, DNA has to be packaged incredibly neatly. So Strands of DNA are looped, coiled and wrapped around proteins called histones. In this coiled state, it is called chromatin, It is further condensed, through a process called supercoiling, and it is then packaged into structures called chromosomes.</a:t>
            </a:r>
          </a:p>
        </p:txBody>
      </p:sp>
      <p:sp>
        <p:nvSpPr>
          <p:cNvPr id="13" name="Freeform: Shape 1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picture containing text, light&#10;&#10;Description automatically generated">
            <a:extLst>
              <a:ext uri="{FF2B5EF4-FFF2-40B4-BE49-F238E27FC236}">
                <a16:creationId xmlns:a16="http://schemas.microsoft.com/office/drawing/2014/main" id="{65E98239-528F-D84E-0558-7AE2345BF04D}"/>
              </a:ext>
            </a:extLst>
          </p:cNvPr>
          <p:cNvPicPr>
            <a:picLocks noChangeAspect="1"/>
          </p:cNvPicPr>
          <p:nvPr/>
        </p:nvPicPr>
        <p:blipFill rotWithShape="1">
          <a:blip r:embed="rId2"/>
          <a:srcRect r="648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5474816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6DE3-7C2D-1524-95A6-72F57F2342F1}"/>
              </a:ext>
            </a:extLst>
          </p:cNvPr>
          <p:cNvSpPr>
            <a:spLocks noGrp="1"/>
          </p:cNvSpPr>
          <p:nvPr>
            <p:ph type="title"/>
          </p:nvPr>
        </p:nvSpPr>
        <p:spPr>
          <a:xfrm>
            <a:off x="762001" y="803325"/>
            <a:ext cx="5314536" cy="1325563"/>
          </a:xfrm>
        </p:spPr>
        <p:txBody>
          <a:bodyPr>
            <a:normAutofit/>
          </a:bodyPr>
          <a:lstStyle/>
          <a:p>
            <a:r>
              <a:rPr lang="en-US" dirty="0">
                <a:cs typeface="Calibri Light"/>
              </a:rPr>
              <a:t>DNA stability</a:t>
            </a:r>
            <a:endParaRPr lang="en-US" dirty="0"/>
          </a:p>
        </p:txBody>
      </p:sp>
      <p:sp>
        <p:nvSpPr>
          <p:cNvPr id="4" name="Content Placeholder 3">
            <a:extLst>
              <a:ext uri="{FF2B5EF4-FFF2-40B4-BE49-F238E27FC236}">
                <a16:creationId xmlns:a16="http://schemas.microsoft.com/office/drawing/2014/main" id="{FACD64F5-B653-832F-F0D7-F57AEFE1F979}"/>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800">
                <a:cs typeface="Calibri"/>
              </a:rPr>
              <a:t>Phoshodiester bonds:</a:t>
            </a:r>
            <a:endParaRPr lang="en-US" sz="1800"/>
          </a:p>
          <a:p>
            <a:pPr marL="0" indent="0">
              <a:buNone/>
            </a:pPr>
            <a:r>
              <a:rPr lang="en-US" sz="1800">
                <a:cs typeface="Calibri"/>
              </a:rPr>
              <a:t>   Link between sugar and phosphate</a:t>
            </a:r>
          </a:p>
          <a:p>
            <a:pPr marL="0" indent="0">
              <a:buNone/>
            </a:pPr>
            <a:r>
              <a:rPr lang="en-US" sz="1800">
                <a:cs typeface="Calibri"/>
              </a:rPr>
              <a:t>(base staking)</a:t>
            </a:r>
          </a:p>
          <a:p>
            <a:endParaRPr lang="en-US" sz="1800">
              <a:cs typeface="Calibri"/>
            </a:endParaRPr>
          </a:p>
          <a:p>
            <a:r>
              <a:rPr lang="en-US" sz="1800">
                <a:cs typeface="Calibri"/>
              </a:rPr>
              <a:t>Hydrogen bonds :</a:t>
            </a:r>
          </a:p>
          <a:p>
            <a:pPr marL="0" indent="0">
              <a:buNone/>
            </a:pPr>
            <a:r>
              <a:rPr lang="en-US" sz="1800">
                <a:cs typeface="Calibri"/>
              </a:rPr>
              <a:t> Link between the complementary bases</a:t>
            </a:r>
          </a:p>
          <a:p>
            <a:pPr marL="0" indent="0">
              <a:buNone/>
            </a:pPr>
            <a:r>
              <a:rPr lang="en-US" sz="1800">
                <a:cs typeface="Calibri"/>
              </a:rPr>
              <a:t>Of the two bases or strands</a:t>
            </a:r>
          </a:p>
          <a:p>
            <a:endParaRPr lang="en-US" sz="1800">
              <a:cs typeface="Calibri"/>
            </a:endParaRPr>
          </a:p>
        </p:txBody>
      </p:sp>
      <p:sp>
        <p:nvSpPr>
          <p:cNvPr id="14"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a:extLst>
              <a:ext uri="{FF2B5EF4-FFF2-40B4-BE49-F238E27FC236}">
                <a16:creationId xmlns:a16="http://schemas.microsoft.com/office/drawing/2014/main" id="{17826F76-F843-2293-E687-9074A1592970}"/>
              </a:ext>
            </a:extLst>
          </p:cNvPr>
          <p:cNvPicPr>
            <a:picLocks noChangeAspect="1"/>
          </p:cNvPicPr>
          <p:nvPr/>
        </p:nvPicPr>
        <p:blipFill rotWithShape="1">
          <a:blip r:embed="rId2"/>
          <a:srcRect r="-2" b="8942"/>
          <a:stretch/>
        </p:blipFill>
        <p:spPr>
          <a:xfrm>
            <a:off x="7937217" y="623916"/>
            <a:ext cx="3690470" cy="3834963"/>
          </a:xfrm>
          <a:prstGeom prst="rect">
            <a:avLst/>
          </a:prstGeom>
        </p:spPr>
      </p:pic>
    </p:spTree>
    <p:extLst>
      <p:ext uri="{BB962C8B-B14F-4D97-AF65-F5344CB8AC3E}">
        <p14:creationId xmlns:p14="http://schemas.microsoft.com/office/powerpoint/2010/main" val="33960652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4D65-B7F8-5BDA-D1AF-A07162587FF5}"/>
              </a:ext>
            </a:extLst>
          </p:cNvPr>
          <p:cNvSpPr>
            <a:spLocks noGrp="1"/>
          </p:cNvSpPr>
          <p:nvPr>
            <p:ph type="title"/>
          </p:nvPr>
        </p:nvSpPr>
        <p:spPr>
          <a:xfrm>
            <a:off x="762001" y="803325"/>
            <a:ext cx="5314536" cy="1325563"/>
          </a:xfrm>
        </p:spPr>
        <p:txBody>
          <a:bodyPr>
            <a:normAutofit/>
          </a:bodyPr>
          <a:lstStyle/>
          <a:p>
            <a:r>
              <a:rPr lang="en-US">
                <a:cs typeface="Calibri Light"/>
              </a:rPr>
              <a:t>Base stacking </a:t>
            </a:r>
            <a:endParaRPr lang="en-US"/>
          </a:p>
        </p:txBody>
      </p:sp>
      <p:sp>
        <p:nvSpPr>
          <p:cNvPr id="5" name="Content Placeholder 4">
            <a:extLst>
              <a:ext uri="{FF2B5EF4-FFF2-40B4-BE49-F238E27FC236}">
                <a16:creationId xmlns:a16="http://schemas.microsoft.com/office/drawing/2014/main" id="{8C711D37-D88F-03AF-2E3D-8D9786C26261}"/>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800">
                <a:cs typeface="Calibri"/>
              </a:rPr>
              <a:t>Hydrophodic staking interactions in which two of more bases are positioned with the planes of their rings parallel </a:t>
            </a:r>
          </a:p>
          <a:p>
            <a:endParaRPr lang="en-US" sz="1800">
              <a:cs typeface="Calibri"/>
            </a:endParaRPr>
          </a:p>
          <a:p>
            <a:r>
              <a:rPr lang="en-US" sz="1800">
                <a:cs typeface="Calibri"/>
              </a:rPr>
              <a:t>Help to minimize contact with water and are very important in stabilizing 3D structure of DNA</a:t>
            </a:r>
          </a:p>
        </p:txBody>
      </p:sp>
      <p:sp>
        <p:nvSpPr>
          <p:cNvPr id="24" name="Freeform: Shape 2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able&#10;&#10;Description automatically generated">
            <a:extLst>
              <a:ext uri="{FF2B5EF4-FFF2-40B4-BE49-F238E27FC236}">
                <a16:creationId xmlns:a16="http://schemas.microsoft.com/office/drawing/2014/main" id="{85AC8D35-9736-4E04-9B51-9E891CF71DB0}"/>
              </a:ext>
            </a:extLst>
          </p:cNvPr>
          <p:cNvPicPr>
            <a:picLocks noChangeAspect="1"/>
          </p:cNvPicPr>
          <p:nvPr/>
        </p:nvPicPr>
        <p:blipFill>
          <a:blip r:embed="rId2"/>
          <a:stretch>
            <a:fillRect/>
          </a:stretch>
        </p:blipFill>
        <p:spPr>
          <a:xfrm>
            <a:off x="8258054" y="623916"/>
            <a:ext cx="3048795" cy="3834963"/>
          </a:xfrm>
          <a:prstGeom prst="rect">
            <a:avLst/>
          </a:prstGeom>
        </p:spPr>
      </p:pic>
    </p:spTree>
    <p:extLst>
      <p:ext uri="{BB962C8B-B14F-4D97-AF65-F5344CB8AC3E}">
        <p14:creationId xmlns:p14="http://schemas.microsoft.com/office/powerpoint/2010/main" val="14798808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4E76-D478-E896-18B1-61D1A37C946D}"/>
              </a:ext>
            </a:extLst>
          </p:cNvPr>
          <p:cNvSpPr>
            <a:spLocks noGrp="1"/>
          </p:cNvSpPr>
          <p:nvPr>
            <p:ph type="title"/>
          </p:nvPr>
        </p:nvSpPr>
        <p:spPr>
          <a:xfrm>
            <a:off x="762001" y="803325"/>
            <a:ext cx="5314536" cy="1325563"/>
          </a:xfrm>
        </p:spPr>
        <p:txBody>
          <a:bodyPr>
            <a:normAutofit/>
          </a:bodyPr>
          <a:lstStyle/>
          <a:p>
            <a:r>
              <a:rPr lang="en-US">
                <a:cs typeface="Calibri Light"/>
              </a:rPr>
              <a:t>DNA Instability Factors </a:t>
            </a:r>
            <a:endParaRPr lang="en-US"/>
          </a:p>
        </p:txBody>
      </p:sp>
      <p:sp>
        <p:nvSpPr>
          <p:cNvPr id="3" name="Content Placeholder 2">
            <a:extLst>
              <a:ext uri="{FF2B5EF4-FFF2-40B4-BE49-F238E27FC236}">
                <a16:creationId xmlns:a16="http://schemas.microsoft.com/office/drawing/2014/main" id="{E904EAE4-8F32-7FCA-07C8-BDDD2A9ED28D}"/>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800">
                <a:cs typeface="Calibri"/>
              </a:rPr>
              <a:t>DNA mutations</a:t>
            </a:r>
          </a:p>
          <a:p>
            <a:r>
              <a:rPr lang="en-US" sz="1800">
                <a:cs typeface="Calibri"/>
              </a:rPr>
              <a:t>Thermal denaturation od double-stranded DNA </a:t>
            </a:r>
          </a:p>
        </p:txBody>
      </p:sp>
      <p:sp>
        <p:nvSpPr>
          <p:cNvPr id="25" name="Freeform: Shape 2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908A5CE2-C99A-71A4-C968-2E42E0E069B5}"/>
              </a:ext>
            </a:extLst>
          </p:cNvPr>
          <p:cNvPicPr>
            <a:picLocks noChangeAspect="1"/>
          </p:cNvPicPr>
          <p:nvPr/>
        </p:nvPicPr>
        <p:blipFill>
          <a:blip r:embed="rId2"/>
          <a:stretch>
            <a:fillRect/>
          </a:stretch>
        </p:blipFill>
        <p:spPr>
          <a:xfrm>
            <a:off x="7884057" y="1517753"/>
            <a:ext cx="3796790" cy="2047288"/>
          </a:xfrm>
          <a:prstGeom prst="rect">
            <a:avLst/>
          </a:prstGeom>
        </p:spPr>
      </p:pic>
    </p:spTree>
    <p:extLst>
      <p:ext uri="{BB962C8B-B14F-4D97-AF65-F5344CB8AC3E}">
        <p14:creationId xmlns:p14="http://schemas.microsoft.com/office/powerpoint/2010/main" val="16548397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BF4F-6045-22DA-1836-A9EADC09F2CC}"/>
              </a:ext>
            </a:extLst>
          </p:cNvPr>
          <p:cNvSpPr>
            <a:spLocks noGrp="1"/>
          </p:cNvSpPr>
          <p:nvPr>
            <p:ph type="title"/>
          </p:nvPr>
        </p:nvSpPr>
        <p:spPr>
          <a:xfrm>
            <a:off x="801099" y="1396289"/>
            <a:ext cx="4801860" cy="1325563"/>
          </a:xfrm>
        </p:spPr>
        <p:txBody>
          <a:bodyPr>
            <a:normAutofit/>
          </a:bodyPr>
          <a:lstStyle/>
          <a:p>
            <a:r>
              <a:rPr lang="en-US">
                <a:cs typeface="Calibri Light"/>
              </a:rPr>
              <a:t>GC Content </a:t>
            </a:r>
            <a:endParaRPr lang="en-US"/>
          </a:p>
        </p:txBody>
      </p:sp>
      <p:sp>
        <p:nvSpPr>
          <p:cNvPr id="3" name="Content Placeholder 2">
            <a:extLst>
              <a:ext uri="{FF2B5EF4-FFF2-40B4-BE49-F238E27FC236}">
                <a16:creationId xmlns:a16="http://schemas.microsoft.com/office/drawing/2014/main" id="{90F8F439-3ACA-F6F1-0F0D-B3F6952B7D52}"/>
              </a:ext>
            </a:extLst>
          </p:cNvPr>
          <p:cNvSpPr>
            <a:spLocks noGrp="1"/>
          </p:cNvSpPr>
          <p:nvPr>
            <p:ph idx="1"/>
          </p:nvPr>
        </p:nvSpPr>
        <p:spPr>
          <a:xfrm>
            <a:off x="805543" y="2871982"/>
            <a:ext cx="4893508" cy="3181684"/>
          </a:xfrm>
        </p:spPr>
        <p:txBody>
          <a:bodyPr vert="horz" lIns="91440" tIns="45720" rIns="91440" bIns="45720" rtlCol="0" anchor="t">
            <a:normAutofit/>
          </a:bodyPr>
          <a:lstStyle/>
          <a:p>
            <a:r>
              <a:rPr lang="en-US" sz="1800">
                <a:ea typeface="+mn-lt"/>
                <a:cs typeface="+mn-lt"/>
              </a:rPr>
              <a:t> </a:t>
            </a:r>
            <a:r>
              <a:rPr lang="en-US" sz="1800" b="1">
                <a:ea typeface="+mn-lt"/>
                <a:cs typeface="+mn-lt"/>
              </a:rPr>
              <a:t>GC-content</a:t>
            </a:r>
            <a:r>
              <a:rPr lang="en-US" sz="1800">
                <a:ea typeface="+mn-lt"/>
                <a:cs typeface="+mn-lt"/>
              </a:rPr>
              <a:t> (or </a:t>
            </a:r>
            <a:r>
              <a:rPr lang="en-US" sz="1800" b="1">
                <a:ea typeface="+mn-lt"/>
                <a:cs typeface="+mn-lt"/>
              </a:rPr>
              <a:t>guanine-cytosine content</a:t>
            </a:r>
            <a:r>
              <a:rPr lang="en-US" sz="1800">
                <a:ea typeface="+mn-lt"/>
                <a:cs typeface="+mn-lt"/>
              </a:rPr>
              <a:t>) is the percentage of nitrogenous bases in a DNA or RNA molecule that are either guanine (G) or cytosine .</a:t>
            </a:r>
            <a:endParaRPr lang="en-US" sz="1800"/>
          </a:p>
        </p:txBody>
      </p:sp>
      <p:sp>
        <p:nvSpPr>
          <p:cNvPr id="21" name="Freeform: Shape 20">
            <a:extLst>
              <a:ext uri="{FF2B5EF4-FFF2-40B4-BE49-F238E27FC236}">
                <a16:creationId xmlns:a16="http://schemas.microsoft.com/office/drawing/2014/main" id="{E1063ACC-684C-4227-9D75-430593BAD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8067F801-9719-4550-AFFF-C7C36842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diagram&#10;&#10;Description automatically generated">
            <a:extLst>
              <a:ext uri="{FF2B5EF4-FFF2-40B4-BE49-F238E27FC236}">
                <a16:creationId xmlns:a16="http://schemas.microsoft.com/office/drawing/2014/main" id="{5F112007-838C-4C64-37B7-356367845E16}"/>
              </a:ext>
            </a:extLst>
          </p:cNvPr>
          <p:cNvPicPr>
            <a:picLocks noChangeAspect="1"/>
          </p:cNvPicPr>
          <p:nvPr/>
        </p:nvPicPr>
        <p:blipFill>
          <a:blip r:embed="rId2"/>
          <a:stretch>
            <a:fillRect/>
          </a:stretch>
        </p:blipFill>
        <p:spPr>
          <a:xfrm>
            <a:off x="7044070" y="947669"/>
            <a:ext cx="4756119" cy="1759113"/>
          </a:xfrm>
          <a:prstGeom prst="rect">
            <a:avLst/>
          </a:prstGeom>
        </p:spPr>
      </p:pic>
      <p:pic>
        <p:nvPicPr>
          <p:cNvPr id="5" name="Picture 5" descr="Text&#10;&#10;Description automatically generated">
            <a:extLst>
              <a:ext uri="{FF2B5EF4-FFF2-40B4-BE49-F238E27FC236}">
                <a16:creationId xmlns:a16="http://schemas.microsoft.com/office/drawing/2014/main" id="{1C31AECA-BAB6-EB8D-AD9A-F44607258977}"/>
              </a:ext>
            </a:extLst>
          </p:cNvPr>
          <p:cNvPicPr>
            <a:picLocks noChangeAspect="1"/>
          </p:cNvPicPr>
          <p:nvPr/>
        </p:nvPicPr>
        <p:blipFill>
          <a:blip r:embed="rId3"/>
          <a:stretch>
            <a:fillRect/>
          </a:stretch>
        </p:blipFill>
        <p:spPr>
          <a:xfrm>
            <a:off x="8288079" y="3578066"/>
            <a:ext cx="3512110" cy="1876226"/>
          </a:xfrm>
          <a:prstGeom prst="rect">
            <a:avLst/>
          </a:prstGeom>
        </p:spPr>
      </p:pic>
    </p:spTree>
    <p:extLst>
      <p:ext uri="{BB962C8B-B14F-4D97-AF65-F5344CB8AC3E}">
        <p14:creationId xmlns:p14="http://schemas.microsoft.com/office/powerpoint/2010/main" val="153272342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B986958-7410-38D9-5E54-56BD5A25BC5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GC content &amp; DNA Stability</a:t>
            </a:r>
          </a:p>
        </p:txBody>
      </p:sp>
      <p:pic>
        <p:nvPicPr>
          <p:cNvPr id="5" name="Picture 5" descr="Text&#10;&#10;Description automatically generated">
            <a:extLst>
              <a:ext uri="{FF2B5EF4-FFF2-40B4-BE49-F238E27FC236}">
                <a16:creationId xmlns:a16="http://schemas.microsoft.com/office/drawing/2014/main" id="{760900E7-8900-0081-EEBF-485AE43E4776}"/>
              </a:ext>
            </a:extLst>
          </p:cNvPr>
          <p:cNvPicPr>
            <a:picLocks noGrp="1" noChangeAspect="1"/>
          </p:cNvPicPr>
          <p:nvPr>
            <p:ph idx="1"/>
          </p:nvPr>
        </p:nvPicPr>
        <p:blipFill>
          <a:blip r:embed="rId2"/>
          <a:stretch>
            <a:fillRect/>
          </a:stretch>
        </p:blipFill>
        <p:spPr>
          <a:xfrm>
            <a:off x="4502428" y="927085"/>
            <a:ext cx="7225748" cy="5003829"/>
          </a:xfrm>
          <a:prstGeom prst="rect">
            <a:avLst/>
          </a:prstGeom>
        </p:spPr>
      </p:pic>
    </p:spTree>
    <p:extLst>
      <p:ext uri="{BB962C8B-B14F-4D97-AF65-F5344CB8AC3E}">
        <p14:creationId xmlns:p14="http://schemas.microsoft.com/office/powerpoint/2010/main" val="146965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D0D6-A320-3212-F2C0-2EF61326B41D}"/>
              </a:ext>
            </a:extLst>
          </p:cNvPr>
          <p:cNvSpPr>
            <a:spLocks noGrp="1"/>
          </p:cNvSpPr>
          <p:nvPr>
            <p:ph type="title"/>
          </p:nvPr>
        </p:nvSpPr>
        <p:spPr>
          <a:xfrm>
            <a:off x="801099" y="1396289"/>
            <a:ext cx="4399093" cy="1325563"/>
          </a:xfrm>
        </p:spPr>
        <p:txBody>
          <a:bodyPr>
            <a:normAutofit/>
          </a:bodyPr>
          <a:lstStyle/>
          <a:p>
            <a:r>
              <a:rPr lang="en-US" dirty="0">
                <a:cs typeface="Calibri Light"/>
              </a:rPr>
              <a:t>GC Skew</a:t>
            </a:r>
            <a:endParaRPr lang="en-US" dirty="0"/>
          </a:p>
        </p:txBody>
      </p:sp>
      <p:sp>
        <p:nvSpPr>
          <p:cNvPr id="3" name="Content Placeholder 2">
            <a:extLst>
              <a:ext uri="{FF2B5EF4-FFF2-40B4-BE49-F238E27FC236}">
                <a16:creationId xmlns:a16="http://schemas.microsoft.com/office/drawing/2014/main" id="{68A22B40-0E04-81A9-1022-E9E689B7B442}"/>
              </a:ext>
            </a:extLst>
          </p:cNvPr>
          <p:cNvSpPr>
            <a:spLocks noGrp="1"/>
          </p:cNvSpPr>
          <p:nvPr>
            <p:ph idx="1"/>
          </p:nvPr>
        </p:nvSpPr>
        <p:spPr>
          <a:xfrm>
            <a:off x="805544" y="2871982"/>
            <a:ext cx="4399094" cy="3181684"/>
          </a:xfrm>
        </p:spPr>
        <p:txBody>
          <a:bodyPr vert="horz" lIns="91440" tIns="45720" rIns="91440" bIns="45720" rtlCol="0" anchor="t">
            <a:normAutofit/>
          </a:bodyPr>
          <a:lstStyle/>
          <a:p>
            <a:r>
              <a:rPr lang="en-US" sz="1800">
                <a:ea typeface="+mn-lt"/>
                <a:cs typeface="+mn-lt"/>
              </a:rPr>
              <a:t> is when the nucleotides guanine and cytosine are over- or under-abundant in a particular region of DNA or RNA.</a:t>
            </a:r>
            <a:endParaRPr lang="en-US" sz="1800"/>
          </a:p>
        </p:txBody>
      </p:sp>
      <p:sp>
        <p:nvSpPr>
          <p:cNvPr id="10" name="Freeform: Shape 9">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DA044984-08E9-DA1C-3693-DCB33B248CA0}"/>
              </a:ext>
            </a:extLst>
          </p:cNvPr>
          <p:cNvPicPr>
            <a:picLocks noChangeAspect="1"/>
          </p:cNvPicPr>
          <p:nvPr/>
        </p:nvPicPr>
        <p:blipFill>
          <a:blip r:embed="rId2"/>
          <a:stretch>
            <a:fillRect/>
          </a:stretch>
        </p:blipFill>
        <p:spPr>
          <a:xfrm>
            <a:off x="7671186" y="599325"/>
            <a:ext cx="3654902" cy="2741177"/>
          </a:xfrm>
          <a:prstGeom prst="rect">
            <a:avLst/>
          </a:prstGeom>
        </p:spPr>
      </p:pic>
      <p:pic>
        <p:nvPicPr>
          <p:cNvPr id="4" name="Picture 4" descr="A picture containing text&#10;&#10;Description automatically generated">
            <a:extLst>
              <a:ext uri="{FF2B5EF4-FFF2-40B4-BE49-F238E27FC236}">
                <a16:creationId xmlns:a16="http://schemas.microsoft.com/office/drawing/2014/main" id="{558D73BE-568A-BCC0-F285-48899445A23D}"/>
              </a:ext>
            </a:extLst>
          </p:cNvPr>
          <p:cNvPicPr>
            <a:picLocks noChangeAspect="1"/>
          </p:cNvPicPr>
          <p:nvPr/>
        </p:nvPicPr>
        <p:blipFill>
          <a:blip r:embed="rId3"/>
          <a:stretch>
            <a:fillRect/>
          </a:stretch>
        </p:blipFill>
        <p:spPr>
          <a:xfrm>
            <a:off x="7187612" y="4113200"/>
            <a:ext cx="4622052" cy="1791493"/>
          </a:xfrm>
          <a:prstGeom prst="rect">
            <a:avLst/>
          </a:prstGeom>
        </p:spPr>
      </p:pic>
    </p:spTree>
    <p:extLst>
      <p:ext uri="{BB962C8B-B14F-4D97-AF65-F5344CB8AC3E}">
        <p14:creationId xmlns:p14="http://schemas.microsoft.com/office/powerpoint/2010/main" val="382322962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Session 5</vt:lpstr>
      <vt:lpstr>PowerPoint Presentation</vt:lpstr>
      <vt:lpstr>We have so much DNA (2 meters) in each cell) and our nuclei are so small, DNA has to be packaged incredibly neatly. So Strands of DNA are looped, coiled and wrapped around proteins called histones. In this coiled state, it is called chromatin, It is further condensed, through a process called supercoiling, and it is then packaged into structures called chromosomes.</vt:lpstr>
      <vt:lpstr>DNA stability</vt:lpstr>
      <vt:lpstr>Base stacking </vt:lpstr>
      <vt:lpstr>DNA Instability Factors </vt:lpstr>
      <vt:lpstr>GC Content </vt:lpstr>
      <vt:lpstr>GC content &amp; DNA Stability</vt:lpstr>
      <vt:lpstr>GC Skew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203</cp:revision>
  <dcterms:created xsi:type="dcterms:W3CDTF">2022-11-17T18:59:23Z</dcterms:created>
  <dcterms:modified xsi:type="dcterms:W3CDTF">2022-11-17T21:49:55Z</dcterms:modified>
</cp:coreProperties>
</file>