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70" r:id="rId9"/>
    <p:sldId id="264" r:id="rId10"/>
    <p:sldId id="265" r:id="rId11"/>
    <p:sldId id="266" r:id="rId12"/>
    <p:sldId id="267" r:id="rId13"/>
    <p:sldId id="268" r:id="rId14"/>
    <p:sldId id="269" r:id="rId15"/>
    <p:sldId id="274" r:id="rId16"/>
    <p:sldId id="272" r:id="rId17"/>
    <p:sldId id="277" r:id="rId18"/>
    <p:sldId id="273"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1D7866-2669-4674-BEFF-97AC287CD94F}"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CE56A-C573-4F47-87DB-8468B694FD2A}" type="slidenum">
              <a:rPr lang="en-US" smtClean="0"/>
              <a:t>‹#›</a:t>
            </a:fld>
            <a:endParaRPr lang="en-US"/>
          </a:p>
        </p:txBody>
      </p:sp>
    </p:spTree>
    <p:extLst>
      <p:ext uri="{BB962C8B-B14F-4D97-AF65-F5344CB8AC3E}">
        <p14:creationId xmlns:p14="http://schemas.microsoft.com/office/powerpoint/2010/main" val="3918759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7866-2669-4674-BEFF-97AC287CD94F}"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CE56A-C573-4F47-87DB-8468B694FD2A}" type="slidenum">
              <a:rPr lang="en-US" smtClean="0"/>
              <a:t>‹#›</a:t>
            </a:fld>
            <a:endParaRPr lang="en-US"/>
          </a:p>
        </p:txBody>
      </p:sp>
    </p:spTree>
    <p:extLst>
      <p:ext uri="{BB962C8B-B14F-4D97-AF65-F5344CB8AC3E}">
        <p14:creationId xmlns:p14="http://schemas.microsoft.com/office/powerpoint/2010/main" val="2869838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7866-2669-4674-BEFF-97AC287CD94F}"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CE56A-C573-4F47-87DB-8468B694FD2A}" type="slidenum">
              <a:rPr lang="en-US" smtClean="0"/>
              <a:t>‹#›</a:t>
            </a:fld>
            <a:endParaRPr lang="en-US"/>
          </a:p>
        </p:txBody>
      </p:sp>
    </p:spTree>
    <p:extLst>
      <p:ext uri="{BB962C8B-B14F-4D97-AF65-F5344CB8AC3E}">
        <p14:creationId xmlns:p14="http://schemas.microsoft.com/office/powerpoint/2010/main" val="1888770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7866-2669-4674-BEFF-97AC287CD94F}"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CE56A-C573-4F47-87DB-8468B694FD2A}" type="slidenum">
              <a:rPr lang="en-US" smtClean="0"/>
              <a:t>‹#›</a:t>
            </a:fld>
            <a:endParaRPr lang="en-US"/>
          </a:p>
        </p:txBody>
      </p:sp>
    </p:spTree>
    <p:extLst>
      <p:ext uri="{BB962C8B-B14F-4D97-AF65-F5344CB8AC3E}">
        <p14:creationId xmlns:p14="http://schemas.microsoft.com/office/powerpoint/2010/main" val="590040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1D7866-2669-4674-BEFF-97AC287CD94F}"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CE56A-C573-4F47-87DB-8468B694FD2A}" type="slidenum">
              <a:rPr lang="en-US" smtClean="0"/>
              <a:t>‹#›</a:t>
            </a:fld>
            <a:endParaRPr lang="en-US"/>
          </a:p>
        </p:txBody>
      </p:sp>
    </p:spTree>
    <p:extLst>
      <p:ext uri="{BB962C8B-B14F-4D97-AF65-F5344CB8AC3E}">
        <p14:creationId xmlns:p14="http://schemas.microsoft.com/office/powerpoint/2010/main" val="3563808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1D7866-2669-4674-BEFF-97AC287CD94F}"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CE56A-C573-4F47-87DB-8468B694FD2A}" type="slidenum">
              <a:rPr lang="en-US" smtClean="0"/>
              <a:t>‹#›</a:t>
            </a:fld>
            <a:endParaRPr lang="en-US"/>
          </a:p>
        </p:txBody>
      </p:sp>
    </p:spTree>
    <p:extLst>
      <p:ext uri="{BB962C8B-B14F-4D97-AF65-F5344CB8AC3E}">
        <p14:creationId xmlns:p14="http://schemas.microsoft.com/office/powerpoint/2010/main" val="899678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1D7866-2669-4674-BEFF-97AC287CD94F}" type="datetimeFigureOut">
              <a:rPr lang="en-US" smtClean="0"/>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4CE56A-C573-4F47-87DB-8468B694FD2A}" type="slidenum">
              <a:rPr lang="en-US" smtClean="0"/>
              <a:t>‹#›</a:t>
            </a:fld>
            <a:endParaRPr lang="en-US"/>
          </a:p>
        </p:txBody>
      </p:sp>
    </p:spTree>
    <p:extLst>
      <p:ext uri="{BB962C8B-B14F-4D97-AF65-F5344CB8AC3E}">
        <p14:creationId xmlns:p14="http://schemas.microsoft.com/office/powerpoint/2010/main" val="256847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1D7866-2669-4674-BEFF-97AC287CD94F}" type="datetimeFigureOut">
              <a:rPr lang="en-US" smtClean="0"/>
              <a:t>11/15/2022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4CE56A-C573-4F47-87DB-8468B694FD2A}" type="slidenum">
              <a:rPr lang="en-US" smtClean="0"/>
              <a:t>‹#›</a:t>
            </a:fld>
            <a:endParaRPr lang="en-US"/>
          </a:p>
        </p:txBody>
      </p:sp>
    </p:spTree>
    <p:extLst>
      <p:ext uri="{BB962C8B-B14F-4D97-AF65-F5344CB8AC3E}">
        <p14:creationId xmlns:p14="http://schemas.microsoft.com/office/powerpoint/2010/main" val="3951374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D7866-2669-4674-BEFF-97AC287CD94F}" type="datetimeFigureOut">
              <a:rPr lang="en-US" smtClean="0"/>
              <a:t>11/15/2022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4CE56A-C573-4F47-87DB-8468B694FD2A}" type="slidenum">
              <a:rPr lang="en-US" smtClean="0"/>
              <a:t>‹#›</a:t>
            </a:fld>
            <a:endParaRPr lang="en-US"/>
          </a:p>
        </p:txBody>
      </p:sp>
    </p:spTree>
    <p:extLst>
      <p:ext uri="{BB962C8B-B14F-4D97-AF65-F5344CB8AC3E}">
        <p14:creationId xmlns:p14="http://schemas.microsoft.com/office/powerpoint/2010/main" val="1092525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D7866-2669-4674-BEFF-97AC287CD94F}"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CE56A-C573-4F47-87DB-8468B694FD2A}" type="slidenum">
              <a:rPr lang="en-US" smtClean="0"/>
              <a:t>‹#›</a:t>
            </a:fld>
            <a:endParaRPr lang="en-US"/>
          </a:p>
        </p:txBody>
      </p:sp>
    </p:spTree>
    <p:extLst>
      <p:ext uri="{BB962C8B-B14F-4D97-AF65-F5344CB8AC3E}">
        <p14:creationId xmlns:p14="http://schemas.microsoft.com/office/powerpoint/2010/main" val="328977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D7866-2669-4674-BEFF-97AC287CD94F}"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CE56A-C573-4F47-87DB-8468B694FD2A}" type="slidenum">
              <a:rPr lang="en-US" smtClean="0"/>
              <a:t>‹#›</a:t>
            </a:fld>
            <a:endParaRPr lang="en-US"/>
          </a:p>
        </p:txBody>
      </p:sp>
    </p:spTree>
    <p:extLst>
      <p:ext uri="{BB962C8B-B14F-4D97-AF65-F5344CB8AC3E}">
        <p14:creationId xmlns:p14="http://schemas.microsoft.com/office/powerpoint/2010/main" val="3191024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D7866-2669-4674-BEFF-97AC287CD94F}" type="datetimeFigureOut">
              <a:rPr lang="en-US" smtClean="0"/>
              <a:t>11/15/2022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4CE56A-C573-4F47-87DB-8468B694FD2A}" type="slidenum">
              <a:rPr lang="en-US" smtClean="0"/>
              <a:t>‹#›</a:t>
            </a:fld>
            <a:endParaRPr lang="en-US"/>
          </a:p>
        </p:txBody>
      </p:sp>
    </p:spTree>
    <p:extLst>
      <p:ext uri="{BB962C8B-B14F-4D97-AF65-F5344CB8AC3E}">
        <p14:creationId xmlns:p14="http://schemas.microsoft.com/office/powerpoint/2010/main" val="3150615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b="1" u="sng" dirty="0" smtClean="0">
                <a:solidFill>
                  <a:schemeClr val="accent4">
                    <a:lumMod val="75000"/>
                  </a:schemeClr>
                </a:solidFill>
              </a:rPr>
              <a:t>Session 4 </a:t>
            </a:r>
            <a:endParaRPr lang="en-US" sz="7200" b="1" u="sng" dirty="0">
              <a:solidFill>
                <a:schemeClr val="accent4">
                  <a:lumMod val="75000"/>
                </a:schemeClr>
              </a:solidFill>
            </a:endParaRPr>
          </a:p>
        </p:txBody>
      </p:sp>
    </p:spTree>
    <p:extLst>
      <p:ext uri="{BB962C8B-B14F-4D97-AF65-F5344CB8AC3E}">
        <p14:creationId xmlns:p14="http://schemas.microsoft.com/office/powerpoint/2010/main" val="2269856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4818"/>
            <a:ext cx="9144000" cy="5968364"/>
          </a:xfrm>
          <a:prstGeom prst="rect">
            <a:avLst/>
          </a:prstGeom>
        </p:spPr>
      </p:pic>
    </p:spTree>
    <p:extLst>
      <p:ext uri="{BB962C8B-B14F-4D97-AF65-F5344CB8AC3E}">
        <p14:creationId xmlns:p14="http://schemas.microsoft.com/office/powerpoint/2010/main" val="674410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4801314"/>
          </a:xfrm>
          <a:prstGeom prst="rect">
            <a:avLst/>
          </a:prstGeom>
          <a:noFill/>
        </p:spPr>
        <p:txBody>
          <a:bodyPr wrap="square" rtlCol="0">
            <a:spAutoFit/>
          </a:bodyPr>
          <a:lstStyle/>
          <a:p>
            <a:r>
              <a:rPr lang="en-US" dirty="0"/>
              <a:t>Human DNA consists of about </a:t>
            </a:r>
            <a:r>
              <a:rPr lang="en-US" dirty="0">
                <a:solidFill>
                  <a:schemeClr val="accent2">
                    <a:lumMod val="75000"/>
                  </a:schemeClr>
                </a:solidFill>
              </a:rPr>
              <a:t>3</a:t>
            </a:r>
            <a:r>
              <a:rPr lang="en-US" dirty="0"/>
              <a:t> billion bases, and more than </a:t>
            </a:r>
            <a:r>
              <a:rPr lang="en-US" dirty="0">
                <a:solidFill>
                  <a:schemeClr val="accent2">
                    <a:lumMod val="75000"/>
                  </a:schemeClr>
                </a:solidFill>
              </a:rPr>
              <a:t>99%</a:t>
            </a:r>
            <a:r>
              <a:rPr lang="en-US" dirty="0"/>
              <a:t> of those bases are the same in all people</a:t>
            </a:r>
            <a:r>
              <a:rPr lang="en-US" dirty="0" smtClean="0"/>
              <a:t>.</a:t>
            </a:r>
          </a:p>
          <a:p>
            <a:r>
              <a:rPr lang="en-US" dirty="0" smtClean="0"/>
              <a:t> </a:t>
            </a:r>
          </a:p>
          <a:p>
            <a:r>
              <a:rPr lang="en-US" dirty="0" smtClean="0"/>
              <a:t>■ </a:t>
            </a:r>
            <a:r>
              <a:rPr lang="en-US" dirty="0"/>
              <a:t>The order, or sequence, of these bases determines the information available for building and maintaining an organism, similar to the way in which letters of the alphabet appear in a certain order to form words and sentences. DNA bases pair up with each other, A with T and C with G, to form units called base pairs</a:t>
            </a:r>
            <a:r>
              <a:rPr lang="en-US" dirty="0" smtClean="0"/>
              <a:t>.</a:t>
            </a:r>
          </a:p>
          <a:p>
            <a:r>
              <a:rPr lang="en-US" dirty="0" smtClean="0"/>
              <a:t> </a:t>
            </a:r>
          </a:p>
          <a:p>
            <a:r>
              <a:rPr lang="en-US" dirty="0" smtClean="0"/>
              <a:t>■ </a:t>
            </a:r>
            <a:r>
              <a:rPr lang="en-US" dirty="0"/>
              <a:t>Each base is also attached to a sugar molecule and a phosphate molecule. To form nucleotide. </a:t>
            </a:r>
            <a:endParaRPr lang="en-US" dirty="0" smtClean="0"/>
          </a:p>
          <a:p>
            <a:endParaRPr lang="en-US" dirty="0" smtClean="0"/>
          </a:p>
          <a:p>
            <a:r>
              <a:rPr lang="en-US" dirty="0" smtClean="0"/>
              <a:t>■ </a:t>
            </a:r>
            <a:r>
              <a:rPr lang="en-US" dirty="0"/>
              <a:t>Nucleotides are a base, sugar, and phosphate, arranged into two long strands that form a spiral called a double helix. </a:t>
            </a:r>
            <a:endParaRPr lang="en-US" dirty="0" smtClean="0"/>
          </a:p>
          <a:p>
            <a:endParaRPr lang="en-US" dirty="0" smtClean="0"/>
          </a:p>
          <a:p>
            <a:r>
              <a:rPr lang="en-US" dirty="0" smtClean="0"/>
              <a:t>■ </a:t>
            </a:r>
            <a:r>
              <a:rPr lang="en-US" dirty="0"/>
              <a:t>The structure of the double helix is somewhat like a ladder, with the base pairs forming the ladder’s rungs and the sugar and phosphate molecules forming the side pieces of the ladder.</a:t>
            </a:r>
          </a:p>
        </p:txBody>
      </p:sp>
    </p:spTree>
    <p:extLst>
      <p:ext uri="{BB962C8B-B14F-4D97-AF65-F5344CB8AC3E}">
        <p14:creationId xmlns:p14="http://schemas.microsoft.com/office/powerpoint/2010/main" val="3016097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763000" cy="4062651"/>
          </a:xfrm>
          <a:prstGeom prst="rect">
            <a:avLst/>
          </a:prstGeom>
          <a:noFill/>
        </p:spPr>
        <p:txBody>
          <a:bodyPr wrap="square" rtlCol="0">
            <a:spAutoFit/>
          </a:bodyPr>
          <a:lstStyle/>
          <a:p>
            <a:r>
              <a:rPr lang="en-US" sz="2400" dirty="0" smtClean="0">
                <a:solidFill>
                  <a:schemeClr val="accent1">
                    <a:lumMod val="75000"/>
                  </a:schemeClr>
                </a:solidFill>
              </a:rPr>
              <a:t>Presence and form:</a:t>
            </a:r>
          </a:p>
          <a:p>
            <a:endParaRPr lang="en-US" dirty="0"/>
          </a:p>
          <a:p>
            <a:endParaRPr lang="en-US" dirty="0" smtClean="0"/>
          </a:p>
          <a:p>
            <a:r>
              <a:rPr lang="en-US" dirty="0" smtClean="0"/>
              <a:t>We </a:t>
            </a:r>
            <a:r>
              <a:rPr lang="en-US" dirty="0"/>
              <a:t>have so much DNA (2 meters) in each cell) and our nuclei are so small, DNA has to be packaged incredibly neatly. So Strands of DNA are looped, coiled and wrapped around proteins called histones. In this coiled state, it is called chromatin, It is further condensed, through a process called supercoiling, and it is then packaged into structures called chromosomes. These chromosomes form the familiar “X” shape, Each chromosome contains one DNA molecule. Humans have 23 pairs of chromosomes or 46 chromosomes in total</a:t>
            </a:r>
            <a:r>
              <a:rPr lang="en-US" dirty="0" smtClean="0"/>
              <a:t>.</a:t>
            </a:r>
          </a:p>
          <a:p>
            <a:r>
              <a:rPr lang="en-US" dirty="0" smtClean="0"/>
              <a:t> </a:t>
            </a:r>
            <a:r>
              <a:rPr lang="en-US" dirty="0"/>
              <a:t>■ Each length of DNA that codes for a specific protein is called a Gene</a:t>
            </a:r>
            <a:r>
              <a:rPr lang="en-US" dirty="0" smtClean="0"/>
              <a:t>.</a:t>
            </a:r>
          </a:p>
          <a:p>
            <a:r>
              <a:rPr lang="en-US" dirty="0" smtClean="0"/>
              <a:t> </a:t>
            </a:r>
          </a:p>
          <a:p>
            <a:endParaRPr lang="en-US" dirty="0"/>
          </a:p>
          <a:p>
            <a:r>
              <a:rPr lang="en-US" dirty="0" smtClean="0"/>
              <a:t>Chromosome </a:t>
            </a:r>
            <a:r>
              <a:rPr lang="en-US" dirty="0"/>
              <a:t>1 is the largest with around 8,000 genes </a:t>
            </a:r>
            <a:endParaRPr lang="en-US" dirty="0" smtClean="0"/>
          </a:p>
          <a:p>
            <a:r>
              <a:rPr lang="en-US" dirty="0" smtClean="0"/>
              <a:t>Chromosome </a:t>
            </a:r>
            <a:r>
              <a:rPr lang="en-US" dirty="0"/>
              <a:t>21 is the Smallest with around 3,000 genes.</a:t>
            </a:r>
          </a:p>
        </p:txBody>
      </p:sp>
    </p:spTree>
    <p:extLst>
      <p:ext uri="{BB962C8B-B14F-4D97-AF65-F5344CB8AC3E}">
        <p14:creationId xmlns:p14="http://schemas.microsoft.com/office/powerpoint/2010/main" val="637289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41866"/>
            <a:ext cx="7981550" cy="5577840"/>
          </a:xfrm>
          <a:prstGeom prst="rect">
            <a:avLst/>
          </a:prstGeom>
        </p:spPr>
      </p:pic>
      <p:sp>
        <p:nvSpPr>
          <p:cNvPr id="4" name="TextBox 3"/>
          <p:cNvSpPr txBox="1"/>
          <p:nvPr/>
        </p:nvSpPr>
        <p:spPr>
          <a:xfrm>
            <a:off x="685800" y="457200"/>
            <a:ext cx="3323217" cy="523220"/>
          </a:xfrm>
          <a:prstGeom prst="rect">
            <a:avLst/>
          </a:prstGeom>
          <a:noFill/>
        </p:spPr>
        <p:txBody>
          <a:bodyPr wrap="none" rtlCol="0">
            <a:spAutoFit/>
          </a:bodyPr>
          <a:lstStyle/>
          <a:p>
            <a:r>
              <a:rPr lang="en-US" sz="2800" dirty="0" smtClean="0">
                <a:solidFill>
                  <a:schemeClr val="accent2">
                    <a:lumMod val="75000"/>
                  </a:schemeClr>
                </a:solidFill>
              </a:rPr>
              <a:t>Condensation of DNA</a:t>
            </a:r>
            <a:endParaRPr lang="en-US" sz="2800" dirty="0">
              <a:solidFill>
                <a:schemeClr val="accent2">
                  <a:lumMod val="75000"/>
                </a:schemeClr>
              </a:solidFill>
            </a:endParaRPr>
          </a:p>
        </p:txBody>
      </p:sp>
    </p:spTree>
    <p:extLst>
      <p:ext uri="{BB962C8B-B14F-4D97-AF65-F5344CB8AC3E}">
        <p14:creationId xmlns:p14="http://schemas.microsoft.com/office/powerpoint/2010/main" val="2097557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610600" cy="2308324"/>
          </a:xfrm>
          <a:prstGeom prst="rect">
            <a:avLst/>
          </a:prstGeom>
          <a:noFill/>
        </p:spPr>
        <p:txBody>
          <a:bodyPr wrap="square" rtlCol="0">
            <a:spAutoFit/>
          </a:bodyPr>
          <a:lstStyle/>
          <a:p>
            <a:r>
              <a:rPr lang="en-US" dirty="0" smtClean="0"/>
              <a:t>Transcription process: is a process to convert DNA to RNA.</a:t>
            </a:r>
          </a:p>
          <a:p>
            <a:endParaRPr lang="en-US" dirty="0" smtClean="0"/>
          </a:p>
          <a:p>
            <a:r>
              <a:rPr lang="en-US" dirty="0" smtClean="0"/>
              <a:t>Translation process: is a process to convert RNA to protein.</a:t>
            </a:r>
          </a:p>
          <a:p>
            <a:endParaRPr lang="en-US" dirty="0"/>
          </a:p>
          <a:p>
            <a:r>
              <a:rPr lang="en-US" dirty="0" smtClean="0"/>
              <a:t>Note: if I want to make  a copy from DNA ,there are an enzymes break the double bonds .</a:t>
            </a:r>
          </a:p>
          <a:p>
            <a:r>
              <a:rPr lang="en-US" dirty="0" smtClean="0"/>
              <a:t>And also there is an enzyme  recover each base to its suitable base such as (A</a:t>
            </a:r>
            <a:r>
              <a:rPr lang="en-US" dirty="0" smtClean="0">
                <a:sym typeface="Wingdings" pitchFamily="2" charset="2"/>
              </a:rPr>
              <a:t>T).</a:t>
            </a:r>
          </a:p>
          <a:p>
            <a:r>
              <a:rPr lang="en-US" dirty="0" smtClean="0">
                <a:sym typeface="Wingdings" pitchFamily="2" charset="2"/>
              </a:rPr>
              <a:t>(molecular biology)</a:t>
            </a:r>
            <a:endParaRPr lang="en-US" dirty="0">
              <a:sym typeface="Wingdings" pitchFamily="2" charset="2"/>
            </a:endParaRPr>
          </a:p>
          <a:p>
            <a:endParaRPr lang="en-US" dirty="0" smtClean="0">
              <a:sym typeface="Wingdings" pitchFamily="2" charset="2"/>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200400"/>
            <a:ext cx="7030431" cy="2152950"/>
          </a:xfrm>
          <a:prstGeom prst="rect">
            <a:avLst/>
          </a:prstGeom>
        </p:spPr>
      </p:pic>
    </p:spTree>
    <p:extLst>
      <p:ext uri="{BB962C8B-B14F-4D97-AF65-F5344CB8AC3E}">
        <p14:creationId xmlns:p14="http://schemas.microsoft.com/office/powerpoint/2010/main" val="3353485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073" y="1657102"/>
            <a:ext cx="8087854" cy="3543795"/>
          </a:xfrm>
          <a:prstGeom prst="rect">
            <a:avLst/>
          </a:prstGeom>
        </p:spPr>
      </p:pic>
    </p:spTree>
    <p:extLst>
      <p:ext uri="{BB962C8B-B14F-4D97-AF65-F5344CB8AC3E}">
        <p14:creationId xmlns:p14="http://schemas.microsoft.com/office/powerpoint/2010/main" val="2228275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5382"/>
            <a:ext cx="9144000" cy="3747235"/>
          </a:xfrm>
          <a:prstGeom prst="rect">
            <a:avLst/>
          </a:prstGeom>
        </p:spPr>
      </p:pic>
    </p:spTree>
    <p:extLst>
      <p:ext uri="{BB962C8B-B14F-4D97-AF65-F5344CB8AC3E}">
        <p14:creationId xmlns:p14="http://schemas.microsoft.com/office/powerpoint/2010/main" val="1747842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52400"/>
            <a:ext cx="8839200" cy="3139321"/>
          </a:xfrm>
          <a:prstGeom prst="rect">
            <a:avLst/>
          </a:prstGeom>
          <a:noFill/>
        </p:spPr>
        <p:txBody>
          <a:bodyPr wrap="square" rtlCol="0">
            <a:spAutoFit/>
          </a:bodyPr>
          <a:lstStyle/>
          <a:p>
            <a:r>
              <a:rPr lang="en-US" b="1" u="sng" dirty="0" smtClean="0">
                <a:solidFill>
                  <a:schemeClr val="tx2">
                    <a:lumMod val="75000"/>
                  </a:schemeClr>
                </a:solidFill>
              </a:rPr>
              <a:t>Code:</a:t>
            </a:r>
          </a:p>
          <a:p>
            <a:endParaRPr lang="en-US" dirty="0"/>
          </a:p>
          <a:p>
            <a:endParaRPr lang="en-US" dirty="0" smtClean="0"/>
          </a:p>
          <a:p>
            <a:endParaRPr lang="en-US" dirty="0"/>
          </a:p>
          <a:p>
            <a:endParaRPr lang="en-US" dirty="0" smtClean="0"/>
          </a:p>
          <a:p>
            <a:r>
              <a:rPr lang="en-US" dirty="0" smtClean="0"/>
              <a:t>#</a:t>
            </a:r>
            <a:r>
              <a:rPr lang="en-US" dirty="0"/>
              <a:t>using Bio Library</a:t>
            </a:r>
          </a:p>
          <a:p>
            <a:r>
              <a:rPr lang="en-US" dirty="0"/>
              <a:t>from </a:t>
            </a:r>
            <a:r>
              <a:rPr lang="en-US" dirty="0" err="1"/>
              <a:t>Bio.Seq</a:t>
            </a:r>
            <a:r>
              <a:rPr lang="en-US" dirty="0"/>
              <a:t> import </a:t>
            </a:r>
            <a:r>
              <a:rPr lang="en-US" dirty="0" err="1"/>
              <a:t>Seq</a:t>
            </a:r>
            <a:endParaRPr lang="en-US" dirty="0"/>
          </a:p>
          <a:p>
            <a:r>
              <a:rPr lang="en-US" dirty="0" err="1"/>
              <a:t>dataFile</a:t>
            </a:r>
            <a:r>
              <a:rPr lang="en-US" dirty="0"/>
              <a:t> = open('rosalind_dna.txt', 'r')</a:t>
            </a:r>
          </a:p>
          <a:p>
            <a:r>
              <a:rPr lang="en-US" dirty="0" err="1"/>
              <a:t>dnaSeq</a:t>
            </a:r>
            <a:r>
              <a:rPr lang="en-US" dirty="0"/>
              <a:t> = </a:t>
            </a:r>
            <a:r>
              <a:rPr lang="en-US" dirty="0" err="1"/>
              <a:t>Seq</a:t>
            </a:r>
            <a:r>
              <a:rPr lang="en-US" dirty="0"/>
              <a:t>(</a:t>
            </a:r>
            <a:r>
              <a:rPr lang="en-US" dirty="0" err="1"/>
              <a:t>dataFile.read</a:t>
            </a:r>
            <a:r>
              <a:rPr lang="en-US" dirty="0"/>
              <a:t>())</a:t>
            </a:r>
          </a:p>
          <a:p>
            <a:r>
              <a:rPr lang="en-US" dirty="0"/>
              <a:t>print(</a:t>
            </a:r>
            <a:r>
              <a:rPr lang="en-US" dirty="0" err="1"/>
              <a:t>dnaSeq.count</a:t>
            </a:r>
            <a:r>
              <a:rPr lang="en-US" dirty="0"/>
              <a:t>('A'), </a:t>
            </a:r>
            <a:r>
              <a:rPr lang="en-US" dirty="0" err="1"/>
              <a:t>dnaSeq.count</a:t>
            </a:r>
            <a:r>
              <a:rPr lang="en-US" dirty="0"/>
              <a:t>('C'), </a:t>
            </a:r>
            <a:r>
              <a:rPr lang="en-US" dirty="0" err="1"/>
              <a:t>dnaSeq.count</a:t>
            </a:r>
            <a:r>
              <a:rPr lang="en-US" dirty="0"/>
              <a:t>('G'), </a:t>
            </a:r>
            <a:r>
              <a:rPr lang="en-US" dirty="0" err="1"/>
              <a:t>dnaSeq.count</a:t>
            </a:r>
            <a:r>
              <a:rPr lang="en-US" dirty="0"/>
              <a:t>('T'))</a:t>
            </a:r>
          </a:p>
          <a:p>
            <a:r>
              <a:rPr lang="en-US" dirty="0" err="1"/>
              <a:t>dataFile.close</a:t>
            </a:r>
            <a:r>
              <a:rPr lang="en-US" dirty="0"/>
              <a:t>()</a:t>
            </a:r>
          </a:p>
        </p:txBody>
      </p:sp>
    </p:spTree>
    <p:extLst>
      <p:ext uri="{BB962C8B-B14F-4D97-AF65-F5344CB8AC3E}">
        <p14:creationId xmlns:p14="http://schemas.microsoft.com/office/powerpoint/2010/main" val="303137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4178"/>
            <a:ext cx="9144000" cy="4349644"/>
          </a:xfrm>
          <a:prstGeom prst="rect">
            <a:avLst/>
          </a:prstGeom>
        </p:spPr>
      </p:pic>
    </p:spTree>
    <p:extLst>
      <p:ext uri="{BB962C8B-B14F-4D97-AF65-F5344CB8AC3E}">
        <p14:creationId xmlns:p14="http://schemas.microsoft.com/office/powerpoint/2010/main" val="3994387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382000" cy="3416320"/>
          </a:xfrm>
          <a:prstGeom prst="rect">
            <a:avLst/>
          </a:prstGeom>
          <a:noFill/>
        </p:spPr>
        <p:txBody>
          <a:bodyPr wrap="square" rtlCol="0">
            <a:spAutoFit/>
          </a:bodyPr>
          <a:lstStyle/>
          <a:p>
            <a:r>
              <a:rPr lang="en-US" b="1" u="sng" dirty="0" smtClean="0">
                <a:solidFill>
                  <a:schemeClr val="tx2">
                    <a:lumMod val="75000"/>
                  </a:schemeClr>
                </a:solidFill>
              </a:rPr>
              <a:t>Code:</a:t>
            </a:r>
          </a:p>
          <a:p>
            <a:endParaRPr lang="en-US" dirty="0" smtClean="0"/>
          </a:p>
          <a:p>
            <a:endParaRPr lang="en-US" dirty="0"/>
          </a:p>
          <a:p>
            <a:endParaRPr lang="en-US" dirty="0" smtClean="0"/>
          </a:p>
          <a:p>
            <a:endParaRPr lang="en-US" dirty="0"/>
          </a:p>
          <a:p>
            <a:r>
              <a:rPr lang="en-US" dirty="0" smtClean="0"/>
              <a:t>#</a:t>
            </a:r>
            <a:r>
              <a:rPr lang="en-US" dirty="0"/>
              <a:t>using </a:t>
            </a:r>
            <a:r>
              <a:rPr lang="en-US" dirty="0" err="1"/>
              <a:t>Bio.Seq</a:t>
            </a:r>
            <a:r>
              <a:rPr lang="en-US" dirty="0"/>
              <a:t> Library</a:t>
            </a:r>
          </a:p>
          <a:p>
            <a:r>
              <a:rPr lang="en-US" dirty="0"/>
              <a:t>from </a:t>
            </a:r>
            <a:r>
              <a:rPr lang="en-US" dirty="0" err="1"/>
              <a:t>Bio.Seq</a:t>
            </a:r>
            <a:r>
              <a:rPr lang="en-US" dirty="0"/>
              <a:t> import </a:t>
            </a:r>
            <a:r>
              <a:rPr lang="en-US" dirty="0" err="1"/>
              <a:t>Seq</a:t>
            </a:r>
            <a:endParaRPr lang="en-US" dirty="0"/>
          </a:p>
          <a:p>
            <a:r>
              <a:rPr lang="en-US" dirty="0" err="1"/>
              <a:t>dataFile</a:t>
            </a:r>
            <a:r>
              <a:rPr lang="en-US" dirty="0"/>
              <a:t> = open('rosalind_revc.txt', 'r')</a:t>
            </a:r>
          </a:p>
          <a:p>
            <a:r>
              <a:rPr lang="en-US" dirty="0" err="1"/>
              <a:t>dnaSeq</a:t>
            </a:r>
            <a:r>
              <a:rPr lang="en-US" dirty="0"/>
              <a:t> = </a:t>
            </a:r>
            <a:r>
              <a:rPr lang="en-US" dirty="0" err="1"/>
              <a:t>Seq</a:t>
            </a:r>
            <a:r>
              <a:rPr lang="en-US" dirty="0"/>
              <a:t>(</a:t>
            </a:r>
            <a:r>
              <a:rPr lang="en-US" dirty="0" err="1"/>
              <a:t>dataFile.read</a:t>
            </a:r>
            <a:r>
              <a:rPr lang="en-US" dirty="0"/>
              <a:t>())</a:t>
            </a:r>
          </a:p>
          <a:p>
            <a:r>
              <a:rPr lang="en-US" dirty="0" err="1"/>
              <a:t>dnaComplement</a:t>
            </a:r>
            <a:r>
              <a:rPr lang="en-US" dirty="0"/>
              <a:t> = </a:t>
            </a:r>
            <a:r>
              <a:rPr lang="en-US" dirty="0" err="1"/>
              <a:t>dnaSeq.reverse_complement</a:t>
            </a:r>
            <a:r>
              <a:rPr lang="en-US" dirty="0"/>
              <a:t>()</a:t>
            </a:r>
          </a:p>
          <a:p>
            <a:r>
              <a:rPr lang="en-US" dirty="0"/>
              <a:t>print(</a:t>
            </a:r>
            <a:r>
              <a:rPr lang="en-US" dirty="0" err="1"/>
              <a:t>dnaComplement</a:t>
            </a:r>
            <a:r>
              <a:rPr lang="en-US" dirty="0"/>
              <a:t>)</a:t>
            </a:r>
          </a:p>
          <a:p>
            <a:r>
              <a:rPr lang="en-US" dirty="0" err="1"/>
              <a:t>dataFile.close</a:t>
            </a:r>
            <a:r>
              <a:rPr lang="en-US" dirty="0"/>
              <a:t>()</a:t>
            </a:r>
          </a:p>
        </p:txBody>
      </p:sp>
    </p:spTree>
    <p:extLst>
      <p:ext uri="{BB962C8B-B14F-4D97-AF65-F5344CB8AC3E}">
        <p14:creationId xmlns:p14="http://schemas.microsoft.com/office/powerpoint/2010/main" val="1835171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458200" cy="584775"/>
          </a:xfrm>
          <a:prstGeom prst="rect">
            <a:avLst/>
          </a:prstGeom>
          <a:noFill/>
        </p:spPr>
        <p:txBody>
          <a:bodyPr wrap="square" rtlCol="0">
            <a:spAutoFit/>
          </a:bodyPr>
          <a:lstStyle/>
          <a:p>
            <a:pPr algn="ctr"/>
            <a:r>
              <a:rPr lang="en-US" sz="3200" dirty="0" smtClean="0">
                <a:solidFill>
                  <a:srgbClr val="FF0000"/>
                </a:solidFill>
              </a:rPr>
              <a:t>Bio Python</a:t>
            </a:r>
            <a:endParaRPr lang="en-US" sz="3200" dirty="0">
              <a:solidFill>
                <a:srgbClr val="FF0000"/>
              </a:solidFill>
            </a:endParaRPr>
          </a:p>
        </p:txBody>
      </p:sp>
      <p:sp>
        <p:nvSpPr>
          <p:cNvPr id="3" name="TextBox 2"/>
          <p:cNvSpPr txBox="1"/>
          <p:nvPr/>
        </p:nvSpPr>
        <p:spPr>
          <a:xfrm>
            <a:off x="251133" y="1295400"/>
            <a:ext cx="9006312" cy="4401205"/>
          </a:xfrm>
          <a:prstGeom prst="rect">
            <a:avLst/>
          </a:prstGeom>
          <a:noFill/>
        </p:spPr>
        <p:txBody>
          <a:bodyPr wrap="none" rtlCol="0">
            <a:spAutoFit/>
          </a:bodyPr>
          <a:lstStyle/>
          <a:p>
            <a:r>
              <a:rPr lang="en-US" sz="2000" dirty="0" err="1" smtClean="0"/>
              <a:t>Biopython</a:t>
            </a:r>
            <a:r>
              <a:rPr lang="en-US" sz="2000" dirty="0" smtClean="0"/>
              <a:t> is the largest bioinformatics package for python and it’s the most popular</a:t>
            </a:r>
          </a:p>
          <a:p>
            <a:r>
              <a:rPr lang="en-US" sz="2000" dirty="0" smtClean="0"/>
              <a:t>For computational molecular biology</a:t>
            </a:r>
          </a:p>
          <a:p>
            <a:r>
              <a:rPr lang="en-US" sz="2000" dirty="0" smtClean="0"/>
              <a:t>It contains a number of different sub-modules for common bioinformatics tasks.it is </a:t>
            </a:r>
          </a:p>
          <a:p>
            <a:r>
              <a:rPr lang="en-US" sz="2000" dirty="0" smtClean="0"/>
              <a:t>Developed by chapman and </a:t>
            </a:r>
            <a:r>
              <a:rPr lang="en-US" sz="2000" dirty="0" err="1" smtClean="0"/>
              <a:t>chang,mainly</a:t>
            </a:r>
            <a:r>
              <a:rPr lang="en-US" sz="2000" dirty="0" smtClean="0"/>
              <a:t> written in python.it also contain c code to</a:t>
            </a:r>
          </a:p>
          <a:p>
            <a:r>
              <a:rPr lang="en-US" sz="2000" dirty="0" smtClean="0"/>
              <a:t>Optimize the complex computation part of the software . It runs on </a:t>
            </a:r>
            <a:r>
              <a:rPr lang="en-US" sz="2000" dirty="0" err="1" smtClean="0"/>
              <a:t>windows,linux</a:t>
            </a:r>
            <a:r>
              <a:rPr lang="en-US" sz="2000" dirty="0" smtClean="0"/>
              <a:t>,</a:t>
            </a:r>
          </a:p>
          <a:p>
            <a:r>
              <a:rPr lang="en-US" sz="2000" dirty="0" smtClean="0"/>
              <a:t>Mac OS ,etc.</a:t>
            </a:r>
          </a:p>
          <a:p>
            <a:endParaRPr lang="en-US" sz="2000" dirty="0"/>
          </a:p>
          <a:p>
            <a:r>
              <a:rPr lang="en-US" sz="2000" dirty="0" err="1" smtClean="0"/>
              <a:t>Basically,Biopython</a:t>
            </a:r>
            <a:r>
              <a:rPr lang="en-US" sz="2000" dirty="0" smtClean="0"/>
              <a:t> is a collection of python modules that provide functions to deal </a:t>
            </a:r>
          </a:p>
          <a:p>
            <a:r>
              <a:rPr lang="en-US" sz="2000" dirty="0" smtClean="0"/>
              <a:t>With DNA ,RNA and Protein Sequence.</a:t>
            </a:r>
          </a:p>
          <a:p>
            <a:r>
              <a:rPr lang="en-US" sz="2000" dirty="0" smtClean="0"/>
              <a:t>It can do some operations such as reverse complementing of a DNA string</a:t>
            </a:r>
          </a:p>
          <a:p>
            <a:r>
              <a:rPr lang="en-US" sz="2000" dirty="0" smtClean="0"/>
              <a:t>It provides lot of parsers to read all major genetic databases like </a:t>
            </a:r>
            <a:r>
              <a:rPr lang="en-US" sz="2000" dirty="0" err="1" smtClean="0"/>
              <a:t>GenBank,SwissPort</a:t>
            </a:r>
            <a:r>
              <a:rPr lang="en-US" sz="2000" dirty="0" smtClean="0"/>
              <a:t>,</a:t>
            </a:r>
          </a:p>
          <a:p>
            <a:r>
              <a:rPr lang="en-US" sz="2000" dirty="0" err="1" smtClean="0"/>
              <a:t>FASTA,etc</a:t>
            </a:r>
            <a:r>
              <a:rPr lang="en-US" sz="2000" dirty="0" smtClean="0"/>
              <a:t>. ,as well as wrappers/interfaces to run other popular bioinformatics</a:t>
            </a:r>
          </a:p>
          <a:p>
            <a:r>
              <a:rPr lang="en-US" sz="2000" dirty="0" smtClean="0"/>
              <a:t>software/tools like NCBI </a:t>
            </a:r>
            <a:r>
              <a:rPr lang="en-US" sz="2000" dirty="0" err="1" smtClean="0"/>
              <a:t>BLASTN,Entrez,etc</a:t>
            </a:r>
            <a:r>
              <a:rPr lang="en-US" sz="2000" dirty="0" smtClean="0"/>
              <a:t>.</a:t>
            </a:r>
            <a:endParaRPr lang="en-US" sz="2000" dirty="0"/>
          </a:p>
          <a:p>
            <a:endParaRPr lang="en-US" sz="2000" dirty="0"/>
          </a:p>
        </p:txBody>
      </p:sp>
    </p:spTree>
    <p:extLst>
      <p:ext uri="{BB962C8B-B14F-4D97-AF65-F5344CB8AC3E}">
        <p14:creationId xmlns:p14="http://schemas.microsoft.com/office/powerpoint/2010/main" val="629848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077200" cy="369332"/>
          </a:xfrm>
          <a:prstGeom prst="rect">
            <a:avLst/>
          </a:prstGeom>
          <a:noFill/>
        </p:spPr>
        <p:txBody>
          <a:bodyPr wrap="square" rtlCol="0">
            <a:spAutoFit/>
          </a:bodyPr>
          <a:lstStyle/>
          <a:p>
            <a:r>
              <a:rPr lang="en-US" b="1" u="sng" dirty="0" smtClean="0">
                <a:solidFill>
                  <a:srgbClr val="FF0000"/>
                </a:solidFill>
              </a:rPr>
              <a:t>ASSIGNMENT:</a:t>
            </a:r>
            <a:endParaRPr lang="en-US" b="1" u="sng" dirty="0">
              <a:solidFill>
                <a:srgbClr val="FF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3547"/>
            <a:ext cx="9144000" cy="3750906"/>
          </a:xfrm>
          <a:prstGeom prst="rect">
            <a:avLst/>
          </a:prstGeom>
        </p:spPr>
      </p:pic>
    </p:spTree>
    <p:extLst>
      <p:ext uri="{BB962C8B-B14F-4D97-AF65-F5344CB8AC3E}">
        <p14:creationId xmlns:p14="http://schemas.microsoft.com/office/powerpoint/2010/main" val="442526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1" y="304800"/>
            <a:ext cx="15925800" cy="5663089"/>
          </a:xfrm>
          <a:prstGeom prst="rect">
            <a:avLst/>
          </a:prstGeom>
          <a:noFill/>
        </p:spPr>
        <p:txBody>
          <a:bodyPr wrap="square" rtlCol="0">
            <a:spAutoFit/>
          </a:bodyPr>
          <a:lstStyle/>
          <a:p>
            <a:r>
              <a:rPr lang="en-US" sz="2400" dirty="0" smtClean="0">
                <a:solidFill>
                  <a:srgbClr val="FF0000"/>
                </a:solidFill>
              </a:rPr>
              <a:t>Installation:</a:t>
            </a:r>
          </a:p>
          <a:p>
            <a:r>
              <a:rPr lang="en-US" dirty="0" smtClean="0">
                <a:solidFill>
                  <a:schemeClr val="tx1">
                    <a:lumMod val="95000"/>
                    <a:lumOff val="5000"/>
                  </a:schemeClr>
                </a:solidFill>
              </a:rPr>
              <a:t>You can install </a:t>
            </a:r>
            <a:r>
              <a:rPr lang="en-US" dirty="0" err="1" smtClean="0">
                <a:solidFill>
                  <a:schemeClr val="tx1">
                    <a:lumMod val="95000"/>
                    <a:lumOff val="5000"/>
                  </a:schemeClr>
                </a:solidFill>
              </a:rPr>
              <a:t>Biopython</a:t>
            </a:r>
            <a:r>
              <a:rPr lang="en-US" dirty="0" smtClean="0">
                <a:solidFill>
                  <a:schemeClr val="tx1">
                    <a:lumMod val="95000"/>
                    <a:lumOff val="5000"/>
                  </a:schemeClr>
                </a:solidFill>
              </a:rPr>
              <a:t> by typing this command in terminals.</a:t>
            </a:r>
          </a:p>
          <a:p>
            <a:r>
              <a:rPr lang="en-US" dirty="0" smtClean="0">
                <a:solidFill>
                  <a:schemeClr val="tx1">
                    <a:lumMod val="95000"/>
                    <a:lumOff val="5000"/>
                  </a:schemeClr>
                </a:solidFill>
              </a:rPr>
              <a:t>Pip install </a:t>
            </a:r>
            <a:r>
              <a:rPr lang="en-US" dirty="0" err="1" smtClean="0">
                <a:solidFill>
                  <a:schemeClr val="tx1">
                    <a:lumMod val="95000"/>
                    <a:lumOff val="5000"/>
                  </a:schemeClr>
                </a:solidFill>
              </a:rPr>
              <a:t>biopython</a:t>
            </a:r>
            <a:endParaRPr lang="en-US" dirty="0" smtClean="0">
              <a:solidFill>
                <a:schemeClr val="tx1">
                  <a:lumMod val="95000"/>
                  <a:lumOff val="5000"/>
                </a:schemeClr>
              </a:solidFill>
            </a:endParaRPr>
          </a:p>
          <a:p>
            <a:endParaRPr lang="en-US" dirty="0">
              <a:solidFill>
                <a:schemeClr val="tx1">
                  <a:lumMod val="95000"/>
                  <a:lumOff val="5000"/>
                </a:schemeClr>
              </a:solidFill>
            </a:endParaRPr>
          </a:p>
          <a:p>
            <a:r>
              <a:rPr lang="en-US" dirty="0" smtClean="0">
                <a:solidFill>
                  <a:schemeClr val="tx1">
                    <a:lumMod val="75000"/>
                    <a:lumOff val="25000"/>
                  </a:schemeClr>
                </a:solidFill>
              </a:rPr>
              <a:t>From </a:t>
            </a:r>
            <a:r>
              <a:rPr lang="en-US" dirty="0" err="1" smtClean="0">
                <a:solidFill>
                  <a:schemeClr val="tx1">
                    <a:lumMod val="75000"/>
                    <a:lumOff val="25000"/>
                  </a:schemeClr>
                </a:solidFill>
              </a:rPr>
              <a:t>Bio.Seq</a:t>
            </a:r>
            <a:r>
              <a:rPr lang="en-US" dirty="0" smtClean="0">
                <a:solidFill>
                  <a:schemeClr val="tx1">
                    <a:lumMod val="75000"/>
                    <a:lumOff val="25000"/>
                  </a:schemeClr>
                </a:solidFill>
              </a:rPr>
              <a:t> import </a:t>
            </a:r>
            <a:r>
              <a:rPr lang="en-US" dirty="0" err="1">
                <a:solidFill>
                  <a:schemeClr val="tx1">
                    <a:lumMod val="75000"/>
                    <a:lumOff val="25000"/>
                  </a:schemeClr>
                </a:solidFill>
              </a:rPr>
              <a:t>S</a:t>
            </a:r>
            <a:r>
              <a:rPr lang="en-US" dirty="0" err="1" smtClean="0">
                <a:solidFill>
                  <a:schemeClr val="tx1">
                    <a:lumMod val="75000"/>
                    <a:lumOff val="25000"/>
                  </a:schemeClr>
                </a:solidFill>
              </a:rPr>
              <a:t>eq</a:t>
            </a:r>
            <a:endParaRPr lang="en-US" dirty="0" smtClean="0">
              <a:solidFill>
                <a:schemeClr val="tx1">
                  <a:lumMod val="75000"/>
                  <a:lumOff val="25000"/>
                </a:schemeClr>
              </a:solidFill>
            </a:endParaRPr>
          </a:p>
          <a:p>
            <a:r>
              <a:rPr lang="en-US" dirty="0" smtClean="0">
                <a:solidFill>
                  <a:schemeClr val="tx1">
                    <a:lumMod val="75000"/>
                    <a:lumOff val="25000"/>
                  </a:schemeClr>
                </a:solidFill>
              </a:rPr>
              <a:t>From </a:t>
            </a:r>
            <a:r>
              <a:rPr lang="en-US" dirty="0" err="1" smtClean="0">
                <a:solidFill>
                  <a:schemeClr val="tx1">
                    <a:lumMod val="75000"/>
                    <a:lumOff val="25000"/>
                  </a:schemeClr>
                </a:solidFill>
              </a:rPr>
              <a:t>Bio.Seq</a:t>
            </a:r>
            <a:r>
              <a:rPr lang="en-US" dirty="0" smtClean="0">
                <a:solidFill>
                  <a:schemeClr val="tx1">
                    <a:lumMod val="75000"/>
                    <a:lumOff val="25000"/>
                  </a:schemeClr>
                </a:solidFill>
              </a:rPr>
              <a:t> import </a:t>
            </a:r>
            <a:r>
              <a:rPr lang="en-US" dirty="0" err="1" smtClean="0">
                <a:solidFill>
                  <a:schemeClr val="tx1">
                    <a:lumMod val="75000"/>
                    <a:lumOff val="25000"/>
                  </a:schemeClr>
                </a:solidFill>
              </a:rPr>
              <a:t>Gc</a:t>
            </a:r>
            <a:endParaRPr lang="en-US" dirty="0" smtClean="0">
              <a:solidFill>
                <a:schemeClr val="tx1">
                  <a:lumMod val="75000"/>
                  <a:lumOff val="25000"/>
                </a:schemeClr>
              </a:solidFill>
            </a:endParaRPr>
          </a:p>
          <a:p>
            <a:endParaRPr lang="en-US" dirty="0">
              <a:solidFill>
                <a:schemeClr val="tx1">
                  <a:lumMod val="95000"/>
                  <a:lumOff val="5000"/>
                </a:schemeClr>
              </a:solidFill>
            </a:endParaRPr>
          </a:p>
          <a:p>
            <a:r>
              <a:rPr lang="en-US" sz="3200" dirty="0" smtClean="0">
                <a:solidFill>
                  <a:srgbClr val="FF0000"/>
                </a:solidFill>
              </a:rPr>
              <a:t>Feature:</a:t>
            </a:r>
            <a:endParaRPr lang="en-US" sz="2800" dirty="0" smtClean="0">
              <a:solidFill>
                <a:srgbClr val="FF0000"/>
              </a:solidFill>
            </a:endParaRPr>
          </a:p>
          <a:p>
            <a:r>
              <a:rPr lang="en-US" dirty="0"/>
              <a:t>Features </a:t>
            </a:r>
            <a:r>
              <a:rPr lang="en-US" dirty="0" err="1"/>
              <a:t>Biopython</a:t>
            </a:r>
            <a:r>
              <a:rPr lang="en-US" dirty="0"/>
              <a:t> is portable, clear and has easy to learn syntax. </a:t>
            </a:r>
            <a:endParaRPr lang="en-US" dirty="0" smtClean="0"/>
          </a:p>
          <a:p>
            <a:r>
              <a:rPr lang="en-US" dirty="0" smtClean="0"/>
              <a:t>Some </a:t>
            </a:r>
            <a:r>
              <a:rPr lang="en-US" dirty="0"/>
              <a:t>of the salient features are listed below </a:t>
            </a:r>
            <a:endParaRPr lang="en-US" dirty="0" smtClean="0"/>
          </a:p>
          <a:p>
            <a:r>
              <a:rPr lang="en-US" dirty="0" smtClean="0"/>
              <a:t>● </a:t>
            </a:r>
            <a:r>
              <a:rPr lang="en-US" dirty="0"/>
              <a:t>Interpreted, interactive and object oriented. </a:t>
            </a:r>
            <a:endParaRPr lang="en-US" dirty="0" smtClean="0"/>
          </a:p>
          <a:p>
            <a:r>
              <a:rPr lang="en-US" dirty="0" smtClean="0"/>
              <a:t>● </a:t>
            </a:r>
            <a:r>
              <a:rPr lang="en-US" dirty="0"/>
              <a:t>Supports FASTA, PDB, </a:t>
            </a:r>
            <a:r>
              <a:rPr lang="en-US" dirty="0" err="1"/>
              <a:t>GenBank</a:t>
            </a:r>
            <a:r>
              <a:rPr lang="en-US" dirty="0"/>
              <a:t>, Blast, SCOP, PubMed/Medline, </a:t>
            </a:r>
            <a:r>
              <a:rPr lang="en-US" dirty="0" err="1"/>
              <a:t>ExPASy</a:t>
            </a:r>
            <a:r>
              <a:rPr lang="en-US" dirty="0"/>
              <a:t>-related formats</a:t>
            </a:r>
            <a:r>
              <a:rPr lang="en-US" dirty="0" smtClean="0"/>
              <a:t>.</a:t>
            </a:r>
          </a:p>
          <a:p>
            <a:r>
              <a:rPr lang="en-US" dirty="0" smtClean="0"/>
              <a:t> </a:t>
            </a:r>
            <a:r>
              <a:rPr lang="en-US" dirty="0"/>
              <a:t>● Option to deal with sequence formats. </a:t>
            </a:r>
            <a:endParaRPr lang="en-US" dirty="0" smtClean="0"/>
          </a:p>
          <a:p>
            <a:r>
              <a:rPr lang="en-US" dirty="0"/>
              <a:t>● </a:t>
            </a:r>
            <a:r>
              <a:rPr lang="en-US" dirty="0" smtClean="0"/>
              <a:t>Tools to </a:t>
            </a:r>
            <a:r>
              <a:rPr lang="en-US" dirty="0"/>
              <a:t>manage protein </a:t>
            </a:r>
            <a:r>
              <a:rPr lang="en-US" dirty="0" smtClean="0"/>
              <a:t>structures.</a:t>
            </a:r>
          </a:p>
          <a:p>
            <a:r>
              <a:rPr lang="en-US" dirty="0"/>
              <a:t>● </a:t>
            </a:r>
            <a:r>
              <a:rPr lang="en-US" dirty="0" err="1"/>
              <a:t>BioSQL</a:t>
            </a:r>
            <a:r>
              <a:rPr lang="en-US" dirty="0"/>
              <a:t> − Standard set of SQL tables for storing sequences plus features and annotations. </a:t>
            </a:r>
            <a:endParaRPr lang="en-US" dirty="0" smtClean="0"/>
          </a:p>
          <a:p>
            <a:r>
              <a:rPr lang="en-US" dirty="0" smtClean="0"/>
              <a:t>● </a:t>
            </a:r>
            <a:r>
              <a:rPr lang="en-US" dirty="0"/>
              <a:t>Access to online services and databases, including NCBI services (Blast, </a:t>
            </a:r>
            <a:r>
              <a:rPr lang="en-US" dirty="0" err="1"/>
              <a:t>Entrez</a:t>
            </a:r>
            <a:r>
              <a:rPr lang="en-US" dirty="0"/>
              <a:t>, PubMed) </a:t>
            </a:r>
            <a:endParaRPr lang="en-US" dirty="0" smtClean="0"/>
          </a:p>
          <a:p>
            <a:r>
              <a:rPr lang="en-US" dirty="0"/>
              <a:t>and </a:t>
            </a:r>
            <a:r>
              <a:rPr lang="en-US" dirty="0" err="1"/>
              <a:t>ExPASY</a:t>
            </a:r>
            <a:r>
              <a:rPr lang="en-US" dirty="0"/>
              <a:t> services (</a:t>
            </a:r>
            <a:r>
              <a:rPr lang="en-US" dirty="0" err="1"/>
              <a:t>SwissProt</a:t>
            </a:r>
            <a:r>
              <a:rPr lang="en-US" dirty="0"/>
              <a:t>, </a:t>
            </a:r>
            <a:r>
              <a:rPr lang="en-US" dirty="0" err="1"/>
              <a:t>Prosite</a:t>
            </a:r>
            <a:r>
              <a:rPr lang="en-US" dirty="0"/>
              <a:t>).</a:t>
            </a:r>
          </a:p>
          <a:p>
            <a:endParaRPr lang="en-US" dirty="0" smtClean="0"/>
          </a:p>
          <a:p>
            <a:r>
              <a:rPr lang="en-US" dirty="0" smtClean="0"/>
              <a:t> </a:t>
            </a:r>
            <a:endParaRPr lang="en-US" dirty="0" smtClean="0">
              <a:solidFill>
                <a:schemeClr val="tx1">
                  <a:lumMod val="95000"/>
                  <a:lumOff val="5000"/>
                </a:schemeClr>
              </a:solidFill>
            </a:endParaRPr>
          </a:p>
        </p:txBody>
      </p:sp>
    </p:spTree>
    <p:extLst>
      <p:ext uri="{BB962C8B-B14F-4D97-AF65-F5344CB8AC3E}">
        <p14:creationId xmlns:p14="http://schemas.microsoft.com/office/powerpoint/2010/main" val="498925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458200" cy="3908762"/>
          </a:xfrm>
          <a:prstGeom prst="rect">
            <a:avLst/>
          </a:prstGeom>
          <a:noFill/>
        </p:spPr>
        <p:txBody>
          <a:bodyPr wrap="square" rtlCol="0">
            <a:spAutoFit/>
          </a:bodyPr>
          <a:lstStyle/>
          <a:p>
            <a:r>
              <a:rPr lang="en-US" sz="3200" dirty="0">
                <a:solidFill>
                  <a:srgbClr val="FF0000"/>
                </a:solidFill>
              </a:rPr>
              <a:t>Advantages </a:t>
            </a:r>
            <a:endParaRPr lang="en-US" sz="3200" dirty="0" smtClean="0">
              <a:solidFill>
                <a:srgbClr val="FF0000"/>
              </a:solidFill>
            </a:endParaRPr>
          </a:p>
          <a:p>
            <a:endParaRPr lang="en-US" dirty="0" smtClean="0"/>
          </a:p>
          <a:p>
            <a:endParaRPr lang="en-US" dirty="0"/>
          </a:p>
          <a:p>
            <a:r>
              <a:rPr lang="en-US" dirty="0" err="1" smtClean="0"/>
              <a:t>Biopython</a:t>
            </a:r>
            <a:r>
              <a:rPr lang="en-US" dirty="0" smtClean="0"/>
              <a:t> </a:t>
            </a:r>
            <a:r>
              <a:rPr lang="en-US" dirty="0"/>
              <a:t>requires very less code and comes up with the following advantages </a:t>
            </a:r>
            <a:endParaRPr lang="en-US" dirty="0" smtClean="0"/>
          </a:p>
          <a:p>
            <a:r>
              <a:rPr lang="en-US" dirty="0" smtClean="0"/>
              <a:t>● </a:t>
            </a:r>
            <a:r>
              <a:rPr lang="en-US" dirty="0"/>
              <a:t>Provides microarray data type used in clustering</a:t>
            </a:r>
            <a:r>
              <a:rPr lang="en-US" dirty="0" smtClean="0"/>
              <a:t>.</a:t>
            </a:r>
          </a:p>
          <a:p>
            <a:r>
              <a:rPr lang="en-US" dirty="0" smtClean="0"/>
              <a:t> </a:t>
            </a:r>
            <a:r>
              <a:rPr lang="en-US" dirty="0"/>
              <a:t>● Reads and writes Tree-View type files. </a:t>
            </a:r>
            <a:endParaRPr lang="en-US" dirty="0" smtClean="0"/>
          </a:p>
          <a:p>
            <a:r>
              <a:rPr lang="en-US" dirty="0" smtClean="0"/>
              <a:t>● </a:t>
            </a:r>
            <a:r>
              <a:rPr lang="en-US" dirty="0"/>
              <a:t>Supports structure data used for PDB parsing, representation and analysis</a:t>
            </a:r>
            <a:r>
              <a:rPr lang="en-US" dirty="0" smtClean="0"/>
              <a:t>.</a:t>
            </a:r>
          </a:p>
          <a:p>
            <a:r>
              <a:rPr lang="en-US" dirty="0" smtClean="0"/>
              <a:t> </a:t>
            </a:r>
            <a:r>
              <a:rPr lang="en-US" dirty="0"/>
              <a:t>● Supports journal data used in Medline applications. </a:t>
            </a:r>
            <a:endParaRPr lang="en-US" dirty="0" smtClean="0"/>
          </a:p>
          <a:p>
            <a:r>
              <a:rPr lang="en-US" dirty="0" smtClean="0"/>
              <a:t>● </a:t>
            </a:r>
            <a:r>
              <a:rPr lang="en-US" dirty="0"/>
              <a:t>Supports </a:t>
            </a:r>
            <a:r>
              <a:rPr lang="en-US" dirty="0" err="1"/>
              <a:t>BioSQL</a:t>
            </a:r>
            <a:r>
              <a:rPr lang="en-US" dirty="0"/>
              <a:t> database, which is a widely used standard database amongst all bioinformatics projects. </a:t>
            </a:r>
            <a:endParaRPr lang="en-US" dirty="0" smtClean="0"/>
          </a:p>
          <a:p>
            <a:r>
              <a:rPr lang="en-US" dirty="0" smtClean="0"/>
              <a:t>● </a:t>
            </a:r>
            <a:r>
              <a:rPr lang="en-US" dirty="0"/>
              <a:t>Supports parser development by providing modules to parse a bioinformatics file into a format specific record object or a generic class of sequence plus features. </a:t>
            </a:r>
            <a:endParaRPr lang="en-US" dirty="0" smtClean="0"/>
          </a:p>
          <a:p>
            <a:r>
              <a:rPr lang="en-US" dirty="0" smtClean="0"/>
              <a:t>● </a:t>
            </a:r>
            <a:r>
              <a:rPr lang="en-US" dirty="0"/>
              <a:t>Clear documentation based on cookbook-style.</a:t>
            </a:r>
          </a:p>
        </p:txBody>
      </p:sp>
      <p:sp>
        <p:nvSpPr>
          <p:cNvPr id="3" name="TextBox 2"/>
          <p:cNvSpPr txBox="1"/>
          <p:nvPr/>
        </p:nvSpPr>
        <p:spPr>
          <a:xfrm>
            <a:off x="381000" y="4876800"/>
            <a:ext cx="8077200" cy="646331"/>
          </a:xfrm>
          <a:prstGeom prst="rect">
            <a:avLst/>
          </a:prstGeom>
          <a:noFill/>
        </p:spPr>
        <p:txBody>
          <a:bodyPr wrap="square" rtlCol="0">
            <a:spAutoFit/>
          </a:bodyPr>
          <a:lstStyle/>
          <a:p>
            <a:r>
              <a:rPr lang="en-US" dirty="0" smtClean="0"/>
              <a:t>This is a documentation for </a:t>
            </a:r>
            <a:r>
              <a:rPr lang="en-US" dirty="0" err="1" smtClean="0"/>
              <a:t>biopython</a:t>
            </a:r>
            <a:r>
              <a:rPr lang="en-US" dirty="0" smtClean="0"/>
              <a:t> to know how to import the libraries. </a:t>
            </a:r>
          </a:p>
          <a:p>
            <a:r>
              <a:rPr lang="en-US" dirty="0" smtClean="0"/>
              <a:t>https</a:t>
            </a:r>
            <a:r>
              <a:rPr lang="en-US" dirty="0"/>
              <a:t>://biopython.org/wiki/Getting_Started</a:t>
            </a:r>
          </a:p>
        </p:txBody>
      </p:sp>
    </p:spTree>
    <p:extLst>
      <p:ext uri="{BB962C8B-B14F-4D97-AF65-F5344CB8AC3E}">
        <p14:creationId xmlns:p14="http://schemas.microsoft.com/office/powerpoint/2010/main" val="919095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04800"/>
            <a:ext cx="8686800" cy="3354765"/>
          </a:xfrm>
          <a:prstGeom prst="rect">
            <a:avLst/>
          </a:prstGeom>
          <a:noFill/>
        </p:spPr>
        <p:txBody>
          <a:bodyPr wrap="square" rtlCol="0">
            <a:spAutoFit/>
          </a:bodyPr>
          <a:lstStyle/>
          <a:p>
            <a:r>
              <a:rPr lang="en-US" sz="3200" dirty="0" smtClean="0">
                <a:solidFill>
                  <a:srgbClr val="FF0000"/>
                </a:solidFill>
              </a:rPr>
              <a:t> </a:t>
            </a:r>
            <a:r>
              <a:rPr lang="en-US" sz="3200" dirty="0">
                <a:solidFill>
                  <a:srgbClr val="FF0000"/>
                </a:solidFill>
              </a:rPr>
              <a:t>Goals </a:t>
            </a:r>
            <a:endParaRPr lang="en-US" sz="3200" dirty="0" smtClean="0">
              <a:solidFill>
                <a:srgbClr val="FF0000"/>
              </a:solidFill>
            </a:endParaRPr>
          </a:p>
          <a:p>
            <a:endParaRPr lang="en-US" dirty="0" smtClean="0"/>
          </a:p>
          <a:p>
            <a:endParaRPr lang="en-US" dirty="0"/>
          </a:p>
          <a:p>
            <a:r>
              <a:rPr lang="en-US" dirty="0" smtClean="0"/>
              <a:t>The </a:t>
            </a:r>
            <a:r>
              <a:rPr lang="en-US" dirty="0"/>
              <a:t>goal of </a:t>
            </a:r>
            <a:r>
              <a:rPr lang="en-US" dirty="0" err="1"/>
              <a:t>Biopython</a:t>
            </a:r>
            <a:r>
              <a:rPr lang="en-US" dirty="0"/>
              <a:t> is to provide simple, standard and extensive access to bioinformatics through python language. </a:t>
            </a:r>
            <a:endParaRPr lang="en-US" dirty="0" smtClean="0"/>
          </a:p>
          <a:p>
            <a:r>
              <a:rPr lang="en-US" dirty="0" smtClean="0"/>
              <a:t>The </a:t>
            </a:r>
            <a:r>
              <a:rPr lang="en-US" dirty="0"/>
              <a:t>specific goals of the </a:t>
            </a:r>
            <a:r>
              <a:rPr lang="en-US" dirty="0" err="1"/>
              <a:t>Biopython</a:t>
            </a:r>
            <a:r>
              <a:rPr lang="en-US" dirty="0"/>
              <a:t> are listed below </a:t>
            </a:r>
            <a:endParaRPr lang="en-US" dirty="0" smtClean="0"/>
          </a:p>
          <a:p>
            <a:r>
              <a:rPr lang="en-US" dirty="0" smtClean="0"/>
              <a:t>● </a:t>
            </a:r>
            <a:r>
              <a:rPr lang="en-US" dirty="0"/>
              <a:t>Providing standardized access to bioinformatics resources</a:t>
            </a:r>
            <a:r>
              <a:rPr lang="en-US" dirty="0" smtClean="0"/>
              <a:t>.</a:t>
            </a:r>
          </a:p>
          <a:p>
            <a:r>
              <a:rPr lang="en-US" dirty="0" smtClean="0"/>
              <a:t>● </a:t>
            </a:r>
            <a:r>
              <a:rPr lang="en-US" dirty="0"/>
              <a:t>High-quality, reusable modules and scripts. </a:t>
            </a:r>
            <a:endParaRPr lang="en-US" dirty="0" smtClean="0"/>
          </a:p>
          <a:p>
            <a:r>
              <a:rPr lang="en-US" dirty="0" smtClean="0"/>
              <a:t>● </a:t>
            </a:r>
            <a:r>
              <a:rPr lang="en-US" dirty="0"/>
              <a:t>Fast array manipulation that can be used in Cluster code, PDB, </a:t>
            </a:r>
            <a:r>
              <a:rPr lang="en-US" dirty="0" err="1"/>
              <a:t>NaiveBayes</a:t>
            </a:r>
            <a:r>
              <a:rPr lang="en-US" dirty="0"/>
              <a:t> and Markov Model. </a:t>
            </a:r>
            <a:endParaRPr lang="en-US" dirty="0" smtClean="0"/>
          </a:p>
          <a:p>
            <a:r>
              <a:rPr lang="en-US" dirty="0" smtClean="0"/>
              <a:t>● </a:t>
            </a:r>
            <a:r>
              <a:rPr lang="en-US" dirty="0"/>
              <a:t>Genomic data analysis.</a:t>
            </a:r>
          </a:p>
        </p:txBody>
      </p:sp>
    </p:spTree>
    <p:extLst>
      <p:ext uri="{BB962C8B-B14F-4D97-AF65-F5344CB8AC3E}">
        <p14:creationId xmlns:p14="http://schemas.microsoft.com/office/powerpoint/2010/main" val="255776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81000"/>
            <a:ext cx="8763000" cy="584775"/>
          </a:xfrm>
          <a:prstGeom prst="rect">
            <a:avLst/>
          </a:prstGeom>
          <a:noFill/>
        </p:spPr>
        <p:txBody>
          <a:bodyPr wrap="square" rtlCol="0">
            <a:spAutoFit/>
          </a:bodyPr>
          <a:lstStyle/>
          <a:p>
            <a:pPr algn="ctr"/>
            <a:r>
              <a:rPr lang="en-US" sz="3200" dirty="0" smtClean="0">
                <a:solidFill>
                  <a:schemeClr val="accent3">
                    <a:lumMod val="75000"/>
                  </a:schemeClr>
                </a:solidFill>
              </a:rPr>
              <a:t>Biology Principles</a:t>
            </a:r>
            <a:endParaRPr lang="en-US" sz="3200" dirty="0">
              <a:solidFill>
                <a:schemeClr val="accent3">
                  <a:lumMod val="75000"/>
                </a:schemeClr>
              </a:solidFill>
            </a:endParaRPr>
          </a:p>
        </p:txBody>
      </p:sp>
      <p:sp>
        <p:nvSpPr>
          <p:cNvPr id="3" name="TextBox 2"/>
          <p:cNvSpPr txBox="1"/>
          <p:nvPr/>
        </p:nvSpPr>
        <p:spPr>
          <a:xfrm>
            <a:off x="228600" y="1371600"/>
            <a:ext cx="8686800" cy="3970318"/>
          </a:xfrm>
          <a:prstGeom prst="rect">
            <a:avLst/>
          </a:prstGeom>
          <a:noFill/>
        </p:spPr>
        <p:txBody>
          <a:bodyPr wrap="square" rtlCol="0">
            <a:spAutoFit/>
          </a:bodyPr>
          <a:lstStyle/>
          <a:p>
            <a:r>
              <a:rPr lang="en-US" dirty="0" smtClean="0"/>
              <a:t>As we know ,</a:t>
            </a:r>
            <a:r>
              <a:rPr lang="en-US" dirty="0" err="1" smtClean="0"/>
              <a:t>biopython</a:t>
            </a:r>
            <a:r>
              <a:rPr lang="en-US" dirty="0" smtClean="0"/>
              <a:t> is very important to bioinformatics field.</a:t>
            </a:r>
          </a:p>
          <a:p>
            <a:r>
              <a:rPr lang="en-US" dirty="0" smtClean="0"/>
              <a:t>As </a:t>
            </a:r>
            <a:r>
              <a:rPr lang="en-US" dirty="0" err="1" smtClean="0"/>
              <a:t>biopython</a:t>
            </a:r>
            <a:r>
              <a:rPr lang="en-US" dirty="0" smtClean="0"/>
              <a:t> is a way to deal with DNA and RNA.</a:t>
            </a:r>
          </a:p>
          <a:p>
            <a:endParaRPr lang="en-US" dirty="0" smtClean="0"/>
          </a:p>
          <a:p>
            <a:r>
              <a:rPr lang="en-US" dirty="0" smtClean="0"/>
              <a:t>What is </a:t>
            </a:r>
            <a:r>
              <a:rPr lang="en-US" b="1" dirty="0" smtClean="0"/>
              <a:t>DNA</a:t>
            </a:r>
            <a:r>
              <a:rPr lang="en-US" dirty="0" smtClean="0"/>
              <a:t>?</a:t>
            </a:r>
          </a:p>
          <a:p>
            <a:r>
              <a:rPr lang="en-US" dirty="0" smtClean="0"/>
              <a:t>DNA stands for </a:t>
            </a:r>
            <a:r>
              <a:rPr lang="en-US" u="sng" dirty="0" smtClean="0">
                <a:solidFill>
                  <a:schemeClr val="tx2">
                    <a:lumMod val="60000"/>
                    <a:lumOff val="40000"/>
                  </a:schemeClr>
                </a:solidFill>
              </a:rPr>
              <a:t>Deoxyribonucleic acid.</a:t>
            </a:r>
          </a:p>
          <a:p>
            <a:r>
              <a:rPr lang="en-US" dirty="0"/>
              <a:t> </a:t>
            </a:r>
            <a:r>
              <a:rPr lang="en-US" dirty="0" smtClean="0"/>
              <a:t>is a </a:t>
            </a:r>
            <a:r>
              <a:rPr lang="en-US" dirty="0" err="1" smtClean="0"/>
              <a:t>herditary</a:t>
            </a:r>
            <a:r>
              <a:rPr lang="en-US" dirty="0" smtClean="0"/>
              <a:t> material in humans and almost all other organism .every cell in person’s body has same DNA , most DNA located in cell , nucleus, but small amount of DNA can also be found in mitochondria.</a:t>
            </a:r>
          </a:p>
          <a:p>
            <a:endParaRPr lang="en-US" dirty="0"/>
          </a:p>
          <a:p>
            <a:r>
              <a:rPr lang="en-US" b="1" dirty="0" smtClean="0"/>
              <a:t>Mitochondria</a:t>
            </a:r>
            <a:r>
              <a:rPr lang="en-US" dirty="0" smtClean="0"/>
              <a:t>: </a:t>
            </a:r>
            <a:r>
              <a:rPr lang="en-US" b="1" dirty="0"/>
              <a:t> </a:t>
            </a:r>
            <a:r>
              <a:rPr lang="en-US" dirty="0"/>
              <a:t>are membrane-bound organelles present in the cytoplasm of all </a:t>
            </a:r>
            <a:r>
              <a:rPr lang="en-US" dirty="0" smtClean="0"/>
              <a:t>eukaryotic cell and </a:t>
            </a:r>
            <a:r>
              <a:rPr lang="en-US" dirty="0"/>
              <a:t>it is responsible for regulating the metabolic activity of the cell.</a:t>
            </a:r>
            <a:endParaRPr lang="en-US" dirty="0" smtClean="0"/>
          </a:p>
          <a:p>
            <a:r>
              <a:rPr lang="en-US" dirty="0" smtClean="0"/>
              <a:t>are structures within the cells that convert energy from food into a form that cell use. </a:t>
            </a:r>
          </a:p>
          <a:p>
            <a:endParaRPr lang="en-US" dirty="0"/>
          </a:p>
          <a:p>
            <a:endParaRPr lang="en-US" dirty="0" smtClean="0"/>
          </a:p>
        </p:txBody>
      </p:sp>
    </p:spTree>
    <p:extLst>
      <p:ext uri="{BB962C8B-B14F-4D97-AF65-F5344CB8AC3E}">
        <p14:creationId xmlns:p14="http://schemas.microsoft.com/office/powerpoint/2010/main" val="1522498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457200"/>
            <a:ext cx="8610600" cy="3416320"/>
          </a:xfrm>
          <a:prstGeom prst="rect">
            <a:avLst/>
          </a:prstGeom>
          <a:noFill/>
        </p:spPr>
        <p:txBody>
          <a:bodyPr wrap="square" rtlCol="0">
            <a:spAutoFit/>
          </a:bodyPr>
          <a:lstStyle/>
          <a:p>
            <a:r>
              <a:rPr lang="en-US" dirty="0"/>
              <a:t>What is </a:t>
            </a:r>
            <a:r>
              <a:rPr lang="en-US" b="1" dirty="0"/>
              <a:t>RNA</a:t>
            </a:r>
            <a:r>
              <a:rPr lang="en-US" dirty="0"/>
              <a:t>?</a:t>
            </a:r>
          </a:p>
          <a:p>
            <a:r>
              <a:rPr lang="en-US" dirty="0"/>
              <a:t>RNA stands for </a:t>
            </a:r>
            <a:r>
              <a:rPr lang="en-US" u="sng" dirty="0">
                <a:solidFill>
                  <a:schemeClr val="tx2">
                    <a:lumMod val="60000"/>
                    <a:lumOff val="40000"/>
                  </a:schemeClr>
                </a:solidFill>
              </a:rPr>
              <a:t>Ribonucleic acid.</a:t>
            </a:r>
          </a:p>
          <a:p>
            <a:r>
              <a:rPr lang="en-US" b="1" dirty="0"/>
              <a:t> </a:t>
            </a:r>
            <a:r>
              <a:rPr lang="en-US" dirty="0"/>
              <a:t>present in all living cells that has structural similarities to DNA.</a:t>
            </a:r>
          </a:p>
          <a:p>
            <a:r>
              <a:rPr lang="en-US" dirty="0"/>
              <a:t>is a nucleic acid present in all living cells that has structural similarities to DNA. Unlike DNA, however, RNA is most often single-stranded. An RNA molecule has a backbone made of alternating phosphate groups and the sugar ribose, rather than the </a:t>
            </a:r>
            <a:r>
              <a:rPr lang="en-US" dirty="0" err="1"/>
              <a:t>deoxyribose</a:t>
            </a:r>
            <a:r>
              <a:rPr lang="en-US" dirty="0"/>
              <a:t> found in DNA. Attached to each sugar is one of four bases: adenine (A), uracil (U), cytosine (C) or guanine (G). </a:t>
            </a:r>
            <a:endParaRPr lang="en-US" u="sng" dirty="0">
              <a:solidFill>
                <a:schemeClr val="tx2">
                  <a:lumMod val="60000"/>
                  <a:lumOff val="40000"/>
                </a:schemeClr>
              </a:solidFill>
            </a:endParaRPr>
          </a:p>
          <a:p>
            <a:endParaRPr lang="en-US" dirty="0" smtClean="0"/>
          </a:p>
          <a:p>
            <a:r>
              <a:rPr lang="en-US" dirty="0" smtClean="0"/>
              <a:t>RNA consists of RRNA </a:t>
            </a:r>
            <a:r>
              <a:rPr lang="en-US" dirty="0" smtClean="0">
                <a:sym typeface="Wingdings" pitchFamily="2" charset="2"/>
              </a:rPr>
              <a:t> Ribosome  RNA</a:t>
            </a:r>
          </a:p>
          <a:p>
            <a:r>
              <a:rPr lang="en-US" dirty="0" smtClean="0"/>
              <a:t>                             TRNA</a:t>
            </a:r>
            <a:r>
              <a:rPr lang="en-US" dirty="0" smtClean="0">
                <a:sym typeface="Wingdings" pitchFamily="2" charset="2"/>
              </a:rPr>
              <a:t> transference RNA</a:t>
            </a:r>
          </a:p>
          <a:p>
            <a:r>
              <a:rPr lang="en-US" dirty="0">
                <a:sym typeface="Wingdings" pitchFamily="2" charset="2"/>
              </a:rPr>
              <a:t> </a:t>
            </a:r>
            <a:r>
              <a:rPr lang="en-US" dirty="0" smtClean="0">
                <a:sym typeface="Wingdings" pitchFamily="2" charset="2"/>
              </a:rPr>
              <a:t>                             </a:t>
            </a:r>
            <a:r>
              <a:rPr lang="en-US" dirty="0" err="1" smtClean="0">
                <a:sym typeface="Wingdings" pitchFamily="2" charset="2"/>
              </a:rPr>
              <a:t>MRNAMessenger</a:t>
            </a:r>
            <a:r>
              <a:rPr lang="en-US" dirty="0" smtClean="0">
                <a:sym typeface="Wingdings" pitchFamily="2" charset="2"/>
              </a:rPr>
              <a:t> RNA</a:t>
            </a:r>
            <a:endParaRPr lang="en-US" dirty="0"/>
          </a:p>
        </p:txBody>
      </p:sp>
    </p:spTree>
    <p:extLst>
      <p:ext uri="{BB962C8B-B14F-4D97-AF65-F5344CB8AC3E}">
        <p14:creationId xmlns:p14="http://schemas.microsoft.com/office/powerpoint/2010/main" val="38466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0"/>
            <a:ext cx="8686800" cy="4339650"/>
          </a:xfrm>
          <a:prstGeom prst="rect">
            <a:avLst/>
          </a:prstGeom>
          <a:noFill/>
        </p:spPr>
        <p:txBody>
          <a:bodyPr wrap="square" rtlCol="0">
            <a:spAutoFit/>
          </a:bodyPr>
          <a:lstStyle/>
          <a:p>
            <a:r>
              <a:rPr lang="en-US" sz="2000" b="1" dirty="0" err="1" smtClean="0"/>
              <a:t>MRNA</a:t>
            </a:r>
            <a:r>
              <a:rPr lang="en-US" dirty="0" err="1" smtClean="0"/>
              <a:t>:</a:t>
            </a:r>
            <a:r>
              <a:rPr lang="en-US" dirty="0" err="1"/>
              <a:t>is</a:t>
            </a:r>
            <a:r>
              <a:rPr lang="en-US" dirty="0"/>
              <a:t> a type of single-stranded RNA involved in protein synthesis. mRNA is made from a DNA template during the process of transcription. The role of mRNA is to carry protein information from the DNA in a cell’s nucleus to the cell’s cytoplasm (watery interior), where the protein-making machinery reads the mRNA sequence and translates each three-base codon into its corresponding amino acid in a growing protein chain</a:t>
            </a:r>
            <a:r>
              <a:rPr lang="en-US" dirty="0" smtClean="0"/>
              <a:t>.</a:t>
            </a:r>
          </a:p>
          <a:p>
            <a:endParaRPr lang="en-US" dirty="0"/>
          </a:p>
          <a:p>
            <a:endParaRPr lang="en-US" dirty="0" smtClean="0"/>
          </a:p>
          <a:p>
            <a:r>
              <a:rPr lang="en-US" sz="2000" b="1" dirty="0" err="1" smtClean="0"/>
              <a:t>TRNA</a:t>
            </a:r>
            <a:r>
              <a:rPr lang="en-US" dirty="0" err="1" smtClean="0"/>
              <a:t>:plays</a:t>
            </a:r>
            <a:r>
              <a:rPr lang="en-US" dirty="0" smtClean="0"/>
              <a:t> </a:t>
            </a:r>
            <a:r>
              <a:rPr lang="en-US" dirty="0"/>
              <a:t>a key role in protein synthesis. Transfer RNA serves as a link (or adaptor) between the messenger RNA (mRNA) molecule and the growing chain of amino acids that make up a protein. Each time an amino acid is added to the </a:t>
            </a:r>
            <a:r>
              <a:rPr lang="en-US" dirty="0" smtClean="0"/>
              <a:t>chain.</a:t>
            </a:r>
          </a:p>
          <a:p>
            <a:endParaRPr lang="en-US" dirty="0"/>
          </a:p>
          <a:p>
            <a:r>
              <a:rPr lang="en-US" sz="2000" b="1" dirty="0" smtClean="0"/>
              <a:t>RRNA:</a:t>
            </a:r>
            <a:r>
              <a:rPr lang="en-US" dirty="0"/>
              <a:t> </a:t>
            </a:r>
            <a:r>
              <a:rPr lang="en-US" dirty="0" smtClean="0"/>
              <a:t>molecule</a:t>
            </a:r>
            <a:r>
              <a:rPr lang="en-US" dirty="0"/>
              <a:t> in </a:t>
            </a:r>
            <a:r>
              <a:rPr lang="en-US" dirty="0" smtClean="0"/>
              <a:t>cells</a:t>
            </a:r>
            <a:r>
              <a:rPr lang="en-US" dirty="0"/>
              <a:t> that forms part of the </a:t>
            </a:r>
            <a:r>
              <a:rPr lang="en-US" dirty="0" smtClean="0"/>
              <a:t>protein-synthesizing</a:t>
            </a:r>
            <a:r>
              <a:rPr lang="en-US" dirty="0"/>
              <a:t> organelle known as a </a:t>
            </a:r>
            <a:r>
              <a:rPr lang="en-US" dirty="0" smtClean="0"/>
              <a:t>ribosome</a:t>
            </a:r>
            <a:r>
              <a:rPr lang="en-US" dirty="0"/>
              <a:t> and that is exported to the cytoplasm to help translate the information in messenger RNA (mRNA) into protein.</a:t>
            </a:r>
            <a:endParaRPr lang="en-US" b="1" dirty="0"/>
          </a:p>
          <a:p>
            <a:endParaRPr lang="en-US" dirty="0"/>
          </a:p>
        </p:txBody>
      </p:sp>
    </p:spTree>
    <p:extLst>
      <p:ext uri="{BB962C8B-B14F-4D97-AF65-F5344CB8AC3E}">
        <p14:creationId xmlns:p14="http://schemas.microsoft.com/office/powerpoint/2010/main" val="1793498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2">
                    <a:lumMod val="75000"/>
                  </a:schemeClr>
                </a:solidFill>
              </a:rPr>
              <a:t>What is the difference between DNA and RNA</a:t>
            </a:r>
            <a:endParaRPr lang="en-US" sz="3200" dirty="0">
              <a:solidFill>
                <a:schemeClr val="accent2">
                  <a:lumMod val="75000"/>
                </a:schemeClr>
              </a:solidFill>
            </a:endParaRPr>
          </a:p>
        </p:txBody>
      </p:sp>
      <p:sp>
        <p:nvSpPr>
          <p:cNvPr id="3" name="Text Placeholder 2"/>
          <p:cNvSpPr>
            <a:spLocks noGrp="1"/>
          </p:cNvSpPr>
          <p:nvPr>
            <p:ph type="body" idx="1"/>
          </p:nvPr>
        </p:nvSpPr>
        <p:spPr/>
        <p:txBody>
          <a:bodyPr/>
          <a:lstStyle/>
          <a:p>
            <a:r>
              <a:rPr lang="en-US" dirty="0" smtClean="0"/>
              <a:t>DNA</a:t>
            </a:r>
            <a:endParaRPr lang="en-US" dirty="0"/>
          </a:p>
        </p:txBody>
      </p:sp>
      <p:sp>
        <p:nvSpPr>
          <p:cNvPr id="4" name="Content Placeholder 3"/>
          <p:cNvSpPr>
            <a:spLocks noGrp="1"/>
          </p:cNvSpPr>
          <p:nvPr>
            <p:ph sz="half" idx="2"/>
          </p:nvPr>
        </p:nvSpPr>
        <p:spPr/>
        <p:txBody>
          <a:bodyPr/>
          <a:lstStyle/>
          <a:p>
            <a:r>
              <a:rPr lang="en-US" dirty="0" smtClean="0"/>
              <a:t>Doubly strands</a:t>
            </a:r>
          </a:p>
          <a:p>
            <a:r>
              <a:rPr lang="en-US" dirty="0" smtClean="0"/>
              <a:t>Antiparallel helix</a:t>
            </a:r>
          </a:p>
          <a:p>
            <a:r>
              <a:rPr lang="en-US" dirty="0" err="1" smtClean="0"/>
              <a:t>Deoxyribose</a:t>
            </a:r>
            <a:endParaRPr lang="en-US" dirty="0" smtClean="0"/>
          </a:p>
          <a:p>
            <a:r>
              <a:rPr lang="en-US" dirty="0" smtClean="0"/>
              <a:t>Found in nuclear and mitochondria</a:t>
            </a:r>
          </a:p>
          <a:p>
            <a:r>
              <a:rPr lang="en-US" dirty="0" smtClean="0"/>
              <a:t>Its lifetime long</a:t>
            </a:r>
          </a:p>
          <a:p>
            <a:r>
              <a:rPr lang="en-US" dirty="0" smtClean="0"/>
              <a:t>Its bases A,C,G,T</a:t>
            </a:r>
            <a:endParaRPr lang="en-US" dirty="0"/>
          </a:p>
        </p:txBody>
      </p:sp>
      <p:sp>
        <p:nvSpPr>
          <p:cNvPr id="5" name="Text Placeholder 4"/>
          <p:cNvSpPr>
            <a:spLocks noGrp="1"/>
          </p:cNvSpPr>
          <p:nvPr>
            <p:ph type="body" sz="quarter" idx="3"/>
          </p:nvPr>
        </p:nvSpPr>
        <p:spPr/>
        <p:txBody>
          <a:bodyPr/>
          <a:lstStyle/>
          <a:p>
            <a:r>
              <a:rPr lang="en-US" dirty="0" smtClean="0"/>
              <a:t>RNA</a:t>
            </a:r>
            <a:endParaRPr lang="en-US" dirty="0"/>
          </a:p>
        </p:txBody>
      </p:sp>
      <p:sp>
        <p:nvSpPr>
          <p:cNvPr id="6" name="Content Placeholder 5"/>
          <p:cNvSpPr>
            <a:spLocks noGrp="1"/>
          </p:cNvSpPr>
          <p:nvPr>
            <p:ph sz="quarter" idx="4"/>
          </p:nvPr>
        </p:nvSpPr>
        <p:spPr/>
        <p:txBody>
          <a:bodyPr/>
          <a:lstStyle/>
          <a:p>
            <a:r>
              <a:rPr lang="en-US" dirty="0" smtClean="0"/>
              <a:t>Single strand</a:t>
            </a:r>
          </a:p>
          <a:p>
            <a:r>
              <a:rPr lang="en-US" dirty="0" smtClean="0"/>
              <a:t>Hairpin and loops</a:t>
            </a:r>
          </a:p>
          <a:p>
            <a:r>
              <a:rPr lang="en-US" dirty="0" smtClean="0"/>
              <a:t>Ribose</a:t>
            </a:r>
          </a:p>
          <a:p>
            <a:r>
              <a:rPr lang="en-US" dirty="0" smtClean="0"/>
              <a:t>Found in nuclear and cytoplasmic</a:t>
            </a:r>
          </a:p>
          <a:p>
            <a:r>
              <a:rPr lang="en-US" dirty="0" smtClean="0"/>
              <a:t>Its lifetime short</a:t>
            </a:r>
          </a:p>
          <a:p>
            <a:r>
              <a:rPr lang="en-US" dirty="0" smtClean="0"/>
              <a:t>Its bases A,C,U,G</a:t>
            </a:r>
            <a:endParaRPr lang="en-US" dirty="0"/>
          </a:p>
        </p:txBody>
      </p:sp>
    </p:spTree>
    <p:extLst>
      <p:ext uri="{BB962C8B-B14F-4D97-AF65-F5344CB8AC3E}">
        <p14:creationId xmlns:p14="http://schemas.microsoft.com/office/powerpoint/2010/main" val="519626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1613</TotalTime>
  <Words>1167</Words>
  <Application>Microsoft Office PowerPoint</Application>
  <PresentationFormat>On-screen Show (4:3)</PresentationFormat>
  <Paragraphs>145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Session 4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the difference between DNA and RNA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22</cp:revision>
  <dcterms:created xsi:type="dcterms:W3CDTF">2022-11-04T08:39:46Z</dcterms:created>
  <dcterms:modified xsi:type="dcterms:W3CDTF">2022-11-15T17:16:38Z</dcterms:modified>
</cp:coreProperties>
</file>