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cc0235d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cc0235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D2C7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YossefEFM/Covid19-Deat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urworldindata.org/covid-death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gital financial graphs in 3D" id="105" name="Google Shape;105;p13"/>
          <p:cNvPicPr preferRelativeResize="0"/>
          <p:nvPr/>
        </p:nvPicPr>
        <p:blipFill rotWithShape="1">
          <a:blip r:embed="rId3">
            <a:alphaModFix amt="60000"/>
          </a:blip>
          <a:srcRect b="7657" l="0" r="0" t="19995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>
              <a:alpha val="94901"/>
            </a:schemeClr>
          </a:solidFill>
          <a:ln cap="flat" cmpd="sng" w="12700">
            <a:solidFill>
              <a:srgbClr val="E1E8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D2C7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1804987" y="1734989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>
                <a:latin typeface="Arial"/>
                <a:ea typeface="Arial"/>
                <a:cs typeface="Arial"/>
                <a:sym typeface="Arial"/>
              </a:rPr>
              <a:t>Understanding the Global Impact of COVID-19: A Comprehensive Visualization and Analysis</a:t>
            </a:r>
            <a:br>
              <a:rPr b="1" i="0" lang="en-US" sz="3400">
                <a:latin typeface="Arial"/>
                <a:ea typeface="Arial"/>
                <a:cs typeface="Arial"/>
                <a:sym typeface="Arial"/>
              </a:rPr>
            </a:br>
            <a:endParaRPr sz="3400"/>
          </a:p>
        </p:txBody>
      </p:sp>
      <p:sp>
        <p:nvSpPr>
          <p:cNvPr id="108" name="Google Shape;108;p13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319711" y="4070557"/>
            <a:ext cx="3552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by : Yossef Essam Fouad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Total Cases and Total Deaths over Time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870" y="1728216"/>
            <a:ext cx="8408260" cy="463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Total tests Over Time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895" y="2084102"/>
            <a:ext cx="7240010" cy="408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Total vaccinations Over Time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463" y="1839350"/>
            <a:ext cx="8920833" cy="471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Excess morality cumulative Over Time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52" y="1728216"/>
            <a:ext cx="10677379" cy="48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Relationship Between Stringency Index and Excess Mortality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758" y="2155880"/>
            <a:ext cx="8602483" cy="415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Comparison of Excess mortality and Total deaths Over Time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334" y="2099843"/>
            <a:ext cx="8950596" cy="441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Correlation Matrix</a:t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015" y="211015"/>
            <a:ext cx="7979985" cy="663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Vaccination metrics Over Time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445" y="1912067"/>
            <a:ext cx="8471110" cy="494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ctrTitle"/>
          </p:nvPr>
        </p:nvSpPr>
        <p:spPr>
          <a:xfrm>
            <a:off x="576072" y="1124712"/>
            <a:ext cx="11036700" cy="3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find all the Analysis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Any Questions 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ought bubble"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0099" y="625683"/>
            <a:ext cx="5455380" cy="545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411480" y="987552"/>
            <a:ext cx="4485861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411479" y="2688336"/>
            <a:ext cx="4498848" cy="3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Introduction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Dataset Overview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Objectives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Data Analysis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Data Visualization </a:t>
            </a:r>
            <a:endParaRPr/>
          </a:p>
        </p:txBody>
      </p:sp>
      <p:pic>
        <p:nvPicPr>
          <p:cNvPr descr="Person writing on a notepad"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13916" r="6533" t="0"/>
          <a:stretch/>
        </p:blipFill>
        <p:spPr>
          <a:xfrm>
            <a:off x="5308052" y="10"/>
            <a:ext cx="6883948" cy="6857990"/>
          </a:xfrm>
          <a:custGeom>
            <a:rect b="b" l="l" r="r" t="t"/>
            <a:pathLst>
              <a:path extrusionOk="0" h="6858000" w="6883948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rotWithShape="0" algn="r" dir="10800000" dist="38100">
              <a:srgbClr val="D8D8D8">
                <a:alpha val="2980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5C8DA"/>
          </a:solidFill>
          <a:ln cap="flat" cmpd="sng" w="9525">
            <a:solidFill>
              <a:srgbClr val="B5C8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neon sign with blue and purple letters"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85" y="40386"/>
            <a:ext cx="6777228" cy="677722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Introduction: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908304" y="1728216"/>
            <a:ext cx="1084197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The COVID-19 pandemic has undeniably shaped the course of our world, impacting lives across continents. As we strive to comprehend the full scope of its effects, our analysis delves into a dataset encompassing worldwide excess deaths, providing a nuanced perspective on the pandemic's toll.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In this presentation, we embark on a journey through data visualization and analysis, utilizing a rich dataset sourced from </a:t>
            </a: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Our World in Data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. By exploring key metrics, trends, and correlations, we aim to unearth insights that contribute to a holistic understanding of the global landscape during these unprecedented times.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Dataset Overview: 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1012543" y="1728224"/>
            <a:ext cx="10784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Our World in Data</a:t>
            </a:r>
            <a:endParaRPr b="0" i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Time Frame: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3rd </a:t>
            </a:r>
            <a:r>
              <a:rPr lang="en-US"/>
              <a:t>January</a:t>
            </a:r>
            <a:r>
              <a:rPr lang="en-US"/>
              <a:t>  2020 to 19th </a:t>
            </a:r>
            <a:r>
              <a:rPr lang="en-US"/>
              <a:t>December 2023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Objectives: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115568" y="1843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Explore Key Metrics: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Dive into the trends of total cases, total deaths, testing metrics, and vaccination coverage to comprehend the trajectory of the pandemic.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Correlation Analysis: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Examine relationships between various factors such as stringency index, excess mortality, and total deaths to uncover potential patterns.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Geographical Insights: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Investigate how excess mortality varies across continents and explore potential regional disparities.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Vaccination Impact: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Assess the impact of vaccination efforts on the overall landscape, considering metrics like vaccination coverage and new vaccinations.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s and plots layered on a blue digital screen" id="145" name="Google Shape;145;p18"/>
          <p:cNvPicPr preferRelativeResize="0"/>
          <p:nvPr/>
        </p:nvPicPr>
        <p:blipFill rotWithShape="1">
          <a:blip r:embed="rId3">
            <a:alphaModFix/>
          </a:blip>
          <a:srcRect b="18107" l="0" r="0" t="68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0000"/>
                </a:srgbClr>
              </a:gs>
              <a:gs pos="100000">
                <a:srgbClr val="000000">
                  <a:alpha val="8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103116" y="4501201"/>
            <a:ext cx="7985759" cy="868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Data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 summary</a:t>
            </a:r>
            <a:endParaRPr/>
          </a:p>
        </p:txBody>
      </p:sp>
      <p:pic>
        <p:nvPicPr>
          <p:cNvPr descr="A screenshot of a computer screen&#10;&#10;Description automatically generated" id="153" name="Google Shape;153;p19"/>
          <p:cNvPicPr preferRelativeResize="0"/>
          <p:nvPr/>
        </p:nvPicPr>
        <p:blipFill rotWithShape="1">
          <a:blip r:embed="rId3">
            <a:alphaModFix/>
          </a:blip>
          <a:srcRect b="49404" l="-401" r="41349" t="675"/>
          <a:stretch/>
        </p:blipFill>
        <p:spPr>
          <a:xfrm>
            <a:off x="156755" y="1662173"/>
            <a:ext cx="4129209" cy="4513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43320" t="0"/>
          <a:stretch/>
        </p:blipFill>
        <p:spPr>
          <a:xfrm>
            <a:off x="8271795" y="1728215"/>
            <a:ext cx="3763449" cy="4447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43227" t="50000"/>
          <a:stretch/>
        </p:blipFill>
        <p:spPr>
          <a:xfrm>
            <a:off x="4111112" y="1695194"/>
            <a:ext cx="3969775" cy="448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 Statistics </a:t>
            </a:r>
            <a:endParaRPr/>
          </a:p>
        </p:txBody>
      </p:sp>
      <p:pic>
        <p:nvPicPr>
          <p:cNvPr descr="A screenshot of a graph&#10;&#10;Description automatically generated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1004" y="2209800"/>
            <a:ext cx="5528603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13227" t="0"/>
          <a:stretch/>
        </p:blipFill>
        <p:spPr>
          <a:xfrm>
            <a:off x="514604" y="1845890"/>
            <a:ext cx="5486400" cy="372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5C8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D abstract blue and gold cube illustration" id="170" name="Google Shape;170;p21"/>
          <p:cNvPicPr preferRelativeResize="0"/>
          <p:nvPr/>
        </p:nvPicPr>
        <p:blipFill rotWithShape="1">
          <a:blip r:embed="rId3">
            <a:alphaModFix/>
          </a:blip>
          <a:srcRect b="6250" l="0" r="0" t="0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 rot="-5400000">
            <a:off x="3799868" y="-1534136"/>
            <a:ext cx="4592270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lt1"/>
                </a:solidFill>
              </a:rPr>
              <a:t>Data Visualization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530E0"/>
      </a:accent1>
      <a:accent2>
        <a:srgbClr val="7A1ECE"/>
      </a:accent2>
      <a:accent3>
        <a:srgbClr val="4331E1"/>
      </a:accent3>
      <a:accent4>
        <a:srgbClr val="1E55CE"/>
      </a:accent4>
      <a:accent5>
        <a:srgbClr val="30B1E0"/>
      </a:accent5>
      <a:accent6>
        <a:srgbClr val="1CC0A8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