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5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8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9197&amp;picture=-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covid-death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3" name="Picture 22" descr="Digital financial graphs in 3D">
            <a:extLst>
              <a:ext uri="{FF2B5EF4-FFF2-40B4-BE49-F238E27FC236}">
                <a16:creationId xmlns:a16="http://schemas.microsoft.com/office/drawing/2014/main" id="{EA1CE772-5451-BA64-129C-0FA53E6091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996" b="765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46C53-9F66-7219-209A-F6FB29D74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7" y="1734989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b="1" i="0" dirty="0">
                <a:effectLst/>
                <a:latin typeface="Söhne"/>
              </a:rPr>
              <a:t>Understanding the Global Impact of COVID-19: A Comprehensive Visualization and Analysis</a:t>
            </a:r>
            <a:br>
              <a:rPr lang="en-US" sz="3400" b="1" i="0" dirty="0">
                <a:effectLst/>
                <a:latin typeface="Söhne"/>
              </a:rPr>
            </a:br>
            <a:endParaRPr lang="en-US" sz="3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71144-957A-5398-4681-37DCE6EFDBEB}"/>
              </a:ext>
            </a:extLst>
          </p:cNvPr>
          <p:cNvSpPr txBox="1"/>
          <p:nvPr/>
        </p:nvSpPr>
        <p:spPr>
          <a:xfrm>
            <a:off x="4319711" y="407055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Made by : Yossef Essam Fouad</a:t>
            </a:r>
          </a:p>
        </p:txBody>
      </p:sp>
    </p:spTree>
    <p:extLst>
      <p:ext uri="{BB962C8B-B14F-4D97-AF65-F5344CB8AC3E}">
        <p14:creationId xmlns:p14="http://schemas.microsoft.com/office/powerpoint/2010/main" val="35448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7DC3-D456-FA58-FD19-057AC117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Total Cases and Total Deaths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21143-004E-83DF-B56F-F7AA4907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0" y="1728216"/>
            <a:ext cx="8408260" cy="46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21E7-6A2E-F843-AB50-9285AC1D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Total tests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D49C7-F2DD-976C-9E8B-EE44F43D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95" y="2084102"/>
            <a:ext cx="724001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2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04B6-653E-8F69-D8F6-7A5167B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Total vaccinations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1424B-4C33-88F1-CDA9-F58D2BEF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63" y="1839350"/>
            <a:ext cx="8920833" cy="47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2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917F-41FA-56EC-5935-BC511B1B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Excess morality cumulative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53A1A-917C-FE0D-491B-47D4989B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2" y="1728216"/>
            <a:ext cx="10677379" cy="488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6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CB5E-B0E1-24E9-320F-4040DD72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Relationship Between Stringency Index and Excess Mortality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B88BE-2479-1179-CE22-64DF9298E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58" y="2155880"/>
            <a:ext cx="8602483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5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4220-B3B0-884E-CC8C-45EA3192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Comparison of Excess mortality and Total deaths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A6435-B79D-71D7-FF8B-BAD5E5E4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34" y="2099843"/>
            <a:ext cx="8950596" cy="44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1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0A2EF-37B0-B263-DB66-C0B8EC46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Correlation Matrix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B1932-77C5-C0D0-25F2-AAD08424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15" y="211015"/>
            <a:ext cx="7979985" cy="66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7CCC-E170-CDC7-1061-9F80B265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Vaccination metrics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6A6D5-5981-7CDF-E3B8-541DF345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45" y="1912067"/>
            <a:ext cx="8471110" cy="49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8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0B3CE-354E-B327-8171-4AAD4F17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Any Questions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82C41247-116C-46D3-4726-57ADDEF62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5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721054-979F-FE1B-2D8E-A344864BF20E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Thank you  </a:t>
            </a:r>
            <a:endParaRPr lang="en-US" sz="4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neon sign with blue and purple letters">
            <a:extLst>
              <a:ext uri="{FF2B5EF4-FFF2-40B4-BE49-F238E27FC236}">
                <a16:creationId xmlns:a16="http://schemas.microsoft.com/office/drawing/2014/main" id="{F84C596E-8CCC-AC61-462C-0086A4A3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06985" y="40386"/>
            <a:ext cx="6777228" cy="67772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101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9AF7F-1DC3-DEB9-08E8-A0A4A056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0E2C-BFE2-DF91-7FAD-B2A4F4BCC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Dataset Overview</a:t>
            </a:r>
          </a:p>
          <a:p>
            <a:r>
              <a:rPr lang="en-US" b="1" dirty="0"/>
              <a:t>Objectives</a:t>
            </a:r>
          </a:p>
          <a:p>
            <a:r>
              <a:rPr lang="en-US" b="1" dirty="0"/>
              <a:t>Data Analysis</a:t>
            </a:r>
          </a:p>
          <a:p>
            <a:r>
              <a:rPr lang="en-US" b="1" dirty="0"/>
              <a:t>Data Visualization </a:t>
            </a:r>
          </a:p>
        </p:txBody>
      </p:sp>
      <p:pic>
        <p:nvPicPr>
          <p:cNvPr id="20" name="Picture 19" descr="Person writing on a notepad">
            <a:extLst>
              <a:ext uri="{FF2B5EF4-FFF2-40B4-BE49-F238E27FC236}">
                <a16:creationId xmlns:a16="http://schemas.microsoft.com/office/drawing/2014/main" id="{089A4892-0DE4-E293-5C7B-8B5E5739B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17" r="6533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35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FF90-BF37-F4F0-EE19-34624576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31AD-5A65-C6C7-C71E-AF91F95C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304" y="1728216"/>
            <a:ext cx="10841970" cy="52197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The COVID-19 pandemic has undeniably shaped the course of our world, impacting lives across continents. As we strive to comprehend the full scope of its effects, our analysis delves into a dataset encompassing worldwide excess deaths, providing a nuanced perspective on the pandemic's toll.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In this presentation, we embark on a journey through data visualization and analysis, utilizing a rich dataset sourced from </a:t>
            </a:r>
            <a:r>
              <a:rPr lang="en-US" b="0" i="0" u="none" strike="noStrike" dirty="0">
                <a:effectLst/>
                <a:latin typeface="Söhne"/>
              </a:rPr>
              <a:t>Our World in Data</a:t>
            </a:r>
            <a:r>
              <a:rPr lang="en-US" b="0" i="0" dirty="0">
                <a:effectLst/>
                <a:latin typeface="Söhne"/>
              </a:rPr>
              <a:t>. By exploring key metrics, trends, and correlations, we aim to unearth insights that contribute to a holistic understanding of the global landscape during these unprecedented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6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5B6C-E304-871B-3EEE-4DAC8375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F566-0238-21BA-F361-B8D4EDEB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3524"/>
            <a:ext cx="10784332" cy="139547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Source: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u="none" strike="noStrike" dirty="0">
                <a:solidFill>
                  <a:schemeClr val="accent4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World in Data</a:t>
            </a:r>
            <a:endParaRPr lang="en-US" b="0" i="0" dirty="0">
              <a:solidFill>
                <a:schemeClr val="accent4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Time Frame:</a:t>
            </a:r>
            <a:r>
              <a:rPr lang="en-US" b="0" i="0" dirty="0">
                <a:effectLst/>
                <a:latin typeface="Söhne"/>
              </a:rPr>
              <a:t> [Specify the time frame covered by the dataset]</a:t>
            </a:r>
          </a:p>
        </p:txBody>
      </p:sp>
    </p:spTree>
    <p:extLst>
      <p:ext uri="{BB962C8B-B14F-4D97-AF65-F5344CB8AC3E}">
        <p14:creationId xmlns:p14="http://schemas.microsoft.com/office/powerpoint/2010/main" val="34049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16E5-0488-1710-03B5-51481D10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F454-5627-1ECF-A598-8F8A7EA0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43024"/>
            <a:ext cx="10168128" cy="3694176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Explore Key Metrics:</a:t>
            </a:r>
            <a:r>
              <a:rPr lang="en-US" b="0" i="0" dirty="0">
                <a:effectLst/>
                <a:latin typeface="Söhne"/>
              </a:rPr>
              <a:t> Dive into the trends of total cases, total deaths, testing metrics, and vaccination coverage to comprehend the trajectory of the pandemic.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Correlation Analysis:</a:t>
            </a:r>
            <a:r>
              <a:rPr lang="en-US" b="0" i="0" dirty="0">
                <a:effectLst/>
                <a:latin typeface="Söhne"/>
              </a:rPr>
              <a:t> Examine relationships between various factors such as stringency index, excess mortality, and total deaths to uncover potential patterns.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Geographical Insights:</a:t>
            </a:r>
            <a:r>
              <a:rPr lang="en-US" b="0" i="0" dirty="0">
                <a:effectLst/>
                <a:latin typeface="Söhne"/>
              </a:rPr>
              <a:t> Investigate how excess mortality varies across continents and explore potential regional disparities.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Vaccination Impact:</a:t>
            </a:r>
            <a:r>
              <a:rPr lang="en-US" b="0" i="0" dirty="0">
                <a:effectLst/>
                <a:latin typeface="Söhne"/>
              </a:rPr>
              <a:t> Assess the impact of vaccination efforts on the overall landscape, considering metrics like vaccination coverage and new vaccinations.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1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s and plots layered on a blue digital screen">
            <a:extLst>
              <a:ext uri="{FF2B5EF4-FFF2-40B4-BE49-F238E27FC236}">
                <a16:creationId xmlns:a16="http://schemas.microsoft.com/office/drawing/2014/main" id="{645C68C2-7113-4F3A-2732-B78122962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3" b="181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25F92-4C0A-6F96-F9A8-EC87A534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6" y="4501201"/>
            <a:ext cx="7985759" cy="86882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63219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9179-32FC-227C-D1A1-B03C1EA3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CE2B8AC-E0ED-6F0C-112E-816B01ECA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" t="675" r="41349" b="49404"/>
          <a:stretch/>
        </p:blipFill>
        <p:spPr>
          <a:xfrm>
            <a:off x="156755" y="1662173"/>
            <a:ext cx="4129209" cy="4513543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93A4735-14FD-5ABC-BADE-430368BB87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20"/>
          <a:stretch/>
        </p:blipFill>
        <p:spPr>
          <a:xfrm>
            <a:off x="8271795" y="1728215"/>
            <a:ext cx="3763449" cy="4447499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539784-5D04-249A-073D-967052991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43227"/>
          <a:stretch/>
        </p:blipFill>
        <p:spPr>
          <a:xfrm>
            <a:off x="4111112" y="1695194"/>
            <a:ext cx="3969775" cy="44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4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4B51-E41A-4678-1CA6-5654F9CC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C76E5222-01F3-6F43-E55E-D7FC0D220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04" y="2209800"/>
            <a:ext cx="5528603" cy="32512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8315800-DF62-1324-AE3D-2B2E485A77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28"/>
          <a:stretch/>
        </p:blipFill>
        <p:spPr>
          <a:xfrm>
            <a:off x="514604" y="1845890"/>
            <a:ext cx="5486400" cy="37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6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abstract blue and gold cube illustration">
            <a:extLst>
              <a:ext uri="{FF2B5EF4-FFF2-40B4-BE49-F238E27FC236}">
                <a16:creationId xmlns:a16="http://schemas.microsoft.com/office/drawing/2014/main" id="{CEEE65CA-90FB-592B-5BFA-1C7435293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8931A-704D-B475-75E2-D8CB630F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453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0"/>
      </a:lt2>
      <a:accent1>
        <a:srgbClr val="D530E0"/>
      </a:accent1>
      <a:accent2>
        <a:srgbClr val="7A1ECE"/>
      </a:accent2>
      <a:accent3>
        <a:srgbClr val="4331E1"/>
      </a:accent3>
      <a:accent4>
        <a:srgbClr val="1E55CE"/>
      </a:accent4>
      <a:accent5>
        <a:srgbClr val="30B1E0"/>
      </a:accent5>
      <a:accent6>
        <a:srgbClr val="1CC0A8"/>
      </a:accent6>
      <a:hlink>
        <a:srgbClr val="3F87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305</Words>
  <Application>Microsoft Office PowerPoint</Application>
  <PresentationFormat>Widescreen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Calibri</vt:lpstr>
      <vt:lpstr>Neue Haas Grotesk Text Pro</vt:lpstr>
      <vt:lpstr>Söhne</vt:lpstr>
      <vt:lpstr>AccentBoxVTI</vt:lpstr>
      <vt:lpstr>Understanding the Global Impact of COVID-19: A Comprehensive Visualization and Analysis </vt:lpstr>
      <vt:lpstr>Agenda</vt:lpstr>
      <vt:lpstr>Introduction:</vt:lpstr>
      <vt:lpstr>Dataset Overview: </vt:lpstr>
      <vt:lpstr>Objectives:</vt:lpstr>
      <vt:lpstr>Data Analysis</vt:lpstr>
      <vt:lpstr>Data overview</vt:lpstr>
      <vt:lpstr>Summary Statistics </vt:lpstr>
      <vt:lpstr>Data Visualization</vt:lpstr>
      <vt:lpstr>Total Cases and Total Deaths over Time</vt:lpstr>
      <vt:lpstr>Total tests Over Time</vt:lpstr>
      <vt:lpstr>Total vaccinations Over Time</vt:lpstr>
      <vt:lpstr>Excess morality cumulative Over Time</vt:lpstr>
      <vt:lpstr>Relationship Between Stringency Index and Excess Mortality</vt:lpstr>
      <vt:lpstr>Comparison of Excess mortality and Total deaths Over Time</vt:lpstr>
      <vt:lpstr>Correlation Matrix</vt:lpstr>
      <vt:lpstr>Vaccination metrics Over Time</vt:lpstr>
      <vt:lpstr>Any Questions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Global Impact of COVID-19: A Comprehensive Visualization and Analysis </dc:title>
  <dc:creator>يوسف عصام فؤاد محمد</dc:creator>
  <cp:lastModifiedBy>يوسف عصام فؤاد محمد</cp:lastModifiedBy>
  <cp:revision>2</cp:revision>
  <dcterms:created xsi:type="dcterms:W3CDTF">2024-01-06T12:32:16Z</dcterms:created>
  <dcterms:modified xsi:type="dcterms:W3CDTF">2024-01-07T20:32:27Z</dcterms:modified>
</cp:coreProperties>
</file>