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9" roundtripDataSignature="AMtx7mgtb9wTy0vuF50K6VdFooRmQT8p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f1e03305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30f1e03305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0f1e0330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30f1e03305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f1e03305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30f1e03305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0f1e03305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30f1e03305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0f1e0330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30f1e03305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f1e033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0f1e0330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0f1e03305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30f1e03305b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0f1e0330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30f1e03305b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f1e0330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0f1e03305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46"/>
          <p:cNvGrpSpPr/>
          <p:nvPr/>
        </p:nvGrpSpPr>
        <p:grpSpPr>
          <a:xfrm>
            <a:off x="-8466" y="-8468"/>
            <a:ext cx="9169804" cy="6874935"/>
            <a:chOff x="-8466" y="-8468"/>
            <a:chExt cx="9169804" cy="6874935"/>
          </a:xfrm>
        </p:grpSpPr>
        <p:cxnSp>
          <p:nvCxnSpPr>
            <p:cNvPr id="24" name="Google Shape;24;p46"/>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25" name="Google Shape;25;p46"/>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26" name="Google Shape;26;p46"/>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6"/>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6"/>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6"/>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0" name="Google Shape;30;p46"/>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6"/>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6"/>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6"/>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4" name="Google Shape;34;p46"/>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6"/>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4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55"/>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5"/>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5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56"/>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6"/>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56"/>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5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56"/>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56"/>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57"/>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7"/>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5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58"/>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8"/>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58"/>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5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58"/>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58"/>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59"/>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9"/>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59"/>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5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60"/>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0"/>
          <p:cNvSpPr txBox="1"/>
          <p:nvPr>
            <p:ph idx="1" type="body"/>
          </p:nvPr>
        </p:nvSpPr>
        <p:spPr>
          <a:xfrm rot="5400000">
            <a:off x="1843070" y="927120"/>
            <a:ext cx="3880773" cy="634771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6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61"/>
          <p:cNvSpPr txBox="1"/>
          <p:nvPr>
            <p:ph type="title"/>
          </p:nvPr>
        </p:nvSpPr>
        <p:spPr>
          <a:xfrm rot="5400000">
            <a:off x="3840993" y="2745920"/>
            <a:ext cx="5251451" cy="97881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1"/>
          <p:cNvSpPr txBox="1"/>
          <p:nvPr>
            <p:ph idx="1" type="body"/>
          </p:nvPr>
        </p:nvSpPr>
        <p:spPr>
          <a:xfrm rot="5400000">
            <a:off x="581386" y="637813"/>
            <a:ext cx="5251451" cy="519502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6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4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7"/>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4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8"/>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8"/>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9"/>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4" name="Google Shape;54;p49"/>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5" name="Google Shape;55;p4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50"/>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0"/>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50"/>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50"/>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50"/>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5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51"/>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5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53"/>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3"/>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53"/>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80" name="Google Shape;80;p5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54"/>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4"/>
          <p:cNvSpPr/>
          <p:nvPr>
            <p:ph idx="2" type="pic"/>
          </p:nvPr>
        </p:nvSpPr>
        <p:spPr>
          <a:xfrm>
            <a:off x="609599" y="609600"/>
            <a:ext cx="6347714" cy="3845718"/>
          </a:xfrm>
          <a:prstGeom prst="rect">
            <a:avLst/>
          </a:prstGeom>
          <a:noFill/>
          <a:ln>
            <a:noFill/>
          </a:ln>
        </p:spPr>
      </p:sp>
      <p:sp>
        <p:nvSpPr>
          <p:cNvPr id="86" name="Google Shape;86;p54"/>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5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45"/>
          <p:cNvGrpSpPr/>
          <p:nvPr/>
        </p:nvGrpSpPr>
        <p:grpSpPr>
          <a:xfrm>
            <a:off x="-8467" y="-8468"/>
            <a:ext cx="9169805" cy="6874935"/>
            <a:chOff x="-8467" y="-8468"/>
            <a:chExt cx="9169805" cy="6874935"/>
          </a:xfrm>
        </p:grpSpPr>
        <p:sp>
          <p:nvSpPr>
            <p:cNvPr id="7" name="Google Shape;7;p45"/>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45"/>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9" name="Google Shape;9;p45"/>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0" name="Google Shape;10;p45"/>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5"/>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5"/>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5"/>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45"/>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5"/>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5"/>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45"/>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45"/>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4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4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4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umenter.getpostman.com/view/4237486/S1LwxnaE?version=latest#dc4c28e5-95b6-4e68-a157-dc16bf1db12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5.png"/><Relationship Id="rId9" Type="http://schemas.openxmlformats.org/officeDocument/2006/relationships/image" Target="../media/image2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4.png"/><Relationship Id="rId8"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8.png"/><Relationship Id="rId5"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17.png"/><Relationship Id="rId6" Type="http://schemas.openxmlformats.org/officeDocument/2006/relationships/image" Target="../media/image31.png"/><Relationship Id="rId7"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natours.dev/" TargetMode="External"/><Relationship Id="rId4" Type="http://schemas.openxmlformats.org/officeDocument/2006/relationships/hyperlink" Target="https://www.udemy.com/course/nodejs-express-mongodb-bootcam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130595" y="1056640"/>
            <a:ext cx="5826719" cy="299419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5400"/>
              <a:buFont typeface="Trebuchet MS"/>
              <a:buNone/>
            </a:pPr>
            <a:r>
              <a:rPr lang="en-US"/>
              <a:t>Graduation Project Presentation</a:t>
            </a:r>
            <a:endParaRPr/>
          </a:p>
        </p:txBody>
      </p:sp>
      <p:sp>
        <p:nvSpPr>
          <p:cNvPr id="144" name="Google Shape;144;p1"/>
          <p:cNvSpPr txBox="1"/>
          <p:nvPr>
            <p:ph idx="1" type="subTitle"/>
          </p:nvPr>
        </p:nvSpPr>
        <p:spPr>
          <a:xfrm>
            <a:off x="1130595" y="4050834"/>
            <a:ext cx="5826719" cy="23906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960"/>
              <a:buNone/>
            </a:pPr>
            <a:r>
              <a:rPr lang="en-US" sz="1200"/>
              <a:t>Team Names: </a:t>
            </a:r>
            <a:endParaRPr/>
          </a:p>
          <a:p>
            <a:pPr indent="0" lvl="0" marL="0" rtl="0" algn="l">
              <a:spcBef>
                <a:spcPts val="1000"/>
              </a:spcBef>
              <a:spcAft>
                <a:spcPts val="0"/>
              </a:spcAft>
              <a:buSzPts val="960"/>
              <a:buNone/>
            </a:pPr>
            <a:r>
              <a:rPr lang="en-US" sz="1200"/>
              <a:t>	- Yossef Magdy Shebl (API testing)</a:t>
            </a:r>
            <a:br>
              <a:rPr lang="en-US" sz="1200"/>
            </a:br>
            <a:r>
              <a:rPr lang="en-US" sz="1200"/>
              <a:t>	- Ahmed Adel (Manual testing)</a:t>
            </a:r>
            <a:br>
              <a:rPr lang="en-US" sz="1200"/>
            </a:br>
            <a:r>
              <a:rPr lang="en-US" sz="1200"/>
              <a:t>	- George Magdy (Manual testing)</a:t>
            </a:r>
            <a:br>
              <a:rPr lang="en-US" sz="1200"/>
            </a:br>
            <a:r>
              <a:rPr lang="en-US" sz="1200"/>
              <a:t>	- Yossef Samy (Manual testing)</a:t>
            </a:r>
            <a:br>
              <a:rPr lang="en-US" sz="1200"/>
            </a:br>
            <a:r>
              <a:rPr lang="en-US" sz="1200"/>
              <a:t>	- Osama (Manual testing)</a:t>
            </a:r>
            <a:endParaRPr sz="1200"/>
          </a:p>
          <a:p>
            <a:pPr indent="0" lvl="0" marL="0" rtl="0" algn="l">
              <a:spcBef>
                <a:spcPts val="1000"/>
              </a:spcBef>
              <a:spcAft>
                <a:spcPts val="0"/>
              </a:spcAft>
              <a:buSzPts val="960"/>
              <a:buNone/>
            </a:pPr>
            <a:r>
              <a:rPr lang="en-US" sz="1200"/>
              <a:t>Track: software development – software testing</a:t>
            </a:r>
            <a:endParaRPr sz="1200"/>
          </a:p>
          <a:p>
            <a:pPr indent="0" lvl="0" marL="0" rtl="0" algn="l">
              <a:spcBef>
                <a:spcPts val="1000"/>
              </a:spcBef>
              <a:spcAft>
                <a:spcPts val="0"/>
              </a:spcAft>
              <a:buSzPts val="960"/>
              <a:buNone/>
            </a:pPr>
            <a:r>
              <a:rPr lang="en-US" sz="1200"/>
              <a:t>Supervisor name: George Nafady </a:t>
            </a:r>
            <a:endParaRPr sz="1200"/>
          </a:p>
          <a:p>
            <a:pPr indent="0" lvl="0" marL="0" rtl="0" algn="l">
              <a:spcBef>
                <a:spcPts val="1000"/>
              </a:spcBef>
              <a:spcAft>
                <a:spcPts val="0"/>
              </a:spcAft>
              <a:buSzPts val="960"/>
              <a:buNone/>
            </a:pPr>
            <a:r>
              <a:rPr lang="en-US" sz="1200"/>
              <a:t>Date:17/10/2024</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type="title"/>
          </p:nvPr>
        </p:nvSpPr>
        <p:spPr>
          <a:xfrm>
            <a:off x="2785665" y="3088449"/>
            <a:ext cx="3572669" cy="100283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8" name="Google Shape;228;p9"/>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9" name="Google Shape;229;p9"/>
          <p:cNvSpPr txBox="1"/>
          <p:nvPr>
            <p:ph idx="1" type="body"/>
          </p:nvPr>
        </p:nvSpPr>
        <p:spPr>
          <a:xfrm>
            <a:off x="1000126" y="1063302"/>
            <a:ext cx="6447501" cy="4731396"/>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SzPts val="1440"/>
              <a:buChar char="►"/>
            </a:pPr>
            <a:r>
              <a:rPr lang="en-US"/>
              <a:t>API endpoints:</a:t>
            </a:r>
            <a:endParaRPr/>
          </a:p>
          <a:p>
            <a:pPr indent="0" lvl="0" marL="0" rtl="0" algn="l">
              <a:lnSpc>
                <a:spcPct val="90000"/>
              </a:lnSpc>
              <a:spcBef>
                <a:spcPts val="1000"/>
              </a:spcBef>
              <a:spcAft>
                <a:spcPts val="0"/>
              </a:spcAft>
              <a:buSzPts val="1440"/>
              <a:buNone/>
            </a:pPr>
            <a:r>
              <a:rPr lang="en-US"/>
              <a:t>Natours ideas is to view different tours to a variety of places and with many activities, so the endpoints focuses on providing data about:</a:t>
            </a:r>
            <a:endParaRPr/>
          </a:p>
          <a:p>
            <a:pPr indent="-342900" lvl="0" marL="690563" rtl="0" algn="l">
              <a:lnSpc>
                <a:spcPct val="90000"/>
              </a:lnSpc>
              <a:spcBef>
                <a:spcPts val="1000"/>
              </a:spcBef>
              <a:spcAft>
                <a:spcPts val="0"/>
              </a:spcAft>
              <a:buSzPts val="1440"/>
              <a:buFont typeface="Arial"/>
              <a:buChar char="•"/>
            </a:pPr>
            <a:r>
              <a:rPr lang="en-US"/>
              <a:t>Tours.</a:t>
            </a:r>
            <a:endParaRPr/>
          </a:p>
          <a:p>
            <a:pPr indent="-342900" lvl="0" marL="690563" rtl="0" algn="l">
              <a:lnSpc>
                <a:spcPct val="90000"/>
              </a:lnSpc>
              <a:spcBef>
                <a:spcPts val="1000"/>
              </a:spcBef>
              <a:spcAft>
                <a:spcPts val="0"/>
              </a:spcAft>
              <a:buSzPts val="1440"/>
              <a:buFont typeface="Arial"/>
              <a:buChar char="•"/>
            </a:pPr>
            <a:r>
              <a:rPr lang="en-US"/>
              <a:t>Users.</a:t>
            </a:r>
            <a:endParaRPr/>
          </a:p>
          <a:p>
            <a:pPr indent="-342900" lvl="0" marL="690563" rtl="0" algn="l">
              <a:lnSpc>
                <a:spcPct val="90000"/>
              </a:lnSpc>
              <a:spcBef>
                <a:spcPts val="1000"/>
              </a:spcBef>
              <a:spcAft>
                <a:spcPts val="0"/>
              </a:spcAft>
              <a:buSzPts val="1440"/>
              <a:buFont typeface="Arial"/>
              <a:buChar char="•"/>
            </a:pPr>
            <a:r>
              <a:rPr lang="en-US"/>
              <a:t>Reviews.</a:t>
            </a:r>
            <a:endParaRPr/>
          </a:p>
          <a:p>
            <a:pPr indent="-342900" lvl="0" marL="690563" rtl="0" algn="l">
              <a:lnSpc>
                <a:spcPct val="90000"/>
              </a:lnSpc>
              <a:spcBef>
                <a:spcPts val="1000"/>
              </a:spcBef>
              <a:spcAft>
                <a:spcPts val="0"/>
              </a:spcAft>
              <a:buSzPts val="1440"/>
              <a:buFont typeface="Arial"/>
              <a:buChar char="•"/>
            </a:pPr>
            <a:r>
              <a:rPr lang="en-US"/>
              <a:t>Bookings.</a:t>
            </a:r>
            <a:endParaRPr/>
          </a:p>
          <a:p>
            <a:pPr indent="-342900" lvl="0" marL="690563" rtl="0" algn="l">
              <a:lnSpc>
                <a:spcPct val="90000"/>
              </a:lnSpc>
              <a:spcBef>
                <a:spcPts val="1000"/>
              </a:spcBef>
              <a:spcAft>
                <a:spcPts val="0"/>
              </a:spcAft>
              <a:buSzPts val="1440"/>
              <a:buFont typeface="Arial"/>
              <a:buChar char="•"/>
            </a:pPr>
            <a:r>
              <a:rPr lang="en-US"/>
              <a:t>Authentication (login, etc.…).</a:t>
            </a:r>
            <a:endParaRPr/>
          </a:p>
          <a:p>
            <a:pPr indent="0" lvl="0" marL="0" rtl="0" algn="l">
              <a:lnSpc>
                <a:spcPct val="90000"/>
              </a:lnSpc>
              <a:spcBef>
                <a:spcPts val="1000"/>
              </a:spcBef>
              <a:spcAft>
                <a:spcPts val="0"/>
              </a:spcAft>
              <a:buSzPts val="1440"/>
              <a:buNone/>
            </a:pPr>
            <a:r>
              <a:rPr lang="en-US"/>
              <a:t>Endpoints focus on providing way to do CRUD operations on this data.</a:t>
            </a:r>
            <a:endParaRPr/>
          </a:p>
          <a:p>
            <a:pPr indent="0" lvl="0" marL="0" rtl="0" algn="l">
              <a:lnSpc>
                <a:spcPct val="90000"/>
              </a:lnSpc>
              <a:spcBef>
                <a:spcPts val="1000"/>
              </a:spcBef>
              <a:spcAft>
                <a:spcPts val="0"/>
              </a:spcAft>
              <a:buSzPts val="1440"/>
              <a:buNone/>
            </a:pPr>
            <a:r>
              <a:rPr lang="en-US"/>
              <a:t>Specific Endpoints can not be tested because the owner of the website blocked this functionality on demo users also you need to get an admin user which is blocked, some of these endpoints like create tour, delete tour, delete user and many more.</a:t>
            </a:r>
            <a:endParaRPr/>
          </a:p>
          <a:p>
            <a:pPr indent="0" lvl="1" marL="457200" rtl="0" algn="l">
              <a:lnSpc>
                <a:spcPct val="90000"/>
              </a:lnSpc>
              <a:spcBef>
                <a:spcPts val="1000"/>
              </a:spcBef>
              <a:spcAft>
                <a:spcPts val="0"/>
              </a:spcAft>
              <a:buSzPts val="1280"/>
              <a:buNone/>
            </a:pPr>
            <a:r>
              <a:t/>
            </a:r>
            <a:endParaRPr/>
          </a:p>
          <a:p>
            <a:pPr indent="0" lvl="1" marL="457200" rtl="0" algn="l">
              <a:lnSpc>
                <a:spcPct val="90000"/>
              </a:lnSpc>
              <a:spcBef>
                <a:spcPts val="1000"/>
              </a:spcBef>
              <a:spcAft>
                <a:spcPts val="0"/>
              </a:spcAft>
              <a:buSzPts val="1280"/>
              <a:buNone/>
            </a:pPr>
            <a:r>
              <a:t/>
            </a:r>
            <a:endParaRPr/>
          </a:p>
          <a:p>
            <a:pPr indent="0" lvl="0" marL="0" rtl="0" algn="l">
              <a:lnSpc>
                <a:spcPct val="90000"/>
              </a:lnSpc>
              <a:spcBef>
                <a:spcPts val="1000"/>
              </a:spcBef>
              <a:spcAft>
                <a:spcPts val="0"/>
              </a:spcAft>
              <a:buSzPts val="1440"/>
              <a:buNone/>
            </a:pPr>
            <a:r>
              <a:t/>
            </a:r>
            <a:endParaRPr/>
          </a:p>
        </p:txBody>
      </p:sp>
      <p:sp>
        <p:nvSpPr>
          <p:cNvPr id="230" name="Google Shape;230;p9"/>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6" name="Google Shape;236;p10"/>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7" name="Google Shape;237;p10"/>
          <p:cNvSpPr txBox="1"/>
          <p:nvPr>
            <p:ph idx="1" type="body"/>
          </p:nvPr>
        </p:nvSpPr>
        <p:spPr>
          <a:xfrm>
            <a:off x="1069997" y="1200932"/>
            <a:ext cx="7004006" cy="44561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sz="1800">
                <a:solidFill>
                  <a:srgbClr val="404040"/>
                </a:solidFill>
                <a:latin typeface="Trebuchet MS"/>
                <a:ea typeface="Trebuchet MS"/>
                <a:cs typeface="Trebuchet MS"/>
                <a:sym typeface="Trebuchet MS"/>
              </a:rPr>
              <a:t>APIs provided are as follows:</a:t>
            </a:r>
            <a:r>
              <a:rPr lang="en-US" sz="1400" u="sng">
                <a:solidFill>
                  <a:srgbClr val="404040"/>
                </a:solidFill>
                <a:latin typeface="Trebuchet MS"/>
                <a:ea typeface="Trebuchet MS"/>
                <a:cs typeface="Trebuchet MS"/>
                <a:sym typeface="Trebuchet MS"/>
                <a:hlinkClick r:id="rId3">
                  <a:extLst>
                    <a:ext uri="{A12FA001-AC4F-418D-AE19-62706E023703}">
                      <ahyp:hlinkClr val="tx"/>
                    </a:ext>
                  </a:extLst>
                </a:hlinkClick>
              </a:rPr>
              <a:t>(official documentation)</a:t>
            </a:r>
            <a:endParaRPr sz="1400">
              <a:solidFill>
                <a:srgbClr val="404040"/>
              </a:solidFill>
              <a:latin typeface="Trebuchet MS"/>
              <a:ea typeface="Trebuchet MS"/>
              <a:cs typeface="Trebuchet MS"/>
              <a:sym typeface="Trebuchet MS"/>
            </a:endParaRPr>
          </a:p>
          <a:p>
            <a:pPr indent="-285750" lvl="1" marL="742950" rtl="0" algn="l">
              <a:lnSpc>
                <a:spcPct val="90000"/>
              </a:lnSpc>
              <a:spcBef>
                <a:spcPts val="1000"/>
              </a:spcBef>
              <a:spcAft>
                <a:spcPts val="0"/>
              </a:spcAft>
              <a:buSzPts val="1280"/>
              <a:buFont typeface="Trebuchet MS"/>
              <a:buAutoNum type="arabicPeriod"/>
            </a:pPr>
            <a:r>
              <a:rPr lang="en-US">
                <a:solidFill>
                  <a:srgbClr val="404040"/>
                </a:solidFill>
                <a:latin typeface="Trebuchet MS"/>
                <a:ea typeface="Trebuchet MS"/>
                <a:cs typeface="Trebuchet MS"/>
                <a:sym typeface="Trebuchet MS"/>
              </a:rPr>
              <a:t>Tours:</a:t>
            </a:r>
            <a:endParaRPr/>
          </a:p>
          <a:p>
            <a:pPr indent="0" lvl="1" marL="457200" rtl="0" algn="l">
              <a:lnSpc>
                <a:spcPct val="90000"/>
              </a:lnSpc>
              <a:spcBef>
                <a:spcPts val="1000"/>
              </a:spcBef>
              <a:spcAft>
                <a:spcPts val="0"/>
              </a:spcAft>
              <a:buSzPts val="1280"/>
              <a:buNone/>
            </a:pPr>
            <a:r>
              <a:rPr lang="en-US"/>
              <a:t>GET🡪 All Tours (With Query Parameters), Tour By Id, Top 5 Cheap Tours, Monthly Plan, Tour Stats, Tours Within Radius, Distances To Tours From A Certain Location.</a:t>
            </a:r>
            <a:endParaRPr/>
          </a:p>
          <a:p>
            <a:pPr indent="0" lvl="1" marL="457200" rtl="0" algn="l">
              <a:lnSpc>
                <a:spcPct val="90000"/>
              </a:lnSpc>
              <a:spcBef>
                <a:spcPts val="1000"/>
              </a:spcBef>
              <a:spcAft>
                <a:spcPts val="0"/>
              </a:spcAft>
              <a:buSzPts val="1280"/>
              <a:buNone/>
            </a:pPr>
            <a:r>
              <a:rPr lang="en-US"/>
              <a:t>POST🡪 Create New Tour.</a:t>
            </a:r>
            <a:endParaRPr/>
          </a:p>
          <a:p>
            <a:pPr indent="0" lvl="1" marL="457200" rtl="0" algn="l">
              <a:lnSpc>
                <a:spcPct val="90000"/>
              </a:lnSpc>
              <a:spcBef>
                <a:spcPts val="1000"/>
              </a:spcBef>
              <a:spcAft>
                <a:spcPts val="0"/>
              </a:spcAft>
              <a:buSzPts val="1280"/>
              <a:buNone/>
            </a:pPr>
            <a:r>
              <a:rPr lang="en-US"/>
              <a:t>DELETE🡪 Delete Tour.</a:t>
            </a:r>
            <a:endParaRPr/>
          </a:p>
          <a:p>
            <a:pPr indent="0" lvl="1" marL="457200" rtl="0" algn="l">
              <a:lnSpc>
                <a:spcPct val="90000"/>
              </a:lnSpc>
              <a:spcBef>
                <a:spcPts val="1000"/>
              </a:spcBef>
              <a:spcAft>
                <a:spcPts val="0"/>
              </a:spcAft>
              <a:buSzPts val="1280"/>
              <a:buNone/>
            </a:pPr>
            <a:r>
              <a:rPr lang="en-US"/>
              <a:t>PATCH🡪 Update Tour.</a:t>
            </a:r>
            <a:endParaRPr/>
          </a:p>
          <a:p>
            <a:pPr indent="-342900" lvl="1" marL="800100" rtl="0" algn="l">
              <a:lnSpc>
                <a:spcPct val="90000"/>
              </a:lnSpc>
              <a:spcBef>
                <a:spcPts val="1000"/>
              </a:spcBef>
              <a:spcAft>
                <a:spcPts val="0"/>
              </a:spcAft>
              <a:buSzPts val="1280"/>
              <a:buFont typeface="Trebuchet MS"/>
              <a:buAutoNum type="arabicPeriod" startAt="2"/>
            </a:pPr>
            <a:r>
              <a:rPr lang="en-US"/>
              <a:t>Users:</a:t>
            </a:r>
            <a:endParaRPr/>
          </a:p>
          <a:p>
            <a:pPr indent="0" lvl="1" marL="457200" rtl="0" algn="l">
              <a:lnSpc>
                <a:spcPct val="90000"/>
              </a:lnSpc>
              <a:spcBef>
                <a:spcPts val="1000"/>
              </a:spcBef>
              <a:spcAft>
                <a:spcPts val="0"/>
              </a:spcAft>
              <a:buSzPts val="1280"/>
              <a:buNone/>
            </a:pPr>
            <a:r>
              <a:rPr lang="en-US"/>
              <a:t>GET🡪 All Users, Single User, Current User.</a:t>
            </a:r>
            <a:endParaRPr/>
          </a:p>
          <a:p>
            <a:pPr indent="0" lvl="1" marL="457200" rtl="0" algn="l">
              <a:lnSpc>
                <a:spcPct val="90000"/>
              </a:lnSpc>
              <a:spcBef>
                <a:spcPts val="1000"/>
              </a:spcBef>
              <a:spcAft>
                <a:spcPts val="0"/>
              </a:spcAft>
              <a:buSzPts val="1280"/>
              <a:buNone/>
            </a:pPr>
            <a:r>
              <a:rPr lang="en-US"/>
              <a:t>POST🡪 Included In Auth APIs.</a:t>
            </a:r>
            <a:endParaRPr/>
          </a:p>
          <a:p>
            <a:pPr indent="0" lvl="1" marL="457200" rtl="0" algn="l">
              <a:lnSpc>
                <a:spcPct val="90000"/>
              </a:lnSpc>
              <a:spcBef>
                <a:spcPts val="1000"/>
              </a:spcBef>
              <a:spcAft>
                <a:spcPts val="0"/>
              </a:spcAft>
              <a:buSzPts val="1280"/>
              <a:buNone/>
            </a:pPr>
            <a:r>
              <a:rPr lang="en-US"/>
              <a:t>DELETE🡪 User, Current User.</a:t>
            </a:r>
            <a:endParaRPr/>
          </a:p>
          <a:p>
            <a:pPr indent="0" lvl="1" marL="457200" rtl="0" algn="l">
              <a:lnSpc>
                <a:spcPct val="90000"/>
              </a:lnSpc>
              <a:spcBef>
                <a:spcPts val="1000"/>
              </a:spcBef>
              <a:spcAft>
                <a:spcPts val="0"/>
              </a:spcAft>
              <a:buSzPts val="1280"/>
              <a:buNone/>
            </a:pPr>
            <a:r>
              <a:rPr lang="en-US"/>
              <a:t>PATCH🡪 Update User, Update Current User.</a:t>
            </a:r>
            <a:endParaRPr/>
          </a:p>
          <a:p>
            <a:pPr indent="0" lvl="1" marL="457200" rtl="0" algn="l">
              <a:lnSpc>
                <a:spcPct val="90000"/>
              </a:lnSpc>
              <a:spcBef>
                <a:spcPts val="1000"/>
              </a:spcBef>
              <a:spcAft>
                <a:spcPts val="0"/>
              </a:spcAft>
              <a:buSzPts val="1280"/>
              <a:buNone/>
            </a:pPr>
            <a:r>
              <a:t/>
            </a:r>
            <a:endParaRPr/>
          </a:p>
          <a:p>
            <a:pPr indent="0" lvl="1" marL="457200" rtl="0" algn="l">
              <a:lnSpc>
                <a:spcPct val="90000"/>
              </a:lnSpc>
              <a:spcBef>
                <a:spcPts val="1000"/>
              </a:spcBef>
              <a:spcAft>
                <a:spcPts val="0"/>
              </a:spcAft>
              <a:buSzPts val="1280"/>
              <a:buNone/>
            </a:pPr>
            <a:r>
              <a:t/>
            </a:r>
            <a:endParaRPr/>
          </a:p>
          <a:p>
            <a:pPr indent="0" lvl="1" marL="457200" rtl="0" algn="l">
              <a:lnSpc>
                <a:spcPct val="90000"/>
              </a:lnSpc>
              <a:spcBef>
                <a:spcPts val="1000"/>
              </a:spcBef>
              <a:spcAft>
                <a:spcPts val="0"/>
              </a:spcAft>
              <a:buSzPts val="1280"/>
              <a:buNone/>
            </a:pPr>
            <a:r>
              <a:t/>
            </a:r>
            <a:endParaRPr/>
          </a:p>
          <a:p>
            <a:pPr indent="0" lvl="0" marL="0" rtl="0" algn="l">
              <a:lnSpc>
                <a:spcPct val="90000"/>
              </a:lnSpc>
              <a:spcBef>
                <a:spcPts val="1000"/>
              </a:spcBef>
              <a:spcAft>
                <a:spcPts val="0"/>
              </a:spcAft>
              <a:buSzPts val="1440"/>
              <a:buNone/>
            </a:pPr>
            <a:r>
              <a:t/>
            </a:r>
            <a:endParaRPr/>
          </a:p>
        </p:txBody>
      </p:sp>
      <p:sp>
        <p:nvSpPr>
          <p:cNvPr id="238" name="Google Shape;238;p10"/>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4" name="Google Shape;244;p11"/>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5" name="Google Shape;245;p11"/>
          <p:cNvSpPr txBox="1"/>
          <p:nvPr>
            <p:ph idx="1" type="body"/>
          </p:nvPr>
        </p:nvSpPr>
        <p:spPr>
          <a:xfrm>
            <a:off x="1069996" y="1073323"/>
            <a:ext cx="7360020" cy="4711354"/>
          </a:xfrm>
          <a:prstGeom prst="rect">
            <a:avLst/>
          </a:prstGeom>
          <a:noFill/>
          <a:ln>
            <a:noFill/>
          </a:ln>
        </p:spPr>
        <p:txBody>
          <a:bodyPr anchorCtr="0" anchor="t" bIns="45700" lIns="91425" spcFirstLastPara="1" rIns="91425" wrap="square" tIns="45700">
            <a:normAutofit/>
          </a:bodyPr>
          <a:lstStyle/>
          <a:p>
            <a:pPr indent="-342900" lvl="1" marL="800100" rtl="0" algn="l">
              <a:lnSpc>
                <a:spcPct val="90000"/>
              </a:lnSpc>
              <a:spcBef>
                <a:spcPts val="0"/>
              </a:spcBef>
              <a:spcAft>
                <a:spcPts val="0"/>
              </a:spcAft>
              <a:buSzPts val="1280"/>
              <a:buFont typeface="Trebuchet MS"/>
              <a:buAutoNum type="arabicPeriod" startAt="3"/>
            </a:pPr>
            <a:r>
              <a:rPr lang="en-US">
                <a:solidFill>
                  <a:srgbClr val="404040"/>
                </a:solidFill>
                <a:latin typeface="Trebuchet MS"/>
                <a:ea typeface="Trebuchet MS"/>
                <a:cs typeface="Trebuchet MS"/>
                <a:sym typeface="Trebuchet MS"/>
              </a:rPr>
              <a:t>Authentication:</a:t>
            </a:r>
            <a:endParaRPr/>
          </a:p>
          <a:p>
            <a:pPr indent="0" lvl="1" marL="457200" rtl="0" algn="l">
              <a:lnSpc>
                <a:spcPct val="90000"/>
              </a:lnSpc>
              <a:spcBef>
                <a:spcPts val="1000"/>
              </a:spcBef>
              <a:spcAft>
                <a:spcPts val="0"/>
              </a:spcAft>
              <a:buSzPts val="1280"/>
              <a:buNone/>
            </a:pPr>
            <a:r>
              <a:rPr lang="en-US"/>
              <a:t>POST🡪 Sign Up, Login, Forgot Password.</a:t>
            </a:r>
            <a:endParaRPr/>
          </a:p>
          <a:p>
            <a:pPr indent="0" lvl="1" marL="457200" rtl="0" algn="l">
              <a:lnSpc>
                <a:spcPct val="90000"/>
              </a:lnSpc>
              <a:spcBef>
                <a:spcPts val="1000"/>
              </a:spcBef>
              <a:spcAft>
                <a:spcPts val="0"/>
              </a:spcAft>
              <a:buSzPts val="1280"/>
              <a:buNone/>
            </a:pPr>
            <a:r>
              <a:rPr lang="en-US"/>
              <a:t>PATCH🡪 Reset Password, Update Current User Password.</a:t>
            </a:r>
            <a:endParaRPr/>
          </a:p>
          <a:p>
            <a:pPr indent="-342900" lvl="1" marL="800100" rtl="0" algn="l">
              <a:lnSpc>
                <a:spcPct val="90000"/>
              </a:lnSpc>
              <a:spcBef>
                <a:spcPts val="1000"/>
              </a:spcBef>
              <a:spcAft>
                <a:spcPts val="0"/>
              </a:spcAft>
              <a:buSzPts val="1280"/>
              <a:buFont typeface="Trebuchet MS"/>
              <a:buAutoNum type="arabicPeriod" startAt="4"/>
            </a:pPr>
            <a:r>
              <a:rPr lang="en-US"/>
              <a:t>Reviews:</a:t>
            </a:r>
            <a:endParaRPr/>
          </a:p>
          <a:p>
            <a:pPr indent="0" lvl="1" marL="457200" rtl="0" algn="l">
              <a:lnSpc>
                <a:spcPct val="90000"/>
              </a:lnSpc>
              <a:spcBef>
                <a:spcPts val="1000"/>
              </a:spcBef>
              <a:spcAft>
                <a:spcPts val="0"/>
              </a:spcAft>
              <a:buSzPts val="1280"/>
              <a:buNone/>
            </a:pPr>
            <a:r>
              <a:rPr lang="en-US"/>
              <a:t>GET🡪 All Reviews, Single Review.</a:t>
            </a:r>
            <a:endParaRPr/>
          </a:p>
          <a:p>
            <a:pPr indent="0" lvl="1" marL="457200" rtl="0" algn="l">
              <a:lnSpc>
                <a:spcPct val="90000"/>
              </a:lnSpc>
              <a:spcBef>
                <a:spcPts val="1000"/>
              </a:spcBef>
              <a:spcAft>
                <a:spcPts val="0"/>
              </a:spcAft>
              <a:buSzPts val="1280"/>
              <a:buNone/>
            </a:pPr>
            <a:r>
              <a:rPr lang="en-US"/>
              <a:t>POST🡪 Create New Review.</a:t>
            </a:r>
            <a:endParaRPr/>
          </a:p>
          <a:p>
            <a:pPr indent="0" lvl="1" marL="457200" rtl="0" algn="l">
              <a:lnSpc>
                <a:spcPct val="90000"/>
              </a:lnSpc>
              <a:spcBef>
                <a:spcPts val="1000"/>
              </a:spcBef>
              <a:spcAft>
                <a:spcPts val="0"/>
              </a:spcAft>
              <a:buSzPts val="1280"/>
              <a:buNone/>
            </a:pPr>
            <a:r>
              <a:rPr lang="en-US"/>
              <a:t>DELETE🡪 Delete Review.</a:t>
            </a:r>
            <a:endParaRPr/>
          </a:p>
          <a:p>
            <a:pPr indent="0" lvl="1" marL="457200" rtl="0" algn="l">
              <a:lnSpc>
                <a:spcPct val="90000"/>
              </a:lnSpc>
              <a:spcBef>
                <a:spcPts val="1000"/>
              </a:spcBef>
              <a:spcAft>
                <a:spcPts val="0"/>
              </a:spcAft>
              <a:buSzPts val="1280"/>
              <a:buNone/>
            </a:pPr>
            <a:r>
              <a:rPr lang="en-US"/>
              <a:t>PATCH🡪 Update Review.</a:t>
            </a:r>
            <a:endParaRPr/>
          </a:p>
          <a:p>
            <a:pPr indent="-342900" lvl="1" marL="800100" rtl="0" algn="l">
              <a:lnSpc>
                <a:spcPct val="90000"/>
              </a:lnSpc>
              <a:spcBef>
                <a:spcPts val="1000"/>
              </a:spcBef>
              <a:spcAft>
                <a:spcPts val="0"/>
              </a:spcAft>
              <a:buSzPts val="1280"/>
              <a:buFont typeface="Trebuchet MS"/>
              <a:buAutoNum type="arabicPeriod" startAt="5"/>
            </a:pPr>
            <a:r>
              <a:rPr lang="en-US"/>
              <a:t>Write a review on a specific tour</a:t>
            </a:r>
            <a:endParaRPr/>
          </a:p>
          <a:p>
            <a:pPr indent="0" lvl="1" marL="457200" rtl="0" algn="l">
              <a:lnSpc>
                <a:spcPct val="90000"/>
              </a:lnSpc>
              <a:spcBef>
                <a:spcPts val="1000"/>
              </a:spcBef>
              <a:spcAft>
                <a:spcPts val="0"/>
              </a:spcAft>
              <a:buSzPts val="1280"/>
              <a:buNone/>
            </a:pPr>
            <a:r>
              <a:rPr lang="en-US"/>
              <a:t>GET🡪 All Reviews on a Tour.</a:t>
            </a:r>
            <a:endParaRPr/>
          </a:p>
          <a:p>
            <a:pPr indent="0" lvl="1" marL="457200" rtl="0" algn="l">
              <a:lnSpc>
                <a:spcPct val="90000"/>
              </a:lnSpc>
              <a:spcBef>
                <a:spcPts val="1000"/>
              </a:spcBef>
              <a:spcAft>
                <a:spcPts val="0"/>
              </a:spcAft>
              <a:buSzPts val="1280"/>
              <a:buNone/>
            </a:pPr>
            <a:r>
              <a:rPr lang="en-US"/>
              <a:t>POST🡪 Create New Review on a Tour.</a:t>
            </a:r>
            <a:endParaRPr/>
          </a:p>
          <a:p>
            <a:pPr indent="-342900" lvl="1" marL="800100" rtl="0" algn="l">
              <a:lnSpc>
                <a:spcPct val="90000"/>
              </a:lnSpc>
              <a:spcBef>
                <a:spcPts val="1000"/>
              </a:spcBef>
              <a:spcAft>
                <a:spcPts val="0"/>
              </a:spcAft>
              <a:buSzPts val="1280"/>
              <a:buFont typeface="Trebuchet MS"/>
              <a:buAutoNum type="arabicPeriod" startAt="6"/>
            </a:pPr>
            <a:r>
              <a:rPr lang="en-US"/>
              <a:t>Bookings:</a:t>
            </a:r>
            <a:endParaRPr/>
          </a:p>
          <a:p>
            <a:pPr indent="0" lvl="1" marL="457200" rtl="0" algn="l">
              <a:lnSpc>
                <a:spcPct val="90000"/>
              </a:lnSpc>
              <a:spcBef>
                <a:spcPts val="1000"/>
              </a:spcBef>
              <a:spcAft>
                <a:spcPts val="0"/>
              </a:spcAft>
              <a:buSzPts val="1280"/>
              <a:buNone/>
            </a:pPr>
            <a:r>
              <a:rPr lang="en-US"/>
              <a:t>GET🡪 All Bookings, Single Booking.</a:t>
            </a:r>
            <a:endParaRPr/>
          </a:p>
          <a:p>
            <a:pPr indent="0" lvl="0" marL="0" rtl="0" algn="l">
              <a:lnSpc>
                <a:spcPct val="90000"/>
              </a:lnSpc>
              <a:spcBef>
                <a:spcPts val="1000"/>
              </a:spcBef>
              <a:spcAft>
                <a:spcPts val="0"/>
              </a:spcAft>
              <a:buSzPts val="1440"/>
              <a:buNone/>
            </a:pPr>
            <a:r>
              <a:t/>
            </a:r>
            <a:endParaRPr/>
          </a:p>
        </p:txBody>
      </p:sp>
      <p:sp>
        <p:nvSpPr>
          <p:cNvPr id="246" name="Google Shape;246;p11"/>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idx="1" type="body"/>
          </p:nvPr>
        </p:nvSpPr>
        <p:spPr>
          <a:xfrm>
            <a:off x="1000126" y="1063302"/>
            <a:ext cx="6447501" cy="473139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Types of testing:</a:t>
            </a:r>
            <a:endParaRPr/>
          </a:p>
          <a:p>
            <a:pPr indent="0" lvl="0" marL="0" rtl="0" algn="l">
              <a:lnSpc>
                <a:spcPct val="90000"/>
              </a:lnSpc>
              <a:spcBef>
                <a:spcPts val="1000"/>
              </a:spcBef>
              <a:spcAft>
                <a:spcPts val="0"/>
              </a:spcAft>
              <a:buSzPts val="1440"/>
              <a:buNone/>
            </a:pPr>
            <a:r>
              <a:rPr lang="en-US"/>
              <a:t>Testing will be split mainly into 2 types:</a:t>
            </a:r>
            <a:endParaRPr/>
          </a:p>
          <a:p>
            <a:pPr indent="-342900" lvl="0" marL="688975" rtl="0" algn="l">
              <a:lnSpc>
                <a:spcPct val="90000"/>
              </a:lnSpc>
              <a:spcBef>
                <a:spcPts val="1000"/>
              </a:spcBef>
              <a:spcAft>
                <a:spcPts val="0"/>
              </a:spcAft>
              <a:buSzPts val="1440"/>
              <a:buFont typeface="Trebuchet MS"/>
              <a:buAutoNum type="arabicPeriod"/>
            </a:pPr>
            <a:r>
              <a:rPr lang="en-US"/>
              <a:t>Functional testing: testing the functionality if the API includes:</a:t>
            </a:r>
            <a:endParaRPr/>
          </a:p>
          <a:p>
            <a:pPr indent="-285750" lvl="1" marL="1089025" rtl="0" algn="l">
              <a:lnSpc>
                <a:spcPct val="90000"/>
              </a:lnSpc>
              <a:spcBef>
                <a:spcPts val="1000"/>
              </a:spcBef>
              <a:spcAft>
                <a:spcPts val="0"/>
              </a:spcAft>
              <a:buSzPts val="1280"/>
              <a:buFont typeface="Arial"/>
              <a:buChar char="•"/>
            </a:pPr>
            <a:r>
              <a:rPr lang="en-US"/>
              <a:t>Verify response and request body structure and schema.</a:t>
            </a:r>
            <a:endParaRPr/>
          </a:p>
          <a:p>
            <a:pPr indent="-285750" lvl="1" marL="1089025" rtl="0" algn="l">
              <a:lnSpc>
                <a:spcPct val="90000"/>
              </a:lnSpc>
              <a:spcBef>
                <a:spcPts val="1000"/>
              </a:spcBef>
              <a:spcAft>
                <a:spcPts val="0"/>
              </a:spcAft>
              <a:buSzPts val="1280"/>
              <a:buFont typeface="Arial"/>
              <a:buChar char="•"/>
            </a:pPr>
            <a:r>
              <a:rPr lang="en-US"/>
              <a:t>Check URL structure is as expected.</a:t>
            </a:r>
            <a:endParaRPr/>
          </a:p>
          <a:p>
            <a:pPr indent="-285750" lvl="1" marL="1089025" rtl="0" algn="l">
              <a:lnSpc>
                <a:spcPct val="90000"/>
              </a:lnSpc>
              <a:spcBef>
                <a:spcPts val="1000"/>
              </a:spcBef>
              <a:spcAft>
                <a:spcPts val="0"/>
              </a:spcAft>
              <a:buSzPts val="1280"/>
              <a:buFont typeface="Arial"/>
              <a:buChar char="•"/>
            </a:pPr>
            <a:r>
              <a:rPr lang="en-US"/>
              <a:t>Check request method.</a:t>
            </a:r>
            <a:endParaRPr/>
          </a:p>
          <a:p>
            <a:pPr indent="-342900" lvl="0" marL="688975" rtl="0" algn="l">
              <a:lnSpc>
                <a:spcPct val="90000"/>
              </a:lnSpc>
              <a:spcBef>
                <a:spcPts val="1000"/>
              </a:spcBef>
              <a:spcAft>
                <a:spcPts val="0"/>
              </a:spcAft>
              <a:buSzPts val="1440"/>
              <a:buFont typeface="Trebuchet MS"/>
              <a:buAutoNum type="arabicPeriod"/>
            </a:pPr>
            <a:r>
              <a:rPr lang="en-US"/>
              <a:t>Security testing: </a:t>
            </a:r>
            <a:endParaRPr/>
          </a:p>
          <a:p>
            <a:pPr indent="-285750" lvl="1" marL="1089025" rtl="0" algn="l">
              <a:lnSpc>
                <a:spcPct val="90000"/>
              </a:lnSpc>
              <a:spcBef>
                <a:spcPts val="1000"/>
              </a:spcBef>
              <a:spcAft>
                <a:spcPts val="0"/>
              </a:spcAft>
              <a:buSzPts val="1280"/>
              <a:buFont typeface="Arial"/>
              <a:buChar char="•"/>
            </a:pPr>
            <a:r>
              <a:rPr lang="en-US"/>
              <a:t>Test cookies.</a:t>
            </a:r>
            <a:endParaRPr/>
          </a:p>
          <a:p>
            <a:pPr indent="-285750" lvl="1" marL="1089025" rtl="0" algn="l">
              <a:lnSpc>
                <a:spcPct val="90000"/>
              </a:lnSpc>
              <a:spcBef>
                <a:spcPts val="1000"/>
              </a:spcBef>
              <a:spcAft>
                <a:spcPts val="0"/>
              </a:spcAft>
              <a:buSzPts val="1280"/>
              <a:buFont typeface="Arial"/>
              <a:buChar char="•"/>
            </a:pPr>
            <a:r>
              <a:rPr lang="en-US"/>
              <a:t>Test heading “authorization”.</a:t>
            </a:r>
            <a:endParaRPr/>
          </a:p>
          <a:p>
            <a:pPr indent="-285750" lvl="1" marL="1089025" rtl="0" algn="l">
              <a:lnSpc>
                <a:spcPct val="90000"/>
              </a:lnSpc>
              <a:spcBef>
                <a:spcPts val="1000"/>
              </a:spcBef>
              <a:spcAft>
                <a:spcPts val="0"/>
              </a:spcAft>
              <a:buSzPts val="1280"/>
              <a:buFont typeface="Arial"/>
              <a:buChar char="•"/>
            </a:pPr>
            <a:r>
              <a:rPr lang="en-US"/>
              <a:t>Test “JWT” token.</a:t>
            </a:r>
            <a:endParaRPr/>
          </a:p>
          <a:p>
            <a:pPr indent="0" lvl="1" marL="803275" rtl="0" algn="l">
              <a:lnSpc>
                <a:spcPct val="90000"/>
              </a:lnSpc>
              <a:spcBef>
                <a:spcPts val="1000"/>
              </a:spcBef>
              <a:spcAft>
                <a:spcPts val="0"/>
              </a:spcAft>
              <a:buSzPts val="128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3"/>
          <p:cNvSpPr txBox="1"/>
          <p:nvPr>
            <p:ph idx="1" type="body"/>
          </p:nvPr>
        </p:nvSpPr>
        <p:spPr>
          <a:xfrm>
            <a:off x="1000126" y="2394897"/>
            <a:ext cx="6447501" cy="206820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Tools used in testing:</a:t>
            </a:r>
            <a:endParaRPr/>
          </a:p>
          <a:p>
            <a:pPr indent="0" lvl="0" marL="0" rtl="0" algn="l">
              <a:lnSpc>
                <a:spcPct val="90000"/>
              </a:lnSpc>
              <a:spcBef>
                <a:spcPts val="1000"/>
              </a:spcBef>
              <a:spcAft>
                <a:spcPts val="0"/>
              </a:spcAft>
              <a:buSzPts val="1440"/>
              <a:buNone/>
            </a:pPr>
            <a:r>
              <a:rPr lang="en-US"/>
              <a:t>Main tool used in API testing is Postman.</a:t>
            </a:r>
            <a:endParaRPr/>
          </a:p>
          <a:p>
            <a:pPr indent="0" lvl="0" marL="0" rtl="0" algn="l">
              <a:lnSpc>
                <a:spcPct val="90000"/>
              </a:lnSpc>
              <a:spcBef>
                <a:spcPts val="1000"/>
              </a:spcBef>
              <a:spcAft>
                <a:spcPts val="0"/>
              </a:spcAft>
              <a:buSzPts val="1440"/>
              <a:buNone/>
            </a:pPr>
            <a:r>
              <a:rPr lang="en-US"/>
              <a:t>Postman is an API platform which helps with building APIs and testing them.</a:t>
            </a:r>
            <a:endParaRPr/>
          </a:p>
          <a:p>
            <a:pPr indent="0" lvl="0" marL="0" rtl="0" algn="l">
              <a:lnSpc>
                <a:spcPct val="90000"/>
              </a:lnSpc>
              <a:spcBef>
                <a:spcPts val="1000"/>
              </a:spcBef>
              <a:spcAft>
                <a:spcPts val="0"/>
              </a:spcAft>
              <a:buSzPts val="1440"/>
              <a:buNone/>
            </a:pPr>
            <a:r>
              <a:rPr lang="en-US"/>
              <a:t>It provides an environment for running JavaScript code to write and execute test cases.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idx="1" type="body"/>
          </p:nvPr>
        </p:nvSpPr>
        <p:spPr>
          <a:xfrm>
            <a:off x="1000126" y="1063302"/>
            <a:ext cx="6447501" cy="54289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Test cases design:</a:t>
            </a:r>
            <a:endParaRPr/>
          </a:p>
          <a:p>
            <a:pPr indent="0" lvl="0" marL="0" rtl="0" algn="l">
              <a:lnSpc>
                <a:spcPct val="90000"/>
              </a:lnSpc>
              <a:spcBef>
                <a:spcPts val="1000"/>
              </a:spcBef>
              <a:spcAft>
                <a:spcPts val="0"/>
              </a:spcAft>
              <a:buSzPts val="1440"/>
              <a:buNone/>
            </a:pPr>
            <a:r>
              <a:rPr lang="en-US"/>
              <a:t>Test cases will focus on functional testing and security testing, testing the positive test cases only (valid input, valid output).</a:t>
            </a:r>
            <a:endParaRPr/>
          </a:p>
          <a:p>
            <a:pPr indent="0" lvl="0" marL="0" rtl="0" algn="l">
              <a:lnSpc>
                <a:spcPct val="90000"/>
              </a:lnSpc>
              <a:spcBef>
                <a:spcPts val="1000"/>
              </a:spcBef>
              <a:spcAft>
                <a:spcPts val="0"/>
              </a:spcAft>
              <a:buSzPts val="1440"/>
              <a:buNone/>
            </a:pPr>
            <a:r>
              <a:rPr lang="en-US"/>
              <a:t>Some endpoints were tested against negative cases.</a:t>
            </a:r>
            <a:endParaRPr/>
          </a:p>
          <a:p>
            <a:pPr indent="0" lvl="0" marL="0" rtl="0" algn="l">
              <a:lnSpc>
                <a:spcPct val="90000"/>
              </a:lnSpc>
              <a:spcBef>
                <a:spcPts val="1000"/>
              </a:spcBef>
              <a:spcAft>
                <a:spcPts val="0"/>
              </a:spcAft>
              <a:buSzPts val="1440"/>
              <a:buNone/>
            </a:pPr>
            <a:r>
              <a:rPr lang="en-US"/>
              <a:t>Each test case includes:</a:t>
            </a:r>
            <a:endParaRPr/>
          </a:p>
          <a:p>
            <a:pPr indent="-285750" lvl="1" marL="742950" rtl="0" algn="l">
              <a:lnSpc>
                <a:spcPct val="90000"/>
              </a:lnSpc>
              <a:spcBef>
                <a:spcPts val="1000"/>
              </a:spcBef>
              <a:spcAft>
                <a:spcPts val="0"/>
              </a:spcAft>
              <a:buSzPts val="1280"/>
              <a:buFont typeface="Arial"/>
              <a:buChar char="•"/>
            </a:pPr>
            <a:r>
              <a:rPr lang="en-US"/>
              <a:t>URL call (API call).</a:t>
            </a:r>
            <a:endParaRPr/>
          </a:p>
          <a:p>
            <a:pPr indent="-285750" lvl="1" marL="742950" rtl="0" algn="l">
              <a:lnSpc>
                <a:spcPct val="90000"/>
              </a:lnSpc>
              <a:spcBef>
                <a:spcPts val="1000"/>
              </a:spcBef>
              <a:spcAft>
                <a:spcPts val="0"/>
              </a:spcAft>
              <a:buSzPts val="1280"/>
              <a:buFont typeface="Arial"/>
              <a:buChar char="•"/>
            </a:pPr>
            <a:r>
              <a:rPr lang="en-US"/>
              <a:t>Expected result.</a:t>
            </a:r>
            <a:endParaRPr/>
          </a:p>
          <a:p>
            <a:pPr indent="-285750" lvl="1" marL="742950" rtl="0" algn="l">
              <a:lnSpc>
                <a:spcPct val="90000"/>
              </a:lnSpc>
              <a:spcBef>
                <a:spcPts val="1000"/>
              </a:spcBef>
              <a:spcAft>
                <a:spcPts val="0"/>
              </a:spcAft>
              <a:buSzPts val="1280"/>
              <a:buFont typeface="Arial"/>
              <a:buChar char="•"/>
            </a:pPr>
            <a:r>
              <a:rPr lang="en-US"/>
              <a:t>Actual result.</a:t>
            </a:r>
            <a:endParaRPr/>
          </a:p>
          <a:p>
            <a:pPr indent="-285750" lvl="1" marL="742950" rtl="0" algn="l">
              <a:lnSpc>
                <a:spcPct val="90000"/>
              </a:lnSpc>
              <a:spcBef>
                <a:spcPts val="1000"/>
              </a:spcBef>
              <a:spcAft>
                <a:spcPts val="0"/>
              </a:spcAft>
              <a:buSzPts val="1280"/>
              <a:buFont typeface="Arial"/>
              <a:buChar char="•"/>
            </a:pPr>
            <a:r>
              <a:rPr lang="en-US"/>
              <a:t>Testing function (pm.test). </a:t>
            </a:r>
            <a:endParaRPr/>
          </a:p>
          <a:p>
            <a:pPr indent="0" lvl="1" marL="0" rtl="0" algn="l">
              <a:lnSpc>
                <a:spcPct val="90000"/>
              </a:lnSpc>
              <a:spcBef>
                <a:spcPts val="1000"/>
              </a:spcBef>
              <a:spcAft>
                <a:spcPts val="0"/>
              </a:spcAft>
              <a:buSzPts val="1440"/>
              <a:buNone/>
            </a:pPr>
            <a:r>
              <a:rPr lang="en-US" sz="1800"/>
              <a:t>Features that will be the focus of our test cases design are outlined in the first point.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2415996" y="2927582"/>
            <a:ext cx="4312007" cy="1002836"/>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0f1e03305b_0_62"/>
          <p:cNvSpPr txBox="1"/>
          <p:nvPr>
            <p:ph idx="1" type="body"/>
          </p:nvPr>
        </p:nvSpPr>
        <p:spPr>
          <a:xfrm>
            <a:off x="1000126" y="1063302"/>
            <a:ext cx="6447600" cy="47313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Types of testing:</a:t>
            </a:r>
            <a:endParaRPr/>
          </a:p>
          <a:p>
            <a:pPr indent="0" lvl="0" marL="0" rtl="0" algn="l">
              <a:lnSpc>
                <a:spcPct val="90000"/>
              </a:lnSpc>
              <a:spcBef>
                <a:spcPts val="1000"/>
              </a:spcBef>
              <a:spcAft>
                <a:spcPts val="0"/>
              </a:spcAft>
              <a:buSzPts val="1440"/>
              <a:buNone/>
            </a:pPr>
            <a:r>
              <a:rPr lang="en-US"/>
              <a:t>Testing will be split mainly into 1 types:</a:t>
            </a:r>
            <a:endParaRPr/>
          </a:p>
          <a:p>
            <a:pPr indent="-342900" lvl="0" marL="688975" rtl="0" algn="l">
              <a:lnSpc>
                <a:spcPct val="90000"/>
              </a:lnSpc>
              <a:spcBef>
                <a:spcPts val="1000"/>
              </a:spcBef>
              <a:spcAft>
                <a:spcPts val="0"/>
              </a:spcAft>
              <a:buSzPts val="1440"/>
              <a:buFont typeface="Trebuchet MS"/>
              <a:buAutoNum type="arabicPeriod"/>
            </a:pPr>
            <a:r>
              <a:rPr lang="en-US"/>
              <a:t>Functional testing: testing the functionality if the API includes:</a:t>
            </a:r>
            <a:endParaRPr/>
          </a:p>
          <a:p>
            <a:pPr indent="-285750" lvl="1" marL="1089025" rtl="0" algn="l">
              <a:lnSpc>
                <a:spcPct val="90000"/>
              </a:lnSpc>
              <a:spcBef>
                <a:spcPts val="1000"/>
              </a:spcBef>
              <a:spcAft>
                <a:spcPts val="0"/>
              </a:spcAft>
              <a:buSzPts val="1280"/>
              <a:buFont typeface="Arial"/>
              <a:buChar char="•"/>
            </a:pPr>
            <a:r>
              <a:rPr lang="en-US"/>
              <a:t>Verify response and request body structure and schema.</a:t>
            </a:r>
            <a:endParaRPr/>
          </a:p>
          <a:p>
            <a:pPr indent="-285750" lvl="1" marL="1089025" rtl="0" algn="l">
              <a:lnSpc>
                <a:spcPct val="90000"/>
              </a:lnSpc>
              <a:spcBef>
                <a:spcPts val="1000"/>
              </a:spcBef>
              <a:spcAft>
                <a:spcPts val="0"/>
              </a:spcAft>
              <a:buSzPts val="1280"/>
              <a:buFont typeface="Arial"/>
              <a:buChar char="•"/>
            </a:pPr>
            <a:r>
              <a:rPr lang="en-US"/>
              <a:t>Check URL structure is as expected.</a:t>
            </a:r>
            <a:endParaRPr/>
          </a:p>
          <a:p>
            <a:pPr indent="-285750" lvl="1" marL="1089025" rtl="0" algn="l">
              <a:lnSpc>
                <a:spcPct val="90000"/>
              </a:lnSpc>
              <a:spcBef>
                <a:spcPts val="1000"/>
              </a:spcBef>
              <a:spcAft>
                <a:spcPts val="0"/>
              </a:spcAft>
              <a:buSzPts val="1280"/>
              <a:buFont typeface="Arial"/>
              <a:buChar char="•"/>
            </a:pPr>
            <a:r>
              <a:rPr lang="en-US"/>
              <a:t>Check request method.</a:t>
            </a:r>
            <a:endParaRPr/>
          </a:p>
          <a:p>
            <a:pPr indent="0" lvl="1" marL="803275" rtl="0" algn="l">
              <a:lnSpc>
                <a:spcPct val="90000"/>
              </a:lnSpc>
              <a:spcBef>
                <a:spcPts val="1000"/>
              </a:spcBef>
              <a:spcAft>
                <a:spcPts val="0"/>
              </a:spcAft>
              <a:buSzPts val="128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1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77" name="Google Shape;277;p16"/>
          <p:cNvSpPr txBox="1"/>
          <p:nvPr>
            <p:ph type="title"/>
          </p:nvPr>
        </p:nvSpPr>
        <p:spPr>
          <a:xfrm>
            <a:off x="782962" y="1179151"/>
            <a:ext cx="2475485" cy="44638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500"/>
              <a:buFont typeface="Trebuchet MS"/>
              <a:buNone/>
            </a:pPr>
            <a:r>
              <a:rPr lang="en-US" sz="2500"/>
              <a:t>Test execution</a:t>
            </a:r>
            <a:endParaRPr/>
          </a:p>
        </p:txBody>
      </p:sp>
      <p:sp>
        <p:nvSpPr>
          <p:cNvPr id="278" name="Google Shape;278;p16"/>
          <p:cNvSpPr/>
          <p:nvPr/>
        </p:nvSpPr>
        <p:spPr>
          <a:xfrm>
            <a:off x="0" y="4013200"/>
            <a:ext cx="336549"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279" name="Google Shape;279;p16"/>
          <p:cNvCxnSpPr/>
          <p:nvPr/>
        </p:nvCxnSpPr>
        <p:spPr>
          <a:xfrm>
            <a:off x="3492502" y="1442595"/>
            <a:ext cx="0" cy="3937000"/>
          </a:xfrm>
          <a:prstGeom prst="straightConnector1">
            <a:avLst/>
          </a:prstGeom>
          <a:noFill/>
          <a:ln cap="rnd" cmpd="sng" w="12700">
            <a:solidFill>
              <a:schemeClr val="accent1"/>
            </a:solidFill>
            <a:prstDash val="solid"/>
            <a:round/>
            <a:headEnd len="sm" w="sm" type="none"/>
            <a:tailEnd len="sm" w="sm" type="none"/>
          </a:ln>
        </p:spPr>
      </p:cxnSp>
      <p:sp>
        <p:nvSpPr>
          <p:cNvPr id="280" name="Google Shape;280;p16"/>
          <p:cNvSpPr txBox="1"/>
          <p:nvPr>
            <p:ph idx="1" type="body"/>
          </p:nvPr>
        </p:nvSpPr>
        <p:spPr>
          <a:xfrm>
            <a:off x="3734188" y="1109145"/>
            <a:ext cx="4755762" cy="46039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Demonstration of the system</a:t>
            </a:r>
            <a:endParaRPr/>
          </a:p>
          <a:p>
            <a:pPr indent="-342900" lvl="0" marL="342900" rtl="0" algn="l">
              <a:spcBef>
                <a:spcPts val="1000"/>
              </a:spcBef>
              <a:spcAft>
                <a:spcPts val="0"/>
              </a:spcAft>
              <a:buSzPts val="1440"/>
              <a:buChar char="►"/>
            </a:pPr>
            <a:r>
              <a:rPr lang="en-US"/>
              <a:t>Code snippets (with output)</a:t>
            </a:r>
            <a:endParaRPr/>
          </a:p>
          <a:p>
            <a:pPr indent="-342900" lvl="0" marL="342900" rtl="0" algn="l">
              <a:spcBef>
                <a:spcPts val="1000"/>
              </a:spcBef>
              <a:spcAft>
                <a:spcPts val="0"/>
              </a:spcAft>
              <a:buSzPts val="1440"/>
              <a:buChar char="►"/>
            </a:pPr>
            <a:r>
              <a:rPr lang="en-US"/>
              <a:t>Bugs identified</a:t>
            </a:r>
            <a:endParaRPr/>
          </a:p>
        </p:txBody>
      </p:sp>
      <p:sp>
        <p:nvSpPr>
          <p:cNvPr id="281" name="Google Shape;281;p16"/>
          <p:cNvSpPr/>
          <p:nvPr/>
        </p:nvSpPr>
        <p:spPr>
          <a:xfrm flipH="1" rot="10800000">
            <a:off x="8523104" y="0"/>
            <a:ext cx="631947" cy="4616289"/>
          </a:xfrm>
          <a:prstGeom prst="triangle">
            <a:avLst>
              <a:gd fmla="val 100000" name="adj"/>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cxnSp>
        <p:nvCxnSpPr>
          <p:cNvPr id="149" name="Google Shape;149;p2"/>
          <p:cNvCxnSpPr/>
          <p:nvPr/>
        </p:nvCxnSpPr>
        <p:spPr>
          <a:xfrm>
            <a:off x="3181353" y="1460500"/>
            <a:ext cx="0" cy="3937000"/>
          </a:xfrm>
          <a:prstGeom prst="straightConnector1">
            <a:avLst/>
          </a:prstGeom>
          <a:noFill/>
          <a:ln cap="rnd" cmpd="sng" w="12700">
            <a:solidFill>
              <a:schemeClr val="accent1"/>
            </a:solidFill>
            <a:prstDash val="solid"/>
            <a:round/>
            <a:headEnd len="sm" w="sm" type="none"/>
            <a:tailEnd len="sm" w="sm" type="none"/>
          </a:ln>
        </p:spPr>
      </p:cxnSp>
      <p:sp>
        <p:nvSpPr>
          <p:cNvPr id="150" name="Google Shape;150;p2"/>
          <p:cNvSpPr txBox="1"/>
          <p:nvPr>
            <p:ph type="title"/>
          </p:nvPr>
        </p:nvSpPr>
        <p:spPr>
          <a:xfrm>
            <a:off x="482600" y="816638"/>
            <a:ext cx="2525519" cy="52247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300"/>
              <a:buFont typeface="Trebuchet MS"/>
              <a:buNone/>
            </a:pPr>
            <a:r>
              <a:rPr lang="en-US" sz="3300"/>
              <a:t>Introduction</a:t>
            </a:r>
            <a:endParaRPr/>
          </a:p>
        </p:txBody>
      </p:sp>
      <p:sp>
        <p:nvSpPr>
          <p:cNvPr id="151" name="Google Shape;151;p2"/>
          <p:cNvSpPr txBox="1"/>
          <p:nvPr>
            <p:ph idx="1" type="body"/>
          </p:nvPr>
        </p:nvSpPr>
        <p:spPr>
          <a:xfrm>
            <a:off x="3490721" y="816638"/>
            <a:ext cx="3464779" cy="5224724"/>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Overview of the project</a:t>
            </a:r>
            <a:endParaRPr/>
          </a:p>
          <a:p>
            <a:pPr indent="-342900" lvl="0" marL="342900" rtl="0" algn="l">
              <a:spcBef>
                <a:spcPts val="1000"/>
              </a:spcBef>
              <a:spcAft>
                <a:spcPts val="0"/>
              </a:spcAft>
              <a:buSzPts val="1440"/>
              <a:buChar char="►"/>
            </a:pPr>
            <a:r>
              <a:rPr lang="en-US"/>
              <a:t>Problem statement</a:t>
            </a:r>
            <a:endParaRPr/>
          </a:p>
          <a:p>
            <a:pPr indent="-342900" lvl="0" marL="342900" rtl="0" algn="l">
              <a:spcBef>
                <a:spcPts val="1000"/>
              </a:spcBef>
              <a:spcAft>
                <a:spcPts val="0"/>
              </a:spcAft>
              <a:buSzPts val="1440"/>
              <a:buChar char="►"/>
            </a:pPr>
            <a:r>
              <a:rPr lang="en-US"/>
              <a:t>Objectives</a:t>
            </a:r>
            <a:endParaRPr/>
          </a:p>
          <a:p>
            <a:pPr indent="-342900" lvl="0" marL="342900" rtl="0" algn="l">
              <a:spcBef>
                <a:spcPts val="1000"/>
              </a:spcBef>
              <a:spcAft>
                <a:spcPts val="0"/>
              </a:spcAft>
              <a:buSzPts val="1440"/>
              <a:buChar char="►"/>
            </a:pPr>
            <a:r>
              <a:rPr lang="en-US"/>
              <a:t>Motivation for the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txBox="1"/>
          <p:nvPr>
            <p:ph type="title"/>
          </p:nvPr>
        </p:nvSpPr>
        <p:spPr>
          <a:xfrm>
            <a:off x="2785665" y="3088449"/>
            <a:ext cx="3572669" cy="100283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idx="1" type="body"/>
          </p:nvPr>
        </p:nvSpPr>
        <p:spPr>
          <a:xfrm>
            <a:off x="1000126" y="522665"/>
            <a:ext cx="6447501" cy="54289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Demonstration of the system:</a:t>
            </a:r>
            <a:endParaRPr/>
          </a:p>
          <a:p>
            <a:pPr indent="0" lvl="0" marL="0" rtl="0" algn="l">
              <a:lnSpc>
                <a:spcPct val="90000"/>
              </a:lnSpc>
              <a:spcBef>
                <a:spcPts val="1000"/>
              </a:spcBef>
              <a:spcAft>
                <a:spcPts val="0"/>
              </a:spcAft>
              <a:buSzPts val="1440"/>
              <a:buNone/>
            </a:pPr>
            <a:r>
              <a:rPr lang="en-US" sz="1800"/>
              <a:t>The system consists of a set of APIs to manipulate various data within the system, and they are listed as follows:</a:t>
            </a:r>
            <a:endParaRPr/>
          </a:p>
        </p:txBody>
      </p:sp>
      <p:pic>
        <p:nvPicPr>
          <p:cNvPr descr="A screenshot of a phone&#10;&#10;Description automatically generated" id="292" name="Google Shape;292;p18"/>
          <p:cNvPicPr preferRelativeResize="0"/>
          <p:nvPr/>
        </p:nvPicPr>
        <p:blipFill rotWithShape="1">
          <a:blip r:embed="rId3">
            <a:alphaModFix/>
          </a:blip>
          <a:srcRect b="0" l="0" r="0" t="0"/>
          <a:stretch/>
        </p:blipFill>
        <p:spPr>
          <a:xfrm>
            <a:off x="210728" y="1518814"/>
            <a:ext cx="2118544" cy="2438611"/>
          </a:xfrm>
          <a:prstGeom prst="rect">
            <a:avLst/>
          </a:prstGeom>
          <a:noFill/>
          <a:ln>
            <a:noFill/>
          </a:ln>
        </p:spPr>
      </p:pic>
      <p:pic>
        <p:nvPicPr>
          <p:cNvPr id="293" name="Google Shape;293;p18"/>
          <p:cNvPicPr preferRelativeResize="0"/>
          <p:nvPr/>
        </p:nvPicPr>
        <p:blipFill rotWithShape="1">
          <a:blip r:embed="rId4">
            <a:alphaModFix/>
          </a:blip>
          <a:srcRect b="0" l="0" r="0" t="0"/>
          <a:stretch/>
        </p:blipFill>
        <p:spPr>
          <a:xfrm>
            <a:off x="5359363" y="4161529"/>
            <a:ext cx="2755992" cy="1584089"/>
          </a:xfrm>
          <a:prstGeom prst="rect">
            <a:avLst/>
          </a:prstGeom>
          <a:noFill/>
          <a:ln>
            <a:noFill/>
          </a:ln>
        </p:spPr>
      </p:pic>
      <p:pic>
        <p:nvPicPr>
          <p:cNvPr id="294" name="Google Shape;294;p18"/>
          <p:cNvPicPr preferRelativeResize="0"/>
          <p:nvPr/>
        </p:nvPicPr>
        <p:blipFill rotWithShape="1">
          <a:blip r:embed="rId5">
            <a:alphaModFix/>
          </a:blip>
          <a:srcRect b="0" l="0" r="18035" t="0"/>
          <a:stretch/>
        </p:blipFill>
        <p:spPr>
          <a:xfrm>
            <a:off x="2419033" y="1518813"/>
            <a:ext cx="2396807" cy="2466975"/>
          </a:xfrm>
          <a:prstGeom prst="rect">
            <a:avLst/>
          </a:prstGeom>
          <a:noFill/>
          <a:ln>
            <a:noFill/>
          </a:ln>
        </p:spPr>
      </p:pic>
      <p:pic>
        <p:nvPicPr>
          <p:cNvPr id="295" name="Google Shape;295;p18"/>
          <p:cNvPicPr preferRelativeResize="0"/>
          <p:nvPr/>
        </p:nvPicPr>
        <p:blipFill rotWithShape="1">
          <a:blip r:embed="rId6">
            <a:alphaModFix/>
          </a:blip>
          <a:srcRect b="0" l="0" r="6898" t="0"/>
          <a:stretch/>
        </p:blipFill>
        <p:spPr>
          <a:xfrm>
            <a:off x="210728" y="4161529"/>
            <a:ext cx="2237408" cy="2061019"/>
          </a:xfrm>
          <a:prstGeom prst="rect">
            <a:avLst/>
          </a:prstGeom>
          <a:noFill/>
          <a:ln>
            <a:noFill/>
          </a:ln>
        </p:spPr>
      </p:pic>
      <p:pic>
        <p:nvPicPr>
          <p:cNvPr id="296" name="Google Shape;296;p18"/>
          <p:cNvPicPr preferRelativeResize="0"/>
          <p:nvPr/>
        </p:nvPicPr>
        <p:blipFill rotWithShape="1">
          <a:blip r:embed="rId7">
            <a:alphaModFix/>
          </a:blip>
          <a:srcRect b="0" l="0" r="0" t="0"/>
          <a:stretch/>
        </p:blipFill>
        <p:spPr>
          <a:xfrm>
            <a:off x="4905601" y="1517761"/>
            <a:ext cx="2530116" cy="2468027"/>
          </a:xfrm>
          <a:prstGeom prst="rect">
            <a:avLst/>
          </a:prstGeom>
          <a:noFill/>
          <a:ln>
            <a:noFill/>
          </a:ln>
        </p:spPr>
      </p:pic>
      <p:pic>
        <p:nvPicPr>
          <p:cNvPr id="297" name="Google Shape;297;p18"/>
          <p:cNvPicPr preferRelativeResize="0"/>
          <p:nvPr/>
        </p:nvPicPr>
        <p:blipFill rotWithShape="1">
          <a:blip r:embed="rId8">
            <a:alphaModFix/>
          </a:blip>
          <a:srcRect b="0" l="0" r="0" t="0"/>
          <a:stretch/>
        </p:blipFill>
        <p:spPr>
          <a:xfrm>
            <a:off x="2558740" y="4161529"/>
            <a:ext cx="2690019" cy="1689787"/>
          </a:xfrm>
          <a:prstGeom prst="rect">
            <a:avLst/>
          </a:prstGeom>
          <a:noFill/>
          <a:ln>
            <a:noFill/>
          </a:ln>
        </p:spPr>
      </p:pic>
      <p:pic>
        <p:nvPicPr>
          <p:cNvPr id="298" name="Google Shape;298;p18"/>
          <p:cNvPicPr preferRelativeResize="0"/>
          <p:nvPr/>
        </p:nvPicPr>
        <p:blipFill rotWithShape="1">
          <a:blip r:embed="rId9">
            <a:alphaModFix/>
          </a:blip>
          <a:srcRect b="0" l="0" r="0" t="0"/>
          <a:stretch/>
        </p:blipFill>
        <p:spPr>
          <a:xfrm>
            <a:off x="2558740" y="5926103"/>
            <a:ext cx="2371725" cy="352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9"/>
          <p:cNvSpPr txBox="1"/>
          <p:nvPr>
            <p:ph idx="1" type="body"/>
          </p:nvPr>
        </p:nvSpPr>
        <p:spPr>
          <a:xfrm>
            <a:off x="1000126" y="522665"/>
            <a:ext cx="6447501" cy="54289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t>Examples of APIs response:</a:t>
            </a:r>
            <a:endParaRPr/>
          </a:p>
          <a:p>
            <a:pPr indent="-285750" lvl="1" marL="742950" rtl="0" algn="l">
              <a:lnSpc>
                <a:spcPct val="90000"/>
              </a:lnSpc>
              <a:spcBef>
                <a:spcPts val="1000"/>
              </a:spcBef>
              <a:spcAft>
                <a:spcPts val="0"/>
              </a:spcAft>
              <a:buSzPts val="1280"/>
              <a:buFont typeface="Arial"/>
              <a:buChar char="•"/>
            </a:pPr>
            <a:r>
              <a:rPr lang="en-US"/>
              <a:t>Get single tour</a:t>
            </a:r>
            <a:endParaRPr/>
          </a:p>
        </p:txBody>
      </p:sp>
      <p:grpSp>
        <p:nvGrpSpPr>
          <p:cNvPr id="304" name="Google Shape;304;p19"/>
          <p:cNvGrpSpPr/>
          <p:nvPr/>
        </p:nvGrpSpPr>
        <p:grpSpPr>
          <a:xfrm>
            <a:off x="701040" y="1392572"/>
            <a:ext cx="7741920" cy="4774547"/>
            <a:chOff x="101600" y="906397"/>
            <a:chExt cx="6423808" cy="3851682"/>
          </a:xfrm>
        </p:grpSpPr>
        <p:pic>
          <p:nvPicPr>
            <p:cNvPr id="305" name="Google Shape;305;p19"/>
            <p:cNvPicPr preferRelativeResize="0"/>
            <p:nvPr/>
          </p:nvPicPr>
          <p:blipFill rotWithShape="1">
            <a:blip r:embed="rId3">
              <a:alphaModFix/>
            </a:blip>
            <a:srcRect b="0" l="0" r="0" t="0"/>
            <a:stretch/>
          </p:blipFill>
          <p:spPr>
            <a:xfrm>
              <a:off x="101600" y="906397"/>
              <a:ext cx="6423808" cy="3154377"/>
            </a:xfrm>
            <a:prstGeom prst="rect">
              <a:avLst/>
            </a:prstGeom>
            <a:noFill/>
            <a:ln>
              <a:noFill/>
            </a:ln>
          </p:spPr>
        </p:pic>
        <p:pic>
          <p:nvPicPr>
            <p:cNvPr id="306" name="Google Shape;306;p19"/>
            <p:cNvPicPr preferRelativeResize="0"/>
            <p:nvPr/>
          </p:nvPicPr>
          <p:blipFill rotWithShape="1">
            <a:blip r:embed="rId4">
              <a:alphaModFix/>
            </a:blip>
            <a:srcRect b="0" l="0" r="0" t="0"/>
            <a:stretch/>
          </p:blipFill>
          <p:spPr>
            <a:xfrm>
              <a:off x="101600" y="4060774"/>
              <a:ext cx="6423808" cy="697305"/>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0"/>
          <p:cNvSpPr txBox="1"/>
          <p:nvPr>
            <p:ph idx="1" type="body"/>
          </p:nvPr>
        </p:nvSpPr>
        <p:spPr>
          <a:xfrm>
            <a:off x="1000126" y="522665"/>
            <a:ext cx="6447501" cy="54289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t>Examples of APIs response:</a:t>
            </a:r>
            <a:endParaRPr/>
          </a:p>
          <a:p>
            <a:pPr indent="-285750" lvl="1" marL="742950" rtl="0" algn="l">
              <a:lnSpc>
                <a:spcPct val="90000"/>
              </a:lnSpc>
              <a:spcBef>
                <a:spcPts val="1000"/>
              </a:spcBef>
              <a:spcAft>
                <a:spcPts val="0"/>
              </a:spcAft>
              <a:buSzPts val="1280"/>
              <a:buFont typeface="Arial"/>
              <a:buChar char="•"/>
            </a:pPr>
            <a:r>
              <a:rPr lang="en-US"/>
              <a:t>Login</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0" lvl="1" marL="457200" rtl="0" algn="l">
              <a:lnSpc>
                <a:spcPct val="90000"/>
              </a:lnSpc>
              <a:spcBef>
                <a:spcPts val="1000"/>
              </a:spcBef>
              <a:spcAft>
                <a:spcPts val="0"/>
              </a:spcAft>
              <a:buSzPts val="1280"/>
              <a:buNone/>
            </a:pPr>
            <a:r>
              <a:t/>
            </a:r>
            <a:endParaRPr/>
          </a:p>
          <a:p>
            <a:pPr indent="0" lvl="1" marL="457200" rtl="0" algn="l">
              <a:lnSpc>
                <a:spcPct val="90000"/>
              </a:lnSpc>
              <a:spcBef>
                <a:spcPts val="1000"/>
              </a:spcBef>
              <a:spcAft>
                <a:spcPts val="0"/>
              </a:spcAft>
              <a:buSzPts val="1280"/>
              <a:buNone/>
            </a:pPr>
            <a:r>
              <a:t/>
            </a:r>
            <a:endParaRPr/>
          </a:p>
          <a:p>
            <a:pPr indent="-285750" lvl="1" marL="742950" rtl="0" algn="l">
              <a:lnSpc>
                <a:spcPct val="90000"/>
              </a:lnSpc>
              <a:spcBef>
                <a:spcPts val="1000"/>
              </a:spcBef>
              <a:spcAft>
                <a:spcPts val="0"/>
              </a:spcAft>
              <a:buSzPts val="1280"/>
              <a:buFont typeface="Arial"/>
              <a:buChar char="•"/>
            </a:pPr>
            <a:r>
              <a:rPr lang="en-US"/>
              <a:t>Get Review By ID</a:t>
            </a:r>
            <a:endParaRPr/>
          </a:p>
        </p:txBody>
      </p:sp>
      <p:pic>
        <p:nvPicPr>
          <p:cNvPr id="312" name="Google Shape;312;p20"/>
          <p:cNvPicPr preferRelativeResize="0"/>
          <p:nvPr/>
        </p:nvPicPr>
        <p:blipFill rotWithShape="1">
          <a:blip r:embed="rId3">
            <a:alphaModFix/>
          </a:blip>
          <a:srcRect b="0" l="0" r="0" t="0"/>
          <a:stretch/>
        </p:blipFill>
        <p:spPr>
          <a:xfrm>
            <a:off x="1000126" y="1199091"/>
            <a:ext cx="7622483" cy="2109164"/>
          </a:xfrm>
          <a:prstGeom prst="rect">
            <a:avLst/>
          </a:prstGeom>
          <a:noFill/>
          <a:ln>
            <a:noFill/>
          </a:ln>
        </p:spPr>
      </p:pic>
      <p:pic>
        <p:nvPicPr>
          <p:cNvPr descr="A computer screen shot of a code&#10;&#10;Description automatically generated" id="313" name="Google Shape;313;p20"/>
          <p:cNvPicPr preferRelativeResize="0"/>
          <p:nvPr/>
        </p:nvPicPr>
        <p:blipFill rotWithShape="1">
          <a:blip r:embed="rId4">
            <a:alphaModFix/>
          </a:blip>
          <a:srcRect b="0" l="0" r="0" t="0"/>
          <a:stretch/>
        </p:blipFill>
        <p:spPr>
          <a:xfrm>
            <a:off x="1000126" y="3783427"/>
            <a:ext cx="3752339" cy="2551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2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9" name="Google Shape;319;p21"/>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0" name="Google Shape;320;p21"/>
          <p:cNvSpPr txBox="1"/>
          <p:nvPr>
            <p:ph idx="1" type="body"/>
          </p:nvPr>
        </p:nvSpPr>
        <p:spPr>
          <a:xfrm>
            <a:off x="1000126" y="2160589"/>
            <a:ext cx="6447501" cy="26857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Code snippets (with output):</a:t>
            </a:r>
            <a:endParaRPr/>
          </a:p>
          <a:p>
            <a:pPr indent="0" lvl="0" marL="0" rtl="0" algn="l">
              <a:spcBef>
                <a:spcPts val="1000"/>
              </a:spcBef>
              <a:spcAft>
                <a:spcPts val="0"/>
              </a:spcAft>
              <a:buSzPts val="1440"/>
              <a:buNone/>
            </a:pPr>
            <a:r>
              <a:rPr lang="en-US"/>
              <a:t>Code for API testing is repetitive, so the same code snippet that tests the Json response schema will be the same for all APIs except for the schema itself, also testing the request method, Authorization header, URL structure.</a:t>
            </a:r>
            <a:endParaRPr/>
          </a:p>
          <a:p>
            <a:pPr indent="0" lvl="0" marL="0" rtl="0" algn="l">
              <a:spcBef>
                <a:spcPts val="1000"/>
              </a:spcBef>
              <a:spcAft>
                <a:spcPts val="0"/>
              </a:spcAft>
              <a:buSzPts val="1440"/>
              <a:buNone/>
            </a:pPr>
            <a:r>
              <a:rPr lang="en-US"/>
              <a:t>They will only differ in slight change depending on the need of each request.</a:t>
            </a:r>
            <a:endParaRPr/>
          </a:p>
          <a:p>
            <a:pPr indent="-251459" lvl="0" marL="342900" rtl="0" algn="l">
              <a:spcBef>
                <a:spcPts val="1000"/>
              </a:spcBef>
              <a:spcAft>
                <a:spcPts val="0"/>
              </a:spcAft>
              <a:buSzPts val="1440"/>
              <a:buFont typeface="Arial"/>
              <a:buNone/>
            </a:pPr>
            <a:r>
              <a:t/>
            </a:r>
            <a:endParaRPr/>
          </a:p>
        </p:txBody>
      </p:sp>
      <p:sp>
        <p:nvSpPr>
          <p:cNvPr id="321" name="Google Shape;321;p21"/>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2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7" name="Google Shape;327;p22"/>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8" name="Google Shape;328;p22"/>
          <p:cNvSpPr txBox="1"/>
          <p:nvPr>
            <p:ph idx="1" type="body"/>
          </p:nvPr>
        </p:nvSpPr>
        <p:spPr>
          <a:xfrm>
            <a:off x="898526" y="284459"/>
            <a:ext cx="3723465" cy="35909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Font typeface="Arial"/>
              <a:buChar char="•"/>
            </a:pPr>
            <a:r>
              <a:rPr lang="en-US"/>
              <a:t>Testing schema</a:t>
            </a:r>
            <a:endParaRPr/>
          </a:p>
          <a:p>
            <a:pPr indent="-251459" lvl="0" marL="342900" rtl="0" algn="l">
              <a:spcBef>
                <a:spcPts val="1000"/>
              </a:spcBef>
              <a:spcAft>
                <a:spcPts val="0"/>
              </a:spcAft>
              <a:buSzPts val="1440"/>
              <a:buFont typeface="Arial"/>
              <a:buNone/>
            </a:pPr>
            <a:r>
              <a:t/>
            </a:r>
            <a:endParaRPr/>
          </a:p>
        </p:txBody>
      </p:sp>
      <p:sp>
        <p:nvSpPr>
          <p:cNvPr id="329" name="Google Shape;329;p22"/>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30" name="Google Shape;330;p22"/>
          <p:cNvPicPr preferRelativeResize="0"/>
          <p:nvPr/>
        </p:nvPicPr>
        <p:blipFill rotWithShape="1">
          <a:blip r:embed="rId3">
            <a:alphaModFix/>
          </a:blip>
          <a:srcRect b="0" l="0" r="0" t="0"/>
          <a:stretch/>
        </p:blipFill>
        <p:spPr>
          <a:xfrm>
            <a:off x="773573" y="672727"/>
            <a:ext cx="3848418" cy="5540463"/>
          </a:xfrm>
          <a:prstGeom prst="rect">
            <a:avLst/>
          </a:prstGeom>
          <a:noFill/>
          <a:ln>
            <a:noFill/>
          </a:ln>
        </p:spPr>
      </p:pic>
      <p:pic>
        <p:nvPicPr>
          <p:cNvPr descr="A black screen with white text&#10;&#10;Description automatically generated" id="331" name="Google Shape;331;p22"/>
          <p:cNvPicPr preferRelativeResize="0"/>
          <p:nvPr/>
        </p:nvPicPr>
        <p:blipFill rotWithShape="1">
          <a:blip r:embed="rId4">
            <a:alphaModFix/>
          </a:blip>
          <a:srcRect b="0" l="0" r="0" t="0"/>
          <a:stretch/>
        </p:blipFill>
        <p:spPr>
          <a:xfrm>
            <a:off x="773573" y="6213190"/>
            <a:ext cx="3258113" cy="6156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7" name="Google Shape;337;p23"/>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8" name="Google Shape;338;p23"/>
          <p:cNvSpPr txBox="1"/>
          <p:nvPr>
            <p:ph idx="1" type="body"/>
          </p:nvPr>
        </p:nvSpPr>
        <p:spPr>
          <a:xfrm>
            <a:off x="898526" y="284459"/>
            <a:ext cx="6447501" cy="35909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Font typeface="Arial"/>
              <a:buChar char="•"/>
            </a:pPr>
            <a:r>
              <a:rPr lang="en-US"/>
              <a:t>Testing Response Status</a:t>
            </a:r>
            <a:endParaRPr/>
          </a:p>
          <a:p>
            <a:pPr indent="-251459" lvl="0" marL="342900" rtl="0" algn="l">
              <a:spcBef>
                <a:spcPts val="1000"/>
              </a:spcBef>
              <a:spcAft>
                <a:spcPts val="0"/>
              </a:spcAft>
              <a:buSzPts val="1440"/>
              <a:buFont typeface="Arial"/>
              <a:buNone/>
            </a:pPr>
            <a:r>
              <a:t/>
            </a:r>
            <a:endParaRPr/>
          </a:p>
        </p:txBody>
      </p:sp>
      <p:sp>
        <p:nvSpPr>
          <p:cNvPr id="339" name="Google Shape;339;p23"/>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A screen shot of a computer&#10;&#10;Description automatically generated" id="340" name="Google Shape;340;p23"/>
          <p:cNvPicPr preferRelativeResize="0"/>
          <p:nvPr/>
        </p:nvPicPr>
        <p:blipFill rotWithShape="1">
          <a:blip r:embed="rId3">
            <a:alphaModFix/>
          </a:blip>
          <a:srcRect b="0" l="0" r="0" t="0"/>
          <a:stretch/>
        </p:blipFill>
        <p:spPr>
          <a:xfrm>
            <a:off x="898525" y="736662"/>
            <a:ext cx="3845406" cy="606172"/>
          </a:xfrm>
          <a:prstGeom prst="rect">
            <a:avLst/>
          </a:prstGeom>
          <a:noFill/>
          <a:ln>
            <a:noFill/>
          </a:ln>
        </p:spPr>
      </p:pic>
      <p:sp>
        <p:nvSpPr>
          <p:cNvPr id="341" name="Google Shape;341;p23"/>
          <p:cNvSpPr txBox="1"/>
          <p:nvPr/>
        </p:nvSpPr>
        <p:spPr>
          <a:xfrm>
            <a:off x="898526" y="1432539"/>
            <a:ext cx="6447501" cy="35909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Response Format Is Json</a:t>
            </a:r>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pic>
        <p:nvPicPr>
          <p:cNvPr id="342" name="Google Shape;342;p23"/>
          <p:cNvPicPr preferRelativeResize="0"/>
          <p:nvPr/>
        </p:nvPicPr>
        <p:blipFill rotWithShape="1">
          <a:blip r:embed="rId4">
            <a:alphaModFix/>
          </a:blip>
          <a:srcRect b="0" l="0" r="0" t="0"/>
          <a:stretch/>
        </p:blipFill>
        <p:spPr>
          <a:xfrm>
            <a:off x="898525" y="1881335"/>
            <a:ext cx="6677071" cy="606172"/>
          </a:xfrm>
          <a:prstGeom prst="rect">
            <a:avLst/>
          </a:prstGeom>
          <a:noFill/>
          <a:ln>
            <a:noFill/>
          </a:ln>
        </p:spPr>
      </p:pic>
      <p:sp>
        <p:nvSpPr>
          <p:cNvPr id="343" name="Google Shape;343;p23"/>
          <p:cNvSpPr txBox="1"/>
          <p:nvPr/>
        </p:nvSpPr>
        <p:spPr>
          <a:xfrm>
            <a:off x="898527" y="2577212"/>
            <a:ext cx="6447501" cy="35909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Request Method</a:t>
            </a:r>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sp>
        <p:nvSpPr>
          <p:cNvPr id="344" name="Google Shape;344;p23"/>
          <p:cNvSpPr txBox="1"/>
          <p:nvPr/>
        </p:nvSpPr>
        <p:spPr>
          <a:xfrm>
            <a:off x="898527" y="3962567"/>
            <a:ext cx="6447501" cy="35909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Authorization header and JWT token</a:t>
            </a:r>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pic>
        <p:nvPicPr>
          <p:cNvPr descr="A black screen with white text&#10;&#10;Description automatically generated" id="345" name="Google Shape;345;p23"/>
          <p:cNvPicPr preferRelativeResize="0"/>
          <p:nvPr/>
        </p:nvPicPr>
        <p:blipFill rotWithShape="1">
          <a:blip r:embed="rId5">
            <a:alphaModFix/>
          </a:blip>
          <a:srcRect b="0" l="0" r="0" t="0"/>
          <a:stretch/>
        </p:blipFill>
        <p:spPr>
          <a:xfrm>
            <a:off x="898525" y="3029499"/>
            <a:ext cx="4101699" cy="839872"/>
          </a:xfrm>
          <a:prstGeom prst="rect">
            <a:avLst/>
          </a:prstGeom>
          <a:noFill/>
          <a:ln>
            <a:noFill/>
          </a:ln>
        </p:spPr>
      </p:pic>
      <p:pic>
        <p:nvPicPr>
          <p:cNvPr descr="A screen shot of a computer code&#10;&#10;Description automatically generated" id="346" name="Google Shape;346;p23"/>
          <p:cNvPicPr preferRelativeResize="0"/>
          <p:nvPr/>
        </p:nvPicPr>
        <p:blipFill rotWithShape="1">
          <a:blip r:embed="rId6">
            <a:alphaModFix/>
          </a:blip>
          <a:srcRect b="0" l="0" r="0" t="0"/>
          <a:stretch/>
        </p:blipFill>
        <p:spPr>
          <a:xfrm>
            <a:off x="898525" y="4411363"/>
            <a:ext cx="5668614" cy="12441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2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2" name="Google Shape;352;p24"/>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3" name="Google Shape;353;p24"/>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4" name="Google Shape;354;p24"/>
          <p:cNvSpPr txBox="1"/>
          <p:nvPr/>
        </p:nvSpPr>
        <p:spPr>
          <a:xfrm>
            <a:off x="898526" y="284459"/>
            <a:ext cx="3723465" cy="35909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URL structure</a:t>
            </a:r>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pic>
        <p:nvPicPr>
          <p:cNvPr descr="A computer code on a black background&#10;&#10;Description automatically generated" id="355" name="Google Shape;355;p24"/>
          <p:cNvPicPr preferRelativeResize="0"/>
          <p:nvPr/>
        </p:nvPicPr>
        <p:blipFill rotWithShape="1">
          <a:blip r:embed="rId3">
            <a:alphaModFix/>
          </a:blip>
          <a:srcRect b="0" l="0" r="0" t="0"/>
          <a:stretch/>
        </p:blipFill>
        <p:spPr>
          <a:xfrm>
            <a:off x="898526" y="643550"/>
            <a:ext cx="6254578" cy="1266530"/>
          </a:xfrm>
          <a:prstGeom prst="rect">
            <a:avLst/>
          </a:prstGeom>
          <a:noFill/>
          <a:ln>
            <a:noFill/>
          </a:ln>
        </p:spPr>
      </p:pic>
      <p:pic>
        <p:nvPicPr>
          <p:cNvPr descr="A screen shot of a computer program&#10;&#10;Description automatically generated" id="356" name="Google Shape;356;p24"/>
          <p:cNvPicPr preferRelativeResize="0"/>
          <p:nvPr/>
        </p:nvPicPr>
        <p:blipFill rotWithShape="1">
          <a:blip r:embed="rId4">
            <a:alphaModFix/>
          </a:blip>
          <a:srcRect b="0" l="0" r="0" t="0"/>
          <a:stretch/>
        </p:blipFill>
        <p:spPr>
          <a:xfrm>
            <a:off x="898525" y="2583328"/>
            <a:ext cx="5995912" cy="1068363"/>
          </a:xfrm>
          <a:prstGeom prst="rect">
            <a:avLst/>
          </a:prstGeom>
          <a:noFill/>
          <a:ln>
            <a:noFill/>
          </a:ln>
        </p:spPr>
      </p:pic>
      <p:sp>
        <p:nvSpPr>
          <p:cNvPr id="357" name="Google Shape;357;p24"/>
          <p:cNvSpPr txBox="1"/>
          <p:nvPr/>
        </p:nvSpPr>
        <p:spPr>
          <a:xfrm>
            <a:off x="898525" y="2194539"/>
            <a:ext cx="5146675" cy="35909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Environment variable exists </a:t>
            </a:r>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2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3" name="Google Shape;363;p25"/>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4" name="Google Shape;364;p25"/>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5" name="Google Shape;365;p25"/>
          <p:cNvSpPr txBox="1"/>
          <p:nvPr/>
        </p:nvSpPr>
        <p:spPr>
          <a:xfrm>
            <a:off x="898526" y="284459"/>
            <a:ext cx="7635874" cy="35909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Output example for 2 endpoints test</a:t>
            </a:r>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pic>
        <p:nvPicPr>
          <p:cNvPr descr="A screenshot of a computer&#10;&#10;Description automatically generated" id="366" name="Google Shape;366;p25"/>
          <p:cNvPicPr preferRelativeResize="0"/>
          <p:nvPr/>
        </p:nvPicPr>
        <p:blipFill rotWithShape="1">
          <a:blip r:embed="rId3">
            <a:alphaModFix/>
          </a:blip>
          <a:srcRect b="0" l="0" r="0" t="0"/>
          <a:stretch/>
        </p:blipFill>
        <p:spPr>
          <a:xfrm>
            <a:off x="315973" y="820143"/>
            <a:ext cx="4784347" cy="3019039"/>
          </a:xfrm>
          <a:prstGeom prst="rect">
            <a:avLst/>
          </a:prstGeom>
          <a:noFill/>
          <a:ln>
            <a:noFill/>
          </a:ln>
        </p:spPr>
      </p:pic>
      <p:sp>
        <p:nvSpPr>
          <p:cNvPr id="367" name="Google Shape;367;p25"/>
          <p:cNvSpPr txBox="1"/>
          <p:nvPr/>
        </p:nvSpPr>
        <p:spPr>
          <a:xfrm>
            <a:off x="6212840" y="2144996"/>
            <a:ext cx="18186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Get All Reviews</a:t>
            </a:r>
            <a:endParaRPr/>
          </a:p>
        </p:txBody>
      </p:sp>
      <p:pic>
        <p:nvPicPr>
          <p:cNvPr descr="A screenshot of a computer&#10;&#10;Description automatically generated" id="368" name="Google Shape;368;p25"/>
          <p:cNvPicPr preferRelativeResize="0"/>
          <p:nvPr/>
        </p:nvPicPr>
        <p:blipFill rotWithShape="1">
          <a:blip r:embed="rId4">
            <a:alphaModFix/>
          </a:blip>
          <a:srcRect b="0" l="0" r="10266" t="0"/>
          <a:stretch/>
        </p:blipFill>
        <p:spPr>
          <a:xfrm>
            <a:off x="315972" y="3906478"/>
            <a:ext cx="4784347" cy="2844800"/>
          </a:xfrm>
          <a:prstGeom prst="rect">
            <a:avLst/>
          </a:prstGeom>
          <a:noFill/>
          <a:ln>
            <a:noFill/>
          </a:ln>
        </p:spPr>
      </p:pic>
      <p:sp>
        <p:nvSpPr>
          <p:cNvPr id="369" name="Google Shape;369;p25"/>
          <p:cNvSpPr txBox="1"/>
          <p:nvPr/>
        </p:nvSpPr>
        <p:spPr>
          <a:xfrm>
            <a:off x="6212840" y="5144212"/>
            <a:ext cx="18186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Login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2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5" name="Google Shape;375;p26"/>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6" name="Google Shape;376;p26"/>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7" name="Google Shape;377;p26"/>
          <p:cNvSpPr txBox="1"/>
          <p:nvPr/>
        </p:nvSpPr>
        <p:spPr>
          <a:xfrm>
            <a:off x="898526" y="284459"/>
            <a:ext cx="7635874" cy="359091"/>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 run for all endpoints (bugs will be identified in next section)</a:t>
            </a:r>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pic>
        <p:nvPicPr>
          <p:cNvPr id="378" name="Google Shape;378;p26"/>
          <p:cNvPicPr preferRelativeResize="0"/>
          <p:nvPr/>
        </p:nvPicPr>
        <p:blipFill rotWithShape="1">
          <a:blip r:embed="rId3">
            <a:alphaModFix/>
          </a:blip>
          <a:srcRect b="0" l="0" r="0" t="0"/>
          <a:stretch/>
        </p:blipFill>
        <p:spPr>
          <a:xfrm>
            <a:off x="63178" y="800714"/>
            <a:ext cx="4625407" cy="3786003"/>
          </a:xfrm>
          <a:prstGeom prst="rect">
            <a:avLst/>
          </a:prstGeom>
          <a:noFill/>
          <a:ln>
            <a:noFill/>
          </a:ln>
        </p:spPr>
      </p:pic>
      <p:pic>
        <p:nvPicPr>
          <p:cNvPr id="379" name="Google Shape;379;p26"/>
          <p:cNvPicPr preferRelativeResize="0"/>
          <p:nvPr/>
        </p:nvPicPr>
        <p:blipFill rotWithShape="1">
          <a:blip r:embed="rId4">
            <a:alphaModFix/>
          </a:blip>
          <a:srcRect b="0" l="0" r="0" t="0"/>
          <a:stretch/>
        </p:blipFill>
        <p:spPr>
          <a:xfrm>
            <a:off x="4688585" y="800714"/>
            <a:ext cx="4478397" cy="3786003"/>
          </a:xfrm>
          <a:prstGeom prst="rect">
            <a:avLst/>
          </a:prstGeom>
          <a:noFill/>
          <a:ln>
            <a:noFill/>
          </a:ln>
        </p:spPr>
      </p:pic>
      <p:pic>
        <p:nvPicPr>
          <p:cNvPr id="380" name="Google Shape;380;p26"/>
          <p:cNvPicPr preferRelativeResize="0"/>
          <p:nvPr/>
        </p:nvPicPr>
        <p:blipFill rotWithShape="1">
          <a:blip r:embed="rId5">
            <a:alphaModFix/>
          </a:blip>
          <a:srcRect b="0" l="0" r="0" t="0"/>
          <a:stretch/>
        </p:blipFill>
        <p:spPr>
          <a:xfrm>
            <a:off x="2081973" y="4690140"/>
            <a:ext cx="4980054" cy="2064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grpSp>
        <p:nvGrpSpPr>
          <p:cNvPr id="156" name="Google Shape;156;p3"/>
          <p:cNvGrpSpPr/>
          <p:nvPr/>
        </p:nvGrpSpPr>
        <p:grpSpPr>
          <a:xfrm>
            <a:off x="0" y="-8467"/>
            <a:ext cx="9144001" cy="6866467"/>
            <a:chOff x="0" y="-8467"/>
            <a:chExt cx="12192000" cy="6866467"/>
          </a:xfrm>
        </p:grpSpPr>
        <p:cxnSp>
          <p:nvCxnSpPr>
            <p:cNvPr id="157" name="Google Shape;157;p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58" name="Google Shape;158;p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59" name="Google Shape;159;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0" name="Google Shape;160;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1" name="Google Shape;161;p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2" name="Google Shape;162;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3" name="Google Shape;163;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4" name="Google Shape;164;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5" name="Google Shape;165;p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6" name="Google Shape;166;p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167" name="Google Shape;167;p3"/>
          <p:cNvSpPr/>
          <p:nvPr/>
        </p:nvSpPr>
        <p:spPr>
          <a:xfrm>
            <a:off x="0" y="0"/>
            <a:ext cx="9144000" cy="686646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8" name="Google Shape;168;p3"/>
          <p:cNvSpPr/>
          <p:nvPr/>
        </p:nvSpPr>
        <p:spPr>
          <a:xfrm rot="10800000">
            <a:off x="0" y="0"/>
            <a:ext cx="631947"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9" name="Google Shape;169;p3"/>
          <p:cNvSpPr/>
          <p:nvPr/>
        </p:nvSpPr>
        <p:spPr>
          <a:xfrm>
            <a:off x="5803900" y="3818467"/>
            <a:ext cx="3337719" cy="3039533"/>
          </a:xfrm>
          <a:prstGeom prst="triangle">
            <a:avLst>
              <a:gd fmla="val 100000" name="adj"/>
            </a:avLst>
          </a:prstGeom>
          <a:solidFill>
            <a:schemeClr val="accent1">
              <a:alpha val="8784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0" name="Google Shape;170;p3"/>
          <p:cNvSpPr/>
          <p:nvPr/>
        </p:nvSpPr>
        <p:spPr>
          <a:xfrm>
            <a:off x="7819230" y="0"/>
            <a:ext cx="1324770" cy="6858000"/>
          </a:xfrm>
          <a:custGeom>
            <a:rect b="b" l="l" r="r" t="t"/>
            <a:pathLst>
              <a:path extrusionOk="0" h="6866467" w="2858013">
                <a:moveTo>
                  <a:pt x="0" y="0"/>
                </a:moveTo>
                <a:lnTo>
                  <a:pt x="2858013" y="0"/>
                </a:lnTo>
                <a:lnTo>
                  <a:pt x="2858013" y="6866467"/>
                </a:lnTo>
                <a:lnTo>
                  <a:pt x="2473942" y="6866467"/>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171" name="Google Shape;171;p3"/>
          <p:cNvCxnSpPr/>
          <p:nvPr/>
        </p:nvCxnSpPr>
        <p:spPr>
          <a:xfrm>
            <a:off x="7600950" y="0"/>
            <a:ext cx="1295400" cy="6858000"/>
          </a:xfrm>
          <a:prstGeom prst="straightConnector1">
            <a:avLst/>
          </a:prstGeom>
          <a:noFill/>
          <a:ln cap="sq" cmpd="sng" w="15875">
            <a:solidFill>
              <a:schemeClr val="accent2"/>
            </a:solidFill>
            <a:prstDash val="solid"/>
            <a:bevel/>
            <a:headEnd len="sm" w="sm" type="none"/>
            <a:tailEnd len="sm" w="sm" type="none"/>
          </a:ln>
        </p:spPr>
      </p:cxnSp>
      <p:cxnSp>
        <p:nvCxnSpPr>
          <p:cNvPr id="172" name="Google Shape;172;p3"/>
          <p:cNvCxnSpPr/>
          <p:nvPr/>
        </p:nvCxnSpPr>
        <p:spPr>
          <a:xfrm flipH="1">
            <a:off x="5568950" y="3681413"/>
            <a:ext cx="3572668" cy="3176587"/>
          </a:xfrm>
          <a:prstGeom prst="straightConnector1">
            <a:avLst/>
          </a:prstGeom>
          <a:noFill/>
          <a:ln cap="flat" cmpd="sng" w="15875">
            <a:solidFill>
              <a:schemeClr val="accent1"/>
            </a:solidFill>
            <a:prstDash val="solid"/>
            <a:round/>
            <a:headEnd len="sm" w="sm" type="none"/>
            <a:tailEnd len="sm" w="sm" type="none"/>
          </a:ln>
        </p:spPr>
      </p:cxnSp>
      <p:sp>
        <p:nvSpPr>
          <p:cNvPr id="173" name="Google Shape;173;p3"/>
          <p:cNvSpPr txBox="1"/>
          <p:nvPr>
            <p:ph type="title"/>
          </p:nvPr>
        </p:nvSpPr>
        <p:spPr>
          <a:xfrm>
            <a:off x="2785665" y="3088449"/>
            <a:ext cx="3572669" cy="100283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2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6" name="Google Shape;386;p27"/>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7" name="Google Shape;387;p27"/>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8" name="Google Shape;388;p27"/>
          <p:cNvSpPr txBox="1"/>
          <p:nvPr/>
        </p:nvSpPr>
        <p:spPr>
          <a:xfrm>
            <a:off x="898526" y="284459"/>
            <a:ext cx="7564754" cy="2479061"/>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A stress test was done, by sending too many requests, and the test, returning status (429 Too Many Requests), passed by blocking the IP for an hour.</a:t>
            </a:r>
            <a:endParaRPr/>
          </a:p>
          <a:p>
            <a:pPr indent="0" lvl="0" marL="0" marR="0" rtl="0" algn="l">
              <a:spcBef>
                <a:spcPts val="1000"/>
              </a:spcBef>
              <a:spcAft>
                <a:spcPts val="0"/>
              </a:spcAft>
              <a:buClr>
                <a:schemeClr val="accent1"/>
              </a:buClr>
              <a:buSzPts val="1440"/>
              <a:buFont typeface="Noto Sans Symbols"/>
              <a:buNone/>
            </a:pPr>
            <a:r>
              <a:t/>
            </a:r>
            <a:endParaRPr sz="1800">
              <a:solidFill>
                <a:srgbClr val="3F3F3F"/>
              </a:solidFill>
              <a:latin typeface="Trebuchet MS"/>
              <a:ea typeface="Trebuchet MS"/>
              <a:cs typeface="Trebuchet MS"/>
              <a:sym typeface="Trebuchet MS"/>
            </a:endParaRPr>
          </a:p>
          <a:p>
            <a:pPr indent="-251459" lvl="0" marL="342900" marR="0" rtl="0" algn="l">
              <a:spcBef>
                <a:spcPts val="1000"/>
              </a:spcBef>
              <a:spcAft>
                <a:spcPts val="0"/>
              </a:spcAft>
              <a:buClr>
                <a:schemeClr val="accent1"/>
              </a:buClr>
              <a:buSzPts val="1440"/>
              <a:buFont typeface="Arial"/>
              <a:buNone/>
            </a:pPr>
            <a:r>
              <a:t/>
            </a:r>
            <a:endParaRPr sz="1800">
              <a:solidFill>
                <a:srgbClr val="3F3F3F"/>
              </a:solidFill>
              <a:latin typeface="Trebuchet MS"/>
              <a:ea typeface="Trebuchet MS"/>
              <a:cs typeface="Trebuchet MS"/>
              <a:sym typeface="Trebuchet MS"/>
            </a:endParaRPr>
          </a:p>
        </p:txBody>
      </p:sp>
      <p:pic>
        <p:nvPicPr>
          <p:cNvPr descr="A black background with white text&#10;&#10;Description automatically generated" id="389" name="Google Shape;389;p27"/>
          <p:cNvPicPr preferRelativeResize="0"/>
          <p:nvPr/>
        </p:nvPicPr>
        <p:blipFill rotWithShape="1">
          <a:blip r:embed="rId3">
            <a:alphaModFix/>
          </a:blip>
          <a:srcRect b="0" l="0" r="0" t="0"/>
          <a:stretch/>
        </p:blipFill>
        <p:spPr>
          <a:xfrm>
            <a:off x="438441" y="1581347"/>
            <a:ext cx="8267117" cy="118217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2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5" name="Google Shape;395;p28"/>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6" name="Google Shape;396;p28"/>
          <p:cNvSpPr txBox="1"/>
          <p:nvPr>
            <p:ph idx="1" type="body"/>
          </p:nvPr>
        </p:nvSpPr>
        <p:spPr>
          <a:xfrm>
            <a:off x="1000126" y="2160589"/>
            <a:ext cx="6447501"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Bugs identified:</a:t>
            </a:r>
            <a:endParaRPr/>
          </a:p>
          <a:p>
            <a:pPr indent="0" lvl="0" marL="0" rtl="0" algn="l">
              <a:spcBef>
                <a:spcPts val="1000"/>
              </a:spcBef>
              <a:spcAft>
                <a:spcPts val="0"/>
              </a:spcAft>
              <a:buSzPts val="1440"/>
              <a:buNone/>
            </a:pPr>
            <a:r>
              <a:rPr lang="en-US"/>
              <a:t>The bugs identified are mostly due to expectations on the schema response, like not filling a virtual variable so they are minor bugs.</a:t>
            </a:r>
            <a:endParaRPr/>
          </a:p>
          <a:p>
            <a:pPr indent="0" lvl="0" marL="0" rtl="0" algn="l">
              <a:spcBef>
                <a:spcPts val="1000"/>
              </a:spcBef>
              <a:spcAft>
                <a:spcPts val="0"/>
              </a:spcAft>
              <a:buSzPts val="1440"/>
              <a:buNone/>
            </a:pPr>
            <a:r>
              <a:rPr lang="en-US"/>
              <a:t>Some bugs were due to wrong response to using the URL in wrong format (expected “bad request” but got “ok”).</a:t>
            </a:r>
            <a:endParaRPr/>
          </a:p>
          <a:p>
            <a:pPr indent="-251459" lvl="0" marL="342900" rtl="0" algn="l">
              <a:spcBef>
                <a:spcPts val="1000"/>
              </a:spcBef>
              <a:spcAft>
                <a:spcPts val="0"/>
              </a:spcAft>
              <a:buSzPts val="1440"/>
              <a:buFont typeface="Arial"/>
              <a:buNone/>
            </a:pPr>
            <a:r>
              <a:t/>
            </a:r>
            <a:endParaRPr/>
          </a:p>
        </p:txBody>
      </p:sp>
      <p:sp>
        <p:nvSpPr>
          <p:cNvPr id="397" name="Google Shape;397;p28"/>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2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3" name="Google Shape;403;p29"/>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4" name="Google Shape;404;p29"/>
          <p:cNvSpPr txBox="1"/>
          <p:nvPr>
            <p:ph idx="1" type="body"/>
          </p:nvPr>
        </p:nvSpPr>
        <p:spPr>
          <a:xfrm>
            <a:off x="1000126" y="311468"/>
            <a:ext cx="6447501" cy="296005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Arial"/>
              <a:buChar char="•"/>
            </a:pPr>
            <a:r>
              <a:rPr lang="en-US"/>
              <a:t>Examples of bugs:</a:t>
            </a:r>
            <a:endParaRPr/>
          </a:p>
          <a:p>
            <a:pPr indent="-285750" lvl="1" marL="742950" rtl="0" algn="l">
              <a:spcBef>
                <a:spcPts val="1000"/>
              </a:spcBef>
              <a:spcAft>
                <a:spcPts val="0"/>
              </a:spcAft>
              <a:buSzPts val="1280"/>
              <a:buFont typeface="Trebuchet MS"/>
              <a:buAutoNum type="arabicPeriod"/>
            </a:pPr>
            <a:r>
              <a:rPr lang="en-US"/>
              <a:t>Get all tours with fields param:</a:t>
            </a:r>
            <a:endParaRPr/>
          </a:p>
          <a:p>
            <a:pPr indent="0" lvl="1" marL="457200" rtl="0" algn="l">
              <a:spcBef>
                <a:spcPts val="1000"/>
              </a:spcBef>
              <a:spcAft>
                <a:spcPts val="0"/>
              </a:spcAft>
              <a:buSzPts val="1280"/>
              <a:buNone/>
            </a:pPr>
            <a:r>
              <a:rPr lang="en-US"/>
              <a:t>This API request should result in response body with some fields, one of them is “durationWeeks” and it should be a number, but it returned as null.</a:t>
            </a:r>
            <a:endParaRPr/>
          </a:p>
        </p:txBody>
      </p:sp>
      <p:sp>
        <p:nvSpPr>
          <p:cNvPr id="405" name="Google Shape;405;p29"/>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A screenshot of a computer&#10;&#10;Description automatically generated" id="406" name="Google Shape;406;p29"/>
          <p:cNvPicPr preferRelativeResize="0"/>
          <p:nvPr/>
        </p:nvPicPr>
        <p:blipFill rotWithShape="1">
          <a:blip r:embed="rId3">
            <a:alphaModFix/>
          </a:blip>
          <a:srcRect b="0" l="0" r="0" t="0"/>
          <a:stretch/>
        </p:blipFill>
        <p:spPr>
          <a:xfrm>
            <a:off x="1086170" y="2041770"/>
            <a:ext cx="6275411" cy="3263844"/>
          </a:xfrm>
          <a:prstGeom prst="rect">
            <a:avLst/>
          </a:prstGeom>
          <a:noFill/>
          <a:ln>
            <a:noFill/>
          </a:ln>
        </p:spPr>
      </p:pic>
      <p:pic>
        <p:nvPicPr>
          <p:cNvPr id="407" name="Google Shape;407;p29"/>
          <p:cNvPicPr preferRelativeResize="0"/>
          <p:nvPr/>
        </p:nvPicPr>
        <p:blipFill rotWithShape="1">
          <a:blip r:embed="rId4">
            <a:alphaModFix/>
          </a:blip>
          <a:srcRect b="0" l="0" r="0" t="0"/>
          <a:stretch/>
        </p:blipFill>
        <p:spPr>
          <a:xfrm>
            <a:off x="2380440" y="5666154"/>
            <a:ext cx="4046571" cy="6172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3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3" name="Google Shape;413;p30"/>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4" name="Google Shape;414;p30"/>
          <p:cNvSpPr txBox="1"/>
          <p:nvPr>
            <p:ph idx="1" type="body"/>
          </p:nvPr>
        </p:nvSpPr>
        <p:spPr>
          <a:xfrm>
            <a:off x="1000126" y="311468"/>
            <a:ext cx="6447501" cy="2960051"/>
          </a:xfrm>
          <a:prstGeom prst="rect">
            <a:avLst/>
          </a:prstGeom>
          <a:noFill/>
          <a:ln>
            <a:noFill/>
          </a:ln>
        </p:spPr>
        <p:txBody>
          <a:bodyPr anchorCtr="0" anchor="t" bIns="45700" lIns="91425" spcFirstLastPara="1" rIns="91425" wrap="square" tIns="45700">
            <a:normAutofit/>
          </a:bodyPr>
          <a:lstStyle/>
          <a:p>
            <a:pPr indent="-342900" lvl="1" marL="800100" rtl="0" algn="l">
              <a:spcBef>
                <a:spcPts val="0"/>
              </a:spcBef>
              <a:spcAft>
                <a:spcPts val="0"/>
              </a:spcAft>
              <a:buSzPts val="1280"/>
              <a:buFont typeface="Trebuchet MS"/>
              <a:buAutoNum type="arabicPeriod" startAt="2"/>
            </a:pPr>
            <a:r>
              <a:rPr lang="en-US"/>
              <a:t>Sign up:</a:t>
            </a:r>
            <a:endParaRPr/>
          </a:p>
          <a:p>
            <a:pPr indent="0" lvl="1" marL="457200" rtl="0" algn="l">
              <a:spcBef>
                <a:spcPts val="1000"/>
              </a:spcBef>
              <a:spcAft>
                <a:spcPts val="0"/>
              </a:spcAft>
              <a:buSzPts val="1280"/>
              <a:buNone/>
            </a:pPr>
            <a:r>
              <a:rPr lang="en-US"/>
              <a:t>This API request should result in user logged in with a token for the session, and the response be user details and the token, instead it returned 500 error code.</a:t>
            </a:r>
            <a:endParaRPr/>
          </a:p>
          <a:p>
            <a:pPr indent="0" lvl="1" marL="457200" rtl="0" algn="l">
              <a:spcBef>
                <a:spcPts val="1000"/>
              </a:spcBef>
              <a:spcAft>
                <a:spcPts val="0"/>
              </a:spcAft>
              <a:buSzPts val="1280"/>
              <a:buNone/>
            </a:pPr>
            <a:r>
              <a:rPr lang="en-US"/>
              <a:t>Yet user can log in later with these credentials.</a:t>
            </a:r>
            <a:endParaRPr/>
          </a:p>
        </p:txBody>
      </p:sp>
      <p:sp>
        <p:nvSpPr>
          <p:cNvPr id="415" name="Google Shape;415;p30"/>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416" name="Google Shape;416;p30"/>
          <p:cNvPicPr preferRelativeResize="0"/>
          <p:nvPr/>
        </p:nvPicPr>
        <p:blipFill rotWithShape="1">
          <a:blip r:embed="rId3">
            <a:alphaModFix/>
          </a:blip>
          <a:srcRect b="0" l="0" r="0" t="0"/>
          <a:stretch/>
        </p:blipFill>
        <p:spPr>
          <a:xfrm>
            <a:off x="1015468" y="2002971"/>
            <a:ext cx="7113063" cy="2852057"/>
          </a:xfrm>
          <a:prstGeom prst="rect">
            <a:avLst/>
          </a:prstGeom>
          <a:noFill/>
          <a:ln>
            <a:noFill/>
          </a:ln>
        </p:spPr>
      </p:pic>
      <p:pic>
        <p:nvPicPr>
          <p:cNvPr id="417" name="Google Shape;417;p30"/>
          <p:cNvPicPr preferRelativeResize="0"/>
          <p:nvPr/>
        </p:nvPicPr>
        <p:blipFill rotWithShape="1">
          <a:blip r:embed="rId4">
            <a:alphaModFix/>
          </a:blip>
          <a:srcRect b="0" l="0" r="0" t="0"/>
          <a:stretch/>
        </p:blipFill>
        <p:spPr>
          <a:xfrm>
            <a:off x="2025962" y="4963022"/>
            <a:ext cx="5387473" cy="177437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2415996" y="2927582"/>
            <a:ext cx="4312007" cy="1002836"/>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30f1e03305b_0_18"/>
          <p:cNvSpPr txBox="1"/>
          <p:nvPr>
            <p:ph idx="1" type="body"/>
          </p:nvPr>
        </p:nvSpPr>
        <p:spPr>
          <a:xfrm>
            <a:off x="310225" y="368202"/>
            <a:ext cx="8977800" cy="6335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Demonstration of the system:</a:t>
            </a:r>
            <a:endParaRPr/>
          </a:p>
          <a:p>
            <a:pPr indent="0" lvl="0" marL="0" rtl="0" algn="l">
              <a:lnSpc>
                <a:spcPct val="90000"/>
              </a:lnSpc>
              <a:spcBef>
                <a:spcPts val="1000"/>
              </a:spcBef>
              <a:spcAft>
                <a:spcPts val="0"/>
              </a:spcAft>
              <a:buSzPts val="1440"/>
              <a:buNone/>
            </a:pPr>
            <a:r>
              <a:rPr lang="en-US" sz="1800"/>
              <a:t>The system consists of , and they are listed as follows:</a:t>
            </a:r>
            <a:endParaRPr sz="1800"/>
          </a:p>
          <a:p>
            <a:pPr indent="0" lvl="0" marL="0" rtl="0" algn="l">
              <a:lnSpc>
                <a:spcPct val="90000"/>
              </a:lnSpc>
              <a:spcBef>
                <a:spcPts val="1000"/>
              </a:spcBef>
              <a:spcAft>
                <a:spcPts val="0"/>
              </a:spcAft>
              <a:buSzPts val="1440"/>
              <a:buNone/>
            </a:pPr>
            <a:r>
              <a:t/>
            </a:r>
            <a:endParaRPr/>
          </a:p>
        </p:txBody>
      </p:sp>
      <p:pic>
        <p:nvPicPr>
          <p:cNvPr id="428" name="Google Shape;428;g30f1e03305b_0_18"/>
          <p:cNvPicPr preferRelativeResize="0"/>
          <p:nvPr/>
        </p:nvPicPr>
        <p:blipFill>
          <a:blip r:embed="rId3">
            <a:alphaModFix/>
          </a:blip>
          <a:stretch>
            <a:fillRect/>
          </a:stretch>
        </p:blipFill>
        <p:spPr>
          <a:xfrm>
            <a:off x="144150" y="1113450"/>
            <a:ext cx="4760377" cy="2480301"/>
          </a:xfrm>
          <a:prstGeom prst="rect">
            <a:avLst/>
          </a:prstGeom>
          <a:noFill/>
          <a:ln>
            <a:noFill/>
          </a:ln>
        </p:spPr>
      </p:pic>
      <p:pic>
        <p:nvPicPr>
          <p:cNvPr id="429" name="Google Shape;429;g30f1e03305b_0_18"/>
          <p:cNvPicPr preferRelativeResize="0"/>
          <p:nvPr/>
        </p:nvPicPr>
        <p:blipFill>
          <a:blip r:embed="rId4">
            <a:alphaModFix/>
          </a:blip>
          <a:stretch>
            <a:fillRect/>
          </a:stretch>
        </p:blipFill>
        <p:spPr>
          <a:xfrm>
            <a:off x="4994200" y="987425"/>
            <a:ext cx="2380463" cy="2480300"/>
          </a:xfrm>
          <a:prstGeom prst="rect">
            <a:avLst/>
          </a:prstGeom>
          <a:noFill/>
          <a:ln>
            <a:noFill/>
          </a:ln>
        </p:spPr>
      </p:pic>
      <p:pic>
        <p:nvPicPr>
          <p:cNvPr id="430" name="Google Shape;430;g30f1e03305b_0_18"/>
          <p:cNvPicPr preferRelativeResize="0"/>
          <p:nvPr/>
        </p:nvPicPr>
        <p:blipFill>
          <a:blip r:embed="rId5">
            <a:alphaModFix/>
          </a:blip>
          <a:stretch>
            <a:fillRect/>
          </a:stretch>
        </p:blipFill>
        <p:spPr>
          <a:xfrm>
            <a:off x="0" y="3941525"/>
            <a:ext cx="4479326" cy="2916476"/>
          </a:xfrm>
          <a:prstGeom prst="rect">
            <a:avLst/>
          </a:prstGeom>
          <a:noFill/>
          <a:ln>
            <a:noFill/>
          </a:ln>
        </p:spPr>
      </p:pic>
      <p:pic>
        <p:nvPicPr>
          <p:cNvPr id="431" name="Google Shape;431;g30f1e03305b_0_18"/>
          <p:cNvPicPr preferRelativeResize="0"/>
          <p:nvPr/>
        </p:nvPicPr>
        <p:blipFill>
          <a:blip r:embed="rId6">
            <a:alphaModFix/>
          </a:blip>
          <a:stretch>
            <a:fillRect/>
          </a:stretch>
        </p:blipFill>
        <p:spPr>
          <a:xfrm>
            <a:off x="3855300" y="4224709"/>
            <a:ext cx="5221811" cy="2350101"/>
          </a:xfrm>
          <a:prstGeom prst="rect">
            <a:avLst/>
          </a:prstGeom>
          <a:noFill/>
          <a:ln>
            <a:noFill/>
          </a:ln>
        </p:spPr>
      </p:pic>
      <p:pic>
        <p:nvPicPr>
          <p:cNvPr id="432" name="Google Shape;432;g30f1e03305b_0_18"/>
          <p:cNvPicPr preferRelativeResize="0"/>
          <p:nvPr/>
        </p:nvPicPr>
        <p:blipFill>
          <a:blip r:embed="rId7">
            <a:alphaModFix/>
          </a:blip>
          <a:stretch>
            <a:fillRect/>
          </a:stretch>
        </p:blipFill>
        <p:spPr>
          <a:xfrm>
            <a:off x="6394625" y="963206"/>
            <a:ext cx="2749376" cy="352214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30f1e03305b_0_35"/>
          <p:cNvSpPr txBox="1"/>
          <p:nvPr>
            <p:ph idx="1" type="body"/>
          </p:nvPr>
        </p:nvSpPr>
        <p:spPr>
          <a:xfrm>
            <a:off x="1000126" y="522665"/>
            <a:ext cx="6447600" cy="54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t>Examples of APIs response:</a:t>
            </a:r>
            <a:endParaRPr/>
          </a:p>
          <a:p>
            <a:pPr indent="-285750" lvl="1" marL="742950" rtl="0" algn="l">
              <a:lnSpc>
                <a:spcPct val="90000"/>
              </a:lnSpc>
              <a:spcBef>
                <a:spcPts val="1000"/>
              </a:spcBef>
              <a:spcAft>
                <a:spcPts val="0"/>
              </a:spcAft>
              <a:buSzPts val="1280"/>
              <a:buFont typeface="Arial"/>
              <a:buChar char="•"/>
            </a:pPr>
            <a:r>
              <a:rPr lang="en-US"/>
              <a:t>Login</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0" lvl="1" marL="457200" rtl="0" algn="l">
              <a:lnSpc>
                <a:spcPct val="90000"/>
              </a:lnSpc>
              <a:spcBef>
                <a:spcPts val="1000"/>
              </a:spcBef>
              <a:spcAft>
                <a:spcPts val="0"/>
              </a:spcAft>
              <a:buSzPts val="1280"/>
              <a:buNone/>
            </a:pPr>
            <a:r>
              <a:t/>
            </a:r>
            <a:endParaRPr/>
          </a:p>
          <a:p>
            <a:pPr indent="0" lvl="1" marL="457200" rtl="0" algn="l">
              <a:lnSpc>
                <a:spcPct val="90000"/>
              </a:lnSpc>
              <a:spcBef>
                <a:spcPts val="1000"/>
              </a:spcBef>
              <a:spcAft>
                <a:spcPts val="0"/>
              </a:spcAft>
              <a:buSzPts val="1280"/>
              <a:buNone/>
            </a:pPr>
            <a:r>
              <a:t/>
            </a:r>
            <a:endParaRPr/>
          </a:p>
          <a:p>
            <a:pPr indent="-285750" lvl="1" marL="742950" rtl="0" algn="l">
              <a:lnSpc>
                <a:spcPct val="90000"/>
              </a:lnSpc>
              <a:spcBef>
                <a:spcPts val="1000"/>
              </a:spcBef>
              <a:spcAft>
                <a:spcPts val="0"/>
              </a:spcAft>
              <a:buSzPts val="1280"/>
              <a:buFont typeface="Arial"/>
              <a:buChar char="•"/>
            </a:pPr>
            <a:r>
              <a:rPr lang="en-US"/>
              <a:t>Singup</a:t>
            </a:r>
            <a:endParaRPr/>
          </a:p>
        </p:txBody>
      </p:sp>
      <p:pic>
        <p:nvPicPr>
          <p:cNvPr id="438" name="Google Shape;438;g30f1e03305b_0_35"/>
          <p:cNvPicPr preferRelativeResize="0"/>
          <p:nvPr/>
        </p:nvPicPr>
        <p:blipFill>
          <a:blip r:embed="rId3">
            <a:alphaModFix/>
          </a:blip>
          <a:stretch>
            <a:fillRect/>
          </a:stretch>
        </p:blipFill>
        <p:spPr>
          <a:xfrm>
            <a:off x="751725" y="1223650"/>
            <a:ext cx="6075400" cy="1814050"/>
          </a:xfrm>
          <a:prstGeom prst="rect">
            <a:avLst/>
          </a:prstGeom>
          <a:noFill/>
          <a:ln>
            <a:noFill/>
          </a:ln>
        </p:spPr>
      </p:pic>
      <p:pic>
        <p:nvPicPr>
          <p:cNvPr id="439" name="Google Shape;439;g30f1e03305b_0_35"/>
          <p:cNvPicPr preferRelativeResize="0"/>
          <p:nvPr/>
        </p:nvPicPr>
        <p:blipFill>
          <a:blip r:embed="rId4">
            <a:alphaModFix/>
          </a:blip>
          <a:stretch>
            <a:fillRect/>
          </a:stretch>
        </p:blipFill>
        <p:spPr>
          <a:xfrm>
            <a:off x="1075025" y="3864309"/>
            <a:ext cx="5221811" cy="23501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30f1e03305b_0_43"/>
          <p:cNvSpPr txBox="1"/>
          <p:nvPr>
            <p:ph idx="1" type="body"/>
          </p:nvPr>
        </p:nvSpPr>
        <p:spPr>
          <a:xfrm>
            <a:off x="1000126" y="522665"/>
            <a:ext cx="6447600" cy="54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t>Examples of APIs response:</a:t>
            </a:r>
            <a:endParaRPr/>
          </a:p>
          <a:p>
            <a:pPr indent="-285750" lvl="1" marL="742950" rtl="0" algn="l">
              <a:lnSpc>
                <a:spcPct val="90000"/>
              </a:lnSpc>
              <a:spcBef>
                <a:spcPts val="1000"/>
              </a:spcBef>
              <a:spcAft>
                <a:spcPts val="0"/>
              </a:spcAft>
              <a:buSzPts val="1280"/>
              <a:buFont typeface="Arial"/>
              <a:buChar char="•"/>
            </a:pPr>
            <a:r>
              <a:rPr lang="en-US"/>
              <a:t>Profile </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204469" lvl="1" marL="742950" rtl="0" algn="l">
              <a:lnSpc>
                <a:spcPct val="90000"/>
              </a:lnSpc>
              <a:spcBef>
                <a:spcPts val="1000"/>
              </a:spcBef>
              <a:spcAft>
                <a:spcPts val="0"/>
              </a:spcAft>
              <a:buSzPts val="1280"/>
              <a:buFont typeface="Arial"/>
              <a:buNone/>
            </a:pPr>
            <a:r>
              <a:t/>
            </a:r>
            <a:endParaRPr/>
          </a:p>
          <a:p>
            <a:pPr indent="0" lvl="1" marL="457200" rtl="0" algn="l">
              <a:lnSpc>
                <a:spcPct val="90000"/>
              </a:lnSpc>
              <a:spcBef>
                <a:spcPts val="1000"/>
              </a:spcBef>
              <a:spcAft>
                <a:spcPts val="0"/>
              </a:spcAft>
              <a:buSzPts val="1280"/>
              <a:buNone/>
            </a:pPr>
            <a:r>
              <a:t/>
            </a:r>
            <a:endParaRPr/>
          </a:p>
          <a:p>
            <a:pPr indent="0" lvl="1" marL="457200" rtl="0" algn="l">
              <a:lnSpc>
                <a:spcPct val="90000"/>
              </a:lnSpc>
              <a:spcBef>
                <a:spcPts val="1000"/>
              </a:spcBef>
              <a:spcAft>
                <a:spcPts val="0"/>
              </a:spcAft>
              <a:buSzPts val="1280"/>
              <a:buNone/>
            </a:pPr>
            <a:r>
              <a:t/>
            </a:r>
            <a:endParaRPr/>
          </a:p>
          <a:p>
            <a:pPr indent="-285750" lvl="1" marL="742950" rtl="0" algn="l">
              <a:lnSpc>
                <a:spcPct val="90000"/>
              </a:lnSpc>
              <a:spcBef>
                <a:spcPts val="1000"/>
              </a:spcBef>
              <a:spcAft>
                <a:spcPts val="0"/>
              </a:spcAft>
              <a:buSzPts val="1280"/>
              <a:buFont typeface="Arial"/>
              <a:buChar char="•"/>
            </a:pPr>
            <a:r>
              <a:rPr lang="en-US"/>
              <a:t>page after login</a:t>
            </a:r>
            <a:endParaRPr/>
          </a:p>
        </p:txBody>
      </p:sp>
      <p:pic>
        <p:nvPicPr>
          <p:cNvPr id="445" name="Google Shape;445;g30f1e03305b_0_43"/>
          <p:cNvPicPr preferRelativeResize="0"/>
          <p:nvPr/>
        </p:nvPicPr>
        <p:blipFill>
          <a:blip r:embed="rId3">
            <a:alphaModFix/>
          </a:blip>
          <a:stretch>
            <a:fillRect/>
          </a:stretch>
        </p:blipFill>
        <p:spPr>
          <a:xfrm>
            <a:off x="906175" y="1200025"/>
            <a:ext cx="6765301" cy="1672925"/>
          </a:xfrm>
          <a:prstGeom prst="rect">
            <a:avLst/>
          </a:prstGeom>
          <a:noFill/>
          <a:ln>
            <a:noFill/>
          </a:ln>
        </p:spPr>
      </p:pic>
      <p:pic>
        <p:nvPicPr>
          <p:cNvPr id="446" name="Google Shape;446;g30f1e03305b_0_43"/>
          <p:cNvPicPr preferRelativeResize="0"/>
          <p:nvPr/>
        </p:nvPicPr>
        <p:blipFill>
          <a:blip r:embed="rId4">
            <a:alphaModFix/>
          </a:blip>
          <a:stretch>
            <a:fillRect/>
          </a:stretch>
        </p:blipFill>
        <p:spPr>
          <a:xfrm>
            <a:off x="286275" y="4030446"/>
            <a:ext cx="5789151" cy="2827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g30f1e03305b_0_5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2" name="Google Shape;452;g30f1e03305b_0_51"/>
          <p:cNvSpPr/>
          <p:nvPr/>
        </p:nvSpPr>
        <p:spPr>
          <a:xfrm rot="10800000">
            <a:off x="147" y="54"/>
            <a:ext cx="631800" cy="5666100"/>
          </a:xfrm>
          <a:prstGeom prst="triangle">
            <a:avLst>
              <a:gd fmla="val 10000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3" name="Google Shape;453;g30f1e03305b_0_51"/>
          <p:cNvSpPr txBox="1"/>
          <p:nvPr>
            <p:ph idx="1" type="body"/>
          </p:nvPr>
        </p:nvSpPr>
        <p:spPr>
          <a:xfrm>
            <a:off x="1000126" y="2160589"/>
            <a:ext cx="64476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Bugs identified:</a:t>
            </a:r>
            <a:endParaRPr/>
          </a:p>
          <a:p>
            <a:pPr indent="0" lvl="0" marL="0" rtl="0" algn="l">
              <a:spcBef>
                <a:spcPts val="1000"/>
              </a:spcBef>
              <a:spcAft>
                <a:spcPts val="0"/>
              </a:spcAft>
              <a:buSzPts val="1440"/>
              <a:buNone/>
            </a:pPr>
            <a:r>
              <a:rPr lang="en-US"/>
              <a:t>The bugs identified are mostly due to expectations on the schema response, like not filling a virtual variable so they are minor bugs.</a:t>
            </a:r>
            <a:endParaRPr/>
          </a:p>
          <a:p>
            <a:pPr indent="0" lvl="0" marL="0" rtl="0" algn="l">
              <a:spcBef>
                <a:spcPts val="1000"/>
              </a:spcBef>
              <a:spcAft>
                <a:spcPts val="0"/>
              </a:spcAft>
              <a:buSzPts val="1440"/>
              <a:buNone/>
            </a:pPr>
            <a:r>
              <a:rPr lang="en-US"/>
              <a:t>Some bugs were due to wrong response to using the URL in wrong format (expected “bad request” but got “ok”).</a:t>
            </a:r>
            <a:endParaRPr/>
          </a:p>
          <a:p>
            <a:pPr indent="-251459" lvl="0" marL="342900" rtl="0" algn="l">
              <a:spcBef>
                <a:spcPts val="1000"/>
              </a:spcBef>
              <a:spcAft>
                <a:spcPts val="0"/>
              </a:spcAft>
              <a:buSzPts val="1440"/>
              <a:buFont typeface="Arial"/>
              <a:buNone/>
            </a:pPr>
            <a:r>
              <a:t/>
            </a:r>
            <a:endParaRPr/>
          </a:p>
        </p:txBody>
      </p:sp>
      <p:sp>
        <p:nvSpPr>
          <p:cNvPr id="454" name="Google Shape;454;g30f1e03305b_0_51"/>
          <p:cNvSpPr/>
          <p:nvPr/>
        </p:nvSpPr>
        <p:spPr>
          <a:xfrm flipH="1">
            <a:off x="8807400" y="4013200"/>
            <a:ext cx="336600" cy="2844900"/>
          </a:xfrm>
          <a:prstGeom prst="triangle">
            <a:avLst>
              <a:gd fmla="val 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cxnSp>
        <p:nvCxnSpPr>
          <p:cNvPr id="459" name="Google Shape;459;p32"/>
          <p:cNvCxnSpPr/>
          <p:nvPr/>
        </p:nvCxnSpPr>
        <p:spPr>
          <a:xfrm>
            <a:off x="3181353" y="1460500"/>
            <a:ext cx="0" cy="3937000"/>
          </a:xfrm>
          <a:prstGeom prst="straightConnector1">
            <a:avLst/>
          </a:prstGeom>
          <a:noFill/>
          <a:ln cap="rnd" cmpd="sng" w="12700">
            <a:solidFill>
              <a:schemeClr val="accent1"/>
            </a:solidFill>
            <a:prstDash val="solid"/>
            <a:round/>
            <a:headEnd len="sm" w="sm" type="none"/>
            <a:tailEnd len="sm" w="sm" type="none"/>
          </a:ln>
        </p:spPr>
      </p:cxnSp>
      <p:sp>
        <p:nvSpPr>
          <p:cNvPr id="460" name="Google Shape;460;p32"/>
          <p:cNvSpPr txBox="1"/>
          <p:nvPr>
            <p:ph type="title"/>
          </p:nvPr>
        </p:nvSpPr>
        <p:spPr>
          <a:xfrm>
            <a:off x="482600" y="816638"/>
            <a:ext cx="2525519" cy="52247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Challenges and Solutions</a:t>
            </a:r>
            <a:endParaRPr/>
          </a:p>
        </p:txBody>
      </p:sp>
      <p:sp>
        <p:nvSpPr>
          <p:cNvPr id="461" name="Google Shape;461;p32"/>
          <p:cNvSpPr txBox="1"/>
          <p:nvPr>
            <p:ph idx="1" type="body"/>
          </p:nvPr>
        </p:nvSpPr>
        <p:spPr>
          <a:xfrm>
            <a:off x="3490721" y="816638"/>
            <a:ext cx="3464779" cy="5224724"/>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Challenges encountered</a:t>
            </a:r>
            <a:endParaRPr/>
          </a:p>
          <a:p>
            <a:pPr indent="-342900" lvl="0" marL="342900" rtl="0" algn="l">
              <a:spcBef>
                <a:spcPts val="1000"/>
              </a:spcBef>
              <a:spcAft>
                <a:spcPts val="0"/>
              </a:spcAft>
              <a:buSzPts val="1440"/>
              <a:buChar char="►"/>
            </a:pPr>
            <a:r>
              <a:rPr lang="en-US"/>
              <a:t>Solutions implemented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30f1e03305b_0_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9" name="Google Shape;179;g30f1e03305b_0_0"/>
          <p:cNvSpPr/>
          <p:nvPr/>
        </p:nvSpPr>
        <p:spPr>
          <a:xfrm rot="10800000">
            <a:off x="147" y="54"/>
            <a:ext cx="631800" cy="5666100"/>
          </a:xfrm>
          <a:prstGeom prst="triangle">
            <a:avLst>
              <a:gd fmla="val 10000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0" name="Google Shape;180;g30f1e03305b_0_0"/>
          <p:cNvSpPr txBox="1"/>
          <p:nvPr>
            <p:ph idx="1" type="body"/>
          </p:nvPr>
        </p:nvSpPr>
        <p:spPr>
          <a:xfrm>
            <a:off x="1000126" y="1785381"/>
            <a:ext cx="6447600" cy="3880800"/>
          </a:xfrm>
          <a:prstGeom prst="rect">
            <a:avLst/>
          </a:prstGeom>
          <a:noFill/>
          <a:ln>
            <a:noFill/>
          </a:ln>
        </p:spPr>
        <p:txBody>
          <a:bodyPr anchorCtr="0" anchor="t" bIns="45700" lIns="91425" spcFirstLastPara="1" rIns="91425" wrap="square" tIns="45700">
            <a:normAutofit fontScale="92500" lnSpcReduction="10000"/>
          </a:bodyPr>
          <a:lstStyle/>
          <a:p>
            <a:pPr indent="-336042" lvl="0" marL="342900" rtl="0" algn="l">
              <a:lnSpc>
                <a:spcPct val="90000"/>
              </a:lnSpc>
              <a:spcBef>
                <a:spcPts val="0"/>
              </a:spcBef>
              <a:spcAft>
                <a:spcPts val="0"/>
              </a:spcAft>
              <a:buSzPct val="79999"/>
              <a:buChar char="►"/>
            </a:pPr>
            <a:r>
              <a:rPr lang="en-US"/>
              <a:t>Overview:</a:t>
            </a:r>
            <a:endParaRPr/>
          </a:p>
          <a:p>
            <a:pPr indent="0" lvl="0" marL="0" rtl="0" algn="l">
              <a:lnSpc>
                <a:spcPct val="90000"/>
              </a:lnSpc>
              <a:spcBef>
                <a:spcPts val="1000"/>
              </a:spcBef>
              <a:spcAft>
                <a:spcPts val="0"/>
              </a:spcAft>
              <a:buSzPct val="79999"/>
              <a:buNone/>
            </a:pPr>
            <a:r>
              <a:rPr lang="en-US"/>
              <a:t>This project aims to implement the technical topics learned in this course; it specifically targets the topic of API testing to a hosted website called </a:t>
            </a:r>
            <a:r>
              <a:rPr lang="en-US" u="sng">
                <a:solidFill>
                  <a:schemeClr val="hlink"/>
                </a:solidFill>
                <a:hlinkClick r:id="rId3"/>
              </a:rPr>
              <a:t>Natours</a:t>
            </a:r>
            <a:r>
              <a:rPr lang="en-US"/>
              <a:t> implemented as part of a popular large back-end course made by </a:t>
            </a:r>
            <a:r>
              <a:rPr lang="en-US" u="sng">
                <a:solidFill>
                  <a:schemeClr val="hlink"/>
                </a:solidFill>
                <a:hlinkClick r:id="rId4"/>
              </a:rPr>
              <a:t>Jonas Schmedtmann</a:t>
            </a:r>
            <a:r>
              <a:rPr lang="en-US"/>
              <a:t>.</a:t>
            </a:r>
            <a:endParaRPr/>
          </a:p>
          <a:p>
            <a:pPr indent="-336042" lvl="0" marL="342900" rtl="0" algn="l">
              <a:lnSpc>
                <a:spcPct val="90000"/>
              </a:lnSpc>
              <a:spcBef>
                <a:spcPts val="1000"/>
              </a:spcBef>
              <a:spcAft>
                <a:spcPts val="0"/>
              </a:spcAft>
              <a:buSzPct val="79999"/>
              <a:buChar char="►"/>
            </a:pPr>
            <a:r>
              <a:rPr lang="en-US"/>
              <a:t>Problem statement:</a:t>
            </a:r>
            <a:endParaRPr/>
          </a:p>
          <a:p>
            <a:pPr indent="0" lvl="0" marL="0" rtl="0" algn="l">
              <a:lnSpc>
                <a:spcPct val="90000"/>
              </a:lnSpc>
              <a:spcBef>
                <a:spcPts val="1000"/>
              </a:spcBef>
              <a:spcAft>
                <a:spcPts val="0"/>
              </a:spcAft>
              <a:buSzPct val="79999"/>
              <a:buNone/>
            </a:pPr>
            <a:r>
              <a:rPr lang="en-US"/>
              <a:t>As this is a highly popular course accessed by thousands (maybe more) and it is about building API for a website, it is very beneficial to provide a decent test suite to those APIs to validate the importance of this course, also it will be used by every student who implements this project to validate their work.</a:t>
            </a:r>
            <a:endParaRPr/>
          </a:p>
          <a:p>
            <a:pPr indent="0" lvl="0" marL="0" rtl="0" algn="l">
              <a:lnSpc>
                <a:spcPct val="90000"/>
              </a:lnSpc>
              <a:spcBef>
                <a:spcPts val="1000"/>
              </a:spcBef>
              <a:spcAft>
                <a:spcPts val="0"/>
              </a:spcAft>
              <a:buSzPct val="79999"/>
              <a:buNone/>
            </a:pPr>
            <a:r>
              <a:t/>
            </a:r>
            <a:endParaRPr/>
          </a:p>
          <a:p>
            <a:pPr indent="0" lvl="0" marL="0" rtl="0" algn="l">
              <a:lnSpc>
                <a:spcPct val="90000"/>
              </a:lnSpc>
              <a:spcBef>
                <a:spcPts val="1000"/>
              </a:spcBef>
              <a:spcAft>
                <a:spcPts val="0"/>
              </a:spcAft>
              <a:buSzPct val="79999"/>
              <a:buNone/>
            </a:pPr>
            <a:r>
              <a:t/>
            </a:r>
            <a:endParaRPr/>
          </a:p>
          <a:p>
            <a:pPr indent="0" lvl="0" marL="0" rtl="0" algn="l">
              <a:lnSpc>
                <a:spcPct val="90000"/>
              </a:lnSpc>
              <a:spcBef>
                <a:spcPts val="1000"/>
              </a:spcBef>
              <a:spcAft>
                <a:spcPts val="0"/>
              </a:spcAft>
              <a:buSzPct val="79999"/>
              <a:buNone/>
            </a:pPr>
            <a:r>
              <a:t/>
            </a:r>
            <a:endParaRPr/>
          </a:p>
        </p:txBody>
      </p:sp>
      <p:sp>
        <p:nvSpPr>
          <p:cNvPr id="181" name="Google Shape;181;g30f1e03305b_0_0"/>
          <p:cNvSpPr/>
          <p:nvPr/>
        </p:nvSpPr>
        <p:spPr>
          <a:xfrm flipH="1">
            <a:off x="8807400" y="4013200"/>
            <a:ext cx="336600" cy="2844900"/>
          </a:xfrm>
          <a:prstGeom prst="triangle">
            <a:avLst>
              <a:gd fmla="val 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ph type="title"/>
          </p:nvPr>
        </p:nvSpPr>
        <p:spPr>
          <a:xfrm>
            <a:off x="2785665" y="3088449"/>
            <a:ext cx="3572669" cy="100283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3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2" name="Google Shape;472;p34"/>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3" name="Google Shape;473;p34"/>
          <p:cNvSpPr txBox="1"/>
          <p:nvPr>
            <p:ph idx="1" type="body"/>
          </p:nvPr>
        </p:nvSpPr>
        <p:spPr>
          <a:xfrm>
            <a:off x="1348249" y="1938814"/>
            <a:ext cx="6447501" cy="414877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Challenges encountered:</a:t>
            </a:r>
            <a:endParaRPr/>
          </a:p>
          <a:p>
            <a:pPr indent="0" lvl="0" marL="0" rtl="0" algn="l">
              <a:spcBef>
                <a:spcPts val="1000"/>
              </a:spcBef>
              <a:spcAft>
                <a:spcPts val="0"/>
              </a:spcAft>
              <a:buSzPts val="1440"/>
              <a:buNone/>
            </a:pPr>
            <a:r>
              <a:rPr lang="en-US"/>
              <a:t>Most of the challenges faced were easy and solvable like:</a:t>
            </a:r>
            <a:endParaRPr/>
          </a:p>
          <a:p>
            <a:pPr indent="-285750" lvl="1" marL="742950" rtl="0" algn="l">
              <a:spcBef>
                <a:spcPts val="1000"/>
              </a:spcBef>
              <a:spcAft>
                <a:spcPts val="0"/>
              </a:spcAft>
              <a:buSzPts val="1280"/>
              <a:buFont typeface="Trebuchet MS"/>
              <a:buAutoNum type="arabicPeriod"/>
            </a:pPr>
            <a:r>
              <a:rPr lang="en-US"/>
              <a:t>understanding the APIs responses and setting up the collection variables.</a:t>
            </a:r>
            <a:endParaRPr/>
          </a:p>
          <a:p>
            <a:pPr indent="-285750" lvl="1" marL="742950" rtl="0" algn="l">
              <a:spcBef>
                <a:spcPts val="1000"/>
              </a:spcBef>
              <a:spcAft>
                <a:spcPts val="0"/>
              </a:spcAft>
              <a:buSzPts val="1280"/>
              <a:buFont typeface="Trebuchet MS"/>
              <a:buAutoNum type="arabicPeriod"/>
            </a:pPr>
            <a:r>
              <a:rPr lang="en-US"/>
              <a:t>Also determining the order of running APIs so all the requests would rum smoothly with no unexpected results.</a:t>
            </a:r>
            <a:endParaRPr/>
          </a:p>
          <a:p>
            <a:pPr indent="-285750" lvl="1" marL="742950" rtl="0" algn="l">
              <a:spcBef>
                <a:spcPts val="1000"/>
              </a:spcBef>
              <a:spcAft>
                <a:spcPts val="0"/>
              </a:spcAft>
              <a:buSzPts val="1280"/>
              <a:buFont typeface="Trebuchet MS"/>
              <a:buAutoNum type="arabicPeriod"/>
            </a:pPr>
            <a:r>
              <a:rPr lang="en-US"/>
              <a:t>The most difficult one was some APIs required an admin email to log in which wasn’t provided, also there was provided only a demo email for testing which some APIs were blocked for.</a:t>
            </a:r>
            <a:endParaRPr/>
          </a:p>
          <a:p>
            <a:pPr indent="0" lvl="0" marL="0" rtl="0" algn="l">
              <a:spcBef>
                <a:spcPts val="1000"/>
              </a:spcBef>
              <a:spcAft>
                <a:spcPts val="0"/>
              </a:spcAft>
              <a:buSzPts val="1440"/>
              <a:buNone/>
            </a:pPr>
            <a:r>
              <a:t/>
            </a:r>
            <a:endParaRPr/>
          </a:p>
        </p:txBody>
      </p:sp>
      <p:sp>
        <p:nvSpPr>
          <p:cNvPr id="474" name="Google Shape;474;p34"/>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8" name="Shape 478"/>
        <p:cNvGrpSpPr/>
        <p:nvPr/>
      </p:nvGrpSpPr>
      <p:grpSpPr>
        <a:xfrm>
          <a:off x="0" y="0"/>
          <a:ext cx="0" cy="0"/>
          <a:chOff x="0" y="0"/>
          <a:chExt cx="0" cy="0"/>
        </a:xfrm>
      </p:grpSpPr>
      <p:sp>
        <p:nvSpPr>
          <p:cNvPr id="479" name="Google Shape;479;p3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0" name="Google Shape;480;p35"/>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1" name="Google Shape;481;p35"/>
          <p:cNvSpPr txBox="1"/>
          <p:nvPr>
            <p:ph idx="1" type="body"/>
          </p:nvPr>
        </p:nvSpPr>
        <p:spPr>
          <a:xfrm>
            <a:off x="1348249" y="1938814"/>
            <a:ext cx="6447501" cy="414877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Solutions implemented:</a:t>
            </a:r>
            <a:endParaRPr/>
          </a:p>
          <a:p>
            <a:pPr indent="0" lvl="0" marL="0" rtl="0" algn="l">
              <a:spcBef>
                <a:spcPts val="1000"/>
              </a:spcBef>
              <a:spcAft>
                <a:spcPts val="0"/>
              </a:spcAft>
              <a:buSzPts val="1440"/>
              <a:buNone/>
            </a:pPr>
            <a:r>
              <a:rPr lang="en-US"/>
              <a:t>The first 2 challenges were solvable:</a:t>
            </a:r>
            <a:endParaRPr/>
          </a:p>
          <a:p>
            <a:pPr indent="-285750" lvl="1" marL="742950" rtl="0" algn="l">
              <a:spcBef>
                <a:spcPts val="1000"/>
              </a:spcBef>
              <a:spcAft>
                <a:spcPts val="0"/>
              </a:spcAft>
              <a:buSzPts val="1280"/>
              <a:buFont typeface="Trebuchet MS"/>
              <a:buAutoNum type="arabicPeriod"/>
            </a:pPr>
            <a:r>
              <a:rPr lang="en-US"/>
              <a:t>Looking for API documentation and comparing the output to his course content and also to convention. (like when to use 400 or 200 as the response status).</a:t>
            </a:r>
            <a:endParaRPr/>
          </a:p>
          <a:p>
            <a:pPr indent="-285750" lvl="1" marL="742950" rtl="0" algn="l">
              <a:spcBef>
                <a:spcPts val="1000"/>
              </a:spcBef>
              <a:spcAft>
                <a:spcPts val="0"/>
              </a:spcAft>
              <a:buSzPts val="1280"/>
              <a:buFont typeface="Trebuchet MS"/>
              <a:buAutoNum type="arabicPeriod"/>
            </a:pPr>
            <a:r>
              <a:rPr lang="en-US"/>
              <a:t>Understanding the order was easy to solve.</a:t>
            </a:r>
            <a:endParaRPr/>
          </a:p>
          <a:p>
            <a:pPr indent="0" lvl="0" marL="0" rtl="0" algn="l">
              <a:spcBef>
                <a:spcPts val="1000"/>
              </a:spcBef>
              <a:spcAft>
                <a:spcPts val="0"/>
              </a:spcAft>
              <a:buSzPts val="1440"/>
              <a:buNone/>
            </a:pPr>
            <a:r>
              <a:rPr lang="en-US"/>
              <a:t>The third challenge remains unsolved as it needs to contact the owner of the website to allow full access to the APIs.</a:t>
            </a:r>
            <a:endParaRPr/>
          </a:p>
        </p:txBody>
      </p:sp>
      <p:sp>
        <p:nvSpPr>
          <p:cNvPr id="482" name="Google Shape;482;p35"/>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2415996" y="2927582"/>
            <a:ext cx="4312007" cy="1002836"/>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cxnSp>
        <p:nvCxnSpPr>
          <p:cNvPr id="492" name="Google Shape;492;p37"/>
          <p:cNvCxnSpPr/>
          <p:nvPr/>
        </p:nvCxnSpPr>
        <p:spPr>
          <a:xfrm>
            <a:off x="3181353" y="1460500"/>
            <a:ext cx="0" cy="3937000"/>
          </a:xfrm>
          <a:prstGeom prst="straightConnector1">
            <a:avLst/>
          </a:prstGeom>
          <a:noFill/>
          <a:ln cap="rnd" cmpd="sng" w="12700">
            <a:solidFill>
              <a:schemeClr val="accent1"/>
            </a:solidFill>
            <a:prstDash val="solid"/>
            <a:round/>
            <a:headEnd len="sm" w="sm" type="none"/>
            <a:tailEnd len="sm" w="sm" type="none"/>
          </a:ln>
        </p:spPr>
      </p:cxnSp>
      <p:sp>
        <p:nvSpPr>
          <p:cNvPr id="493" name="Google Shape;493;p37"/>
          <p:cNvSpPr txBox="1"/>
          <p:nvPr>
            <p:ph type="title"/>
          </p:nvPr>
        </p:nvSpPr>
        <p:spPr>
          <a:xfrm>
            <a:off x="482600" y="816638"/>
            <a:ext cx="2525519" cy="52247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000"/>
              <a:buFont typeface="Trebuchet MS"/>
              <a:buNone/>
            </a:pPr>
            <a:r>
              <a:rPr lang="en-US" sz="2000"/>
              <a:t>Future Work/Improvements</a:t>
            </a:r>
            <a:endParaRPr/>
          </a:p>
        </p:txBody>
      </p:sp>
      <p:sp>
        <p:nvSpPr>
          <p:cNvPr id="494" name="Google Shape;494;p37"/>
          <p:cNvSpPr txBox="1"/>
          <p:nvPr>
            <p:ph idx="1" type="body"/>
          </p:nvPr>
        </p:nvSpPr>
        <p:spPr>
          <a:xfrm>
            <a:off x="3490721" y="816638"/>
            <a:ext cx="3464779" cy="5224724"/>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Future enhancements</a:t>
            </a:r>
            <a:endParaRPr/>
          </a:p>
          <a:p>
            <a:pPr indent="-342900" lvl="0" marL="342900" rtl="0" algn="l">
              <a:spcBef>
                <a:spcPts val="1000"/>
              </a:spcBef>
              <a:spcAft>
                <a:spcPts val="0"/>
              </a:spcAft>
              <a:buSzPts val="1440"/>
              <a:buChar char="►"/>
            </a:pPr>
            <a:r>
              <a:rPr lang="en-US"/>
              <a:t>Areas for expansion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8"/>
          <p:cNvSpPr txBox="1"/>
          <p:nvPr>
            <p:ph type="title"/>
          </p:nvPr>
        </p:nvSpPr>
        <p:spPr>
          <a:xfrm>
            <a:off x="2785665" y="3088449"/>
            <a:ext cx="3572669" cy="100283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3" name="Shape 503"/>
        <p:cNvGrpSpPr/>
        <p:nvPr/>
      </p:nvGrpSpPr>
      <p:grpSpPr>
        <a:xfrm>
          <a:off x="0" y="0"/>
          <a:ext cx="0" cy="0"/>
          <a:chOff x="0" y="0"/>
          <a:chExt cx="0" cy="0"/>
        </a:xfrm>
      </p:grpSpPr>
      <p:sp>
        <p:nvSpPr>
          <p:cNvPr id="504" name="Google Shape;504;p3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5" name="Google Shape;505;p39"/>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6" name="Google Shape;506;p39"/>
          <p:cNvSpPr txBox="1"/>
          <p:nvPr>
            <p:ph idx="1" type="body"/>
          </p:nvPr>
        </p:nvSpPr>
        <p:spPr>
          <a:xfrm>
            <a:off x="1348249" y="1938814"/>
            <a:ext cx="6525751" cy="414877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Future enhancement:</a:t>
            </a:r>
            <a:endParaRPr/>
          </a:p>
          <a:p>
            <a:pPr indent="-342900" lvl="1" marL="800100" rtl="0" algn="l">
              <a:spcBef>
                <a:spcPts val="1000"/>
              </a:spcBef>
              <a:spcAft>
                <a:spcPts val="0"/>
              </a:spcAft>
              <a:buSzPts val="1280"/>
              <a:buFont typeface="Trebuchet MS"/>
              <a:buAutoNum type="arabicPeriod"/>
            </a:pPr>
            <a:r>
              <a:rPr lang="en-US"/>
              <a:t>Adding a more comprehensive test suite testing real depth in the API response body.</a:t>
            </a:r>
            <a:endParaRPr/>
          </a:p>
          <a:p>
            <a:pPr indent="-342900" lvl="1" marL="800100" rtl="0" algn="l">
              <a:spcBef>
                <a:spcPts val="1000"/>
              </a:spcBef>
              <a:spcAft>
                <a:spcPts val="0"/>
              </a:spcAft>
              <a:buSzPts val="1280"/>
              <a:buFont typeface="Trebuchet MS"/>
              <a:buAutoNum type="arabicPeriod"/>
            </a:pPr>
            <a:r>
              <a:rPr lang="en-US"/>
              <a:t>The Json response body form a very deep tree containing image extension and real data existing in the system, such as reviews, users, tour and more.</a:t>
            </a:r>
            <a:endParaRPr/>
          </a:p>
          <a:p>
            <a:pPr indent="-342900" lvl="1" marL="800100" rtl="0" algn="l">
              <a:spcBef>
                <a:spcPts val="1000"/>
              </a:spcBef>
              <a:spcAft>
                <a:spcPts val="0"/>
              </a:spcAft>
              <a:buSzPts val="1280"/>
              <a:buFont typeface="Trebuchet MS"/>
              <a:buAutoNum type="arabicPeriod"/>
            </a:pPr>
            <a:r>
              <a:rPr lang="en-US"/>
              <a:t>Collecting repeating test cases as checking the request method, auth header and URL structure to the pre-collection script.</a:t>
            </a:r>
            <a:endParaRPr/>
          </a:p>
        </p:txBody>
      </p:sp>
      <p:sp>
        <p:nvSpPr>
          <p:cNvPr id="507" name="Google Shape;507;p39"/>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1" name="Shape 511"/>
        <p:cNvGrpSpPr/>
        <p:nvPr/>
      </p:nvGrpSpPr>
      <p:grpSpPr>
        <a:xfrm>
          <a:off x="0" y="0"/>
          <a:ext cx="0" cy="0"/>
          <a:chOff x="0" y="0"/>
          <a:chExt cx="0" cy="0"/>
        </a:xfrm>
      </p:grpSpPr>
      <p:sp>
        <p:nvSpPr>
          <p:cNvPr id="512" name="Google Shape;512;p4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3" name="Google Shape;513;p40"/>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4" name="Google Shape;514;p40"/>
          <p:cNvSpPr txBox="1"/>
          <p:nvPr>
            <p:ph idx="1" type="body"/>
          </p:nvPr>
        </p:nvSpPr>
        <p:spPr>
          <a:xfrm>
            <a:off x="1348249" y="1938814"/>
            <a:ext cx="6525751" cy="414877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Areas for expansion:</a:t>
            </a:r>
            <a:endParaRPr/>
          </a:p>
          <a:p>
            <a:pPr indent="-342900" lvl="1" marL="800100" rtl="0" algn="l">
              <a:spcBef>
                <a:spcPts val="1000"/>
              </a:spcBef>
              <a:spcAft>
                <a:spcPts val="0"/>
              </a:spcAft>
              <a:buSzPts val="1280"/>
              <a:buFont typeface="Trebuchet MS"/>
              <a:buAutoNum type="arabicPeriod"/>
            </a:pPr>
            <a:r>
              <a:rPr lang="en-US"/>
              <a:t>Contacting the website owner to give access to run a more comprehensive test suite that covers 100% of the endpoints.</a:t>
            </a:r>
            <a:endParaRPr/>
          </a:p>
          <a:p>
            <a:pPr indent="0" lvl="1" marL="457200" rtl="0" algn="l">
              <a:spcBef>
                <a:spcPts val="1000"/>
              </a:spcBef>
              <a:spcAft>
                <a:spcPts val="0"/>
              </a:spcAft>
              <a:buSzPts val="1280"/>
              <a:buNone/>
            </a:pPr>
            <a:r>
              <a:t/>
            </a:r>
            <a:endParaRPr/>
          </a:p>
        </p:txBody>
      </p:sp>
      <p:sp>
        <p:nvSpPr>
          <p:cNvPr id="515" name="Google Shape;515;p40"/>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1"/>
          <p:cNvSpPr txBox="1"/>
          <p:nvPr>
            <p:ph type="title"/>
          </p:nvPr>
        </p:nvSpPr>
        <p:spPr>
          <a:xfrm>
            <a:off x="2415996" y="2927582"/>
            <a:ext cx="4312007" cy="1002836"/>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4" name="Shape 524"/>
        <p:cNvGrpSpPr/>
        <p:nvPr/>
      </p:nvGrpSpPr>
      <p:grpSpPr>
        <a:xfrm>
          <a:off x="0" y="0"/>
          <a:ext cx="0" cy="0"/>
          <a:chOff x="0" y="0"/>
          <a:chExt cx="0" cy="0"/>
        </a:xfrm>
      </p:grpSpPr>
      <p:cxnSp>
        <p:nvCxnSpPr>
          <p:cNvPr id="525" name="Google Shape;525;p42"/>
          <p:cNvCxnSpPr/>
          <p:nvPr/>
        </p:nvCxnSpPr>
        <p:spPr>
          <a:xfrm>
            <a:off x="3181353" y="1460500"/>
            <a:ext cx="0" cy="3937000"/>
          </a:xfrm>
          <a:prstGeom prst="straightConnector1">
            <a:avLst/>
          </a:prstGeom>
          <a:noFill/>
          <a:ln cap="rnd" cmpd="sng" w="12700">
            <a:solidFill>
              <a:schemeClr val="accent1"/>
            </a:solidFill>
            <a:prstDash val="solid"/>
            <a:round/>
            <a:headEnd len="sm" w="sm" type="none"/>
            <a:tailEnd len="sm" w="sm" type="none"/>
          </a:ln>
        </p:spPr>
      </p:cxnSp>
      <p:sp>
        <p:nvSpPr>
          <p:cNvPr id="526" name="Google Shape;526;p42"/>
          <p:cNvSpPr txBox="1"/>
          <p:nvPr>
            <p:ph type="title"/>
          </p:nvPr>
        </p:nvSpPr>
        <p:spPr>
          <a:xfrm>
            <a:off x="482600" y="816638"/>
            <a:ext cx="2525519" cy="52247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Conclusion</a:t>
            </a:r>
            <a:endParaRPr/>
          </a:p>
        </p:txBody>
      </p:sp>
      <p:sp>
        <p:nvSpPr>
          <p:cNvPr id="527" name="Google Shape;527;p42"/>
          <p:cNvSpPr txBox="1"/>
          <p:nvPr>
            <p:ph idx="1" type="body"/>
          </p:nvPr>
        </p:nvSpPr>
        <p:spPr>
          <a:xfrm>
            <a:off x="3480421" y="857838"/>
            <a:ext cx="3464700" cy="52248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Summary of achievements</a:t>
            </a:r>
            <a:endParaRPr/>
          </a:p>
          <a:p>
            <a:pPr indent="-342900" lvl="0" marL="342900" rtl="0" algn="l">
              <a:spcBef>
                <a:spcPts val="1000"/>
              </a:spcBef>
              <a:spcAft>
                <a:spcPts val="0"/>
              </a:spcAft>
              <a:buSzPts val="1440"/>
              <a:buChar char="►"/>
            </a:pPr>
            <a:r>
              <a:rPr lang="en-US"/>
              <a:t>Reflection on impact</a:t>
            </a:r>
            <a:endParaRPr/>
          </a:p>
          <a:p>
            <a:pPr indent="-342900" lvl="0" marL="342900" rtl="0" algn="l">
              <a:spcBef>
                <a:spcPts val="1000"/>
              </a:spcBef>
              <a:spcAft>
                <a:spcPts val="0"/>
              </a:spcAft>
              <a:buSzPts val="1440"/>
              <a:buChar char="►"/>
            </a:pPr>
            <a:r>
              <a:rPr lang="en-US"/>
              <a:t>Final remarks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7" name="Google Shape;187;p5"/>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8" name="Google Shape;188;p5"/>
          <p:cNvSpPr txBox="1"/>
          <p:nvPr>
            <p:ph idx="1" type="body"/>
          </p:nvPr>
        </p:nvSpPr>
        <p:spPr>
          <a:xfrm>
            <a:off x="1000126" y="1785381"/>
            <a:ext cx="6447501"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Objectives:</a:t>
            </a:r>
            <a:endParaRPr/>
          </a:p>
          <a:p>
            <a:pPr indent="0" lvl="0" marL="0" rtl="0" algn="l">
              <a:lnSpc>
                <a:spcPct val="90000"/>
              </a:lnSpc>
              <a:spcBef>
                <a:spcPts val="1000"/>
              </a:spcBef>
              <a:spcAft>
                <a:spcPts val="0"/>
              </a:spcAft>
              <a:buSzPts val="1440"/>
              <a:buNone/>
            </a:pPr>
            <a:r>
              <a:rPr lang="en-US"/>
              <a:t>The objectives are to ensure proper functionality of the APIs, check integrity of both request and response data, ensure high performance, also to act as a documentation of how to use those APIs and what to expect of them.</a:t>
            </a:r>
            <a:endParaRPr/>
          </a:p>
          <a:p>
            <a:pPr indent="0" lvl="0" marL="0" rtl="0" algn="l">
              <a:lnSpc>
                <a:spcPct val="90000"/>
              </a:lnSpc>
              <a:spcBef>
                <a:spcPts val="1000"/>
              </a:spcBef>
              <a:spcAft>
                <a:spcPts val="0"/>
              </a:spcAft>
              <a:buSzPts val="1440"/>
              <a:buNone/>
            </a:pPr>
            <a:r>
              <a:t/>
            </a:r>
            <a:endParaRPr/>
          </a:p>
          <a:p>
            <a:pPr indent="-342900" lvl="0" marL="342900" rtl="0" algn="l">
              <a:lnSpc>
                <a:spcPct val="90000"/>
              </a:lnSpc>
              <a:spcBef>
                <a:spcPts val="1000"/>
              </a:spcBef>
              <a:spcAft>
                <a:spcPts val="0"/>
              </a:spcAft>
              <a:buSzPts val="1440"/>
              <a:buChar char="►"/>
            </a:pPr>
            <a:r>
              <a:rPr lang="en-US"/>
              <a:t>Motivation for the project:</a:t>
            </a:r>
            <a:endParaRPr/>
          </a:p>
          <a:p>
            <a:pPr indent="0" lvl="0" marL="0" rtl="0" algn="l">
              <a:lnSpc>
                <a:spcPct val="90000"/>
              </a:lnSpc>
              <a:spcBef>
                <a:spcPts val="1000"/>
              </a:spcBef>
              <a:spcAft>
                <a:spcPts val="0"/>
              </a:spcAft>
              <a:buSzPts val="1440"/>
              <a:buNone/>
            </a:pPr>
            <a:r>
              <a:rPr lang="en-US"/>
              <a:t>As pointed earlier, many students interested in back-end development using node.js this is their go to course, so it would be of great help to them to validate their work and improve course validity, also help the creator of the course to improve his content and fix any issues.</a:t>
            </a:r>
            <a:endParaRPr/>
          </a:p>
          <a:p>
            <a:pPr indent="0" lvl="0" marL="0" rtl="0" algn="l">
              <a:lnSpc>
                <a:spcPct val="90000"/>
              </a:lnSpc>
              <a:spcBef>
                <a:spcPts val="1000"/>
              </a:spcBef>
              <a:spcAft>
                <a:spcPts val="0"/>
              </a:spcAft>
              <a:buSzPts val="1440"/>
              <a:buNone/>
            </a:pPr>
            <a:r>
              <a:t/>
            </a:r>
            <a:endParaRPr/>
          </a:p>
          <a:p>
            <a:pPr indent="0" lvl="0" marL="0" rtl="0" algn="l">
              <a:lnSpc>
                <a:spcPct val="90000"/>
              </a:lnSpc>
              <a:spcBef>
                <a:spcPts val="1000"/>
              </a:spcBef>
              <a:spcAft>
                <a:spcPts val="0"/>
              </a:spcAft>
              <a:buSzPts val="1440"/>
              <a:buNone/>
            </a:pPr>
            <a:r>
              <a:t/>
            </a:r>
            <a:endParaRPr/>
          </a:p>
          <a:p>
            <a:pPr indent="0" lvl="0" marL="0" rtl="0" algn="l">
              <a:lnSpc>
                <a:spcPct val="90000"/>
              </a:lnSpc>
              <a:spcBef>
                <a:spcPts val="1000"/>
              </a:spcBef>
              <a:spcAft>
                <a:spcPts val="0"/>
              </a:spcAft>
              <a:buSzPts val="1440"/>
              <a:buNone/>
            </a:pPr>
            <a:r>
              <a:t/>
            </a:r>
            <a:endParaRPr/>
          </a:p>
        </p:txBody>
      </p:sp>
      <p:sp>
        <p:nvSpPr>
          <p:cNvPr id="189" name="Google Shape;189;p5"/>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1" name="Shape 531"/>
        <p:cNvGrpSpPr/>
        <p:nvPr/>
      </p:nvGrpSpPr>
      <p:grpSpPr>
        <a:xfrm>
          <a:off x="0" y="0"/>
          <a:ext cx="0" cy="0"/>
          <a:chOff x="0" y="0"/>
          <a:chExt cx="0" cy="0"/>
        </a:xfrm>
      </p:grpSpPr>
      <p:sp>
        <p:nvSpPr>
          <p:cNvPr id="532" name="Google Shape;532;g30f1e03305b_0_6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3" name="Google Shape;533;g30f1e03305b_0_66"/>
          <p:cNvSpPr/>
          <p:nvPr/>
        </p:nvSpPr>
        <p:spPr>
          <a:xfrm rot="10800000">
            <a:off x="147" y="54"/>
            <a:ext cx="631800" cy="5666100"/>
          </a:xfrm>
          <a:prstGeom prst="triangle">
            <a:avLst>
              <a:gd fmla="val 10000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4" name="Google Shape;534;g30f1e03305b_0_66"/>
          <p:cNvSpPr txBox="1"/>
          <p:nvPr>
            <p:ph idx="1" type="body"/>
          </p:nvPr>
        </p:nvSpPr>
        <p:spPr>
          <a:xfrm>
            <a:off x="1348249" y="1938814"/>
            <a:ext cx="6525900" cy="4148700"/>
          </a:xfrm>
          <a:prstGeom prst="rect">
            <a:avLst/>
          </a:prstGeom>
          <a:noFill/>
          <a:ln>
            <a:noFill/>
          </a:ln>
        </p:spPr>
        <p:txBody>
          <a:bodyPr anchorCtr="0" anchor="t" bIns="45700" lIns="91425" spcFirstLastPara="1" rIns="91425" wrap="square" tIns="45700">
            <a:normAutofit fontScale="77500" lnSpcReduction="20000"/>
          </a:bodyPr>
          <a:lstStyle/>
          <a:p>
            <a:pPr indent="-322326" lvl="0" marL="342900" rtl="0" algn="l">
              <a:spcBef>
                <a:spcPts val="0"/>
              </a:spcBef>
              <a:spcAft>
                <a:spcPts val="0"/>
              </a:spcAft>
              <a:buSzPct val="130909"/>
              <a:buChar char="►"/>
            </a:pPr>
            <a:r>
              <a:rPr lang="en-US"/>
              <a:t>Summary of achievements: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US" sz="2072">
                <a:solidFill>
                  <a:schemeClr val="dk2"/>
                </a:solidFill>
                <a:latin typeface="Arial"/>
                <a:ea typeface="Arial"/>
                <a:cs typeface="Arial"/>
                <a:sym typeface="Arial"/>
              </a:rPr>
              <a:t>The project involved developing a simple website dedicated to showcasing various products. Throughout the process, we encountered several challenges that highlighted the importance of addressing certain issues that ultimately affected the website's overall functionality and user experience.</a:t>
            </a:r>
            <a:endParaRPr sz="2072">
              <a:solidFill>
                <a:schemeClr val="dk2"/>
              </a:solidFill>
              <a:latin typeface="Arial"/>
              <a:ea typeface="Arial"/>
              <a:cs typeface="Arial"/>
              <a:sym typeface="Arial"/>
            </a:endParaRPr>
          </a:p>
          <a:p>
            <a:pPr indent="0" lvl="0" marL="0" rtl="0" algn="l">
              <a:lnSpc>
                <a:spcPct val="115000"/>
              </a:lnSpc>
              <a:spcBef>
                <a:spcPts val="1200"/>
              </a:spcBef>
              <a:spcAft>
                <a:spcPts val="0"/>
              </a:spcAft>
              <a:buNone/>
            </a:pPr>
            <a:r>
              <a:rPr lang="en-US" sz="2072">
                <a:solidFill>
                  <a:schemeClr val="dk2"/>
                </a:solidFill>
                <a:latin typeface="Arial"/>
                <a:ea typeface="Arial"/>
                <a:cs typeface="Arial"/>
                <a:sym typeface="Arial"/>
              </a:rPr>
              <a:t>Despite its straightforward nature, we realized that several crucial features that should have been implemented either were not functioning as intended or were overlooked entirely. This oversight hindered the potential effectiveness of the website, limiting user engagement and satisfaction</a:t>
            </a:r>
            <a:endParaRPr sz="2072">
              <a:solidFill>
                <a:schemeClr val="dk2"/>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chemeClr val="dk2"/>
              </a:solidFill>
              <a:latin typeface="Arial"/>
              <a:ea typeface="Arial"/>
              <a:cs typeface="Arial"/>
              <a:sym typeface="Arial"/>
            </a:endParaRPr>
          </a:p>
          <a:p>
            <a:pPr indent="0" lvl="0" marL="0" rtl="0" algn="l">
              <a:spcBef>
                <a:spcPts val="1200"/>
              </a:spcBef>
              <a:spcAft>
                <a:spcPts val="0"/>
              </a:spcAft>
              <a:buNone/>
            </a:pPr>
            <a:r>
              <a:t/>
            </a:r>
            <a:endParaRPr/>
          </a:p>
          <a:p>
            <a:pPr indent="0" lvl="0" marL="742950" rtl="0" algn="l">
              <a:spcBef>
                <a:spcPts val="1000"/>
              </a:spcBef>
              <a:spcAft>
                <a:spcPts val="0"/>
              </a:spcAft>
              <a:buNone/>
            </a:pPr>
            <a:r>
              <a:t/>
            </a:r>
            <a:endParaRPr/>
          </a:p>
          <a:p>
            <a:pPr indent="0" lvl="1" marL="457200" rtl="0" algn="l">
              <a:spcBef>
                <a:spcPts val="1000"/>
              </a:spcBef>
              <a:spcAft>
                <a:spcPts val="0"/>
              </a:spcAft>
              <a:buSzPct val="80000"/>
              <a:buNone/>
            </a:pPr>
            <a:r>
              <a:t/>
            </a:r>
            <a:endParaRPr/>
          </a:p>
        </p:txBody>
      </p:sp>
      <p:sp>
        <p:nvSpPr>
          <p:cNvPr id="535" name="Google Shape;535;g30f1e03305b_0_66"/>
          <p:cNvSpPr/>
          <p:nvPr/>
        </p:nvSpPr>
        <p:spPr>
          <a:xfrm flipH="1">
            <a:off x="8807400" y="4013200"/>
            <a:ext cx="336600" cy="2844900"/>
          </a:xfrm>
          <a:prstGeom prst="triangle">
            <a:avLst>
              <a:gd fmla="val 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9" name="Shape 539"/>
        <p:cNvGrpSpPr/>
        <p:nvPr/>
      </p:nvGrpSpPr>
      <p:grpSpPr>
        <a:xfrm>
          <a:off x="0" y="0"/>
          <a:ext cx="0" cy="0"/>
          <a:chOff x="0" y="0"/>
          <a:chExt cx="0" cy="0"/>
        </a:xfrm>
      </p:grpSpPr>
      <p:sp>
        <p:nvSpPr>
          <p:cNvPr id="540" name="Google Shape;540;g30f1e03305b_0_7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1" name="Google Shape;541;g30f1e03305b_0_75"/>
          <p:cNvSpPr/>
          <p:nvPr/>
        </p:nvSpPr>
        <p:spPr>
          <a:xfrm rot="10800000">
            <a:off x="147" y="54"/>
            <a:ext cx="631800" cy="5666100"/>
          </a:xfrm>
          <a:prstGeom prst="triangle">
            <a:avLst>
              <a:gd fmla="val 10000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2" name="Google Shape;542;g30f1e03305b_0_75"/>
          <p:cNvSpPr txBox="1"/>
          <p:nvPr>
            <p:ph idx="1" type="body"/>
          </p:nvPr>
        </p:nvSpPr>
        <p:spPr>
          <a:xfrm>
            <a:off x="1348249" y="1938814"/>
            <a:ext cx="6525900" cy="41487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1440"/>
              <a:buChar char="►"/>
            </a:pPr>
            <a:r>
              <a:rPr lang="en-US"/>
              <a:t>Reflection on impact:</a:t>
            </a:r>
            <a:endParaRPr/>
          </a:p>
          <a:p>
            <a:pPr indent="0" lvl="0" marL="342900" rtl="0" algn="l">
              <a:spcBef>
                <a:spcPts val="1000"/>
              </a:spcBef>
              <a:spcAft>
                <a:spcPts val="0"/>
              </a:spcAft>
              <a:buNone/>
            </a:pPr>
            <a:r>
              <a:rPr lang="en-US"/>
              <a:t>The project involved creating a simple website dedicated to showcasing various products. While the initial goal was to provide users with an accessible and engaging platform, we encountered several challenges that significantly impacted the website's effectiveness.</a:t>
            </a:r>
            <a:endParaRPr/>
          </a:p>
          <a:p>
            <a:pPr indent="0" lvl="0" marL="342900" rtl="0" algn="l">
              <a:spcBef>
                <a:spcPts val="0"/>
              </a:spcBef>
              <a:spcAft>
                <a:spcPts val="0"/>
              </a:spcAft>
              <a:buNone/>
            </a:pPr>
            <a:r>
              <a:t/>
            </a:r>
            <a:endParaRPr/>
          </a:p>
          <a:p>
            <a:pPr indent="-342900" lvl="0" marL="342900" rtl="0" algn="l">
              <a:spcBef>
                <a:spcPts val="0"/>
              </a:spcBef>
              <a:spcAft>
                <a:spcPts val="0"/>
              </a:spcAft>
              <a:buSzPts val="1440"/>
              <a:buChar char="►"/>
            </a:pPr>
            <a:r>
              <a:rPr lang="en-US"/>
              <a:t>Final remarks</a:t>
            </a:r>
            <a:r>
              <a:rPr lang="en-US"/>
              <a:t>:</a:t>
            </a:r>
            <a:endParaRPr/>
          </a:p>
          <a:p>
            <a:pPr indent="0" lvl="0" marL="0" rtl="0" algn="l">
              <a:spcBef>
                <a:spcPts val="1000"/>
              </a:spcBef>
              <a:spcAft>
                <a:spcPts val="0"/>
              </a:spcAft>
              <a:buNone/>
            </a:pPr>
            <a:r>
              <a:rPr lang="en-US"/>
              <a:t>In conclusion, the development of this simple product showcase website has been a valuable journey filled with learning experiences and insights. While our initial goal was to create a straightforward platform for presenting products, we encountered several challenges that ultimately impacted the website's functionality and overall user experience.</a:t>
            </a:r>
            <a:endParaRPr/>
          </a:p>
          <a:p>
            <a:pPr indent="0" lvl="0" marL="742950" rtl="0" algn="l">
              <a:spcBef>
                <a:spcPts val="1000"/>
              </a:spcBef>
              <a:spcAft>
                <a:spcPts val="0"/>
              </a:spcAft>
              <a:buNone/>
            </a:pPr>
            <a:r>
              <a:t/>
            </a:r>
            <a:endParaRPr/>
          </a:p>
          <a:p>
            <a:pPr indent="0" lvl="1" marL="457200" rtl="0" algn="l">
              <a:spcBef>
                <a:spcPts val="1000"/>
              </a:spcBef>
              <a:spcAft>
                <a:spcPts val="0"/>
              </a:spcAft>
              <a:buSzPts val="1280"/>
              <a:buNone/>
            </a:pPr>
            <a:r>
              <a:t/>
            </a:r>
            <a:endParaRPr/>
          </a:p>
        </p:txBody>
      </p:sp>
      <p:sp>
        <p:nvSpPr>
          <p:cNvPr id="543" name="Google Shape;543;g30f1e03305b_0_75"/>
          <p:cNvSpPr/>
          <p:nvPr/>
        </p:nvSpPr>
        <p:spPr>
          <a:xfrm flipH="1">
            <a:off x="8807400" y="4013200"/>
            <a:ext cx="336600" cy="2844900"/>
          </a:xfrm>
          <a:prstGeom prst="triangle">
            <a:avLst>
              <a:gd fmla="val 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Acknowledgments</a:t>
            </a:r>
            <a:endParaRPr/>
          </a:p>
        </p:txBody>
      </p:sp>
      <p:sp>
        <p:nvSpPr>
          <p:cNvPr id="549" name="Google Shape;549;p43"/>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We would like to thank our </a:t>
            </a:r>
            <a:r>
              <a:rPr b="1" lang="en-US"/>
              <a:t>course instructor Eng.george</a:t>
            </a:r>
            <a:r>
              <a:rPr lang="en-US"/>
              <a:t> for their guidance and support throughout this project.</a:t>
            </a:r>
            <a:endParaRPr/>
          </a:p>
          <a:p>
            <a:pPr indent="0" lvl="0" marL="0" rtl="0" algn="l">
              <a:spcBef>
                <a:spcPts val="1000"/>
              </a:spcBef>
              <a:spcAft>
                <a:spcPts val="0"/>
              </a:spcAft>
              <a:buSzPts val="1440"/>
              <a:buNone/>
            </a:pPr>
            <a:r>
              <a:rPr lang="en-US"/>
              <a:t>A big thanks to all our </a:t>
            </a:r>
            <a:r>
              <a:rPr b="1" lang="en-US"/>
              <a:t>team members</a:t>
            </a:r>
            <a:r>
              <a:rPr lang="en-US"/>
              <a:t> for their collaboration and hard work, as well as to our </a:t>
            </a:r>
            <a:r>
              <a:rPr b="1" lang="en-US"/>
              <a:t>peers</a:t>
            </a:r>
            <a:r>
              <a:rPr lang="en-US"/>
              <a:t> for their valuable feedback.</a:t>
            </a:r>
            <a:endParaRPr/>
          </a:p>
          <a:p>
            <a:pPr indent="0" lvl="0" marL="0" rtl="0" algn="l">
              <a:spcBef>
                <a:spcPts val="1000"/>
              </a:spcBef>
              <a:spcAft>
                <a:spcPts val="0"/>
              </a:spcAft>
              <a:buSzPts val="1440"/>
              <a:buNone/>
            </a:pPr>
            <a:r>
              <a:rPr lang="en-US"/>
              <a:t>This project was a great learning experience, and we appreciate everyone who contributed to its success.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grpSp>
        <p:nvGrpSpPr>
          <p:cNvPr id="554" name="Google Shape;554;p44"/>
          <p:cNvGrpSpPr/>
          <p:nvPr/>
        </p:nvGrpSpPr>
        <p:grpSpPr>
          <a:xfrm>
            <a:off x="0" y="-8467"/>
            <a:ext cx="9144001" cy="6866467"/>
            <a:chOff x="0" y="-8467"/>
            <a:chExt cx="12192000" cy="6866467"/>
          </a:xfrm>
        </p:grpSpPr>
        <p:cxnSp>
          <p:nvCxnSpPr>
            <p:cNvPr id="555" name="Google Shape;555;p4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56" name="Google Shape;556;p4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57" name="Google Shape;557;p4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8" name="Google Shape;558;p4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9" name="Google Shape;559;p4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0" name="Google Shape;560;p4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1" name="Google Shape;561;p4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2" name="Google Shape;562;p4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3" name="Google Shape;563;p4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4" name="Google Shape;564;p4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565" name="Google Shape;565;p44"/>
          <p:cNvSpPr txBox="1"/>
          <p:nvPr>
            <p:ph type="title"/>
          </p:nvPr>
        </p:nvSpPr>
        <p:spPr>
          <a:xfrm>
            <a:off x="3730752" y="1265314"/>
            <a:ext cx="3224750" cy="324913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5400"/>
              <a:buFont typeface="Trebuchet MS"/>
              <a:buNone/>
            </a:pPr>
            <a:r>
              <a:rPr lang="en-US" sz="5400">
                <a:solidFill>
                  <a:schemeClr val="accent1"/>
                </a:solidFill>
                <a:latin typeface="Trebuchet MS"/>
                <a:ea typeface="Trebuchet MS"/>
                <a:cs typeface="Trebuchet MS"/>
                <a:sym typeface="Trebuchet MS"/>
              </a:rPr>
              <a:t>Questions</a:t>
            </a:r>
            <a:endParaRPr/>
          </a:p>
        </p:txBody>
      </p:sp>
      <p:sp>
        <p:nvSpPr>
          <p:cNvPr id="566" name="Google Shape;566;p44"/>
          <p:cNvSpPr txBox="1"/>
          <p:nvPr>
            <p:ph idx="1" type="body"/>
          </p:nvPr>
        </p:nvSpPr>
        <p:spPr>
          <a:xfrm>
            <a:off x="3730752" y="4514446"/>
            <a:ext cx="3224749" cy="87104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rgbClr val="7F7F7F"/>
                </a:solidFill>
              </a:rPr>
              <a:t>Invite questions from the audience</a:t>
            </a:r>
            <a:endParaRPr/>
          </a:p>
        </p:txBody>
      </p:sp>
      <p:sp>
        <p:nvSpPr>
          <p:cNvPr id="567" name="Google Shape;567;p44"/>
          <p:cNvSpPr/>
          <p:nvPr/>
        </p:nvSpPr>
        <p:spPr>
          <a:xfrm rot="10800000">
            <a:off x="2380" y="1270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Help" id="568" name="Google Shape;568;p44"/>
          <p:cNvPicPr preferRelativeResize="0"/>
          <p:nvPr/>
        </p:nvPicPr>
        <p:blipFill rotWithShape="1">
          <a:blip r:embed="rId3">
            <a:alphaModFix/>
          </a:blip>
          <a:srcRect b="0" l="0" r="0" t="0"/>
          <a:stretch/>
        </p:blipFill>
        <p:spPr>
          <a:xfrm>
            <a:off x="666453" y="2020850"/>
            <a:ext cx="2824269" cy="28242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2415996" y="2927582"/>
            <a:ext cx="4312007" cy="1002836"/>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0" name="Google Shape;200;p4"/>
          <p:cNvSpPr/>
          <p:nvPr/>
        </p:nvSpPr>
        <p:spPr>
          <a:xfrm rot="10800000">
            <a:off x="0" y="0"/>
            <a:ext cx="631947"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1" name="Google Shape;201;p4"/>
          <p:cNvSpPr txBox="1"/>
          <p:nvPr>
            <p:ph idx="1" type="body"/>
          </p:nvPr>
        </p:nvSpPr>
        <p:spPr>
          <a:xfrm>
            <a:off x="1000126" y="1785381"/>
            <a:ext cx="6447501" cy="3880773"/>
          </a:xfrm>
          <a:prstGeom prst="rect">
            <a:avLst/>
          </a:prstGeom>
          <a:noFill/>
          <a:ln>
            <a:noFill/>
          </a:ln>
        </p:spPr>
        <p:txBody>
          <a:bodyPr anchorCtr="0" anchor="t" bIns="45700" lIns="91425" spcFirstLastPara="1" rIns="91425" wrap="square" tIns="45700">
            <a:normAutofit fontScale="85000" lnSpcReduction="20000"/>
          </a:bodyPr>
          <a:lstStyle/>
          <a:p>
            <a:pPr indent="-329184" lvl="0" marL="342900" rtl="0" algn="l">
              <a:lnSpc>
                <a:spcPct val="90000"/>
              </a:lnSpc>
              <a:spcBef>
                <a:spcPts val="0"/>
              </a:spcBef>
              <a:spcAft>
                <a:spcPts val="0"/>
              </a:spcAft>
              <a:buSzPct val="79999"/>
              <a:buChar char="►"/>
            </a:pPr>
            <a:r>
              <a:rPr lang="en-US"/>
              <a:t>Overview:</a:t>
            </a:r>
            <a:endParaRPr/>
          </a:p>
          <a:p>
            <a:pPr indent="0" lvl="0" marL="0" rtl="0" algn="l">
              <a:lnSpc>
                <a:spcPct val="90000"/>
              </a:lnSpc>
              <a:spcBef>
                <a:spcPts val="1000"/>
              </a:spcBef>
              <a:spcAft>
                <a:spcPts val="0"/>
              </a:spcAft>
              <a:buSzPct val="79999"/>
              <a:buNone/>
            </a:pPr>
            <a:r>
              <a:rPr lang="en-US"/>
              <a:t>This project aims to apply the manual testing techniques covered in this course. Specifically, it focuses on creating detailed test scenarios and test cases for a hosted website called Natours</a:t>
            </a:r>
            <a:endParaRPr/>
          </a:p>
          <a:p>
            <a:pPr indent="-329184" lvl="0" marL="342900" rtl="0" algn="l">
              <a:lnSpc>
                <a:spcPct val="90000"/>
              </a:lnSpc>
              <a:spcBef>
                <a:spcPts val="1000"/>
              </a:spcBef>
              <a:spcAft>
                <a:spcPts val="0"/>
              </a:spcAft>
              <a:buSzPct val="79999"/>
              <a:buChar char="►"/>
            </a:pPr>
            <a:r>
              <a:rPr lang="en-US"/>
              <a:t>Problem statement:</a:t>
            </a:r>
            <a:endParaRPr/>
          </a:p>
          <a:p>
            <a:pPr indent="0" lvl="0" marL="0" rtl="0" algn="l">
              <a:lnSpc>
                <a:spcPct val="90000"/>
              </a:lnSpc>
              <a:spcBef>
                <a:spcPts val="1000"/>
              </a:spcBef>
              <a:spcAft>
                <a:spcPts val="0"/>
              </a:spcAft>
              <a:buSzPct val="79999"/>
              <a:buNone/>
            </a:pPr>
            <a:r>
              <a:rPr lang="en-US"/>
              <a:t>Given the widespread popularity of this course, which focuses on building APIs for a website, there is a clear need for a comprehensive manual test suite. With thousands of students participating, a robust test suite would not only validate the importance of the course content but also provide students with a practical tool to assess their own API implementations. By developing a structured manual test suite, students will be able to confidently verify the functionality, reliability, and quality of their APIs, ensuring they meet industry standards and reinforcing their understanding of manual testing practices in backend development.</a:t>
            </a:r>
            <a:endParaRPr/>
          </a:p>
          <a:p>
            <a:pPr indent="0" lvl="0" marL="0" rtl="0" algn="l">
              <a:lnSpc>
                <a:spcPct val="90000"/>
              </a:lnSpc>
              <a:spcBef>
                <a:spcPts val="1000"/>
              </a:spcBef>
              <a:spcAft>
                <a:spcPts val="0"/>
              </a:spcAft>
              <a:buSzPct val="79999"/>
              <a:buNone/>
            </a:pPr>
            <a:r>
              <a:t/>
            </a:r>
            <a:endParaRPr/>
          </a:p>
          <a:p>
            <a:pPr indent="0" lvl="0" marL="0" rtl="0" algn="l">
              <a:lnSpc>
                <a:spcPct val="90000"/>
              </a:lnSpc>
              <a:spcBef>
                <a:spcPts val="1000"/>
              </a:spcBef>
              <a:spcAft>
                <a:spcPts val="0"/>
              </a:spcAft>
              <a:buSzPct val="79999"/>
              <a:buNone/>
            </a:pPr>
            <a:r>
              <a:t/>
            </a:r>
            <a:endParaRPr/>
          </a:p>
          <a:p>
            <a:pPr indent="0" lvl="0" marL="0" rtl="0" algn="l">
              <a:lnSpc>
                <a:spcPct val="90000"/>
              </a:lnSpc>
              <a:spcBef>
                <a:spcPts val="1000"/>
              </a:spcBef>
              <a:spcAft>
                <a:spcPts val="0"/>
              </a:spcAft>
              <a:buSzPct val="79999"/>
              <a:buNone/>
            </a:pPr>
            <a:r>
              <a:t/>
            </a:r>
            <a:endParaRPr/>
          </a:p>
        </p:txBody>
      </p:sp>
      <p:sp>
        <p:nvSpPr>
          <p:cNvPr id="202" name="Google Shape;202;p4"/>
          <p:cNvSpPr/>
          <p:nvPr/>
        </p:nvSpPr>
        <p:spPr>
          <a:xfrm flipH="1">
            <a:off x="8807450" y="4013200"/>
            <a:ext cx="336550"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g30f1e03305b_0_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8" name="Google Shape;208;g30f1e03305b_0_7"/>
          <p:cNvSpPr/>
          <p:nvPr/>
        </p:nvSpPr>
        <p:spPr>
          <a:xfrm rot="10800000">
            <a:off x="147" y="54"/>
            <a:ext cx="631800" cy="5666100"/>
          </a:xfrm>
          <a:prstGeom prst="triangle">
            <a:avLst>
              <a:gd fmla="val 10000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9" name="Google Shape;209;g30f1e03305b_0_7"/>
          <p:cNvSpPr txBox="1"/>
          <p:nvPr>
            <p:ph idx="1" type="body"/>
          </p:nvPr>
        </p:nvSpPr>
        <p:spPr>
          <a:xfrm>
            <a:off x="1000126" y="1785381"/>
            <a:ext cx="6447600" cy="3880800"/>
          </a:xfrm>
          <a:prstGeom prst="rect">
            <a:avLst/>
          </a:prstGeom>
          <a:noFill/>
          <a:ln>
            <a:noFill/>
          </a:ln>
        </p:spPr>
        <p:txBody>
          <a:bodyPr anchorCtr="0" anchor="t" bIns="45700" lIns="91425" spcFirstLastPara="1" rIns="91425" wrap="square" tIns="45700">
            <a:normAutofit fontScale="77500" lnSpcReduction="20000"/>
          </a:bodyPr>
          <a:lstStyle/>
          <a:p>
            <a:pPr indent="-322326" lvl="0" marL="342900" rtl="0" algn="l">
              <a:lnSpc>
                <a:spcPct val="90000"/>
              </a:lnSpc>
              <a:spcBef>
                <a:spcPts val="0"/>
              </a:spcBef>
              <a:spcAft>
                <a:spcPts val="0"/>
              </a:spcAft>
              <a:buSzPct val="79999"/>
              <a:buChar char="►"/>
            </a:pPr>
            <a:r>
              <a:rPr lang="en-US"/>
              <a:t>Objectives:</a:t>
            </a:r>
            <a:endParaRPr/>
          </a:p>
          <a:p>
            <a:pPr indent="0" lvl="0" marL="0" rtl="0" algn="l">
              <a:lnSpc>
                <a:spcPct val="90000"/>
              </a:lnSpc>
              <a:spcBef>
                <a:spcPts val="1000"/>
              </a:spcBef>
              <a:spcAft>
                <a:spcPts val="0"/>
              </a:spcAft>
              <a:buSzPct val="79999"/>
              <a:buNone/>
            </a:pPr>
            <a:r>
              <a:rPr lang="en-US"/>
              <a:t>The objective is to validate the functionality, usability, and performance of various features on the site through rigorous manual testing method</a:t>
            </a:r>
            <a:endParaRPr/>
          </a:p>
          <a:p>
            <a:pPr indent="0" lvl="0" marL="0" rtl="0" algn="l">
              <a:lnSpc>
                <a:spcPct val="90000"/>
              </a:lnSpc>
              <a:spcBef>
                <a:spcPts val="1000"/>
              </a:spcBef>
              <a:spcAft>
                <a:spcPts val="0"/>
              </a:spcAft>
              <a:buSzPct val="79999"/>
              <a:buNone/>
            </a:pPr>
            <a:r>
              <a:t/>
            </a:r>
            <a:endParaRPr/>
          </a:p>
          <a:p>
            <a:pPr indent="-322326" lvl="0" marL="342900" rtl="0" algn="l">
              <a:lnSpc>
                <a:spcPct val="90000"/>
              </a:lnSpc>
              <a:spcBef>
                <a:spcPts val="1000"/>
              </a:spcBef>
              <a:spcAft>
                <a:spcPts val="0"/>
              </a:spcAft>
              <a:buSzPct val="79999"/>
              <a:buChar char="►"/>
            </a:pPr>
            <a:r>
              <a:rPr lang="en-US"/>
              <a:t>Motivation for the project:</a:t>
            </a:r>
            <a:endParaRPr/>
          </a:p>
          <a:p>
            <a:pPr indent="0" lvl="0" marL="0" rtl="0" algn="l">
              <a:lnSpc>
                <a:spcPct val="90000"/>
              </a:lnSpc>
              <a:spcBef>
                <a:spcPts val="1000"/>
              </a:spcBef>
              <a:spcAft>
                <a:spcPts val="0"/>
              </a:spcAft>
              <a:buNone/>
            </a:pPr>
            <a:r>
              <a:rPr lang="en-US"/>
              <a:t>This</a:t>
            </a:r>
            <a:r>
              <a:rPr lang="en-US"/>
              <a:t> </a:t>
            </a:r>
            <a:r>
              <a:rPr lang="en-US"/>
              <a:t>project targets the many students who rely on this popular Node.js back-end course, focusing specifically on creating manual test scenarios and test cases for API validation. Providing a detailed manual test suite will enable students to thoroughly validate their implementations, ensuring functionality and helping them build confidence in their testing skills. Moreover, this suite will aid the course creator in refining content and addressing any identified issues, ultimately improving the course’s quality and reliability for future students.</a:t>
            </a:r>
            <a:endParaRPr/>
          </a:p>
          <a:p>
            <a:pPr indent="0" lvl="0" marL="0" rtl="0" algn="l">
              <a:lnSpc>
                <a:spcPct val="90000"/>
              </a:lnSpc>
              <a:spcBef>
                <a:spcPts val="1000"/>
              </a:spcBef>
              <a:spcAft>
                <a:spcPts val="0"/>
              </a:spcAft>
              <a:buSzPct val="79999"/>
              <a:buNone/>
            </a:pPr>
            <a:r>
              <a:t/>
            </a:r>
            <a:endParaRPr/>
          </a:p>
          <a:p>
            <a:pPr indent="0" lvl="0" marL="0" rtl="0" algn="l">
              <a:lnSpc>
                <a:spcPct val="90000"/>
              </a:lnSpc>
              <a:spcBef>
                <a:spcPts val="1000"/>
              </a:spcBef>
              <a:spcAft>
                <a:spcPts val="0"/>
              </a:spcAft>
              <a:buSzPct val="79999"/>
              <a:buNone/>
            </a:pPr>
            <a:r>
              <a:t/>
            </a:r>
            <a:endParaRPr/>
          </a:p>
          <a:p>
            <a:pPr indent="0" lvl="0" marL="0" rtl="0" algn="l">
              <a:lnSpc>
                <a:spcPct val="90000"/>
              </a:lnSpc>
              <a:spcBef>
                <a:spcPts val="1000"/>
              </a:spcBef>
              <a:spcAft>
                <a:spcPts val="0"/>
              </a:spcAft>
              <a:buSzPct val="79999"/>
              <a:buNone/>
            </a:pPr>
            <a:r>
              <a:t/>
            </a:r>
            <a:endParaRPr/>
          </a:p>
          <a:p>
            <a:pPr indent="0" lvl="0" marL="0" rtl="0" algn="l">
              <a:lnSpc>
                <a:spcPct val="90000"/>
              </a:lnSpc>
              <a:spcBef>
                <a:spcPts val="1000"/>
              </a:spcBef>
              <a:spcAft>
                <a:spcPts val="0"/>
              </a:spcAft>
              <a:buSzPct val="79999"/>
              <a:buNone/>
            </a:pPr>
            <a:r>
              <a:t/>
            </a:r>
            <a:endParaRPr/>
          </a:p>
        </p:txBody>
      </p:sp>
      <p:sp>
        <p:nvSpPr>
          <p:cNvPr id="210" name="Google Shape;210;g30f1e03305b_0_7"/>
          <p:cNvSpPr/>
          <p:nvPr/>
        </p:nvSpPr>
        <p:spPr>
          <a:xfrm flipH="1">
            <a:off x="8807400" y="4013200"/>
            <a:ext cx="336600" cy="2844900"/>
          </a:xfrm>
          <a:prstGeom prst="triangle">
            <a:avLst>
              <a:gd fmla="val 0" name="adj"/>
            </a:avLst>
          </a:prstGeom>
          <a:solidFill>
            <a:schemeClr val="accent1">
              <a:alpha val="8471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cxnSp>
        <p:nvCxnSpPr>
          <p:cNvPr id="215" name="Google Shape;215;p7"/>
          <p:cNvCxnSpPr/>
          <p:nvPr/>
        </p:nvCxnSpPr>
        <p:spPr>
          <a:xfrm>
            <a:off x="3181353" y="1460500"/>
            <a:ext cx="0" cy="3937000"/>
          </a:xfrm>
          <a:prstGeom prst="straightConnector1">
            <a:avLst/>
          </a:prstGeom>
          <a:noFill/>
          <a:ln cap="rnd" cmpd="sng" w="12700">
            <a:solidFill>
              <a:schemeClr val="accent1"/>
            </a:solidFill>
            <a:prstDash val="solid"/>
            <a:round/>
            <a:headEnd len="sm" w="sm" type="none"/>
            <a:tailEnd len="sm" w="sm" type="none"/>
          </a:ln>
        </p:spPr>
      </p:cxnSp>
      <p:sp>
        <p:nvSpPr>
          <p:cNvPr id="216" name="Google Shape;216;p7"/>
          <p:cNvSpPr txBox="1"/>
          <p:nvPr>
            <p:ph type="title"/>
          </p:nvPr>
        </p:nvSpPr>
        <p:spPr>
          <a:xfrm>
            <a:off x="482600" y="816638"/>
            <a:ext cx="2525519" cy="52247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Testing process</a:t>
            </a:r>
            <a:endParaRPr/>
          </a:p>
        </p:txBody>
      </p:sp>
      <p:sp>
        <p:nvSpPr>
          <p:cNvPr id="217" name="Google Shape;217;p7"/>
          <p:cNvSpPr txBox="1"/>
          <p:nvPr>
            <p:ph idx="1" type="body"/>
          </p:nvPr>
        </p:nvSpPr>
        <p:spPr>
          <a:xfrm>
            <a:off x="3490721" y="816638"/>
            <a:ext cx="3464779" cy="5224724"/>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Definition of API endpoints </a:t>
            </a:r>
            <a:endParaRPr/>
          </a:p>
          <a:p>
            <a:pPr indent="-342900" lvl="0" marL="342900" rtl="0" algn="l">
              <a:spcBef>
                <a:spcPts val="1000"/>
              </a:spcBef>
              <a:spcAft>
                <a:spcPts val="0"/>
              </a:spcAft>
              <a:buSzPts val="1440"/>
              <a:buChar char="►"/>
            </a:pPr>
            <a:r>
              <a:rPr lang="en-US"/>
              <a:t>Types of testing</a:t>
            </a:r>
            <a:endParaRPr/>
          </a:p>
          <a:p>
            <a:pPr indent="-342900" lvl="0" marL="342900" rtl="0" algn="l">
              <a:spcBef>
                <a:spcPts val="1000"/>
              </a:spcBef>
              <a:spcAft>
                <a:spcPts val="0"/>
              </a:spcAft>
              <a:buSzPts val="1440"/>
              <a:buChar char="►"/>
            </a:pPr>
            <a:r>
              <a:rPr lang="en-US"/>
              <a:t>Tools used in testing </a:t>
            </a:r>
            <a:endParaRPr/>
          </a:p>
          <a:p>
            <a:pPr indent="-342900" lvl="0" marL="342900" rtl="0" algn="l">
              <a:spcBef>
                <a:spcPts val="1000"/>
              </a:spcBef>
              <a:spcAft>
                <a:spcPts val="0"/>
              </a:spcAft>
              <a:buSzPts val="1440"/>
              <a:buChar char="►"/>
            </a:pPr>
            <a:r>
              <a:rPr lang="en-US"/>
              <a:t>Test cases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