
<file path=[Content_Types].xml><?xml version="1.0" encoding="utf-8"?>
<Types xmlns="http://schemas.openxmlformats.org/package/2006/content-types">
  <Default Extension="png" ContentType="image/png"/>
  <Default Extension="bin" ContentType="image/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72"/>
  </p:notesMasterIdLst>
  <p:sldIdLst>
    <p:sldId id="317" r:id="rId2"/>
    <p:sldId id="256" r:id="rId3"/>
    <p:sldId id="316" r:id="rId4"/>
    <p:sldId id="355" r:id="rId5"/>
    <p:sldId id="356" r:id="rId6"/>
    <p:sldId id="357" r:id="rId7"/>
    <p:sldId id="358" r:id="rId8"/>
    <p:sldId id="359" r:id="rId9"/>
    <p:sldId id="360" r:id="rId10"/>
    <p:sldId id="361" r:id="rId11"/>
    <p:sldId id="362" r:id="rId12"/>
    <p:sldId id="363" r:id="rId13"/>
    <p:sldId id="364" r:id="rId14"/>
    <p:sldId id="365" r:id="rId15"/>
    <p:sldId id="332" r:id="rId16"/>
    <p:sldId id="366" r:id="rId17"/>
    <p:sldId id="333" r:id="rId18"/>
    <p:sldId id="367" r:id="rId19"/>
    <p:sldId id="337" r:id="rId20"/>
    <p:sldId id="336" r:id="rId21"/>
    <p:sldId id="338" r:id="rId22"/>
    <p:sldId id="339" r:id="rId23"/>
    <p:sldId id="340" r:id="rId24"/>
    <p:sldId id="368" r:id="rId25"/>
    <p:sldId id="342" r:id="rId26"/>
    <p:sldId id="343"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407" r:id="rId65"/>
    <p:sldId id="408" r:id="rId66"/>
    <p:sldId id="410" r:id="rId67"/>
    <p:sldId id="409" r:id="rId68"/>
    <p:sldId id="290" r:id="rId69"/>
    <p:sldId id="411" r:id="rId70"/>
    <p:sldId id="341"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em Rady Ghaly" initials="KRG" lastIdx="1" clrIdx="0">
    <p:extLst>
      <p:ext uri="{19B8F6BF-5375-455C-9EA6-DF929625EA0E}">
        <p15:presenceInfo xmlns:p15="http://schemas.microsoft.com/office/powerpoint/2012/main" userId="Kareem Rady Gha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C6E935-EBC3-4519-9BC2-3DD886C3B5AF}">
  <a:tblStyle styleId="{35C6E935-EBC3-4519-9BC2-3DD886C3B5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4364" autoAdjust="0"/>
  </p:normalViewPr>
  <p:slideViewPr>
    <p:cSldViewPr snapToGrid="0">
      <p:cViewPr>
        <p:scale>
          <a:sx n="100" d="100"/>
          <a:sy n="100" d="100"/>
        </p:scale>
        <p:origin x="300"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497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91c15748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1c15748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676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19a77c7558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19a77c7558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19a77c7558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19a77c7558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73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 name="Google Shape;14;p2"/>
          <p:cNvSpPr txBox="1">
            <a:spLocks noGrp="1"/>
          </p:cNvSpPr>
          <p:nvPr>
            <p:ph type="ctrTitle"/>
          </p:nvPr>
        </p:nvSpPr>
        <p:spPr>
          <a:xfrm>
            <a:off x="813575" y="1166900"/>
            <a:ext cx="4438500" cy="2224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8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813575" y="3500800"/>
            <a:ext cx="44385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 name="Google Shape;22;p3"/>
          <p:cNvSpPr txBox="1">
            <a:spLocks noGrp="1"/>
          </p:cNvSpPr>
          <p:nvPr>
            <p:ph type="title"/>
          </p:nvPr>
        </p:nvSpPr>
        <p:spPr>
          <a:xfrm>
            <a:off x="1350750" y="2419675"/>
            <a:ext cx="644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3976350" y="1513550"/>
            <a:ext cx="1191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350750" y="3231700"/>
            <a:ext cx="6442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095100"/>
            <a:ext cx="7704000" cy="4617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434343"/>
              </a:buClr>
              <a:buSzPts val="1200"/>
              <a:buAutoNum type="arabicPeriod"/>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8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134"/>
        <p:cNvGrpSpPr/>
        <p:nvPr/>
      </p:nvGrpSpPr>
      <p:grpSpPr>
        <a:xfrm>
          <a:off x="0" y="0"/>
          <a:ext cx="0" cy="0"/>
          <a:chOff x="0" y="0"/>
          <a:chExt cx="0" cy="0"/>
        </a:xfrm>
      </p:grpSpPr>
      <p:sp>
        <p:nvSpPr>
          <p:cNvPr id="135" name="Google Shape;135;p17"/>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0" name="Google Shape;14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17"/>
          <p:cNvSpPr txBox="1">
            <a:spLocks noGrp="1"/>
          </p:cNvSpPr>
          <p:nvPr>
            <p:ph type="subTitle" idx="1"/>
          </p:nvPr>
        </p:nvSpPr>
        <p:spPr>
          <a:xfrm>
            <a:off x="4700025" y="1250850"/>
            <a:ext cx="3647700" cy="3283500"/>
          </a:xfrm>
          <a:prstGeom prst="rect">
            <a:avLst/>
          </a:prstGeom>
          <a:ln>
            <a:noFill/>
          </a:ln>
        </p:spPr>
        <p:txBody>
          <a:bodyPr spcFirstLastPara="1" wrap="square" lIns="91425" tIns="91425" rIns="91425" bIns="91425" anchor="t" anchorCtr="0">
            <a:noAutofit/>
          </a:bodyPr>
          <a:lstStyle>
            <a:lvl1pPr lvl="0" rtl="0">
              <a:lnSpc>
                <a:spcPct val="100000"/>
              </a:lnSpc>
              <a:spcBef>
                <a:spcPts val="1000"/>
              </a:spcBef>
              <a:spcAft>
                <a:spcPts val="0"/>
              </a:spcAft>
              <a:buSzPts val="1400"/>
              <a:buChar char="●"/>
              <a:defRPr sz="1400" b="0"/>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
        <p:nvSpPr>
          <p:cNvPr id="142" name="Google Shape;142;p17"/>
          <p:cNvSpPr txBox="1">
            <a:spLocks noGrp="1"/>
          </p:cNvSpPr>
          <p:nvPr>
            <p:ph type="subTitle" idx="2"/>
          </p:nvPr>
        </p:nvSpPr>
        <p:spPr>
          <a:xfrm>
            <a:off x="796250" y="1250850"/>
            <a:ext cx="3613200" cy="3283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b="0"/>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3"/>
        <p:cNvGrpSpPr/>
        <p:nvPr/>
      </p:nvGrpSpPr>
      <p:grpSpPr>
        <a:xfrm>
          <a:off x="0" y="0"/>
          <a:ext cx="0" cy="0"/>
          <a:chOff x="0" y="0"/>
          <a:chExt cx="0" cy="0"/>
        </a:xfrm>
      </p:grpSpPr>
      <p:sp>
        <p:nvSpPr>
          <p:cNvPr id="284" name="Google Shape;284;p31"/>
          <p:cNvSpPr/>
          <p:nvPr/>
        </p:nvSpPr>
        <p:spPr>
          <a:xfrm>
            <a:off x="146700" y="185250"/>
            <a:ext cx="8850600" cy="4773000"/>
          </a:xfrm>
          <a:prstGeom prst="roundRect">
            <a:avLst>
              <a:gd name="adj" fmla="val 3603"/>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50623" y="397500"/>
            <a:ext cx="192600" cy="19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739138" y="39750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027652" y="39752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8370288" y="32842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89"/>
        <p:cNvGrpSpPr/>
        <p:nvPr/>
      </p:nvGrpSpPr>
      <p:grpSpPr>
        <a:xfrm>
          <a:off x="0" y="0"/>
          <a:ext cx="0" cy="0"/>
          <a:chOff x="0" y="0"/>
          <a:chExt cx="0" cy="0"/>
        </a:xfrm>
      </p:grpSpPr>
      <p:sp>
        <p:nvSpPr>
          <p:cNvPr id="290" name="Google Shape;290;p32"/>
          <p:cNvSpPr/>
          <p:nvPr/>
        </p:nvSpPr>
        <p:spPr>
          <a:xfrm>
            <a:off x="146700" y="185250"/>
            <a:ext cx="8850600" cy="4773000"/>
          </a:xfrm>
          <a:prstGeom prst="roundRect">
            <a:avLst>
              <a:gd name="adj" fmla="val 3603"/>
            </a:avLst>
          </a:prstGeom>
          <a:solidFill>
            <a:schemeClr val="dk2"/>
          </a:solid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450623" y="39750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739138" y="397500"/>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1027652" y="39752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8370288" y="328425"/>
            <a:ext cx="323100" cy="323100"/>
          </a:xfrm>
          <a:prstGeom prst="mathMultiply">
            <a:avLst>
              <a:gd name="adj1" fmla="val 3124"/>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1pPr>
            <a:lvl2pPr lvl="1"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2pPr>
            <a:lvl3pPr lvl="2"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3pPr>
            <a:lvl4pPr lvl="3"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4pPr>
            <a:lvl5pPr lvl="4"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5pPr>
            <a:lvl6pPr lvl="5"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6pPr>
            <a:lvl7pPr lvl="6"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7pPr>
            <a:lvl8pPr lvl="7"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8pPr>
            <a:lvl9pPr lvl="8"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1pPr>
            <a:lvl2pPr marL="914400" lvl="1"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2pPr>
            <a:lvl3pPr marL="1371600" lvl="2"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3pPr>
            <a:lvl4pPr marL="1828800" lvl="3"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4pPr>
            <a:lvl5pPr marL="2286000" lvl="4"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5pPr>
            <a:lvl6pPr marL="2743200" lvl="5"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6pPr>
            <a:lvl7pPr marL="3200400" lvl="6"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7pPr>
            <a:lvl8pPr marL="3657600" lvl="7"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8pPr>
            <a:lvl9pPr marL="4114800" lvl="8" indent="-317500" rtl="0">
              <a:lnSpc>
                <a:spcPct val="115000"/>
              </a:lnSpc>
              <a:spcBef>
                <a:spcPts val="1600"/>
              </a:spcBef>
              <a:spcAft>
                <a:spcPts val="160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3" r:id="rId5"/>
    <p:sldLayoutId id="2147483677" r:id="rId6"/>
    <p:sldLayoutId id="214748367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ncl.ac.uk/webtemplate/ask-assets/external/maths-resources/statistics/regression-and-correlation/simple-linear-regression.html" TargetMode="External"/><Relationship Id="rId7" Type="http://schemas.openxmlformats.org/officeDocument/2006/relationships/hyperlink" Target="https://www.kaggle.com/datasets/blastchar/telco-customer-churn"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medium.com/co-learning-lounge/types-of-data-analytics-descriptive-diagnostic-predictive-prescriptive-922654ce8f8f" TargetMode="External"/><Relationship Id="rId5" Type="http://schemas.openxmlformats.org/officeDocument/2006/relationships/hyperlink" Target="https://www.ibm.com/docs/en/spss-statistics/saas?topic=statistics-cox-regression-analysis" TargetMode="External"/><Relationship Id="rId4" Type="http://schemas.openxmlformats.org/officeDocument/2006/relationships/hyperlink" Target="https://www.ibm.com/topics/logistic-regression"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youtube.com/playlist?list=PLYW0LRZ3ePo7TpIVGYjFbUfCICkTxwU7p&amp;si=o6XbyigXiyK66M_o" TargetMode="External"/><Relationship Id="rId7" Type="http://schemas.openxmlformats.org/officeDocument/2006/relationships/hyperlink" Target="https://www.youtube.com/channel/UClKKWBe2SCAEyv7ZNGhIe4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github.com/biolab/orange3" TargetMode="External"/><Relationship Id="rId5" Type="http://schemas.openxmlformats.org/officeDocument/2006/relationships/hyperlink" Target="https://www.ibm.com/topics/logistic-regression" TargetMode="External"/><Relationship Id="rId4" Type="http://schemas.openxmlformats.org/officeDocument/2006/relationships/hyperlink" Target="https://orangedatamin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6.bin"/><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9E731B0-A170-48B6-81B7-EF4727BF8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0"/>
            <a:ext cx="9210675" cy="5009519"/>
          </a:xfrm>
          <a:prstGeom prst="rect">
            <a:avLst/>
          </a:prstGeom>
          <a:ln>
            <a:noFill/>
          </a:ln>
          <a:effectLst>
            <a:outerShdw blurRad="292100" dist="139700" dir="2700000" algn="tl" rotWithShape="0">
              <a:srgbClr val="333333">
                <a:alpha val="65000"/>
              </a:srgbClr>
            </a:outerShdw>
          </a:effectLst>
        </p:spPr>
      </p:pic>
      <p:pic>
        <p:nvPicPr>
          <p:cNvPr id="25" name="Picture 24" descr="A white circle with blue text&#10;&#10;Description automatically generated">
            <a:extLst>
              <a:ext uri="{FF2B5EF4-FFF2-40B4-BE49-F238E27FC236}">
                <a16:creationId xmlns:a16="http://schemas.microsoft.com/office/drawing/2014/main" id="{A22D8146-E9E1-4C53-A605-D4A99917559A}"/>
              </a:ext>
            </a:extLst>
          </p:cNvPr>
          <p:cNvPicPr>
            <a:picLocks noChangeAspect="1"/>
          </p:cNvPicPr>
          <p:nvPr/>
        </p:nvPicPr>
        <p:blipFill>
          <a:blip r:embed="rId4"/>
          <a:stretch>
            <a:fillRect/>
          </a:stretch>
        </p:blipFill>
        <p:spPr>
          <a:xfrm>
            <a:off x="7235207" y="3184552"/>
            <a:ext cx="1715511" cy="1747880"/>
          </a:xfrm>
          <a:prstGeom prst="rect">
            <a:avLst/>
          </a:prstGeom>
        </p:spPr>
      </p:pic>
    </p:spTree>
    <p:extLst>
      <p:ext uri="{BB962C8B-B14F-4D97-AF65-F5344CB8AC3E}">
        <p14:creationId xmlns:p14="http://schemas.microsoft.com/office/powerpoint/2010/main" val="1339410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9344" y="637900"/>
            <a:ext cx="5881523" cy="4168276"/>
          </a:xfrm>
        </p:spPr>
        <p:txBody>
          <a:bodyPr/>
          <a:lstStyle/>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There are many solutions that can be relied upon to address the problem of customer crowding and reduce the loss rate, and these solutions include improving the quality of the product or service, improving customer service, loyalty and rewards programs, customizing offers and services, analyzing data and predicting change, and directing social communication, distinguished customers to change</a:t>
            </a:r>
            <a:r>
              <a:rPr lang="en-US" dirty="0" smtClean="0">
                <a:solidFill>
                  <a:schemeClr val="tx2">
                    <a:lumMod val="75000"/>
                  </a:schemeClr>
                </a:solidFill>
              </a:rPr>
              <a:t>.</a:t>
            </a:r>
            <a:endParaRPr lang="ar-EG" dirty="0" smtClean="0">
              <a:solidFill>
                <a:schemeClr val="tx2">
                  <a:lumMod val="75000"/>
                </a:schemeClr>
              </a:solidFill>
            </a:endParaRPr>
          </a:p>
          <a:p>
            <a:pPr marL="438150" indent="-285750" algn="just">
              <a:buFont typeface="Arial" panose="020B0604020202020204" pitchFamily="34" charset="0"/>
              <a:buChar char="•"/>
            </a:pPr>
            <a:endParaRPr lang="ar-EG" dirty="0">
              <a:solidFill>
                <a:schemeClr val="tx2">
                  <a:lumMod val="75000"/>
                </a:schemeClr>
              </a:solidFill>
            </a:endParaRPr>
          </a:p>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Keeping these solutions in mind, companies can increase their customer growth rate and loyalty, making them effective in sustainable growth.</a:t>
            </a:r>
            <a:endParaRPr lang="ar-EG" sz="1800" dirty="0">
              <a:solidFill>
                <a:schemeClr val="tx2">
                  <a:lumMod val="75000"/>
                </a:schemeClr>
              </a:solidFill>
              <a:latin typeface="Arial"/>
              <a:ea typeface="Arial"/>
              <a:cs typeface="Arial"/>
            </a:endParaRPr>
          </a:p>
          <a:p>
            <a:pPr marL="438150" indent="-285750" algn="just">
              <a:buFont typeface="Arial" panose="020B0604020202020204" pitchFamily="34" charset="0"/>
              <a:buChar char="•"/>
            </a:pPr>
            <a:endParaRPr lang="en-US" dirty="0"/>
          </a:p>
        </p:txBody>
      </p:sp>
      <p:sp>
        <p:nvSpPr>
          <p:cNvPr id="5" name="TextBox 4"/>
          <p:cNvSpPr txBox="1"/>
          <p:nvPr/>
        </p:nvSpPr>
        <p:spPr>
          <a:xfrm>
            <a:off x="6646128" y="2165364"/>
            <a:ext cx="2241394" cy="1077218"/>
          </a:xfrm>
          <a:prstGeom prst="rect">
            <a:avLst/>
          </a:prstGeom>
          <a:noFill/>
        </p:spPr>
        <p:txBody>
          <a:bodyPr wrap="square" rtlCol="0">
            <a:spAutoFit/>
          </a:bodyPr>
          <a:lstStyle/>
          <a:p>
            <a:pPr algn="ctr"/>
            <a:r>
              <a:rPr lang="en-US" sz="3200" b="1" dirty="0">
                <a:ln>
                  <a:solidFill>
                    <a:schemeClr val="bg1">
                      <a:lumMod val="50000"/>
                    </a:schemeClr>
                  </a:solidFill>
                </a:ln>
                <a:solidFill>
                  <a:schemeClr val="accent1"/>
                </a:solidFill>
                <a:latin typeface="Roboto Slab"/>
                <a:ea typeface="Roboto Slab"/>
                <a:cs typeface="Roboto Slab"/>
              </a:rPr>
              <a:t>Problem</a:t>
            </a:r>
          </a:p>
          <a:p>
            <a:pPr algn="ctr"/>
            <a:r>
              <a:rPr lang="en-US" sz="3200" b="1" dirty="0">
                <a:ln>
                  <a:solidFill>
                    <a:schemeClr val="bg1">
                      <a:lumMod val="50000"/>
                    </a:schemeClr>
                  </a:solidFill>
                </a:ln>
                <a:solidFill>
                  <a:schemeClr val="accent1"/>
                </a:solidFill>
                <a:latin typeface="Roboto Slab"/>
                <a:ea typeface="Roboto Slab"/>
                <a:cs typeface="Roboto Slab"/>
              </a:rPr>
              <a:t>Statement</a:t>
            </a:r>
          </a:p>
        </p:txBody>
      </p:sp>
      <p:cxnSp>
        <p:nvCxnSpPr>
          <p:cNvPr id="6" name="Google Shape;137;p27">
            <a:extLst>
              <a:ext uri="{FF2B5EF4-FFF2-40B4-BE49-F238E27FC236}">
                <a16:creationId xmlns:a16="http://schemas.microsoft.com/office/drawing/2014/main" id="{92946F17-03C5-48DC-8105-AECDB87200ED}"/>
              </a:ext>
            </a:extLst>
          </p:cNvPr>
          <p:cNvCxnSpPr>
            <a:cxnSpLocks/>
          </p:cNvCxnSpPr>
          <p:nvPr/>
        </p:nvCxnSpPr>
        <p:spPr>
          <a:xfrm>
            <a:off x="6657280" y="1988000"/>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10</a:t>
            </a:r>
            <a:endParaRPr lang="en-US" dirty="0">
              <a:solidFill>
                <a:schemeClr val="tx2">
                  <a:lumMod val="75000"/>
                </a:schemeClr>
              </a:solidFill>
            </a:endParaRPr>
          </a:p>
        </p:txBody>
      </p:sp>
    </p:spTree>
    <p:extLst>
      <p:ext uri="{BB962C8B-B14F-4D97-AF65-F5344CB8AC3E}">
        <p14:creationId xmlns:p14="http://schemas.microsoft.com/office/powerpoint/2010/main" val="17499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6;p24">
            <a:extLst>
              <a:ext uri="{FF2B5EF4-FFF2-40B4-BE49-F238E27FC236}">
                <a16:creationId xmlns:a16="http://schemas.microsoft.com/office/drawing/2014/main" id="{ABA909F2-3475-4F3E-929E-ECD81E270170}"/>
              </a:ext>
            </a:extLst>
          </p:cNvPr>
          <p:cNvSpPr/>
          <p:nvPr/>
        </p:nvSpPr>
        <p:spPr>
          <a:xfrm>
            <a:off x="0" y="1509366"/>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6" name="TextBox 5"/>
          <p:cNvSpPr txBox="1"/>
          <p:nvPr/>
        </p:nvSpPr>
        <p:spPr>
          <a:xfrm>
            <a:off x="5869978" y="1932470"/>
            <a:ext cx="2185640" cy="209288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3000" b="1" dirty="0">
                <a:ln/>
                <a:solidFill>
                  <a:schemeClr val="accent3"/>
                </a:solidFill>
                <a:latin typeface="Roboto Slab"/>
                <a:ea typeface="Roboto Slab"/>
                <a:cs typeface="Roboto Slab"/>
              </a:rPr>
              <a:t>0</a:t>
            </a:r>
            <a:r>
              <a:rPr lang="ar-EG" sz="13000" b="1" dirty="0">
                <a:ln/>
                <a:solidFill>
                  <a:schemeClr val="accent3"/>
                </a:solidFill>
                <a:latin typeface="Roboto Slab"/>
                <a:ea typeface="Roboto Slab"/>
                <a:cs typeface="Roboto Slab"/>
              </a:rPr>
              <a:t>3</a:t>
            </a:r>
            <a:endParaRPr lang="en-US" sz="13000" b="1" dirty="0">
              <a:ln/>
              <a:solidFill>
                <a:schemeClr val="accent3"/>
              </a:solidFill>
              <a:latin typeface="Roboto Slab"/>
              <a:ea typeface="Roboto Slab"/>
              <a:cs typeface="Roboto Slab"/>
            </a:endParaRPr>
          </a:p>
        </p:txBody>
      </p:sp>
      <p:cxnSp>
        <p:nvCxnSpPr>
          <p:cNvPr id="7" name="Google Shape;137;p27">
            <a:extLst>
              <a:ext uri="{FF2B5EF4-FFF2-40B4-BE49-F238E27FC236}">
                <a16:creationId xmlns:a16="http://schemas.microsoft.com/office/drawing/2014/main" id="{D80C8A91-5DB9-4674-A7D9-EB8B44F9FFE5}"/>
              </a:ext>
            </a:extLst>
          </p:cNvPr>
          <p:cNvCxnSpPr>
            <a:cxnSpLocks/>
          </p:cNvCxnSpPr>
          <p:nvPr/>
        </p:nvCxnSpPr>
        <p:spPr>
          <a:xfrm flipV="1">
            <a:off x="5971937" y="3717077"/>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8" name="TextBox 7"/>
          <p:cNvSpPr txBox="1"/>
          <p:nvPr/>
        </p:nvSpPr>
        <p:spPr>
          <a:xfrm>
            <a:off x="943897" y="2507225"/>
            <a:ext cx="3837699" cy="110799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6600" b="1" dirty="0">
                <a:ln/>
                <a:solidFill>
                  <a:schemeClr val="accent3"/>
                </a:solidFill>
                <a:latin typeface="Roboto Slab" panose="020B0604020202020204" charset="0"/>
                <a:ea typeface="Roboto Slab" panose="020B0604020202020204" charset="0"/>
                <a:cs typeface="Rajdhani"/>
              </a:rPr>
              <a:t>Features</a:t>
            </a:r>
          </a:p>
        </p:txBody>
      </p:sp>
      <p:sp>
        <p:nvSpPr>
          <p:cNvPr id="9" name="TextBox 8"/>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11</a:t>
            </a:r>
            <a:endParaRPr lang="en-US" dirty="0">
              <a:solidFill>
                <a:schemeClr val="tx2">
                  <a:lumMod val="75000"/>
                </a:schemeClr>
              </a:solidFill>
            </a:endParaRPr>
          </a:p>
        </p:txBody>
      </p:sp>
    </p:spTree>
    <p:extLst>
      <p:ext uri="{BB962C8B-B14F-4D97-AF65-F5344CB8AC3E}">
        <p14:creationId xmlns:p14="http://schemas.microsoft.com/office/powerpoint/2010/main" val="312429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8218" y="690219"/>
            <a:ext cx="5700465" cy="4027506"/>
          </a:xfrm>
        </p:spPr>
        <p:txBody>
          <a:bodyPr/>
          <a:lstStyle/>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There are many attributes that can be used to predict customer churn using machine learning techniques. These attributes typically include a variety of factors that can influence a customer's decision to stay or leave</a:t>
            </a:r>
            <a:r>
              <a:rPr lang="en-US" sz="1800" dirty="0" smtClean="0">
                <a:solidFill>
                  <a:schemeClr val="tx2">
                    <a:lumMod val="75000"/>
                  </a:schemeClr>
                </a:solidFill>
                <a:latin typeface="Arial"/>
                <a:ea typeface="Arial"/>
                <a:cs typeface="Arial"/>
              </a:rPr>
              <a:t>.</a:t>
            </a:r>
          </a:p>
          <a:p>
            <a:pPr marL="438150" indent="-285750" algn="just">
              <a:buFont typeface="Arial" panose="020B0604020202020204" pitchFamily="34" charset="0"/>
              <a:buChar char="•"/>
            </a:pPr>
            <a:endParaRPr lang="en-US" sz="1800" dirty="0">
              <a:solidFill>
                <a:schemeClr val="tx2">
                  <a:lumMod val="75000"/>
                </a:schemeClr>
              </a:solidFill>
              <a:latin typeface="Arial"/>
              <a:ea typeface="Arial"/>
              <a:cs typeface="Arial"/>
            </a:endParaRPr>
          </a:p>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These attributes include historical customer behaviors, demographics and personal information, recent customer activities, interaction with technical support and customer service, financial information, changes in behavior, interaction with offers and promotions, and personal estimates and </a:t>
            </a:r>
            <a:r>
              <a:rPr lang="en-US" sz="1800" dirty="0" smtClean="0">
                <a:solidFill>
                  <a:schemeClr val="tx2">
                    <a:lumMod val="75000"/>
                  </a:schemeClr>
                </a:solidFill>
                <a:latin typeface="Arial"/>
                <a:ea typeface="Arial"/>
                <a:cs typeface="Arial"/>
              </a:rPr>
              <a:t>expectations.</a:t>
            </a:r>
            <a:endParaRPr lang="en-US" sz="1800" dirty="0">
              <a:solidFill>
                <a:schemeClr val="tx2">
                  <a:lumMod val="75000"/>
                </a:schemeClr>
              </a:solidFill>
              <a:latin typeface="Arial"/>
              <a:ea typeface="Arial"/>
              <a:cs typeface="Arial"/>
            </a:endParaRPr>
          </a:p>
        </p:txBody>
      </p:sp>
      <p:sp>
        <p:nvSpPr>
          <p:cNvPr id="4" name="TextBox 3"/>
          <p:cNvSpPr txBox="1"/>
          <p:nvPr/>
        </p:nvSpPr>
        <p:spPr>
          <a:xfrm>
            <a:off x="6784258" y="2462504"/>
            <a:ext cx="1887794" cy="584775"/>
          </a:xfrm>
          <a:prstGeom prst="rect">
            <a:avLst/>
          </a:prstGeom>
          <a:noFill/>
        </p:spPr>
        <p:txBody>
          <a:bodyPr wrap="square" rtlCol="0">
            <a:spAutoFit/>
          </a:bodyPr>
          <a:lstStyle/>
          <a:p>
            <a:pPr algn="ctr"/>
            <a:r>
              <a:rPr lang="en-US" sz="3200" b="1" dirty="0">
                <a:ln>
                  <a:solidFill>
                    <a:schemeClr val="bg1">
                      <a:lumMod val="50000"/>
                    </a:schemeClr>
                  </a:solidFill>
                </a:ln>
                <a:solidFill>
                  <a:schemeClr val="accent1"/>
                </a:solidFill>
                <a:latin typeface="Roboto Slab"/>
                <a:ea typeface="Roboto Slab"/>
                <a:cs typeface="Roboto Slab"/>
              </a:rPr>
              <a:t>Features</a:t>
            </a:r>
          </a:p>
        </p:txBody>
      </p:sp>
      <p:cxnSp>
        <p:nvCxnSpPr>
          <p:cNvPr id="5" name="Google Shape;137;p27">
            <a:extLst>
              <a:ext uri="{FF2B5EF4-FFF2-40B4-BE49-F238E27FC236}">
                <a16:creationId xmlns:a16="http://schemas.microsoft.com/office/drawing/2014/main" id="{92946F17-03C5-48DC-8105-AECDB87200ED}"/>
              </a:ext>
            </a:extLst>
          </p:cNvPr>
          <p:cNvCxnSpPr>
            <a:cxnSpLocks/>
          </p:cNvCxnSpPr>
          <p:nvPr/>
        </p:nvCxnSpPr>
        <p:spPr>
          <a:xfrm>
            <a:off x="6657280" y="1988000"/>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12</a:t>
            </a:r>
            <a:endParaRPr lang="en-US" dirty="0">
              <a:solidFill>
                <a:schemeClr val="tx2">
                  <a:lumMod val="75000"/>
                </a:schemeClr>
              </a:solidFill>
            </a:endParaRPr>
          </a:p>
        </p:txBody>
      </p:sp>
    </p:spTree>
    <p:extLst>
      <p:ext uri="{BB962C8B-B14F-4D97-AF65-F5344CB8AC3E}">
        <p14:creationId xmlns:p14="http://schemas.microsoft.com/office/powerpoint/2010/main" val="306167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3123" y="1811071"/>
            <a:ext cx="5466735" cy="3113106"/>
          </a:xfrm>
        </p:spPr>
        <p:txBody>
          <a:bodyPr/>
          <a:lstStyle/>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Analyzing these traits and using them in machine learning models can help companies identify customers who may be on the verge of abandoning them, allowing them to engage with them effectively and take action to retain them.</a:t>
            </a:r>
          </a:p>
        </p:txBody>
      </p:sp>
      <p:sp>
        <p:nvSpPr>
          <p:cNvPr id="5" name="TextBox 4"/>
          <p:cNvSpPr txBox="1"/>
          <p:nvPr/>
        </p:nvSpPr>
        <p:spPr>
          <a:xfrm>
            <a:off x="6705601" y="2359265"/>
            <a:ext cx="2153264" cy="584775"/>
          </a:xfrm>
          <a:prstGeom prst="rect">
            <a:avLst/>
          </a:prstGeom>
          <a:noFill/>
        </p:spPr>
        <p:txBody>
          <a:bodyPr wrap="square" rtlCol="0">
            <a:spAutoFit/>
          </a:bodyPr>
          <a:lstStyle/>
          <a:p>
            <a:r>
              <a:rPr lang="en-US" sz="3200" b="1" dirty="0">
                <a:ln>
                  <a:solidFill>
                    <a:schemeClr val="bg1">
                      <a:lumMod val="50000"/>
                    </a:schemeClr>
                  </a:solidFill>
                </a:ln>
                <a:solidFill>
                  <a:schemeClr val="accent1"/>
                </a:solidFill>
                <a:latin typeface="Roboto Slab"/>
                <a:ea typeface="Roboto Slab"/>
                <a:cs typeface="Roboto Slab"/>
              </a:rPr>
              <a:t>Features</a:t>
            </a:r>
          </a:p>
        </p:txBody>
      </p:sp>
      <p:cxnSp>
        <p:nvCxnSpPr>
          <p:cNvPr id="6" name="Google Shape;137;p27">
            <a:extLst>
              <a:ext uri="{FF2B5EF4-FFF2-40B4-BE49-F238E27FC236}">
                <a16:creationId xmlns:a16="http://schemas.microsoft.com/office/drawing/2014/main" id="{92946F17-03C5-48DC-8105-AECDB87200ED}"/>
              </a:ext>
            </a:extLst>
          </p:cNvPr>
          <p:cNvCxnSpPr>
            <a:cxnSpLocks/>
          </p:cNvCxnSpPr>
          <p:nvPr/>
        </p:nvCxnSpPr>
        <p:spPr>
          <a:xfrm>
            <a:off x="6584113" y="1935679"/>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13</a:t>
            </a:r>
            <a:endParaRPr lang="en-US" dirty="0">
              <a:solidFill>
                <a:schemeClr val="tx2">
                  <a:lumMod val="75000"/>
                </a:schemeClr>
              </a:solidFill>
            </a:endParaRPr>
          </a:p>
        </p:txBody>
      </p:sp>
    </p:spTree>
    <p:extLst>
      <p:ext uri="{BB962C8B-B14F-4D97-AF65-F5344CB8AC3E}">
        <p14:creationId xmlns:p14="http://schemas.microsoft.com/office/powerpoint/2010/main" val="241618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6;p24">
            <a:extLst>
              <a:ext uri="{FF2B5EF4-FFF2-40B4-BE49-F238E27FC236}">
                <a16:creationId xmlns:a16="http://schemas.microsoft.com/office/drawing/2014/main" id="{ABA909F2-3475-4F3E-929E-ECD81E270170}"/>
              </a:ext>
            </a:extLst>
          </p:cNvPr>
          <p:cNvSpPr/>
          <p:nvPr/>
        </p:nvSpPr>
        <p:spPr>
          <a:xfrm>
            <a:off x="0" y="1430708"/>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7" name="TextBox 6"/>
          <p:cNvSpPr txBox="1"/>
          <p:nvPr/>
        </p:nvSpPr>
        <p:spPr>
          <a:xfrm>
            <a:off x="-255639" y="1977960"/>
            <a:ext cx="7148052" cy="252376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lvl="0" algn="ctr"/>
            <a:r>
              <a:rPr lang="en-US" sz="3600" b="1" dirty="0">
                <a:ln/>
                <a:solidFill>
                  <a:schemeClr val="accent3"/>
                </a:solidFill>
                <a:latin typeface="Roboto Slab" panose="020B0604020202020204" charset="0"/>
                <a:ea typeface="Roboto Slab" panose="020B0604020202020204" charset="0"/>
                <a:cs typeface="Rajdhani"/>
              </a:rPr>
              <a:t>Difference between Linear </a:t>
            </a:r>
            <a:r>
              <a:rPr lang="en-US" sz="3200" b="1" dirty="0">
                <a:ln/>
                <a:solidFill>
                  <a:schemeClr val="accent3"/>
                </a:solidFill>
                <a:latin typeface="Roboto Slab" panose="020B0604020202020204" charset="0"/>
                <a:ea typeface="Roboto Slab" panose="020B0604020202020204" charset="0"/>
                <a:cs typeface="Rajdhani"/>
              </a:rPr>
              <a:t>Regression</a:t>
            </a:r>
            <a:r>
              <a:rPr lang="en-US" sz="3600" b="1" dirty="0">
                <a:ln/>
                <a:solidFill>
                  <a:schemeClr val="accent3"/>
                </a:solidFill>
                <a:latin typeface="Roboto Slab" panose="020B0604020202020204" charset="0"/>
                <a:ea typeface="Roboto Slab" panose="020B0604020202020204" charset="0"/>
                <a:cs typeface="Rajdhani"/>
              </a:rPr>
              <a:t> and Logistic Regression and </a:t>
            </a:r>
            <a:endParaRPr lang="ar-EG" sz="3600" b="1" dirty="0" smtClean="0">
              <a:ln/>
              <a:solidFill>
                <a:schemeClr val="accent3"/>
              </a:solidFill>
              <a:latin typeface="Roboto Slab" panose="020B0604020202020204" charset="0"/>
              <a:ea typeface="Roboto Slab" panose="020B0604020202020204" charset="0"/>
              <a:cs typeface="Rajdhani"/>
            </a:endParaRPr>
          </a:p>
          <a:p>
            <a:pPr lvl="0" algn="ctr"/>
            <a:r>
              <a:rPr lang="en-US" sz="3600" b="1" dirty="0" smtClean="0">
                <a:ln/>
                <a:solidFill>
                  <a:schemeClr val="accent3"/>
                </a:solidFill>
                <a:latin typeface="Roboto Slab" panose="020B0604020202020204" charset="0"/>
                <a:ea typeface="Roboto Slab" panose="020B0604020202020204" charset="0"/>
                <a:cs typeface="Rajdhani"/>
              </a:rPr>
              <a:t>Cox </a:t>
            </a:r>
            <a:r>
              <a:rPr lang="en-US" sz="3600" b="1" dirty="0">
                <a:ln/>
                <a:solidFill>
                  <a:schemeClr val="accent3"/>
                </a:solidFill>
                <a:latin typeface="Roboto Slab" panose="020B0604020202020204" charset="0"/>
                <a:ea typeface="Roboto Slab" panose="020B0604020202020204" charset="0"/>
                <a:cs typeface="Rajdhani"/>
              </a:rPr>
              <a:t>Regression</a:t>
            </a:r>
          </a:p>
          <a:p>
            <a:endParaRPr lang="en-US" b="1" dirty="0">
              <a:ln/>
              <a:solidFill>
                <a:schemeClr val="accent3"/>
              </a:solidFill>
            </a:endParaRPr>
          </a:p>
        </p:txBody>
      </p:sp>
      <p:sp>
        <p:nvSpPr>
          <p:cNvPr id="8" name="TextBox 7"/>
          <p:cNvSpPr txBox="1"/>
          <p:nvPr/>
        </p:nvSpPr>
        <p:spPr>
          <a:xfrm>
            <a:off x="6636774" y="2282571"/>
            <a:ext cx="2005781"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smtClean="0">
                <a:ln/>
                <a:solidFill>
                  <a:schemeClr val="accent3"/>
                </a:solidFill>
                <a:latin typeface="Roboto Slab"/>
                <a:ea typeface="Roboto Slab"/>
                <a:cs typeface="Roboto Slab"/>
              </a:rPr>
              <a:t>0</a:t>
            </a:r>
            <a:r>
              <a:rPr lang="ar-EG" sz="9600" b="1" dirty="0" smtClean="0">
                <a:ln/>
                <a:solidFill>
                  <a:schemeClr val="accent3"/>
                </a:solidFill>
                <a:latin typeface="Roboto Slab"/>
                <a:ea typeface="Roboto Slab"/>
                <a:cs typeface="Roboto Slab"/>
              </a:rPr>
              <a:t>4</a:t>
            </a:r>
            <a:endParaRPr lang="en-US" sz="9600" b="1" dirty="0">
              <a:ln/>
              <a:solidFill>
                <a:schemeClr val="accent3"/>
              </a:solidFill>
              <a:latin typeface="Roboto Slab"/>
              <a:ea typeface="Roboto Slab"/>
              <a:cs typeface="Roboto Slab"/>
            </a:endParaRPr>
          </a:p>
        </p:txBody>
      </p:sp>
      <p:cxnSp>
        <p:nvCxnSpPr>
          <p:cNvPr id="9" name="Google Shape;137;p27">
            <a:extLst>
              <a:ext uri="{FF2B5EF4-FFF2-40B4-BE49-F238E27FC236}">
                <a16:creationId xmlns:a16="http://schemas.microsoft.com/office/drawing/2014/main" id="{D80C8A91-5DB9-4674-A7D9-EB8B44F9FFE5}"/>
              </a:ext>
            </a:extLst>
          </p:cNvPr>
          <p:cNvCxnSpPr>
            <a:cxnSpLocks/>
          </p:cNvCxnSpPr>
          <p:nvPr/>
        </p:nvCxnSpPr>
        <p:spPr>
          <a:xfrm flipV="1">
            <a:off x="6453718" y="3707245"/>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14</a:t>
            </a:r>
            <a:endParaRPr lang="en-US" dirty="0">
              <a:solidFill>
                <a:schemeClr val="tx2">
                  <a:lumMod val="75000"/>
                </a:schemeClr>
              </a:solidFill>
            </a:endParaRPr>
          </a:p>
        </p:txBody>
      </p:sp>
    </p:spTree>
    <p:extLst>
      <p:ext uri="{BB962C8B-B14F-4D97-AF65-F5344CB8AC3E}">
        <p14:creationId xmlns:p14="http://schemas.microsoft.com/office/powerpoint/2010/main" val="34600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D1BE-8DC8-47DB-97B0-08505E5AACED}"/>
              </a:ext>
            </a:extLst>
          </p:cNvPr>
          <p:cNvSpPr>
            <a:spLocks noGrp="1"/>
          </p:cNvSpPr>
          <p:nvPr>
            <p:ph type="title"/>
          </p:nvPr>
        </p:nvSpPr>
        <p:spPr>
          <a:xfrm>
            <a:off x="890124" y="317852"/>
            <a:ext cx="7517501" cy="1003412"/>
          </a:xfrm>
        </p:spPr>
        <p:txBody>
          <a:bodyPr/>
          <a:lstStyle/>
          <a:p>
            <a:r>
              <a:rPr lang="en-US" sz="2800" dirty="0"/>
              <a:t>Difference between Linear Regression and Logistic Regression and Cox Regression</a:t>
            </a:r>
          </a:p>
        </p:txBody>
      </p:sp>
      <p:graphicFrame>
        <p:nvGraphicFramePr>
          <p:cNvPr id="6" name="Table 6">
            <a:extLst>
              <a:ext uri="{FF2B5EF4-FFF2-40B4-BE49-F238E27FC236}">
                <a16:creationId xmlns:a16="http://schemas.microsoft.com/office/drawing/2014/main" id="{8416DEB8-8245-4ACF-B301-C978697DAB41}"/>
              </a:ext>
            </a:extLst>
          </p:cNvPr>
          <p:cNvGraphicFramePr>
            <a:graphicFrameLocks noGrp="1"/>
          </p:cNvGraphicFramePr>
          <p:nvPr>
            <p:extLst>
              <p:ext uri="{D42A27DB-BD31-4B8C-83A1-F6EECF244321}">
                <p14:modId xmlns:p14="http://schemas.microsoft.com/office/powerpoint/2010/main" val="4221130734"/>
              </p:ext>
            </p:extLst>
          </p:nvPr>
        </p:nvGraphicFramePr>
        <p:xfrm>
          <a:off x="294965" y="1416560"/>
          <a:ext cx="8524571" cy="3353820"/>
        </p:xfrm>
        <a:graphic>
          <a:graphicData uri="http://schemas.openxmlformats.org/drawingml/2006/table">
            <a:tbl>
              <a:tblPr firstRow="1" bandRow="1">
                <a:tableStyleId>{35C6E935-EBC3-4519-9BC2-3DD886C3B5AF}</a:tableStyleId>
              </a:tblPr>
              <a:tblGrid>
                <a:gridCol w="2717716">
                  <a:extLst>
                    <a:ext uri="{9D8B030D-6E8A-4147-A177-3AD203B41FA5}">
                      <a16:colId xmlns:a16="http://schemas.microsoft.com/office/drawing/2014/main" val="302580353"/>
                    </a:ext>
                  </a:extLst>
                </a:gridCol>
                <a:gridCol w="2897307">
                  <a:extLst>
                    <a:ext uri="{9D8B030D-6E8A-4147-A177-3AD203B41FA5}">
                      <a16:colId xmlns:a16="http://schemas.microsoft.com/office/drawing/2014/main" val="1029345612"/>
                    </a:ext>
                  </a:extLst>
                </a:gridCol>
                <a:gridCol w="2909548">
                  <a:extLst>
                    <a:ext uri="{9D8B030D-6E8A-4147-A177-3AD203B41FA5}">
                      <a16:colId xmlns:a16="http://schemas.microsoft.com/office/drawing/2014/main" val="1301985152"/>
                    </a:ext>
                  </a:extLst>
                </a:gridCol>
              </a:tblGrid>
              <a:tr h="364143">
                <a:tc>
                  <a:txBody>
                    <a:bodyPr/>
                    <a:lstStyle/>
                    <a:p>
                      <a:pPr algn="ctr"/>
                      <a:r>
                        <a:rPr lang="en-US" dirty="0"/>
                        <a:t>Linear Regression</a:t>
                      </a:r>
                    </a:p>
                  </a:txBody>
                  <a:tcPr/>
                </a:tc>
                <a:tc>
                  <a:txBody>
                    <a:bodyPr/>
                    <a:lstStyle/>
                    <a:p>
                      <a:pPr algn="ctr"/>
                      <a:r>
                        <a:rPr lang="en-US" dirty="0"/>
                        <a:t>Logistic Regression</a:t>
                      </a:r>
                    </a:p>
                  </a:txBody>
                  <a:tcPr/>
                </a:tc>
                <a:tc>
                  <a:txBody>
                    <a:bodyPr/>
                    <a:lstStyle/>
                    <a:p>
                      <a:pPr algn="ctr"/>
                      <a:r>
                        <a:rPr lang="en-US" dirty="0"/>
                        <a:t>Cox Regression</a:t>
                      </a:r>
                    </a:p>
                  </a:txBody>
                  <a:tcPr/>
                </a:tc>
                <a:extLst>
                  <a:ext uri="{0D108BD9-81ED-4DB2-BD59-A6C34878D82A}">
                    <a16:rowId xmlns:a16="http://schemas.microsoft.com/office/drawing/2014/main" val="1389495463"/>
                  </a:ext>
                </a:extLst>
              </a:tr>
              <a:tr h="2989677">
                <a:tc>
                  <a:txBody>
                    <a:bodyPr/>
                    <a:lstStyle/>
                    <a:p>
                      <a:pPr algn="just"/>
                      <a:r>
                        <a:rPr lang="en-US" sz="1100" dirty="0">
                          <a:solidFill>
                            <a:schemeClr val="tx2">
                              <a:lumMod val="75000"/>
                            </a:schemeClr>
                          </a:solidFill>
                        </a:rPr>
                        <a:t>Linear regression is used for predicting a continuous outcome variable based on one or more predictor variables.</a:t>
                      </a:r>
                    </a:p>
                    <a:p>
                      <a:pPr algn="just"/>
                      <a:r>
                        <a:rPr lang="en-US" sz="1100" dirty="0">
                          <a:solidFill>
                            <a:schemeClr val="tx2">
                              <a:lumMod val="75000"/>
                            </a:schemeClr>
                          </a:solidFill>
                        </a:rPr>
                        <a:t> </a:t>
                      </a:r>
                      <a:r>
                        <a:rPr lang="en-US" sz="1100" b="1" dirty="0">
                          <a:solidFill>
                            <a:schemeClr val="tx2">
                              <a:lumMod val="75000"/>
                            </a:schemeClr>
                          </a:solidFill>
                        </a:rPr>
                        <a:t>Outcome Variable:</a:t>
                      </a:r>
                    </a:p>
                    <a:p>
                      <a:pPr algn="just"/>
                      <a:r>
                        <a:rPr lang="en-US" sz="1100" dirty="0" smtClean="0">
                          <a:solidFill>
                            <a:schemeClr val="tx2">
                              <a:lumMod val="75000"/>
                            </a:schemeClr>
                          </a:solidFill>
                        </a:rPr>
                        <a:t>The </a:t>
                      </a:r>
                      <a:r>
                        <a:rPr lang="en-US" sz="1100" dirty="0">
                          <a:solidFill>
                            <a:schemeClr val="tx2">
                              <a:lumMod val="75000"/>
                            </a:schemeClr>
                          </a:solidFill>
                        </a:rPr>
                        <a:t>dependent variable is continuous and can take any real value.</a:t>
                      </a:r>
                    </a:p>
                  </a:txBody>
                  <a:tcPr/>
                </a:tc>
                <a:tc>
                  <a:txBody>
                    <a:bodyPr/>
                    <a:lstStyle/>
                    <a:p>
                      <a:pPr algn="just"/>
                      <a:r>
                        <a:rPr lang="en-US" sz="1000" dirty="0">
                          <a:solidFill>
                            <a:schemeClr val="tx2">
                              <a:lumMod val="75000"/>
                            </a:schemeClr>
                          </a:solidFill>
                        </a:rPr>
                        <a:t>Logistic regression is used for binary or multinomial classification problems, predicting the probability of an observation belonging to a particular class.</a:t>
                      </a:r>
                    </a:p>
                    <a:p>
                      <a:pPr algn="just"/>
                      <a:r>
                        <a:rPr lang="en-US" sz="1000" b="1" dirty="0">
                          <a:solidFill>
                            <a:schemeClr val="tx2">
                              <a:lumMod val="75000"/>
                            </a:schemeClr>
                          </a:solidFill>
                        </a:rPr>
                        <a:t>  Outcome Variable</a:t>
                      </a:r>
                      <a:r>
                        <a:rPr lang="en-US" sz="1000" dirty="0">
                          <a:solidFill>
                            <a:schemeClr val="tx2">
                              <a:lumMod val="75000"/>
                            </a:schemeClr>
                          </a:solidFill>
                        </a:rPr>
                        <a:t>:</a:t>
                      </a:r>
                    </a:p>
                    <a:p>
                      <a:pPr algn="just"/>
                      <a:r>
                        <a:rPr lang="en-US" sz="1000" dirty="0">
                          <a:solidFill>
                            <a:schemeClr val="tx2">
                              <a:lumMod val="75000"/>
                            </a:schemeClr>
                          </a:solidFill>
                        </a:rPr>
                        <a:t>The dependent variable is binary (two classes) or multinomial (more than two classes), and the prediction is transformed using the logistic function</a:t>
                      </a:r>
                    </a:p>
                  </a:txBody>
                  <a:tcPr/>
                </a:tc>
                <a:tc>
                  <a:txBody>
                    <a:bodyPr/>
                    <a:lstStyle/>
                    <a:p>
                      <a:pPr algn="just"/>
                      <a:endParaRPr lang="ar-EG" sz="1400" dirty="0" smtClean="0">
                        <a:solidFill>
                          <a:schemeClr val="tx2">
                            <a:lumMod val="75000"/>
                          </a:schemeClr>
                        </a:solidFill>
                      </a:endParaRPr>
                    </a:p>
                    <a:p>
                      <a:pPr algn="just"/>
                      <a:endParaRPr lang="ar-EG" sz="1400" dirty="0" smtClean="0">
                        <a:solidFill>
                          <a:schemeClr val="tx2">
                            <a:lumMod val="75000"/>
                          </a:schemeClr>
                        </a:solidFill>
                      </a:endParaRPr>
                    </a:p>
                    <a:p>
                      <a:pPr algn="just"/>
                      <a:r>
                        <a:rPr lang="en-US" sz="1400" dirty="0" smtClean="0">
                          <a:solidFill>
                            <a:schemeClr val="tx2">
                              <a:lumMod val="75000"/>
                            </a:schemeClr>
                          </a:solidFill>
                        </a:rPr>
                        <a:t>Cox </a:t>
                      </a:r>
                      <a:r>
                        <a:rPr lang="en-US" sz="1400" dirty="0">
                          <a:solidFill>
                            <a:schemeClr val="tx2">
                              <a:lumMod val="75000"/>
                            </a:schemeClr>
                          </a:solidFill>
                        </a:rPr>
                        <a:t>regression is used for survival analysis, modeling the time until an event of interest occurs.</a:t>
                      </a:r>
                    </a:p>
                    <a:p>
                      <a:pPr algn="just"/>
                      <a:r>
                        <a:rPr lang="en-US" sz="1400" dirty="0">
                          <a:solidFill>
                            <a:schemeClr val="tx2">
                              <a:lumMod val="75000"/>
                            </a:schemeClr>
                          </a:solidFill>
                        </a:rPr>
                        <a:t>  </a:t>
                      </a:r>
                      <a:r>
                        <a:rPr lang="en-US" sz="1400" b="1" dirty="0">
                          <a:solidFill>
                            <a:schemeClr val="tx2">
                              <a:lumMod val="75000"/>
                            </a:schemeClr>
                          </a:solidFill>
                        </a:rPr>
                        <a:t>Outcome Variable</a:t>
                      </a:r>
                      <a:r>
                        <a:rPr lang="en-US" sz="1400" dirty="0">
                          <a:solidFill>
                            <a:schemeClr val="tx2">
                              <a:lumMod val="75000"/>
                            </a:schemeClr>
                          </a:solidFill>
                        </a:rPr>
                        <a:t>:</a:t>
                      </a:r>
                    </a:p>
                    <a:p>
                      <a:pPr algn="just"/>
                      <a:r>
                        <a:rPr lang="en-US" sz="1400" dirty="0">
                          <a:solidFill>
                            <a:schemeClr val="tx2">
                              <a:lumMod val="75000"/>
                            </a:schemeClr>
                          </a:solidFill>
                        </a:rPr>
                        <a:t>The dependent variable is the survival time or time until an event occurs</a:t>
                      </a:r>
                      <a:r>
                        <a:rPr lang="en-US" dirty="0">
                          <a:solidFill>
                            <a:schemeClr val="tx2">
                              <a:lumMod val="75000"/>
                            </a:schemeClr>
                          </a:solidFill>
                        </a:rPr>
                        <a:t>.</a:t>
                      </a:r>
                    </a:p>
                    <a:p>
                      <a:endParaRPr lang="en-US" dirty="0">
                        <a:solidFill>
                          <a:schemeClr val="tx2">
                            <a:lumMod val="75000"/>
                          </a:schemeClr>
                        </a:solidFill>
                      </a:endParaRPr>
                    </a:p>
                  </a:txBody>
                  <a:tcPr/>
                </a:tc>
                <a:extLst>
                  <a:ext uri="{0D108BD9-81ED-4DB2-BD59-A6C34878D82A}">
                    <a16:rowId xmlns:a16="http://schemas.microsoft.com/office/drawing/2014/main" val="2726232102"/>
                  </a:ext>
                </a:extLst>
              </a:tr>
            </a:tbl>
          </a:graphicData>
        </a:graphic>
      </p:graphicFrame>
      <p:pic>
        <p:nvPicPr>
          <p:cNvPr id="8" name="Picture 7" descr="A screenshot of a cell phone&#10;&#10;Description automatically generated">
            <a:extLst>
              <a:ext uri="{FF2B5EF4-FFF2-40B4-BE49-F238E27FC236}">
                <a16:creationId xmlns:a16="http://schemas.microsoft.com/office/drawing/2014/main" id="{5B514962-E549-4DEA-8FA7-F8E2D9C548AA}"/>
              </a:ext>
            </a:extLst>
          </p:cNvPr>
          <p:cNvPicPr>
            <a:picLocks noChangeAspect="1"/>
          </p:cNvPicPr>
          <p:nvPr/>
        </p:nvPicPr>
        <p:blipFill>
          <a:blip r:embed="rId3"/>
          <a:stretch>
            <a:fillRect/>
          </a:stretch>
        </p:blipFill>
        <p:spPr>
          <a:xfrm>
            <a:off x="687388" y="3201651"/>
            <a:ext cx="1901627" cy="1493992"/>
          </a:xfrm>
          <a:prstGeom prst="rect">
            <a:avLst/>
          </a:prstGeom>
        </p:spPr>
      </p:pic>
      <p:pic>
        <p:nvPicPr>
          <p:cNvPr id="10" name="Picture 9" descr="A graph of a function&#10;&#10;Description automatically generated">
            <a:extLst>
              <a:ext uri="{FF2B5EF4-FFF2-40B4-BE49-F238E27FC236}">
                <a16:creationId xmlns:a16="http://schemas.microsoft.com/office/drawing/2014/main" id="{5DF15989-684A-47F2-9E77-628930C17CCC}"/>
              </a:ext>
            </a:extLst>
          </p:cNvPr>
          <p:cNvPicPr>
            <a:picLocks noChangeAspect="1"/>
          </p:cNvPicPr>
          <p:nvPr/>
        </p:nvPicPr>
        <p:blipFill>
          <a:blip r:embed="rId4"/>
          <a:stretch>
            <a:fillRect/>
          </a:stretch>
        </p:blipFill>
        <p:spPr>
          <a:xfrm>
            <a:off x="3557884" y="3201651"/>
            <a:ext cx="1998732" cy="1493992"/>
          </a:xfrm>
          <a:prstGeom prst="rect">
            <a:avLst/>
          </a:prstGeom>
        </p:spPr>
      </p:pic>
      <p:sp>
        <p:nvSpPr>
          <p:cNvPr id="7" name="TextBox 6"/>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15</a:t>
            </a:r>
            <a:endParaRPr lang="en-US" dirty="0">
              <a:solidFill>
                <a:schemeClr val="tx2">
                  <a:lumMod val="75000"/>
                </a:schemeClr>
              </a:solidFill>
            </a:endParaRPr>
          </a:p>
        </p:txBody>
      </p:sp>
    </p:spTree>
    <p:extLst>
      <p:ext uri="{BB962C8B-B14F-4D97-AF65-F5344CB8AC3E}">
        <p14:creationId xmlns:p14="http://schemas.microsoft.com/office/powerpoint/2010/main" val="282073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6;p24">
            <a:extLst>
              <a:ext uri="{FF2B5EF4-FFF2-40B4-BE49-F238E27FC236}">
                <a16:creationId xmlns:a16="http://schemas.microsoft.com/office/drawing/2014/main" id="{ABA909F2-3475-4F3E-929E-ECD81E270170}"/>
              </a:ext>
            </a:extLst>
          </p:cNvPr>
          <p:cNvSpPr/>
          <p:nvPr/>
        </p:nvSpPr>
        <p:spPr>
          <a:xfrm>
            <a:off x="0" y="1430707"/>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6" name="TextBox 5"/>
          <p:cNvSpPr txBox="1"/>
          <p:nvPr/>
        </p:nvSpPr>
        <p:spPr>
          <a:xfrm>
            <a:off x="648929" y="2005572"/>
            <a:ext cx="3795252" cy="212365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6600" b="1" dirty="0">
                <a:ln/>
                <a:solidFill>
                  <a:schemeClr val="accent3"/>
                </a:solidFill>
                <a:latin typeface="Roboto Slab" panose="020B0604020202020204" charset="0"/>
                <a:ea typeface="Roboto Slab" panose="020B0604020202020204" charset="0"/>
                <a:cs typeface="Rajdhani"/>
              </a:rPr>
              <a:t>Survival Analysis</a:t>
            </a:r>
          </a:p>
        </p:txBody>
      </p:sp>
      <p:sp>
        <p:nvSpPr>
          <p:cNvPr id="7" name="TextBox 6"/>
          <p:cNvSpPr txBox="1"/>
          <p:nvPr/>
        </p:nvSpPr>
        <p:spPr>
          <a:xfrm>
            <a:off x="6209072" y="2344126"/>
            <a:ext cx="2546555" cy="1785104"/>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a:ln/>
                <a:solidFill>
                  <a:schemeClr val="accent3"/>
                </a:solidFill>
                <a:latin typeface="Roboto Slab"/>
                <a:ea typeface="Roboto Slab"/>
                <a:cs typeface="Roboto Slab"/>
              </a:rPr>
              <a:t>0</a:t>
            </a:r>
            <a:r>
              <a:rPr lang="ar-EG" sz="9600" b="1" dirty="0">
                <a:ln/>
                <a:solidFill>
                  <a:schemeClr val="accent3"/>
                </a:solidFill>
                <a:latin typeface="Roboto Slab"/>
                <a:ea typeface="Roboto Slab"/>
                <a:cs typeface="Roboto Slab"/>
              </a:rPr>
              <a:t>5</a:t>
            </a:r>
            <a:endParaRPr lang="en-US" sz="9600" b="1" dirty="0">
              <a:ln/>
              <a:solidFill>
                <a:schemeClr val="accent3"/>
              </a:solidFill>
              <a:latin typeface="Roboto Slab"/>
              <a:ea typeface="Roboto Slab"/>
              <a:cs typeface="Roboto Slab"/>
            </a:endParaRPr>
          </a:p>
          <a:p>
            <a:endParaRPr lang="en-US" b="1" dirty="0">
              <a:ln/>
              <a:solidFill>
                <a:schemeClr val="accent3"/>
              </a:solidFill>
            </a:endParaRPr>
          </a:p>
        </p:txBody>
      </p:sp>
      <p:cxnSp>
        <p:nvCxnSpPr>
          <p:cNvPr id="10" name="Google Shape;137;p27">
            <a:extLst>
              <a:ext uri="{FF2B5EF4-FFF2-40B4-BE49-F238E27FC236}">
                <a16:creationId xmlns:a16="http://schemas.microsoft.com/office/drawing/2014/main" id="{D80C8A91-5DB9-4674-A7D9-EB8B44F9FFE5}"/>
              </a:ext>
            </a:extLst>
          </p:cNvPr>
          <p:cNvCxnSpPr>
            <a:cxnSpLocks/>
          </p:cNvCxnSpPr>
          <p:nvPr/>
        </p:nvCxnSpPr>
        <p:spPr>
          <a:xfrm flipV="1">
            <a:off x="6085387" y="3746574"/>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8" name="TextBox 7"/>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16</a:t>
            </a:r>
            <a:endParaRPr lang="en-US" dirty="0">
              <a:solidFill>
                <a:schemeClr val="tx2">
                  <a:lumMod val="75000"/>
                </a:schemeClr>
              </a:solidFill>
            </a:endParaRPr>
          </a:p>
        </p:txBody>
      </p:sp>
    </p:spTree>
    <p:extLst>
      <p:ext uri="{BB962C8B-B14F-4D97-AF65-F5344CB8AC3E}">
        <p14:creationId xmlns:p14="http://schemas.microsoft.com/office/powerpoint/2010/main" val="402760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53C-834D-4AF7-9315-1309AA39A857}"/>
              </a:ext>
            </a:extLst>
          </p:cNvPr>
          <p:cNvSpPr>
            <a:spLocks noGrp="1"/>
          </p:cNvSpPr>
          <p:nvPr>
            <p:ph type="title"/>
          </p:nvPr>
        </p:nvSpPr>
        <p:spPr>
          <a:xfrm>
            <a:off x="412075" y="671795"/>
            <a:ext cx="5802608" cy="582470"/>
          </a:xfrm>
        </p:spPr>
        <p:txBody>
          <a:bodyPr/>
          <a:lstStyle/>
          <a:p>
            <a:pPr algn="l"/>
            <a:r>
              <a:rPr lang="en-US" sz="3600" dirty="0"/>
              <a:t>Survival Analysis</a:t>
            </a:r>
          </a:p>
        </p:txBody>
      </p:sp>
      <p:sp>
        <p:nvSpPr>
          <p:cNvPr id="4" name="Subtitle 3">
            <a:extLst>
              <a:ext uri="{FF2B5EF4-FFF2-40B4-BE49-F238E27FC236}">
                <a16:creationId xmlns:a16="http://schemas.microsoft.com/office/drawing/2014/main" id="{219E6128-FD5E-4675-AE82-59178C583511}"/>
              </a:ext>
            </a:extLst>
          </p:cNvPr>
          <p:cNvSpPr>
            <a:spLocks noGrp="1"/>
          </p:cNvSpPr>
          <p:nvPr>
            <p:ph type="subTitle" idx="1"/>
          </p:nvPr>
        </p:nvSpPr>
        <p:spPr>
          <a:xfrm>
            <a:off x="152400" y="1187590"/>
            <a:ext cx="4505325" cy="3613010"/>
          </a:xfrm>
        </p:spPr>
        <p:txBody>
          <a:bodyPr/>
          <a:lstStyle/>
          <a:p>
            <a:pPr marL="139700" indent="0" algn="just"/>
            <a:r>
              <a:rPr lang="en-US" sz="1800" dirty="0">
                <a:solidFill>
                  <a:schemeClr val="tx2">
                    <a:lumMod val="75000"/>
                  </a:schemeClr>
                </a:solidFill>
                <a:latin typeface="Arial"/>
                <a:ea typeface="Arial"/>
                <a:cs typeface="Arial"/>
              </a:rPr>
              <a:t>Survival analysis in telecommunications helps understand customer behavior and service use, identifies factors affecting retention, and improves service offerings and retention strategies</a:t>
            </a:r>
            <a:r>
              <a:rPr lang="en-US" sz="1800" dirty="0" smtClean="0">
                <a:solidFill>
                  <a:schemeClr val="tx2">
                    <a:lumMod val="75000"/>
                  </a:schemeClr>
                </a:solidFill>
                <a:latin typeface="Arial"/>
                <a:ea typeface="Arial"/>
                <a:cs typeface="Arial"/>
              </a:rPr>
              <a:t>.</a:t>
            </a:r>
            <a:endParaRPr lang="ar-EG" sz="1800" dirty="0" smtClean="0">
              <a:solidFill>
                <a:schemeClr val="tx2">
                  <a:lumMod val="75000"/>
                </a:schemeClr>
              </a:solidFill>
              <a:latin typeface="Arial"/>
              <a:ea typeface="Arial"/>
              <a:cs typeface="Arial"/>
            </a:endParaRPr>
          </a:p>
          <a:p>
            <a:pPr marL="139700" indent="0" algn="just"/>
            <a:endParaRPr lang="en-US" sz="1800" dirty="0">
              <a:solidFill>
                <a:schemeClr val="tx2">
                  <a:lumMod val="75000"/>
                </a:schemeClr>
              </a:solidFill>
              <a:latin typeface="Arial"/>
              <a:ea typeface="Arial"/>
              <a:cs typeface="Arial"/>
            </a:endParaRPr>
          </a:p>
          <a:p>
            <a:pPr algn="just">
              <a:buFont typeface="Arial" panose="020B0604020202020204" pitchFamily="34" charset="0"/>
              <a:buChar char="•"/>
            </a:pPr>
            <a:r>
              <a:rPr lang="en-US" sz="1800" dirty="0" smtClean="0">
                <a:solidFill>
                  <a:schemeClr val="tx2">
                    <a:lumMod val="75000"/>
                  </a:schemeClr>
                </a:solidFill>
                <a:latin typeface="Arial"/>
                <a:ea typeface="Arial"/>
                <a:cs typeface="Arial"/>
              </a:rPr>
              <a:t>Customer </a:t>
            </a:r>
            <a:r>
              <a:rPr lang="en-US" sz="1800" dirty="0">
                <a:solidFill>
                  <a:schemeClr val="tx2">
                    <a:lumMod val="75000"/>
                  </a:schemeClr>
                </a:solidFill>
                <a:latin typeface="Arial"/>
                <a:ea typeface="Arial"/>
                <a:cs typeface="Arial"/>
              </a:rPr>
              <a:t>Satisfaction </a:t>
            </a:r>
            <a:r>
              <a:rPr lang="en-US" sz="1800" dirty="0" smtClean="0">
                <a:solidFill>
                  <a:schemeClr val="tx2">
                    <a:lumMod val="75000"/>
                  </a:schemeClr>
                </a:solidFill>
                <a:latin typeface="Arial"/>
                <a:ea typeface="Arial"/>
                <a:cs typeface="Arial"/>
              </a:rPr>
              <a:t>Assessment</a:t>
            </a:r>
            <a:endParaRPr lang="ar-EG" sz="1800" dirty="0" smtClean="0">
              <a:solidFill>
                <a:schemeClr val="tx2">
                  <a:lumMod val="75000"/>
                </a:schemeClr>
              </a:solidFill>
              <a:latin typeface="Arial"/>
              <a:ea typeface="Arial"/>
              <a:cs typeface="Arial"/>
            </a:endParaRPr>
          </a:p>
          <a:p>
            <a:pPr algn="just">
              <a:buFont typeface="Arial" panose="020B0604020202020204" pitchFamily="34" charset="0"/>
              <a:buChar char="•"/>
            </a:pPr>
            <a:r>
              <a:rPr lang="en-US" sz="1800" dirty="0" smtClean="0">
                <a:solidFill>
                  <a:schemeClr val="tx2">
                    <a:lumMod val="75000"/>
                  </a:schemeClr>
                </a:solidFill>
                <a:latin typeface="Arial"/>
                <a:ea typeface="Arial"/>
                <a:cs typeface="Arial"/>
              </a:rPr>
              <a:t>Identifying Influencing Factors</a:t>
            </a:r>
            <a:endParaRPr lang="ar-EG" sz="1800" dirty="0" smtClean="0">
              <a:solidFill>
                <a:schemeClr val="tx2">
                  <a:lumMod val="75000"/>
                </a:schemeClr>
              </a:solidFill>
              <a:latin typeface="Arial"/>
              <a:ea typeface="Arial"/>
              <a:cs typeface="Arial"/>
            </a:endParaRPr>
          </a:p>
          <a:p>
            <a:pPr algn="just">
              <a:buFont typeface="Arial" panose="020B0604020202020204" pitchFamily="34" charset="0"/>
              <a:buChar char="•"/>
            </a:pPr>
            <a:r>
              <a:rPr lang="en-US" sz="1800" dirty="0" smtClean="0">
                <a:solidFill>
                  <a:schemeClr val="tx2">
                    <a:lumMod val="75000"/>
                  </a:schemeClr>
                </a:solidFill>
                <a:latin typeface="Arial"/>
                <a:ea typeface="Arial"/>
                <a:cs typeface="Arial"/>
              </a:rPr>
              <a:t>Improving Customer Experience</a:t>
            </a:r>
            <a:endParaRPr lang="ar-EG" sz="1800" dirty="0">
              <a:solidFill>
                <a:schemeClr val="tx2">
                  <a:lumMod val="75000"/>
                </a:schemeClr>
              </a:solidFill>
              <a:latin typeface="Arial"/>
              <a:ea typeface="Arial"/>
              <a:cs typeface="Arial"/>
            </a:endParaRPr>
          </a:p>
          <a:p>
            <a:pPr algn="just">
              <a:buFont typeface="Arial" panose="020B0604020202020204" pitchFamily="34" charset="0"/>
              <a:buChar char="•"/>
            </a:pPr>
            <a:r>
              <a:rPr lang="en-US" sz="1800" dirty="0" smtClean="0">
                <a:solidFill>
                  <a:schemeClr val="tx2">
                    <a:lumMod val="75000"/>
                  </a:schemeClr>
                </a:solidFill>
                <a:latin typeface="Arial"/>
                <a:ea typeface="Arial"/>
                <a:cs typeface="Arial"/>
              </a:rPr>
              <a:t>Enhancing </a:t>
            </a:r>
            <a:r>
              <a:rPr lang="en-US" sz="1800" dirty="0">
                <a:solidFill>
                  <a:schemeClr val="tx2">
                    <a:lumMod val="75000"/>
                  </a:schemeClr>
                </a:solidFill>
                <a:latin typeface="Arial"/>
                <a:ea typeface="Arial"/>
                <a:cs typeface="Arial"/>
              </a:rPr>
              <a:t>Retention </a:t>
            </a:r>
            <a:r>
              <a:rPr lang="en-US" sz="1800" dirty="0" smtClean="0">
                <a:solidFill>
                  <a:schemeClr val="tx2">
                    <a:lumMod val="75000"/>
                  </a:schemeClr>
                </a:solidFill>
                <a:latin typeface="Arial"/>
                <a:ea typeface="Arial"/>
                <a:cs typeface="Arial"/>
              </a:rPr>
              <a:t>Strategies</a:t>
            </a:r>
            <a:endParaRPr lang="ar-EG" sz="1800" dirty="0" smtClean="0">
              <a:solidFill>
                <a:schemeClr val="tx2">
                  <a:lumMod val="75000"/>
                </a:schemeClr>
              </a:solidFill>
              <a:latin typeface="Arial"/>
              <a:ea typeface="Arial"/>
              <a:cs typeface="Arial"/>
            </a:endParaRPr>
          </a:p>
          <a:p>
            <a:pPr algn="just">
              <a:buFont typeface="Arial" panose="020B0604020202020204" pitchFamily="34" charset="0"/>
              <a:buChar char="•"/>
            </a:pPr>
            <a:r>
              <a:rPr lang="en-US" sz="1800" dirty="0" smtClean="0">
                <a:solidFill>
                  <a:schemeClr val="tx2">
                    <a:lumMod val="75000"/>
                  </a:schemeClr>
                </a:solidFill>
                <a:latin typeface="Arial"/>
                <a:ea typeface="Arial"/>
                <a:cs typeface="Arial"/>
              </a:rPr>
              <a:t>Guiding </a:t>
            </a:r>
            <a:r>
              <a:rPr lang="en-US" sz="1800" dirty="0">
                <a:solidFill>
                  <a:schemeClr val="tx2">
                    <a:lumMod val="75000"/>
                  </a:schemeClr>
                </a:solidFill>
                <a:latin typeface="Arial"/>
                <a:ea typeface="Arial"/>
                <a:cs typeface="Arial"/>
              </a:rPr>
              <a:t>Marketing </a:t>
            </a:r>
            <a:r>
              <a:rPr lang="en-US" sz="1800" dirty="0" smtClean="0">
                <a:solidFill>
                  <a:schemeClr val="tx2">
                    <a:lumMod val="75000"/>
                  </a:schemeClr>
                </a:solidFill>
                <a:latin typeface="Arial"/>
                <a:ea typeface="Arial"/>
                <a:cs typeface="Arial"/>
              </a:rPr>
              <a:t>Strategies</a:t>
            </a:r>
            <a:endParaRPr lang="ar-EG" sz="1800" dirty="0" smtClean="0">
              <a:solidFill>
                <a:schemeClr val="tx2">
                  <a:lumMod val="75000"/>
                </a:schemeClr>
              </a:solidFill>
              <a:latin typeface="Arial"/>
              <a:ea typeface="Arial"/>
              <a:cs typeface="Arial"/>
            </a:endParaRPr>
          </a:p>
          <a:p>
            <a:pPr algn="just">
              <a:buFont typeface="Arial" panose="020B0604020202020204" pitchFamily="34" charset="0"/>
              <a:buChar char="•"/>
            </a:pPr>
            <a:r>
              <a:rPr lang="en-US" sz="1800" dirty="0" smtClean="0">
                <a:solidFill>
                  <a:schemeClr val="tx2">
                    <a:lumMod val="75000"/>
                  </a:schemeClr>
                </a:solidFill>
                <a:latin typeface="Arial"/>
                <a:ea typeface="Arial"/>
                <a:cs typeface="Arial"/>
              </a:rPr>
              <a:t>Achieving More Revenue</a:t>
            </a:r>
            <a:endParaRPr lang="en-US" sz="1800" dirty="0" smtClean="0">
              <a:solidFill>
                <a:schemeClr val="tx2">
                  <a:lumMod val="75000"/>
                </a:schemeClr>
              </a:solidFill>
              <a:latin typeface="Arial"/>
              <a:ea typeface="Arial"/>
              <a:cs typeface="Arial"/>
            </a:endParaRP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575" y="671795"/>
            <a:ext cx="3971926" cy="4128805"/>
          </a:xfrm>
          <a:prstGeom prst="rect">
            <a:avLst/>
          </a:prstGeom>
        </p:spPr>
      </p:pic>
      <p:sp>
        <p:nvSpPr>
          <p:cNvPr id="5" name="TextBox 4"/>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17</a:t>
            </a:r>
            <a:endParaRPr lang="en-US" dirty="0">
              <a:solidFill>
                <a:schemeClr val="tx2">
                  <a:lumMod val="75000"/>
                </a:schemeClr>
              </a:solidFill>
            </a:endParaRPr>
          </a:p>
        </p:txBody>
      </p:sp>
    </p:spTree>
    <p:extLst>
      <p:ext uri="{BB962C8B-B14F-4D97-AF65-F5344CB8AC3E}">
        <p14:creationId xmlns:p14="http://schemas.microsoft.com/office/powerpoint/2010/main" val="7213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6;p24">
            <a:extLst>
              <a:ext uri="{FF2B5EF4-FFF2-40B4-BE49-F238E27FC236}">
                <a16:creationId xmlns:a16="http://schemas.microsoft.com/office/drawing/2014/main" id="{ABA909F2-3475-4F3E-929E-ECD81E270170}"/>
              </a:ext>
            </a:extLst>
          </p:cNvPr>
          <p:cNvSpPr/>
          <p:nvPr/>
        </p:nvSpPr>
        <p:spPr>
          <a:xfrm>
            <a:off x="0" y="1430707"/>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6" name="TextBox 5"/>
          <p:cNvSpPr txBox="1"/>
          <p:nvPr/>
        </p:nvSpPr>
        <p:spPr>
          <a:xfrm>
            <a:off x="560438" y="2005571"/>
            <a:ext cx="4552336" cy="212365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latin typeface="Roboto Slab" panose="020B0604020202020204" charset="0"/>
                <a:ea typeface="Roboto Slab" panose="020B0604020202020204" charset="0"/>
                <a:cs typeface="Rajdhani"/>
              </a:rPr>
              <a:t>Four Level Analytics</a:t>
            </a:r>
          </a:p>
        </p:txBody>
      </p:sp>
      <p:sp>
        <p:nvSpPr>
          <p:cNvPr id="7" name="TextBox 6"/>
          <p:cNvSpPr txBox="1"/>
          <p:nvPr/>
        </p:nvSpPr>
        <p:spPr>
          <a:xfrm>
            <a:off x="6390969" y="2344125"/>
            <a:ext cx="2222090" cy="1785104"/>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a:ln/>
                <a:solidFill>
                  <a:schemeClr val="accent3"/>
                </a:solidFill>
                <a:latin typeface="Roboto Slab"/>
                <a:ea typeface="Roboto Slab"/>
                <a:cs typeface="Roboto Slab"/>
              </a:rPr>
              <a:t>06</a:t>
            </a:r>
          </a:p>
          <a:p>
            <a:endParaRPr lang="en-US" b="1" dirty="0">
              <a:ln/>
              <a:solidFill>
                <a:schemeClr val="accent3"/>
              </a:solidFill>
            </a:endParaRPr>
          </a:p>
        </p:txBody>
      </p:sp>
      <p:cxnSp>
        <p:nvCxnSpPr>
          <p:cNvPr id="8" name="Google Shape;137;p27">
            <a:extLst>
              <a:ext uri="{FF2B5EF4-FFF2-40B4-BE49-F238E27FC236}">
                <a16:creationId xmlns:a16="http://schemas.microsoft.com/office/drawing/2014/main" id="{D80C8A91-5DB9-4674-A7D9-EB8B44F9FFE5}"/>
              </a:ext>
            </a:extLst>
          </p:cNvPr>
          <p:cNvCxnSpPr>
            <a:cxnSpLocks/>
          </p:cNvCxnSpPr>
          <p:nvPr/>
        </p:nvCxnSpPr>
        <p:spPr>
          <a:xfrm flipV="1">
            <a:off x="6183709" y="3736742"/>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9" name="TextBox 8"/>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18</a:t>
            </a:r>
            <a:endParaRPr lang="en-US" dirty="0">
              <a:solidFill>
                <a:schemeClr val="tx2">
                  <a:lumMod val="75000"/>
                </a:schemeClr>
              </a:solidFill>
            </a:endParaRPr>
          </a:p>
        </p:txBody>
      </p:sp>
    </p:spTree>
    <p:extLst>
      <p:ext uri="{BB962C8B-B14F-4D97-AF65-F5344CB8AC3E}">
        <p14:creationId xmlns:p14="http://schemas.microsoft.com/office/powerpoint/2010/main" val="208119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DE2A-BCEE-4773-A56C-143F87431BD1}"/>
              </a:ext>
            </a:extLst>
          </p:cNvPr>
          <p:cNvSpPr>
            <a:spLocks noGrp="1"/>
          </p:cNvSpPr>
          <p:nvPr>
            <p:ph type="title"/>
          </p:nvPr>
        </p:nvSpPr>
        <p:spPr>
          <a:xfrm>
            <a:off x="2419208" y="0"/>
            <a:ext cx="4305583" cy="841800"/>
          </a:xfrm>
        </p:spPr>
        <p:txBody>
          <a:bodyPr/>
          <a:lstStyle/>
          <a:p>
            <a:r>
              <a:rPr lang="en-US" sz="3600" dirty="0"/>
              <a:t>Four Level Analytics</a:t>
            </a:r>
          </a:p>
        </p:txBody>
      </p:sp>
      <p:pic>
        <p:nvPicPr>
          <p:cNvPr id="6" name="Picture 5" descr="A diagram of a diagram&#10;&#10;Description automatically generated">
            <a:extLst>
              <a:ext uri="{FF2B5EF4-FFF2-40B4-BE49-F238E27FC236}">
                <a16:creationId xmlns:a16="http://schemas.microsoft.com/office/drawing/2014/main" id="{BCDD829A-9C3E-49DB-826C-2B5D62BFC8E8}"/>
              </a:ext>
            </a:extLst>
          </p:cNvPr>
          <p:cNvPicPr>
            <a:picLocks noChangeAspect="1"/>
          </p:cNvPicPr>
          <p:nvPr/>
        </p:nvPicPr>
        <p:blipFill>
          <a:blip r:embed="rId2"/>
          <a:stretch>
            <a:fillRect/>
          </a:stretch>
        </p:blipFill>
        <p:spPr>
          <a:xfrm>
            <a:off x="432620" y="841800"/>
            <a:ext cx="8259096" cy="3981054"/>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19</a:t>
            </a:r>
            <a:endParaRPr lang="en-US" dirty="0">
              <a:solidFill>
                <a:schemeClr val="tx2">
                  <a:lumMod val="75000"/>
                </a:schemeClr>
              </a:solidFill>
            </a:endParaRPr>
          </a:p>
        </p:txBody>
      </p:sp>
    </p:spTree>
    <p:extLst>
      <p:ext uri="{BB962C8B-B14F-4D97-AF65-F5344CB8AC3E}">
        <p14:creationId xmlns:p14="http://schemas.microsoft.com/office/powerpoint/2010/main" val="136645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7" name="Google Shape;307;p36"/>
          <p:cNvSpPr txBox="1">
            <a:spLocks noGrp="1"/>
          </p:cNvSpPr>
          <p:nvPr>
            <p:ph type="subTitle" idx="1"/>
          </p:nvPr>
        </p:nvSpPr>
        <p:spPr>
          <a:xfrm>
            <a:off x="-26537" y="1532514"/>
            <a:ext cx="5544631" cy="3425566"/>
          </a:xfrm>
          <a:prstGeom prst="rect">
            <a:avLst/>
          </a:prstGeom>
        </p:spPr>
        <p:txBody>
          <a:bodyPr spcFirstLastPara="1" wrap="square" lIns="91425" tIns="91425" rIns="91425" bIns="91425" anchor="t" anchorCtr="0">
            <a:noAutofit/>
          </a:bodyPr>
          <a:lstStyle/>
          <a:p>
            <a:endParaRPr lang="en-US" sz="2000" dirty="0"/>
          </a:p>
          <a:p>
            <a:endParaRPr lang="en-US" sz="2400" dirty="0"/>
          </a:p>
          <a:p>
            <a:endParaRPr lang="en-US" sz="1800" dirty="0"/>
          </a:p>
        </p:txBody>
      </p:sp>
      <p:grpSp>
        <p:nvGrpSpPr>
          <p:cNvPr id="310" name="Google Shape;310;p36"/>
          <p:cNvGrpSpPr/>
          <p:nvPr/>
        </p:nvGrpSpPr>
        <p:grpSpPr>
          <a:xfrm>
            <a:off x="5976061" y="2534240"/>
            <a:ext cx="3073571" cy="2322445"/>
            <a:chOff x="5102202" y="2343640"/>
            <a:chExt cx="3496013" cy="2200681"/>
          </a:xfrm>
        </p:grpSpPr>
        <p:grpSp>
          <p:nvGrpSpPr>
            <p:cNvPr id="311" name="Google Shape;311;p36"/>
            <p:cNvGrpSpPr/>
            <p:nvPr/>
          </p:nvGrpSpPr>
          <p:grpSpPr>
            <a:xfrm>
              <a:off x="5102202" y="2343640"/>
              <a:ext cx="3496013" cy="2200681"/>
              <a:chOff x="5102202" y="2343640"/>
              <a:chExt cx="3496013" cy="2200681"/>
            </a:xfrm>
          </p:grpSpPr>
          <p:sp>
            <p:nvSpPr>
              <p:cNvPr id="312" name="Google Shape;312;p36"/>
              <p:cNvSpPr/>
              <p:nvPr/>
            </p:nvSpPr>
            <p:spPr>
              <a:xfrm>
                <a:off x="5102202" y="4219665"/>
                <a:ext cx="3496013" cy="324656"/>
              </a:xfrm>
              <a:custGeom>
                <a:avLst/>
                <a:gdLst/>
                <a:ahLst/>
                <a:cxnLst/>
                <a:rect l="l" t="t" r="r" b="b"/>
                <a:pathLst>
                  <a:path w="263502" h="24470" extrusionOk="0">
                    <a:moveTo>
                      <a:pt x="217908" y="1"/>
                    </a:moveTo>
                    <a:lnTo>
                      <a:pt x="53862" y="31"/>
                    </a:lnTo>
                    <a:cubicBezTo>
                      <a:pt x="47175" y="31"/>
                      <a:pt x="40579" y="1521"/>
                      <a:pt x="34561" y="4347"/>
                    </a:cubicBezTo>
                    <a:lnTo>
                      <a:pt x="2584" y="19332"/>
                    </a:lnTo>
                    <a:cubicBezTo>
                      <a:pt x="1" y="20579"/>
                      <a:pt x="852" y="24469"/>
                      <a:pt x="3740" y="24469"/>
                    </a:cubicBezTo>
                    <a:lnTo>
                      <a:pt x="257544" y="24469"/>
                    </a:lnTo>
                    <a:cubicBezTo>
                      <a:pt x="261738" y="24469"/>
                      <a:pt x="263501" y="19120"/>
                      <a:pt x="260158" y="16627"/>
                    </a:cubicBezTo>
                    <a:lnTo>
                      <a:pt x="253805" y="11885"/>
                    </a:lnTo>
                    <a:cubicBezTo>
                      <a:pt x="243410" y="4165"/>
                      <a:pt x="230826" y="1"/>
                      <a:pt x="21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5850276" y="2783365"/>
                <a:ext cx="2134953" cy="1358486"/>
              </a:xfrm>
              <a:custGeom>
                <a:avLst/>
                <a:gdLst/>
                <a:ahLst/>
                <a:cxnLst/>
                <a:rect l="l" t="t" r="r" b="b"/>
                <a:pathLst>
                  <a:path w="160916" h="102392" extrusionOk="0">
                    <a:moveTo>
                      <a:pt x="103397" y="0"/>
                    </a:moveTo>
                    <a:cubicBezTo>
                      <a:pt x="65274" y="0"/>
                      <a:pt x="24082" y="2624"/>
                      <a:pt x="1" y="6524"/>
                    </a:cubicBezTo>
                    <a:lnTo>
                      <a:pt x="6445" y="102391"/>
                    </a:lnTo>
                    <a:lnTo>
                      <a:pt x="154229" y="102391"/>
                    </a:lnTo>
                    <a:lnTo>
                      <a:pt x="160916" y="2694"/>
                    </a:lnTo>
                    <a:cubicBezTo>
                      <a:pt x="145050" y="820"/>
                      <a:pt x="124703" y="0"/>
                      <a:pt x="103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5907141" y="2830186"/>
                <a:ext cx="2028495" cy="1262058"/>
              </a:xfrm>
              <a:custGeom>
                <a:avLst/>
                <a:gdLst/>
                <a:ahLst/>
                <a:cxnLst/>
                <a:rect l="l" t="t" r="r" b="b"/>
                <a:pathLst>
                  <a:path w="152892" h="95124" extrusionOk="0">
                    <a:moveTo>
                      <a:pt x="91932" y="0"/>
                    </a:moveTo>
                    <a:cubicBezTo>
                      <a:pt x="59419" y="0"/>
                      <a:pt x="27146" y="2043"/>
                      <a:pt x="1" y="6338"/>
                    </a:cubicBezTo>
                    <a:lnTo>
                      <a:pt x="5654" y="94850"/>
                    </a:lnTo>
                    <a:lnTo>
                      <a:pt x="146538" y="95124"/>
                    </a:lnTo>
                    <a:lnTo>
                      <a:pt x="152891" y="2417"/>
                    </a:lnTo>
                    <a:cubicBezTo>
                      <a:pt x="133309" y="824"/>
                      <a:pt x="112573" y="0"/>
                      <a:pt x="919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5984172" y="2924120"/>
                <a:ext cx="1859918" cy="1168535"/>
              </a:xfrm>
              <a:custGeom>
                <a:avLst/>
                <a:gdLst/>
                <a:ahLst/>
                <a:cxnLst/>
                <a:rect l="l" t="t" r="r" b="b"/>
                <a:pathLst>
                  <a:path w="140186" h="88075" extrusionOk="0">
                    <a:moveTo>
                      <a:pt x="87032" y="0"/>
                    </a:moveTo>
                    <a:cubicBezTo>
                      <a:pt x="56468" y="0"/>
                      <a:pt x="27420" y="1450"/>
                      <a:pt x="0" y="4851"/>
                    </a:cubicBezTo>
                    <a:lnTo>
                      <a:pt x="3860" y="87801"/>
                    </a:lnTo>
                    <a:lnTo>
                      <a:pt x="135018" y="88074"/>
                    </a:lnTo>
                    <a:lnTo>
                      <a:pt x="140185" y="1295"/>
                    </a:lnTo>
                    <a:cubicBezTo>
                      <a:pt x="121998" y="462"/>
                      <a:pt x="104274" y="0"/>
                      <a:pt x="870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5981744" y="2897651"/>
                <a:ext cx="1864760" cy="173512"/>
              </a:xfrm>
              <a:custGeom>
                <a:avLst/>
                <a:gdLst/>
                <a:ahLst/>
                <a:cxnLst/>
                <a:rect l="l" t="t" r="r" b="b"/>
                <a:pathLst>
                  <a:path w="140551" h="13078" extrusionOk="0">
                    <a:moveTo>
                      <a:pt x="92901" y="0"/>
                    </a:moveTo>
                    <a:cubicBezTo>
                      <a:pt x="61704" y="0"/>
                      <a:pt x="30572" y="1630"/>
                      <a:pt x="1" y="5235"/>
                    </a:cubicBezTo>
                    <a:lnTo>
                      <a:pt x="31" y="5235"/>
                    </a:lnTo>
                    <a:lnTo>
                      <a:pt x="396" y="13077"/>
                    </a:lnTo>
                    <a:cubicBezTo>
                      <a:pt x="26194" y="10098"/>
                      <a:pt x="56323" y="8748"/>
                      <a:pt x="86063" y="8748"/>
                    </a:cubicBezTo>
                    <a:cubicBezTo>
                      <a:pt x="104573" y="8748"/>
                      <a:pt x="122932" y="9271"/>
                      <a:pt x="140003" y="10250"/>
                    </a:cubicBezTo>
                    <a:lnTo>
                      <a:pt x="140551" y="1223"/>
                    </a:lnTo>
                    <a:cubicBezTo>
                      <a:pt x="124694" y="423"/>
                      <a:pt x="108789" y="0"/>
                      <a:pt x="92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6256779" y="2955405"/>
                <a:ext cx="64135" cy="64135"/>
              </a:xfrm>
              <a:custGeom>
                <a:avLst/>
                <a:gdLst/>
                <a:ahLst/>
                <a:cxnLst/>
                <a:rect l="l" t="t" r="r" b="b"/>
                <a:pathLst>
                  <a:path w="4834" h="4834" extrusionOk="0">
                    <a:moveTo>
                      <a:pt x="2432" y="1"/>
                    </a:moveTo>
                    <a:cubicBezTo>
                      <a:pt x="1095" y="1"/>
                      <a:pt x="1" y="1095"/>
                      <a:pt x="1" y="2432"/>
                    </a:cubicBezTo>
                    <a:cubicBezTo>
                      <a:pt x="1" y="3770"/>
                      <a:pt x="1095" y="4834"/>
                      <a:pt x="2432" y="4834"/>
                    </a:cubicBezTo>
                    <a:cubicBezTo>
                      <a:pt x="3770" y="4834"/>
                      <a:pt x="4834" y="3770"/>
                      <a:pt x="4834" y="2432"/>
                    </a:cubicBezTo>
                    <a:cubicBezTo>
                      <a:pt x="4834" y="1095"/>
                      <a:pt x="3770" y="1"/>
                      <a:pt x="24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5426844" y="4141838"/>
                <a:ext cx="2910850" cy="256487"/>
              </a:xfrm>
              <a:custGeom>
                <a:avLst/>
                <a:gdLst/>
                <a:ahLst/>
                <a:cxnLst/>
                <a:rect l="l" t="t" r="r" b="b"/>
                <a:pathLst>
                  <a:path w="219397" h="19332" extrusionOk="0">
                    <a:moveTo>
                      <a:pt x="38360" y="0"/>
                    </a:moveTo>
                    <a:lnTo>
                      <a:pt x="0" y="19332"/>
                    </a:lnTo>
                    <a:lnTo>
                      <a:pt x="219397" y="19332"/>
                    </a:lnTo>
                    <a:lnTo>
                      <a:pt x="186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5426844" y="4398325"/>
                <a:ext cx="2910850" cy="110094"/>
              </a:xfrm>
              <a:custGeom>
                <a:avLst/>
                <a:gdLst/>
                <a:ahLst/>
                <a:cxnLst/>
                <a:rect l="l" t="t" r="r" b="b"/>
                <a:pathLst>
                  <a:path w="219397" h="8298" extrusionOk="0">
                    <a:moveTo>
                      <a:pt x="0" y="0"/>
                    </a:moveTo>
                    <a:lnTo>
                      <a:pt x="0" y="8298"/>
                    </a:lnTo>
                    <a:lnTo>
                      <a:pt x="219397" y="8298"/>
                    </a:lnTo>
                    <a:lnTo>
                      <a:pt x="2193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5611952" y="4177726"/>
                <a:ext cx="2601133" cy="177864"/>
              </a:xfrm>
              <a:custGeom>
                <a:avLst/>
                <a:gdLst/>
                <a:ahLst/>
                <a:cxnLst/>
                <a:rect l="l" t="t" r="r" b="b"/>
                <a:pathLst>
                  <a:path w="196053" h="13406" extrusionOk="0">
                    <a:moveTo>
                      <a:pt x="25472" y="1"/>
                    </a:moveTo>
                    <a:lnTo>
                      <a:pt x="0" y="13405"/>
                    </a:lnTo>
                    <a:lnTo>
                      <a:pt x="196052" y="13405"/>
                    </a:lnTo>
                    <a:lnTo>
                      <a:pt x="1713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5850276" y="4303555"/>
                <a:ext cx="2048661" cy="35491"/>
              </a:xfrm>
              <a:custGeom>
                <a:avLst/>
                <a:gdLst/>
                <a:ahLst/>
                <a:cxnLst/>
                <a:rect l="l" t="t" r="r" b="b"/>
                <a:pathLst>
                  <a:path w="154412" h="2675" extrusionOk="0">
                    <a:moveTo>
                      <a:pt x="4743" y="0"/>
                    </a:moveTo>
                    <a:lnTo>
                      <a:pt x="1" y="2675"/>
                    </a:lnTo>
                    <a:lnTo>
                      <a:pt x="154411" y="2675"/>
                    </a:lnTo>
                    <a:lnTo>
                      <a:pt x="150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5789790" y="4193859"/>
                <a:ext cx="2255939" cy="88335"/>
              </a:xfrm>
              <a:custGeom>
                <a:avLst/>
                <a:gdLst/>
                <a:ahLst/>
                <a:cxnLst/>
                <a:rect l="l" t="t" r="r" b="b"/>
                <a:pathLst>
                  <a:path w="170035" h="6658" extrusionOk="0">
                    <a:moveTo>
                      <a:pt x="12736" y="0"/>
                    </a:moveTo>
                    <a:lnTo>
                      <a:pt x="1" y="6657"/>
                    </a:lnTo>
                    <a:lnTo>
                      <a:pt x="170034" y="6657"/>
                    </a:lnTo>
                    <a:lnTo>
                      <a:pt x="1579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5839795" y="4255965"/>
                <a:ext cx="2158742" cy="13"/>
              </a:xfrm>
              <a:custGeom>
                <a:avLst/>
                <a:gdLst/>
                <a:ahLst/>
                <a:cxnLst/>
                <a:rect l="l" t="t" r="r" b="b"/>
                <a:pathLst>
                  <a:path w="162709" h="1" fill="none" extrusionOk="0">
                    <a:moveTo>
                      <a:pt x="1" y="0"/>
                    </a:moveTo>
                    <a:lnTo>
                      <a:pt x="162709"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5874476" y="4237815"/>
                <a:ext cx="2091396" cy="13"/>
              </a:xfrm>
              <a:custGeom>
                <a:avLst/>
                <a:gdLst/>
                <a:ahLst/>
                <a:cxnLst/>
                <a:rect l="l" t="t" r="r" b="b"/>
                <a:pathLst>
                  <a:path w="157633" h="1" fill="none" extrusionOk="0">
                    <a:moveTo>
                      <a:pt x="1" y="1"/>
                    </a:moveTo>
                    <a:lnTo>
                      <a:pt x="157633" y="1"/>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5931739" y="4207976"/>
                <a:ext cx="1979697" cy="13"/>
              </a:xfrm>
              <a:custGeom>
                <a:avLst/>
                <a:gdLst/>
                <a:ahLst/>
                <a:cxnLst/>
                <a:rect l="l" t="t" r="r" b="b"/>
                <a:pathLst>
                  <a:path w="149214" h="1" fill="none" extrusionOk="0">
                    <a:moveTo>
                      <a:pt x="1" y="0"/>
                    </a:moveTo>
                    <a:lnTo>
                      <a:pt x="149213" y="0"/>
                    </a:lnTo>
                  </a:path>
                </a:pathLst>
              </a:custGeom>
              <a:noFill/>
              <a:ln w="9875" cap="rnd" cmpd="sng">
                <a:solidFill>
                  <a:srgbClr val="ACA2B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5905934" y="4221283"/>
                <a:ext cx="2029702" cy="13"/>
              </a:xfrm>
              <a:custGeom>
                <a:avLst/>
                <a:gdLst/>
                <a:ahLst/>
                <a:cxnLst/>
                <a:rect l="l" t="t" r="r" b="b"/>
                <a:pathLst>
                  <a:path w="152983" h="1" fill="none" extrusionOk="0">
                    <a:moveTo>
                      <a:pt x="152982" y="0"/>
                    </a:moveTo>
                    <a:lnTo>
                      <a:pt x="0"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6128947" y="4193859"/>
                <a:ext cx="125829" cy="88335"/>
              </a:xfrm>
              <a:custGeom>
                <a:avLst/>
                <a:gdLst/>
                <a:ahLst/>
                <a:cxnLst/>
                <a:rect l="l" t="t" r="r" b="b"/>
                <a:pathLst>
                  <a:path w="9484" h="6658" fill="none" extrusionOk="0">
                    <a:moveTo>
                      <a:pt x="0" y="6657"/>
                    </a:moveTo>
                    <a:lnTo>
                      <a:pt x="9484"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6318885" y="4193859"/>
                <a:ext cx="106485" cy="88335"/>
              </a:xfrm>
              <a:custGeom>
                <a:avLst/>
                <a:gdLst/>
                <a:ahLst/>
                <a:cxnLst/>
                <a:rect l="l" t="t" r="r" b="b"/>
                <a:pathLst>
                  <a:path w="8026" h="6658" fill="none" extrusionOk="0">
                    <a:moveTo>
                      <a:pt x="1" y="6657"/>
                    </a:moveTo>
                    <a:lnTo>
                      <a:pt x="8025"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a:off x="6534641" y="4193859"/>
                <a:ext cx="71392" cy="88335"/>
              </a:xfrm>
              <a:custGeom>
                <a:avLst/>
                <a:gdLst/>
                <a:ahLst/>
                <a:cxnLst/>
                <a:rect l="l" t="t" r="r" b="b"/>
                <a:pathLst>
                  <a:path w="5381" h="6658" fill="none" extrusionOk="0">
                    <a:moveTo>
                      <a:pt x="0" y="6657"/>
                    </a:moveTo>
                    <a:lnTo>
                      <a:pt x="5380"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a:off x="6747969" y="4193859"/>
                <a:ext cx="13" cy="88335"/>
              </a:xfrm>
              <a:custGeom>
                <a:avLst/>
                <a:gdLst/>
                <a:ahLst/>
                <a:cxnLst/>
                <a:rect l="l" t="t" r="r" b="b"/>
                <a:pathLst>
                  <a:path w="1" h="6658" fill="none" extrusionOk="0">
                    <a:moveTo>
                      <a:pt x="1" y="6657"/>
                    </a:moveTo>
                    <a:lnTo>
                      <a:pt x="1"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6883881" y="4193859"/>
                <a:ext cx="63724" cy="88335"/>
              </a:xfrm>
              <a:custGeom>
                <a:avLst/>
                <a:gdLst/>
                <a:ahLst/>
                <a:cxnLst/>
                <a:rect l="l" t="t" r="r" b="b"/>
                <a:pathLst>
                  <a:path w="4803" h="6658" fill="none" extrusionOk="0">
                    <a:moveTo>
                      <a:pt x="0" y="0"/>
                    </a:moveTo>
                    <a:lnTo>
                      <a:pt x="4803" y="6657"/>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7056876" y="4193859"/>
                <a:ext cx="99228" cy="88335"/>
              </a:xfrm>
              <a:custGeom>
                <a:avLst/>
                <a:gdLst/>
                <a:ahLst/>
                <a:cxnLst/>
                <a:rect l="l" t="t" r="r" b="b"/>
                <a:pathLst>
                  <a:path w="7479" h="6658" fill="none" extrusionOk="0">
                    <a:moveTo>
                      <a:pt x="1" y="0"/>
                    </a:moveTo>
                    <a:lnTo>
                      <a:pt x="7478" y="6657"/>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7266582" y="4193859"/>
                <a:ext cx="121000" cy="88335"/>
              </a:xfrm>
              <a:custGeom>
                <a:avLst/>
                <a:gdLst/>
                <a:ahLst/>
                <a:cxnLst/>
                <a:rect l="l" t="t" r="r" b="b"/>
                <a:pathLst>
                  <a:path w="9120" h="6658" fill="none" extrusionOk="0">
                    <a:moveTo>
                      <a:pt x="1" y="0"/>
                    </a:moveTo>
                    <a:lnTo>
                      <a:pt x="9119" y="6657"/>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7479910" y="4193859"/>
                <a:ext cx="135116" cy="88335"/>
              </a:xfrm>
              <a:custGeom>
                <a:avLst/>
                <a:gdLst/>
                <a:ahLst/>
                <a:cxnLst/>
                <a:rect l="l" t="t" r="r" b="b"/>
                <a:pathLst>
                  <a:path w="10184" h="6658" fill="none" extrusionOk="0">
                    <a:moveTo>
                      <a:pt x="1" y="0"/>
                    </a:moveTo>
                    <a:lnTo>
                      <a:pt x="10183" y="6657"/>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7700509" y="4193859"/>
                <a:ext cx="145996" cy="88335"/>
              </a:xfrm>
              <a:custGeom>
                <a:avLst/>
                <a:gdLst/>
                <a:ahLst/>
                <a:cxnLst/>
                <a:rect l="l" t="t" r="r" b="b"/>
                <a:pathLst>
                  <a:path w="11004" h="6658" fill="none" extrusionOk="0">
                    <a:moveTo>
                      <a:pt x="0" y="0"/>
                    </a:moveTo>
                    <a:lnTo>
                      <a:pt x="11004" y="6657"/>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6229355" y="4193859"/>
                <a:ext cx="106485" cy="88335"/>
              </a:xfrm>
              <a:custGeom>
                <a:avLst/>
                <a:gdLst/>
                <a:ahLst/>
                <a:cxnLst/>
                <a:rect l="l" t="t" r="r" b="b"/>
                <a:pathLst>
                  <a:path w="8026" h="6658" fill="none" extrusionOk="0">
                    <a:moveTo>
                      <a:pt x="1" y="6657"/>
                    </a:moveTo>
                    <a:lnTo>
                      <a:pt x="8025"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6425356" y="4193859"/>
                <a:ext cx="88733" cy="88335"/>
              </a:xfrm>
              <a:custGeom>
                <a:avLst/>
                <a:gdLst/>
                <a:ahLst/>
                <a:cxnLst/>
                <a:rect l="l" t="t" r="r" b="b"/>
                <a:pathLst>
                  <a:path w="6688" h="6658" fill="none" extrusionOk="0">
                    <a:moveTo>
                      <a:pt x="0" y="6657"/>
                    </a:moveTo>
                    <a:lnTo>
                      <a:pt x="6687"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6643925" y="4193859"/>
                <a:ext cx="25819" cy="88335"/>
              </a:xfrm>
              <a:custGeom>
                <a:avLst/>
                <a:gdLst/>
                <a:ahLst/>
                <a:cxnLst/>
                <a:rect l="l" t="t" r="r" b="b"/>
                <a:pathLst>
                  <a:path w="1946" h="6658" fill="none" extrusionOk="0">
                    <a:moveTo>
                      <a:pt x="1" y="6657"/>
                    </a:moveTo>
                    <a:lnTo>
                      <a:pt x="1946"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6816522" y="4193859"/>
                <a:ext cx="28247" cy="88335"/>
              </a:xfrm>
              <a:custGeom>
                <a:avLst/>
                <a:gdLst/>
                <a:ahLst/>
                <a:cxnLst/>
                <a:rect l="l" t="t" r="r" b="b"/>
                <a:pathLst>
                  <a:path w="2129" h="6658" fill="none" extrusionOk="0">
                    <a:moveTo>
                      <a:pt x="2129" y="6657"/>
                    </a:moveTo>
                    <a:lnTo>
                      <a:pt x="1"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6976634" y="4193859"/>
                <a:ext cx="72188" cy="88335"/>
              </a:xfrm>
              <a:custGeom>
                <a:avLst/>
                <a:gdLst/>
                <a:ahLst/>
                <a:cxnLst/>
                <a:rect l="l" t="t" r="r" b="b"/>
                <a:pathLst>
                  <a:path w="5441" h="6658" fill="none" extrusionOk="0">
                    <a:moveTo>
                      <a:pt x="5441" y="6657"/>
                    </a:moveTo>
                    <a:lnTo>
                      <a:pt x="0"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7172622" y="4193859"/>
                <a:ext cx="93974" cy="88335"/>
              </a:xfrm>
              <a:custGeom>
                <a:avLst/>
                <a:gdLst/>
                <a:ahLst/>
                <a:cxnLst/>
                <a:rect l="l" t="t" r="r" b="b"/>
                <a:pathLst>
                  <a:path w="7083" h="6658" fill="none" extrusionOk="0">
                    <a:moveTo>
                      <a:pt x="7083" y="6657"/>
                    </a:moveTo>
                    <a:lnTo>
                      <a:pt x="0"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7382726" y="4193859"/>
                <a:ext cx="112522" cy="88335"/>
              </a:xfrm>
              <a:custGeom>
                <a:avLst/>
                <a:gdLst/>
                <a:ahLst/>
                <a:cxnLst/>
                <a:rect l="l" t="t" r="r" b="b"/>
                <a:pathLst>
                  <a:path w="8481" h="6658" fill="none" extrusionOk="0">
                    <a:moveTo>
                      <a:pt x="8481" y="6657"/>
                    </a:moveTo>
                    <a:lnTo>
                      <a:pt x="1"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7594847" y="4193859"/>
                <a:ext cx="136722" cy="88335"/>
              </a:xfrm>
              <a:custGeom>
                <a:avLst/>
                <a:gdLst/>
                <a:ahLst/>
                <a:cxnLst/>
                <a:rect l="l" t="t" r="r" b="b"/>
                <a:pathLst>
                  <a:path w="10305" h="6658" fill="none" extrusionOk="0">
                    <a:moveTo>
                      <a:pt x="10305" y="6657"/>
                    </a:moveTo>
                    <a:lnTo>
                      <a:pt x="1"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7800121" y="4193859"/>
                <a:ext cx="149618" cy="88335"/>
              </a:xfrm>
              <a:custGeom>
                <a:avLst/>
                <a:gdLst/>
                <a:ahLst/>
                <a:cxnLst/>
                <a:rect l="l" t="t" r="r" b="b"/>
                <a:pathLst>
                  <a:path w="11277" h="6658" fill="none" extrusionOk="0">
                    <a:moveTo>
                      <a:pt x="11277" y="6657"/>
                    </a:moveTo>
                    <a:lnTo>
                      <a:pt x="0"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5457890" y="4422113"/>
                <a:ext cx="1565525" cy="61707"/>
              </a:xfrm>
              <a:custGeom>
                <a:avLst/>
                <a:gdLst/>
                <a:ahLst/>
                <a:cxnLst/>
                <a:rect l="l" t="t" r="r" b="b"/>
                <a:pathLst>
                  <a:path w="117997" h="4651" extrusionOk="0">
                    <a:moveTo>
                      <a:pt x="1" y="0"/>
                    </a:moveTo>
                    <a:lnTo>
                      <a:pt x="1" y="4651"/>
                    </a:lnTo>
                    <a:lnTo>
                      <a:pt x="117997" y="4651"/>
                    </a:lnTo>
                    <a:lnTo>
                      <a:pt x="117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7172622" y="4441059"/>
                <a:ext cx="277875" cy="30661"/>
              </a:xfrm>
              <a:custGeom>
                <a:avLst/>
                <a:gdLst/>
                <a:ahLst/>
                <a:cxnLst/>
                <a:rect l="l" t="t" r="r" b="b"/>
                <a:pathLst>
                  <a:path w="20944" h="2311" extrusionOk="0">
                    <a:moveTo>
                      <a:pt x="0" y="1"/>
                    </a:moveTo>
                    <a:lnTo>
                      <a:pt x="0" y="2311"/>
                    </a:lnTo>
                    <a:lnTo>
                      <a:pt x="20943" y="2311"/>
                    </a:lnTo>
                    <a:lnTo>
                      <a:pt x="2094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7495234" y="4441059"/>
                <a:ext cx="109311" cy="30661"/>
              </a:xfrm>
              <a:custGeom>
                <a:avLst/>
                <a:gdLst/>
                <a:ahLst/>
                <a:cxnLst/>
                <a:rect l="l" t="t" r="r" b="b"/>
                <a:pathLst>
                  <a:path w="8239" h="2311" extrusionOk="0">
                    <a:moveTo>
                      <a:pt x="1" y="1"/>
                    </a:moveTo>
                    <a:lnTo>
                      <a:pt x="1" y="2311"/>
                    </a:lnTo>
                    <a:lnTo>
                      <a:pt x="8238" y="2311"/>
                    </a:lnTo>
                    <a:lnTo>
                      <a:pt x="82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7690028" y="4441059"/>
                <a:ext cx="322626" cy="30661"/>
              </a:xfrm>
              <a:custGeom>
                <a:avLst/>
                <a:gdLst/>
                <a:ahLst/>
                <a:cxnLst/>
                <a:rect l="l" t="t" r="r" b="b"/>
                <a:pathLst>
                  <a:path w="24317" h="2311" extrusionOk="0">
                    <a:moveTo>
                      <a:pt x="0" y="1"/>
                    </a:moveTo>
                    <a:lnTo>
                      <a:pt x="0" y="2311"/>
                    </a:lnTo>
                    <a:lnTo>
                      <a:pt x="24317" y="2311"/>
                    </a:lnTo>
                    <a:lnTo>
                      <a:pt x="2431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074347" y="4428973"/>
                <a:ext cx="54450" cy="54848"/>
              </a:xfrm>
              <a:custGeom>
                <a:avLst/>
                <a:gdLst/>
                <a:ahLst/>
                <a:cxnLst/>
                <a:rect l="l" t="t" r="r" b="b"/>
                <a:pathLst>
                  <a:path w="4104" h="4134" extrusionOk="0">
                    <a:moveTo>
                      <a:pt x="2037" y="0"/>
                    </a:moveTo>
                    <a:cubicBezTo>
                      <a:pt x="912" y="0"/>
                      <a:pt x="0" y="942"/>
                      <a:pt x="0" y="2067"/>
                    </a:cubicBezTo>
                    <a:cubicBezTo>
                      <a:pt x="0" y="3192"/>
                      <a:pt x="912" y="4134"/>
                      <a:pt x="2037" y="4134"/>
                    </a:cubicBezTo>
                    <a:cubicBezTo>
                      <a:pt x="3192" y="4134"/>
                      <a:pt x="4104" y="3192"/>
                      <a:pt x="4104" y="2067"/>
                    </a:cubicBezTo>
                    <a:cubicBezTo>
                      <a:pt x="4104" y="942"/>
                      <a:pt x="3192" y="0"/>
                      <a:pt x="2037"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8180806" y="4441059"/>
                <a:ext cx="31072" cy="30661"/>
              </a:xfrm>
              <a:custGeom>
                <a:avLst/>
                <a:gdLst/>
                <a:ahLst/>
                <a:cxnLst/>
                <a:rect l="l" t="t" r="r" b="b"/>
                <a:pathLst>
                  <a:path w="2342" h="2311" extrusionOk="0">
                    <a:moveTo>
                      <a:pt x="1186" y="1"/>
                    </a:moveTo>
                    <a:cubicBezTo>
                      <a:pt x="548" y="1"/>
                      <a:pt x="1" y="518"/>
                      <a:pt x="1" y="1156"/>
                    </a:cubicBezTo>
                    <a:cubicBezTo>
                      <a:pt x="1" y="1794"/>
                      <a:pt x="548" y="2311"/>
                      <a:pt x="1186" y="2311"/>
                    </a:cubicBezTo>
                    <a:cubicBezTo>
                      <a:pt x="1824" y="2311"/>
                      <a:pt x="2341" y="1794"/>
                      <a:pt x="2341" y="1156"/>
                    </a:cubicBezTo>
                    <a:cubicBezTo>
                      <a:pt x="2341" y="518"/>
                      <a:pt x="1824" y="1"/>
                      <a:pt x="1186"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6075307" y="3238254"/>
                <a:ext cx="1589327" cy="851574"/>
              </a:xfrm>
              <a:custGeom>
                <a:avLst/>
                <a:gdLst/>
                <a:ahLst/>
                <a:cxnLst/>
                <a:rect l="l" t="t" r="r" b="b"/>
                <a:pathLst>
                  <a:path w="119791" h="64185" extrusionOk="0">
                    <a:moveTo>
                      <a:pt x="84249" y="0"/>
                    </a:moveTo>
                    <a:cubicBezTo>
                      <a:pt x="79864" y="0"/>
                      <a:pt x="75477" y="112"/>
                      <a:pt x="71127" y="202"/>
                    </a:cubicBezTo>
                    <a:cubicBezTo>
                      <a:pt x="56871" y="475"/>
                      <a:pt x="42615" y="1813"/>
                      <a:pt x="28542" y="4184"/>
                    </a:cubicBezTo>
                    <a:cubicBezTo>
                      <a:pt x="21430" y="5399"/>
                      <a:pt x="14378" y="6858"/>
                      <a:pt x="7508" y="9047"/>
                    </a:cubicBezTo>
                    <a:cubicBezTo>
                      <a:pt x="5229" y="9776"/>
                      <a:pt x="2797" y="10719"/>
                      <a:pt x="1429" y="12694"/>
                    </a:cubicBezTo>
                    <a:cubicBezTo>
                      <a:pt x="274" y="14396"/>
                      <a:pt x="92" y="16555"/>
                      <a:pt x="61" y="18621"/>
                    </a:cubicBezTo>
                    <a:cubicBezTo>
                      <a:pt x="1" y="25156"/>
                      <a:pt x="1277" y="31631"/>
                      <a:pt x="2645" y="38014"/>
                    </a:cubicBezTo>
                    <a:cubicBezTo>
                      <a:pt x="4530" y="46950"/>
                      <a:pt x="8785" y="64093"/>
                      <a:pt x="8785" y="64093"/>
                    </a:cubicBezTo>
                    <a:lnTo>
                      <a:pt x="119790" y="64184"/>
                    </a:lnTo>
                    <a:cubicBezTo>
                      <a:pt x="119790" y="64184"/>
                      <a:pt x="118544" y="39047"/>
                      <a:pt x="115778" y="26707"/>
                    </a:cubicBezTo>
                    <a:cubicBezTo>
                      <a:pt x="114076" y="19260"/>
                      <a:pt x="111796" y="11722"/>
                      <a:pt x="107206" y="5582"/>
                    </a:cubicBezTo>
                    <a:cubicBezTo>
                      <a:pt x="105990" y="3940"/>
                      <a:pt x="104562" y="2390"/>
                      <a:pt x="102708" y="1539"/>
                    </a:cubicBezTo>
                    <a:cubicBezTo>
                      <a:pt x="101188" y="840"/>
                      <a:pt x="99486" y="658"/>
                      <a:pt x="97784" y="506"/>
                    </a:cubicBezTo>
                    <a:cubicBezTo>
                      <a:pt x="93304" y="120"/>
                      <a:pt x="88778" y="0"/>
                      <a:pt x="84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075307" y="3395289"/>
                <a:ext cx="204479" cy="693864"/>
              </a:xfrm>
              <a:custGeom>
                <a:avLst/>
                <a:gdLst/>
                <a:ahLst/>
                <a:cxnLst/>
                <a:rect l="l" t="t" r="r" b="b"/>
                <a:pathLst>
                  <a:path w="15412" h="52298" extrusionOk="0">
                    <a:moveTo>
                      <a:pt x="3006" y="0"/>
                    </a:moveTo>
                    <a:cubicBezTo>
                      <a:pt x="2405" y="0"/>
                      <a:pt x="1847" y="278"/>
                      <a:pt x="1429" y="858"/>
                    </a:cubicBezTo>
                    <a:cubicBezTo>
                      <a:pt x="274" y="2560"/>
                      <a:pt x="92" y="4719"/>
                      <a:pt x="61" y="6785"/>
                    </a:cubicBezTo>
                    <a:cubicBezTo>
                      <a:pt x="1" y="13320"/>
                      <a:pt x="1277" y="19795"/>
                      <a:pt x="2645" y="26178"/>
                    </a:cubicBezTo>
                    <a:cubicBezTo>
                      <a:pt x="4530" y="35114"/>
                      <a:pt x="8785" y="52257"/>
                      <a:pt x="8785" y="52257"/>
                    </a:cubicBezTo>
                    <a:cubicBezTo>
                      <a:pt x="9940" y="52257"/>
                      <a:pt x="11109" y="52298"/>
                      <a:pt x="12273" y="52298"/>
                    </a:cubicBezTo>
                    <a:cubicBezTo>
                      <a:pt x="12855" y="52298"/>
                      <a:pt x="13436" y="52288"/>
                      <a:pt x="14013" y="52257"/>
                    </a:cubicBezTo>
                    <a:cubicBezTo>
                      <a:pt x="15107" y="52196"/>
                      <a:pt x="15411" y="51953"/>
                      <a:pt x="15411" y="51437"/>
                    </a:cubicBezTo>
                    <a:cubicBezTo>
                      <a:pt x="15411" y="51072"/>
                      <a:pt x="15229" y="50525"/>
                      <a:pt x="15107" y="49795"/>
                    </a:cubicBezTo>
                    <a:cubicBezTo>
                      <a:pt x="14834" y="48154"/>
                      <a:pt x="14560" y="46512"/>
                      <a:pt x="14287" y="44871"/>
                    </a:cubicBezTo>
                    <a:cubicBezTo>
                      <a:pt x="13192" y="38154"/>
                      <a:pt x="12068" y="31467"/>
                      <a:pt x="10974" y="24780"/>
                    </a:cubicBezTo>
                    <a:cubicBezTo>
                      <a:pt x="10001" y="18913"/>
                      <a:pt x="9028" y="13047"/>
                      <a:pt x="7660" y="7241"/>
                    </a:cubicBezTo>
                    <a:cubicBezTo>
                      <a:pt x="7235" y="5509"/>
                      <a:pt x="6809" y="3776"/>
                      <a:pt x="5928" y="2226"/>
                    </a:cubicBezTo>
                    <a:cubicBezTo>
                      <a:pt x="5502" y="1497"/>
                      <a:pt x="4986" y="797"/>
                      <a:pt x="4256" y="372"/>
                    </a:cubicBezTo>
                    <a:cubicBezTo>
                      <a:pt x="3839" y="127"/>
                      <a:pt x="3413"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7319811" y="3874060"/>
                <a:ext cx="227869" cy="218184"/>
              </a:xfrm>
              <a:custGeom>
                <a:avLst/>
                <a:gdLst/>
                <a:ahLst/>
                <a:cxnLst/>
                <a:rect l="l" t="t" r="r" b="b"/>
                <a:pathLst>
                  <a:path w="17175" h="16445" extrusionOk="0">
                    <a:moveTo>
                      <a:pt x="17174" y="1"/>
                    </a:moveTo>
                    <a:lnTo>
                      <a:pt x="1" y="2858"/>
                    </a:lnTo>
                    <a:lnTo>
                      <a:pt x="1" y="16414"/>
                    </a:lnTo>
                    <a:cubicBezTo>
                      <a:pt x="2554" y="16445"/>
                      <a:pt x="9697" y="16445"/>
                      <a:pt x="16171" y="16445"/>
                    </a:cubicBezTo>
                    <a:lnTo>
                      <a:pt x="17174" y="1"/>
                    </a:lnTo>
                    <a:close/>
                  </a:path>
                </a:pathLst>
              </a:custGeom>
              <a:solidFill>
                <a:srgbClr val="E6C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216459" y="3357994"/>
                <a:ext cx="1420339" cy="736293"/>
              </a:xfrm>
              <a:custGeom>
                <a:avLst/>
                <a:gdLst/>
                <a:ahLst/>
                <a:cxnLst/>
                <a:rect l="l" t="t" r="r" b="b"/>
                <a:pathLst>
                  <a:path w="107054" h="55496" extrusionOk="0">
                    <a:moveTo>
                      <a:pt x="51537" y="0"/>
                    </a:moveTo>
                    <a:cubicBezTo>
                      <a:pt x="51106" y="0"/>
                      <a:pt x="50675" y="7"/>
                      <a:pt x="50244" y="22"/>
                    </a:cubicBezTo>
                    <a:cubicBezTo>
                      <a:pt x="45989" y="174"/>
                      <a:pt x="42129" y="1511"/>
                      <a:pt x="38116" y="2788"/>
                    </a:cubicBezTo>
                    <a:cubicBezTo>
                      <a:pt x="32037" y="4703"/>
                      <a:pt x="25988" y="6800"/>
                      <a:pt x="20001" y="9019"/>
                    </a:cubicBezTo>
                    <a:cubicBezTo>
                      <a:pt x="18633" y="9505"/>
                      <a:pt x="17265" y="10022"/>
                      <a:pt x="16110" y="10843"/>
                    </a:cubicBezTo>
                    <a:cubicBezTo>
                      <a:pt x="13131" y="12970"/>
                      <a:pt x="11885" y="16679"/>
                      <a:pt x="10791" y="20174"/>
                    </a:cubicBezTo>
                    <a:cubicBezTo>
                      <a:pt x="6718" y="33366"/>
                      <a:pt x="4164" y="41907"/>
                      <a:pt x="0" y="55099"/>
                    </a:cubicBezTo>
                    <a:cubicBezTo>
                      <a:pt x="19322" y="55344"/>
                      <a:pt x="45122" y="55495"/>
                      <a:pt x="63454" y="55495"/>
                    </a:cubicBezTo>
                    <a:cubicBezTo>
                      <a:pt x="74682" y="55495"/>
                      <a:pt x="83109" y="55438"/>
                      <a:pt x="85534" y="55311"/>
                    </a:cubicBezTo>
                    <a:cubicBezTo>
                      <a:pt x="84531" y="49992"/>
                      <a:pt x="84470" y="49080"/>
                      <a:pt x="83953" y="43670"/>
                    </a:cubicBezTo>
                    <a:cubicBezTo>
                      <a:pt x="91795" y="42849"/>
                      <a:pt x="99576" y="41147"/>
                      <a:pt x="107054" y="38685"/>
                    </a:cubicBezTo>
                    <a:cubicBezTo>
                      <a:pt x="103315" y="29536"/>
                      <a:pt x="99060" y="20448"/>
                      <a:pt x="94592" y="11603"/>
                    </a:cubicBezTo>
                    <a:cubicBezTo>
                      <a:pt x="93862" y="10174"/>
                      <a:pt x="93102" y="8715"/>
                      <a:pt x="91886" y="7681"/>
                    </a:cubicBezTo>
                    <a:cubicBezTo>
                      <a:pt x="90762" y="6648"/>
                      <a:pt x="89303" y="6101"/>
                      <a:pt x="87844" y="5615"/>
                    </a:cubicBezTo>
                    <a:cubicBezTo>
                      <a:pt x="80062" y="3061"/>
                      <a:pt x="71582" y="2514"/>
                      <a:pt x="63466" y="1238"/>
                    </a:cubicBezTo>
                    <a:cubicBezTo>
                      <a:pt x="59542" y="606"/>
                      <a:pt x="55543" y="0"/>
                      <a:pt x="5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6216459" y="3459331"/>
                <a:ext cx="427479" cy="636681"/>
              </a:xfrm>
              <a:custGeom>
                <a:avLst/>
                <a:gdLst/>
                <a:ahLst/>
                <a:cxnLst/>
                <a:rect l="l" t="t" r="r" b="b"/>
                <a:pathLst>
                  <a:path w="32220" h="47988" extrusionOk="0">
                    <a:moveTo>
                      <a:pt x="23651" y="0"/>
                    </a:moveTo>
                    <a:cubicBezTo>
                      <a:pt x="22561" y="0"/>
                      <a:pt x="20905" y="1031"/>
                      <a:pt x="20001" y="1381"/>
                    </a:cubicBezTo>
                    <a:cubicBezTo>
                      <a:pt x="18633" y="1867"/>
                      <a:pt x="17265" y="2384"/>
                      <a:pt x="16110" y="3205"/>
                    </a:cubicBezTo>
                    <a:cubicBezTo>
                      <a:pt x="13131" y="5332"/>
                      <a:pt x="11885" y="9041"/>
                      <a:pt x="10791" y="12536"/>
                    </a:cubicBezTo>
                    <a:cubicBezTo>
                      <a:pt x="6718" y="25728"/>
                      <a:pt x="4164" y="34269"/>
                      <a:pt x="0" y="47461"/>
                    </a:cubicBezTo>
                    <a:cubicBezTo>
                      <a:pt x="61" y="47278"/>
                      <a:pt x="1281" y="47212"/>
                      <a:pt x="3027" y="47212"/>
                    </a:cubicBezTo>
                    <a:cubicBezTo>
                      <a:pt x="7382" y="47212"/>
                      <a:pt x="15008" y="47621"/>
                      <a:pt x="16049" y="47643"/>
                    </a:cubicBezTo>
                    <a:lnTo>
                      <a:pt x="24894" y="47704"/>
                    </a:lnTo>
                    <a:cubicBezTo>
                      <a:pt x="25842" y="47704"/>
                      <a:pt x="27721" y="47987"/>
                      <a:pt x="29381" y="47987"/>
                    </a:cubicBezTo>
                    <a:cubicBezTo>
                      <a:pt x="30596" y="47987"/>
                      <a:pt x="31693" y="47835"/>
                      <a:pt x="32220" y="47309"/>
                    </a:cubicBezTo>
                    <a:cubicBezTo>
                      <a:pt x="28238" y="46275"/>
                      <a:pt x="25563" y="42354"/>
                      <a:pt x="24681" y="38342"/>
                    </a:cubicBezTo>
                    <a:cubicBezTo>
                      <a:pt x="23770" y="34330"/>
                      <a:pt x="24317" y="30166"/>
                      <a:pt x="24681" y="26093"/>
                    </a:cubicBezTo>
                    <a:cubicBezTo>
                      <a:pt x="25411" y="17764"/>
                      <a:pt x="25441" y="9405"/>
                      <a:pt x="24712" y="1107"/>
                    </a:cubicBezTo>
                    <a:cubicBezTo>
                      <a:pt x="24681" y="1047"/>
                      <a:pt x="24681" y="986"/>
                      <a:pt x="24681" y="925"/>
                    </a:cubicBezTo>
                    <a:lnTo>
                      <a:pt x="24681" y="895"/>
                    </a:lnTo>
                    <a:cubicBezTo>
                      <a:pt x="24563" y="236"/>
                      <a:pt x="24172"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7446450" y="3271291"/>
                <a:ext cx="485153" cy="822280"/>
              </a:xfrm>
              <a:custGeom>
                <a:avLst/>
                <a:gdLst/>
                <a:ahLst/>
                <a:cxnLst/>
                <a:rect l="l" t="t" r="r" b="b"/>
                <a:pathLst>
                  <a:path w="36567" h="61977" extrusionOk="0">
                    <a:moveTo>
                      <a:pt x="33368" y="0"/>
                    </a:moveTo>
                    <a:cubicBezTo>
                      <a:pt x="31463" y="0"/>
                      <a:pt x="29270" y="3373"/>
                      <a:pt x="28298" y="4399"/>
                    </a:cubicBezTo>
                    <a:cubicBezTo>
                      <a:pt x="28663" y="3852"/>
                      <a:pt x="28967" y="3304"/>
                      <a:pt x="29271" y="2727"/>
                    </a:cubicBezTo>
                    <a:cubicBezTo>
                      <a:pt x="29393" y="2484"/>
                      <a:pt x="29514" y="2241"/>
                      <a:pt x="29545" y="1967"/>
                    </a:cubicBezTo>
                    <a:cubicBezTo>
                      <a:pt x="29653" y="1150"/>
                      <a:pt x="29104" y="880"/>
                      <a:pt x="28441" y="880"/>
                    </a:cubicBezTo>
                    <a:cubicBezTo>
                      <a:pt x="27798" y="880"/>
                      <a:pt x="27047" y="1135"/>
                      <a:pt x="26687" y="1390"/>
                    </a:cubicBezTo>
                    <a:cubicBezTo>
                      <a:pt x="22067" y="4703"/>
                      <a:pt x="18420" y="8654"/>
                      <a:pt x="15076" y="13213"/>
                    </a:cubicBezTo>
                    <a:cubicBezTo>
                      <a:pt x="14107" y="14515"/>
                      <a:pt x="12294" y="16300"/>
                      <a:pt x="11799" y="17816"/>
                    </a:cubicBezTo>
                    <a:lnTo>
                      <a:pt x="11799" y="17816"/>
                    </a:lnTo>
                    <a:cubicBezTo>
                      <a:pt x="12770" y="14812"/>
                      <a:pt x="13615" y="11657"/>
                      <a:pt x="12493" y="8533"/>
                    </a:cubicBezTo>
                    <a:cubicBezTo>
                      <a:pt x="12067" y="7347"/>
                      <a:pt x="11246" y="6162"/>
                      <a:pt x="10000" y="5979"/>
                    </a:cubicBezTo>
                    <a:cubicBezTo>
                      <a:pt x="9240" y="9748"/>
                      <a:pt x="8420" y="13639"/>
                      <a:pt x="6353" y="16922"/>
                    </a:cubicBezTo>
                    <a:cubicBezTo>
                      <a:pt x="5380" y="18502"/>
                      <a:pt x="4103" y="19931"/>
                      <a:pt x="3100" y="21511"/>
                    </a:cubicBezTo>
                    <a:cubicBezTo>
                      <a:pt x="2128" y="23092"/>
                      <a:pt x="1398" y="24855"/>
                      <a:pt x="851" y="26648"/>
                    </a:cubicBezTo>
                    <a:cubicBezTo>
                      <a:pt x="365" y="28229"/>
                      <a:pt x="0" y="29870"/>
                      <a:pt x="91" y="31512"/>
                    </a:cubicBezTo>
                    <a:cubicBezTo>
                      <a:pt x="243" y="33974"/>
                      <a:pt x="1459" y="36253"/>
                      <a:pt x="3070" y="38107"/>
                    </a:cubicBezTo>
                    <a:cubicBezTo>
                      <a:pt x="4225" y="39414"/>
                      <a:pt x="4772" y="40387"/>
                      <a:pt x="4681" y="42120"/>
                    </a:cubicBezTo>
                    <a:cubicBezTo>
                      <a:pt x="4377" y="48624"/>
                      <a:pt x="3252" y="55311"/>
                      <a:pt x="2918" y="61816"/>
                    </a:cubicBezTo>
                    <a:cubicBezTo>
                      <a:pt x="4729" y="61933"/>
                      <a:pt x="9989" y="61977"/>
                      <a:pt x="14460" y="61977"/>
                    </a:cubicBezTo>
                    <a:cubicBezTo>
                      <a:pt x="18094" y="61977"/>
                      <a:pt x="21207" y="61948"/>
                      <a:pt x="21520" y="61907"/>
                    </a:cubicBezTo>
                    <a:cubicBezTo>
                      <a:pt x="19788" y="54217"/>
                      <a:pt x="17265" y="46983"/>
                      <a:pt x="15836" y="40266"/>
                    </a:cubicBezTo>
                    <a:cubicBezTo>
                      <a:pt x="15836" y="40174"/>
                      <a:pt x="15806" y="40053"/>
                      <a:pt x="15836" y="39962"/>
                    </a:cubicBezTo>
                    <a:cubicBezTo>
                      <a:pt x="15897" y="39810"/>
                      <a:pt x="16049" y="39718"/>
                      <a:pt x="16171" y="39658"/>
                    </a:cubicBezTo>
                    <a:cubicBezTo>
                      <a:pt x="21155" y="37074"/>
                      <a:pt x="23891" y="31785"/>
                      <a:pt x="27083" y="27408"/>
                    </a:cubicBezTo>
                    <a:cubicBezTo>
                      <a:pt x="29970" y="23457"/>
                      <a:pt x="33405" y="19870"/>
                      <a:pt x="36049" y="15736"/>
                    </a:cubicBezTo>
                    <a:cubicBezTo>
                      <a:pt x="36232" y="15463"/>
                      <a:pt x="36384" y="15189"/>
                      <a:pt x="36445" y="14855"/>
                    </a:cubicBezTo>
                    <a:cubicBezTo>
                      <a:pt x="36502" y="14218"/>
                      <a:pt x="36368" y="13389"/>
                      <a:pt x="35595" y="13389"/>
                    </a:cubicBezTo>
                    <a:cubicBezTo>
                      <a:pt x="35555" y="13389"/>
                      <a:pt x="35514" y="13391"/>
                      <a:pt x="35472" y="13396"/>
                    </a:cubicBezTo>
                    <a:cubicBezTo>
                      <a:pt x="34590" y="13487"/>
                      <a:pt x="33891" y="14186"/>
                      <a:pt x="33314" y="14794"/>
                    </a:cubicBezTo>
                    <a:cubicBezTo>
                      <a:pt x="32128" y="16010"/>
                      <a:pt x="30882" y="17195"/>
                      <a:pt x="29666" y="18411"/>
                    </a:cubicBezTo>
                    <a:cubicBezTo>
                      <a:pt x="29291" y="18786"/>
                      <a:pt x="25545" y="22915"/>
                      <a:pt x="24830" y="22915"/>
                    </a:cubicBezTo>
                    <a:cubicBezTo>
                      <a:pt x="24792" y="22915"/>
                      <a:pt x="24762" y="22904"/>
                      <a:pt x="24742" y="22879"/>
                    </a:cubicBezTo>
                    <a:cubicBezTo>
                      <a:pt x="24651" y="22758"/>
                      <a:pt x="24712" y="22575"/>
                      <a:pt x="24803" y="22423"/>
                    </a:cubicBezTo>
                    <a:cubicBezTo>
                      <a:pt x="26080" y="20174"/>
                      <a:pt x="27630" y="18138"/>
                      <a:pt x="29302" y="16162"/>
                    </a:cubicBezTo>
                    <a:cubicBezTo>
                      <a:pt x="31247" y="13852"/>
                      <a:pt x="32979" y="11451"/>
                      <a:pt x="34682" y="8988"/>
                    </a:cubicBezTo>
                    <a:cubicBezTo>
                      <a:pt x="34712" y="8928"/>
                      <a:pt x="34742" y="8897"/>
                      <a:pt x="34773" y="8867"/>
                    </a:cubicBezTo>
                    <a:cubicBezTo>
                      <a:pt x="35654" y="7590"/>
                      <a:pt x="36566" y="5949"/>
                      <a:pt x="35229" y="4611"/>
                    </a:cubicBezTo>
                    <a:cubicBezTo>
                      <a:pt x="35040" y="4423"/>
                      <a:pt x="34782" y="4340"/>
                      <a:pt x="34519" y="4340"/>
                    </a:cubicBezTo>
                    <a:cubicBezTo>
                      <a:pt x="34357" y="4340"/>
                      <a:pt x="34194" y="4371"/>
                      <a:pt x="34043" y="4429"/>
                    </a:cubicBezTo>
                    <a:cubicBezTo>
                      <a:pt x="33648" y="4581"/>
                      <a:pt x="33314" y="4885"/>
                      <a:pt x="33010" y="5189"/>
                    </a:cubicBezTo>
                    <a:cubicBezTo>
                      <a:pt x="33679" y="4247"/>
                      <a:pt x="34347" y="3244"/>
                      <a:pt x="34621" y="2149"/>
                    </a:cubicBezTo>
                    <a:cubicBezTo>
                      <a:pt x="34803" y="1420"/>
                      <a:pt x="34742" y="508"/>
                      <a:pt x="34074" y="174"/>
                    </a:cubicBezTo>
                    <a:cubicBezTo>
                      <a:pt x="33845" y="54"/>
                      <a:pt x="33609" y="0"/>
                      <a:pt x="33368" y="0"/>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565406" y="3522816"/>
                <a:ext cx="58894" cy="237130"/>
              </a:xfrm>
              <a:custGeom>
                <a:avLst/>
                <a:gdLst/>
                <a:ahLst/>
                <a:cxnLst/>
                <a:rect l="l" t="t" r="r" b="b"/>
                <a:pathLst>
                  <a:path w="4439" h="17873" extrusionOk="0">
                    <a:moveTo>
                      <a:pt x="2676" y="0"/>
                    </a:moveTo>
                    <a:lnTo>
                      <a:pt x="2676" y="0"/>
                    </a:lnTo>
                    <a:cubicBezTo>
                      <a:pt x="1642" y="2280"/>
                      <a:pt x="2888" y="4742"/>
                      <a:pt x="3192" y="7022"/>
                    </a:cubicBezTo>
                    <a:cubicBezTo>
                      <a:pt x="3618" y="10092"/>
                      <a:pt x="2919" y="13283"/>
                      <a:pt x="1369" y="15958"/>
                    </a:cubicBezTo>
                    <a:cubicBezTo>
                      <a:pt x="943" y="16627"/>
                      <a:pt x="487" y="17265"/>
                      <a:pt x="1" y="17873"/>
                    </a:cubicBezTo>
                    <a:cubicBezTo>
                      <a:pt x="609" y="17386"/>
                      <a:pt x="1156" y="16779"/>
                      <a:pt x="1673" y="16140"/>
                    </a:cubicBezTo>
                    <a:cubicBezTo>
                      <a:pt x="3618" y="13557"/>
                      <a:pt x="4439" y="10122"/>
                      <a:pt x="3891" y="6930"/>
                    </a:cubicBezTo>
                    <a:cubicBezTo>
                      <a:pt x="3527" y="4590"/>
                      <a:pt x="2128" y="2401"/>
                      <a:pt x="2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7669450" y="3310695"/>
                <a:ext cx="165764" cy="194382"/>
              </a:xfrm>
              <a:custGeom>
                <a:avLst/>
                <a:gdLst/>
                <a:ahLst/>
                <a:cxnLst/>
                <a:rect l="l" t="t" r="r" b="b"/>
                <a:pathLst>
                  <a:path w="12494" h="14651" extrusionOk="0">
                    <a:moveTo>
                      <a:pt x="12494" y="0"/>
                    </a:moveTo>
                    <a:lnTo>
                      <a:pt x="12494" y="0"/>
                    </a:lnTo>
                    <a:cubicBezTo>
                      <a:pt x="7934" y="4529"/>
                      <a:pt x="3770" y="9423"/>
                      <a:pt x="1" y="14651"/>
                    </a:cubicBezTo>
                    <a:cubicBezTo>
                      <a:pt x="4560" y="10122"/>
                      <a:pt x="8724" y="5198"/>
                      <a:pt x="12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7718659" y="3333674"/>
                <a:ext cx="172610" cy="209308"/>
              </a:xfrm>
              <a:custGeom>
                <a:avLst/>
                <a:gdLst/>
                <a:ahLst/>
                <a:cxnLst/>
                <a:rect l="l" t="t" r="r" b="b"/>
                <a:pathLst>
                  <a:path w="13010" h="15776" extrusionOk="0">
                    <a:moveTo>
                      <a:pt x="13010" y="1"/>
                    </a:moveTo>
                    <a:lnTo>
                      <a:pt x="13010" y="1"/>
                    </a:lnTo>
                    <a:cubicBezTo>
                      <a:pt x="8146" y="4773"/>
                      <a:pt x="4073" y="10305"/>
                      <a:pt x="0" y="15776"/>
                    </a:cubicBezTo>
                    <a:cubicBezTo>
                      <a:pt x="4863" y="10973"/>
                      <a:pt x="8937" y="5472"/>
                      <a:pt x="13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6669332" y="3137687"/>
                <a:ext cx="387557" cy="365108"/>
              </a:xfrm>
              <a:custGeom>
                <a:avLst/>
                <a:gdLst/>
                <a:ahLst/>
                <a:cxnLst/>
                <a:rect l="l" t="t" r="r" b="b"/>
                <a:pathLst>
                  <a:path w="29211" h="27519" extrusionOk="0">
                    <a:moveTo>
                      <a:pt x="4286" y="2250"/>
                    </a:moveTo>
                    <a:lnTo>
                      <a:pt x="4286" y="2250"/>
                    </a:lnTo>
                    <a:cubicBezTo>
                      <a:pt x="4287" y="2250"/>
                      <a:pt x="4288" y="2250"/>
                      <a:pt x="4288" y="2250"/>
                    </a:cubicBezTo>
                    <a:lnTo>
                      <a:pt x="4288" y="2250"/>
                    </a:lnTo>
                    <a:cubicBezTo>
                      <a:pt x="4288" y="2250"/>
                      <a:pt x="4287" y="2250"/>
                      <a:pt x="4286" y="2250"/>
                    </a:cubicBezTo>
                    <a:close/>
                    <a:moveTo>
                      <a:pt x="21855" y="0"/>
                    </a:moveTo>
                    <a:lnTo>
                      <a:pt x="21855" y="0"/>
                    </a:lnTo>
                    <a:cubicBezTo>
                      <a:pt x="20761" y="1247"/>
                      <a:pt x="18025" y="1551"/>
                      <a:pt x="16475" y="1824"/>
                    </a:cubicBezTo>
                    <a:cubicBezTo>
                      <a:pt x="14378" y="2189"/>
                      <a:pt x="12220" y="2371"/>
                      <a:pt x="10092" y="2554"/>
                    </a:cubicBezTo>
                    <a:cubicBezTo>
                      <a:pt x="9222" y="2622"/>
                      <a:pt x="8340" y="2690"/>
                      <a:pt x="7465" y="2690"/>
                    </a:cubicBezTo>
                    <a:cubicBezTo>
                      <a:pt x="6383" y="2690"/>
                      <a:pt x="5313" y="2586"/>
                      <a:pt x="4288" y="2250"/>
                    </a:cubicBezTo>
                    <a:lnTo>
                      <a:pt x="4288" y="2250"/>
                    </a:lnTo>
                    <a:cubicBezTo>
                      <a:pt x="4592" y="2358"/>
                      <a:pt x="4894" y="6476"/>
                      <a:pt x="4955" y="6961"/>
                    </a:cubicBezTo>
                    <a:cubicBezTo>
                      <a:pt x="5168" y="8694"/>
                      <a:pt x="5381" y="10396"/>
                      <a:pt x="5472" y="12128"/>
                    </a:cubicBezTo>
                    <a:cubicBezTo>
                      <a:pt x="5533" y="13891"/>
                      <a:pt x="5593" y="15654"/>
                      <a:pt x="5077" y="17265"/>
                    </a:cubicBezTo>
                    <a:cubicBezTo>
                      <a:pt x="4773" y="18177"/>
                      <a:pt x="4286" y="19058"/>
                      <a:pt x="3466" y="19818"/>
                    </a:cubicBezTo>
                    <a:cubicBezTo>
                      <a:pt x="2584" y="20700"/>
                      <a:pt x="1460" y="21277"/>
                      <a:pt x="335" y="21824"/>
                    </a:cubicBezTo>
                    <a:cubicBezTo>
                      <a:pt x="213" y="21885"/>
                      <a:pt x="92" y="21946"/>
                      <a:pt x="61" y="22068"/>
                    </a:cubicBezTo>
                    <a:cubicBezTo>
                      <a:pt x="1" y="22250"/>
                      <a:pt x="122" y="22402"/>
                      <a:pt x="244" y="22524"/>
                    </a:cubicBezTo>
                    <a:cubicBezTo>
                      <a:pt x="2371" y="25016"/>
                      <a:pt x="5472" y="26566"/>
                      <a:pt x="8694" y="27174"/>
                    </a:cubicBezTo>
                    <a:cubicBezTo>
                      <a:pt x="9949" y="27411"/>
                      <a:pt x="11223" y="27519"/>
                      <a:pt x="12500" y="27519"/>
                    </a:cubicBezTo>
                    <a:cubicBezTo>
                      <a:pt x="14498" y="27519"/>
                      <a:pt x="16503" y="27255"/>
                      <a:pt x="18451" y="26809"/>
                    </a:cubicBezTo>
                    <a:cubicBezTo>
                      <a:pt x="22767" y="25837"/>
                      <a:pt x="27174" y="23739"/>
                      <a:pt x="29211" y="19818"/>
                    </a:cubicBezTo>
                    <a:cubicBezTo>
                      <a:pt x="27630" y="19818"/>
                      <a:pt x="25715" y="18542"/>
                      <a:pt x="24803" y="17326"/>
                    </a:cubicBezTo>
                    <a:cubicBezTo>
                      <a:pt x="23831" y="15989"/>
                      <a:pt x="23344" y="14408"/>
                      <a:pt x="22949" y="12827"/>
                    </a:cubicBezTo>
                    <a:cubicBezTo>
                      <a:pt x="21885" y="8542"/>
                      <a:pt x="21430" y="4408"/>
                      <a:pt x="21855" y="0"/>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6727006" y="3137687"/>
                <a:ext cx="235923" cy="248434"/>
              </a:xfrm>
              <a:custGeom>
                <a:avLst/>
                <a:gdLst/>
                <a:ahLst/>
                <a:cxnLst/>
                <a:rect l="l" t="t" r="r" b="b"/>
                <a:pathLst>
                  <a:path w="17782" h="18725" extrusionOk="0">
                    <a:moveTo>
                      <a:pt x="17569" y="0"/>
                    </a:moveTo>
                    <a:cubicBezTo>
                      <a:pt x="17562" y="7"/>
                      <a:pt x="17556" y="14"/>
                      <a:pt x="17549" y="22"/>
                    </a:cubicBezTo>
                    <a:lnTo>
                      <a:pt x="17549" y="22"/>
                    </a:lnTo>
                    <a:cubicBezTo>
                      <a:pt x="17556" y="15"/>
                      <a:pt x="17562" y="8"/>
                      <a:pt x="17569" y="0"/>
                    </a:cubicBezTo>
                    <a:close/>
                    <a:moveTo>
                      <a:pt x="17549" y="22"/>
                    </a:moveTo>
                    <a:cubicBezTo>
                      <a:pt x="16413" y="1250"/>
                      <a:pt x="13700" y="1552"/>
                      <a:pt x="12158" y="1824"/>
                    </a:cubicBezTo>
                    <a:cubicBezTo>
                      <a:pt x="10061" y="2219"/>
                      <a:pt x="7933" y="2371"/>
                      <a:pt x="5806" y="2554"/>
                    </a:cubicBezTo>
                    <a:cubicBezTo>
                      <a:pt x="4936" y="2622"/>
                      <a:pt x="4054" y="2690"/>
                      <a:pt x="3178" y="2690"/>
                    </a:cubicBezTo>
                    <a:cubicBezTo>
                      <a:pt x="2096" y="2690"/>
                      <a:pt x="1025" y="2586"/>
                      <a:pt x="0" y="2250"/>
                    </a:cubicBezTo>
                    <a:lnTo>
                      <a:pt x="0" y="2250"/>
                    </a:lnTo>
                    <a:cubicBezTo>
                      <a:pt x="304" y="2371"/>
                      <a:pt x="578" y="6475"/>
                      <a:pt x="638" y="6961"/>
                    </a:cubicBezTo>
                    <a:cubicBezTo>
                      <a:pt x="882" y="8694"/>
                      <a:pt x="1064" y="10396"/>
                      <a:pt x="1155" y="12128"/>
                    </a:cubicBezTo>
                    <a:cubicBezTo>
                      <a:pt x="1246" y="13922"/>
                      <a:pt x="1216" y="15593"/>
                      <a:pt x="760" y="17265"/>
                    </a:cubicBezTo>
                    <a:lnTo>
                      <a:pt x="760" y="17235"/>
                    </a:lnTo>
                    <a:cubicBezTo>
                      <a:pt x="638" y="17751"/>
                      <a:pt x="456" y="18238"/>
                      <a:pt x="243" y="18724"/>
                    </a:cubicBezTo>
                    <a:cubicBezTo>
                      <a:pt x="334" y="18542"/>
                      <a:pt x="2280" y="18238"/>
                      <a:pt x="2553" y="18147"/>
                    </a:cubicBezTo>
                    <a:cubicBezTo>
                      <a:pt x="3374" y="17873"/>
                      <a:pt x="4164" y="17539"/>
                      <a:pt x="4924" y="17144"/>
                    </a:cubicBezTo>
                    <a:cubicBezTo>
                      <a:pt x="6353" y="16444"/>
                      <a:pt x="7812" y="15806"/>
                      <a:pt x="9210" y="15016"/>
                    </a:cubicBezTo>
                    <a:cubicBezTo>
                      <a:pt x="11338" y="13861"/>
                      <a:pt x="13526" y="12493"/>
                      <a:pt x="15289" y="10760"/>
                    </a:cubicBezTo>
                    <a:cubicBezTo>
                      <a:pt x="16049" y="10001"/>
                      <a:pt x="17295" y="8846"/>
                      <a:pt x="17508" y="7782"/>
                    </a:cubicBezTo>
                    <a:cubicBezTo>
                      <a:pt x="17782" y="6505"/>
                      <a:pt x="17295" y="4742"/>
                      <a:pt x="17326" y="3405"/>
                    </a:cubicBezTo>
                    <a:cubicBezTo>
                      <a:pt x="17326" y="2776"/>
                      <a:pt x="17149" y="499"/>
                      <a:pt x="17549" y="22"/>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6498341" y="2372404"/>
                <a:ext cx="602504" cy="833451"/>
              </a:xfrm>
              <a:custGeom>
                <a:avLst/>
                <a:gdLst/>
                <a:ahLst/>
                <a:cxnLst/>
                <a:rect l="l" t="t" r="r" b="b"/>
                <a:pathLst>
                  <a:path w="45412" h="62819" extrusionOk="0">
                    <a:moveTo>
                      <a:pt x="23399" y="1"/>
                    </a:moveTo>
                    <a:cubicBezTo>
                      <a:pt x="18540" y="1"/>
                      <a:pt x="13646" y="1506"/>
                      <a:pt x="9667" y="4276"/>
                    </a:cubicBezTo>
                    <a:cubicBezTo>
                      <a:pt x="6749" y="6313"/>
                      <a:pt x="4378" y="8927"/>
                      <a:pt x="2767" y="11966"/>
                    </a:cubicBezTo>
                    <a:cubicBezTo>
                      <a:pt x="1733" y="13942"/>
                      <a:pt x="1004" y="16070"/>
                      <a:pt x="700" y="18319"/>
                    </a:cubicBezTo>
                    <a:cubicBezTo>
                      <a:pt x="1" y="23030"/>
                      <a:pt x="609" y="28015"/>
                      <a:pt x="1065" y="32757"/>
                    </a:cubicBezTo>
                    <a:cubicBezTo>
                      <a:pt x="1551" y="37803"/>
                      <a:pt x="2280" y="42848"/>
                      <a:pt x="3314" y="47833"/>
                    </a:cubicBezTo>
                    <a:cubicBezTo>
                      <a:pt x="3739" y="49839"/>
                      <a:pt x="4195" y="51845"/>
                      <a:pt x="5138" y="53669"/>
                    </a:cubicBezTo>
                    <a:cubicBezTo>
                      <a:pt x="7387" y="57955"/>
                      <a:pt x="12645" y="60083"/>
                      <a:pt x="17022" y="61390"/>
                    </a:cubicBezTo>
                    <a:cubicBezTo>
                      <a:pt x="19248" y="62070"/>
                      <a:pt x="21880" y="62819"/>
                      <a:pt x="24296" y="62819"/>
                    </a:cubicBezTo>
                    <a:cubicBezTo>
                      <a:pt x="24684" y="62819"/>
                      <a:pt x="25067" y="62800"/>
                      <a:pt x="25442" y="62757"/>
                    </a:cubicBezTo>
                    <a:cubicBezTo>
                      <a:pt x="31278" y="62089"/>
                      <a:pt x="36810" y="58684"/>
                      <a:pt x="41157" y="54915"/>
                    </a:cubicBezTo>
                    <a:cubicBezTo>
                      <a:pt x="42038" y="54156"/>
                      <a:pt x="42920" y="53335"/>
                      <a:pt x="43467" y="52301"/>
                    </a:cubicBezTo>
                    <a:cubicBezTo>
                      <a:pt x="44105" y="51086"/>
                      <a:pt x="44227" y="49627"/>
                      <a:pt x="44348" y="48228"/>
                    </a:cubicBezTo>
                    <a:cubicBezTo>
                      <a:pt x="44409" y="47317"/>
                      <a:pt x="44470" y="46435"/>
                      <a:pt x="44530" y="45523"/>
                    </a:cubicBezTo>
                    <a:lnTo>
                      <a:pt x="44561" y="45523"/>
                    </a:lnTo>
                    <a:cubicBezTo>
                      <a:pt x="45017" y="38806"/>
                      <a:pt x="45199" y="32149"/>
                      <a:pt x="45199" y="25401"/>
                    </a:cubicBezTo>
                    <a:cubicBezTo>
                      <a:pt x="45199" y="20994"/>
                      <a:pt x="45412" y="16678"/>
                      <a:pt x="43710" y="12514"/>
                    </a:cubicBezTo>
                    <a:cubicBezTo>
                      <a:pt x="42281" y="8927"/>
                      <a:pt x="39698" y="5796"/>
                      <a:pt x="36384" y="3790"/>
                    </a:cubicBezTo>
                    <a:cubicBezTo>
                      <a:pt x="34804" y="2848"/>
                      <a:pt x="33071" y="2118"/>
                      <a:pt x="31339" y="1450"/>
                    </a:cubicBezTo>
                    <a:cubicBezTo>
                      <a:pt x="28813" y="470"/>
                      <a:pt x="26111" y="1"/>
                      <a:pt x="23399" y="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6745952" y="2698931"/>
                <a:ext cx="53242" cy="240354"/>
              </a:xfrm>
              <a:custGeom>
                <a:avLst/>
                <a:gdLst/>
                <a:ahLst/>
                <a:cxnLst/>
                <a:rect l="l" t="t" r="r" b="b"/>
                <a:pathLst>
                  <a:path w="4013" h="18116" extrusionOk="0">
                    <a:moveTo>
                      <a:pt x="882" y="0"/>
                    </a:moveTo>
                    <a:lnTo>
                      <a:pt x="882" y="0"/>
                    </a:lnTo>
                    <a:cubicBezTo>
                      <a:pt x="1125" y="3799"/>
                      <a:pt x="1156" y="7629"/>
                      <a:pt x="761" y="11429"/>
                    </a:cubicBezTo>
                    <a:cubicBezTo>
                      <a:pt x="669" y="12888"/>
                      <a:pt x="1" y="14985"/>
                      <a:pt x="1490" y="16019"/>
                    </a:cubicBezTo>
                    <a:cubicBezTo>
                      <a:pt x="2223" y="16429"/>
                      <a:pt x="2984" y="16472"/>
                      <a:pt x="3692" y="16638"/>
                    </a:cubicBezTo>
                    <a:lnTo>
                      <a:pt x="3692" y="16638"/>
                    </a:lnTo>
                    <a:cubicBezTo>
                      <a:pt x="3781" y="17131"/>
                      <a:pt x="3897" y="17623"/>
                      <a:pt x="4013" y="18116"/>
                    </a:cubicBezTo>
                    <a:cubicBezTo>
                      <a:pt x="3983" y="17569"/>
                      <a:pt x="3952" y="17022"/>
                      <a:pt x="3922" y="16444"/>
                    </a:cubicBezTo>
                    <a:cubicBezTo>
                      <a:pt x="3223" y="16170"/>
                      <a:pt x="2372" y="16019"/>
                      <a:pt x="1764" y="15593"/>
                    </a:cubicBezTo>
                    <a:cubicBezTo>
                      <a:pt x="669" y="14651"/>
                      <a:pt x="1429" y="12827"/>
                      <a:pt x="1490" y="11520"/>
                    </a:cubicBezTo>
                    <a:cubicBezTo>
                      <a:pt x="1946" y="7690"/>
                      <a:pt x="1794" y="3739"/>
                      <a:pt x="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6923803" y="2730348"/>
                <a:ext cx="47192" cy="65621"/>
              </a:xfrm>
              <a:custGeom>
                <a:avLst/>
                <a:gdLst/>
                <a:ahLst/>
                <a:cxnLst/>
                <a:rect l="l" t="t" r="r" b="b"/>
                <a:pathLst>
                  <a:path w="3557" h="4946" extrusionOk="0">
                    <a:moveTo>
                      <a:pt x="1720" y="1"/>
                    </a:moveTo>
                    <a:cubicBezTo>
                      <a:pt x="1694" y="1"/>
                      <a:pt x="1668" y="1"/>
                      <a:pt x="1642" y="3"/>
                    </a:cubicBezTo>
                    <a:cubicBezTo>
                      <a:pt x="487" y="64"/>
                      <a:pt x="0" y="1249"/>
                      <a:pt x="91" y="2465"/>
                    </a:cubicBezTo>
                    <a:lnTo>
                      <a:pt x="61" y="2465"/>
                    </a:lnTo>
                    <a:cubicBezTo>
                      <a:pt x="131" y="3465"/>
                      <a:pt x="913" y="4946"/>
                      <a:pt x="1943" y="4946"/>
                    </a:cubicBezTo>
                    <a:cubicBezTo>
                      <a:pt x="2259" y="4946"/>
                      <a:pt x="2599" y="4806"/>
                      <a:pt x="2949" y="4471"/>
                    </a:cubicBezTo>
                    <a:cubicBezTo>
                      <a:pt x="3557" y="3894"/>
                      <a:pt x="3526" y="2830"/>
                      <a:pt x="3465" y="2070"/>
                    </a:cubicBezTo>
                    <a:cubicBezTo>
                      <a:pt x="3435" y="1553"/>
                      <a:pt x="3253" y="1067"/>
                      <a:pt x="2949" y="641"/>
                    </a:cubicBezTo>
                    <a:cubicBezTo>
                      <a:pt x="2660" y="266"/>
                      <a:pt x="2207" y="1"/>
                      <a:pt x="17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6612070" y="2757679"/>
                <a:ext cx="48400" cy="63604"/>
              </a:xfrm>
              <a:custGeom>
                <a:avLst/>
                <a:gdLst/>
                <a:ahLst/>
                <a:cxnLst/>
                <a:rect l="l" t="t" r="r" b="b"/>
                <a:pathLst>
                  <a:path w="3648" h="4794" extrusionOk="0">
                    <a:moveTo>
                      <a:pt x="1508" y="0"/>
                    </a:moveTo>
                    <a:cubicBezTo>
                      <a:pt x="1346" y="0"/>
                      <a:pt x="1186" y="32"/>
                      <a:pt x="1034" y="101"/>
                    </a:cubicBezTo>
                    <a:cubicBezTo>
                      <a:pt x="274" y="435"/>
                      <a:pt x="0" y="1438"/>
                      <a:pt x="61" y="2411"/>
                    </a:cubicBezTo>
                    <a:cubicBezTo>
                      <a:pt x="152" y="3323"/>
                      <a:pt x="426" y="4204"/>
                      <a:pt x="1277" y="4660"/>
                    </a:cubicBezTo>
                    <a:cubicBezTo>
                      <a:pt x="1441" y="4752"/>
                      <a:pt x="1622" y="4794"/>
                      <a:pt x="1805" y="4794"/>
                    </a:cubicBezTo>
                    <a:cubicBezTo>
                      <a:pt x="2232" y="4794"/>
                      <a:pt x="2672" y="4566"/>
                      <a:pt x="2949" y="4204"/>
                    </a:cubicBezTo>
                    <a:cubicBezTo>
                      <a:pt x="3648" y="3293"/>
                      <a:pt x="3465" y="1773"/>
                      <a:pt x="2918" y="830"/>
                    </a:cubicBezTo>
                    <a:cubicBezTo>
                      <a:pt x="2613" y="361"/>
                      <a:pt x="2054" y="0"/>
                      <a:pt x="1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6704014" y="2967107"/>
                <a:ext cx="209308" cy="85589"/>
              </a:xfrm>
              <a:custGeom>
                <a:avLst/>
                <a:gdLst/>
                <a:ahLst/>
                <a:cxnLst/>
                <a:rect l="l" t="t" r="r" b="b"/>
                <a:pathLst>
                  <a:path w="15776" h="6451" extrusionOk="0">
                    <a:moveTo>
                      <a:pt x="15746" y="0"/>
                    </a:moveTo>
                    <a:cubicBezTo>
                      <a:pt x="13071" y="31"/>
                      <a:pt x="10366" y="31"/>
                      <a:pt x="7721" y="426"/>
                    </a:cubicBezTo>
                    <a:cubicBezTo>
                      <a:pt x="5077" y="821"/>
                      <a:pt x="2463" y="1246"/>
                      <a:pt x="1" y="2341"/>
                    </a:cubicBezTo>
                    <a:cubicBezTo>
                      <a:pt x="1095" y="3526"/>
                      <a:pt x="2371" y="4529"/>
                      <a:pt x="3800" y="5289"/>
                    </a:cubicBezTo>
                    <a:cubicBezTo>
                      <a:pt x="5221" y="6042"/>
                      <a:pt x="6724" y="6450"/>
                      <a:pt x="8172" y="6450"/>
                    </a:cubicBezTo>
                    <a:cubicBezTo>
                      <a:pt x="10349" y="6450"/>
                      <a:pt x="12401" y="5528"/>
                      <a:pt x="13861" y="3465"/>
                    </a:cubicBezTo>
                    <a:cubicBezTo>
                      <a:pt x="14591" y="2432"/>
                      <a:pt x="15350" y="1155"/>
                      <a:pt x="15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6704412" y="2966563"/>
                <a:ext cx="208910" cy="41992"/>
              </a:xfrm>
              <a:custGeom>
                <a:avLst/>
                <a:gdLst/>
                <a:ahLst/>
                <a:cxnLst/>
                <a:rect l="l" t="t" r="r" b="b"/>
                <a:pathLst>
                  <a:path w="15746" h="3165" extrusionOk="0">
                    <a:moveTo>
                      <a:pt x="14364" y="0"/>
                    </a:moveTo>
                    <a:cubicBezTo>
                      <a:pt x="13536" y="0"/>
                      <a:pt x="12686" y="82"/>
                      <a:pt x="11886" y="102"/>
                    </a:cubicBezTo>
                    <a:cubicBezTo>
                      <a:pt x="10487" y="163"/>
                      <a:pt x="9089" y="254"/>
                      <a:pt x="7691" y="467"/>
                    </a:cubicBezTo>
                    <a:cubicBezTo>
                      <a:pt x="5168" y="862"/>
                      <a:pt x="2372" y="1287"/>
                      <a:pt x="1" y="2382"/>
                    </a:cubicBezTo>
                    <a:cubicBezTo>
                      <a:pt x="335" y="2959"/>
                      <a:pt x="1399" y="3020"/>
                      <a:pt x="2007" y="3081"/>
                    </a:cubicBezTo>
                    <a:cubicBezTo>
                      <a:pt x="2680" y="3138"/>
                      <a:pt x="3355" y="3164"/>
                      <a:pt x="4030" y="3164"/>
                    </a:cubicBezTo>
                    <a:cubicBezTo>
                      <a:pt x="6584" y="3164"/>
                      <a:pt x="9142" y="2783"/>
                      <a:pt x="11643" y="2230"/>
                    </a:cubicBezTo>
                    <a:cubicBezTo>
                      <a:pt x="13071" y="1895"/>
                      <a:pt x="14895" y="1439"/>
                      <a:pt x="15746" y="102"/>
                    </a:cubicBezTo>
                    <a:cubicBezTo>
                      <a:pt x="15746" y="102"/>
                      <a:pt x="15716" y="102"/>
                      <a:pt x="15716" y="72"/>
                    </a:cubicBezTo>
                    <a:lnTo>
                      <a:pt x="15716" y="102"/>
                    </a:lnTo>
                    <a:cubicBezTo>
                      <a:pt x="15280" y="26"/>
                      <a:pt x="14826" y="0"/>
                      <a:pt x="143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6704014" y="2967107"/>
                <a:ext cx="209308" cy="95181"/>
              </a:xfrm>
              <a:custGeom>
                <a:avLst/>
                <a:gdLst/>
                <a:ahLst/>
                <a:cxnLst/>
                <a:rect l="l" t="t" r="r" b="b"/>
                <a:pathLst>
                  <a:path w="15776" h="7174" fill="none" extrusionOk="0">
                    <a:moveTo>
                      <a:pt x="15746" y="0"/>
                    </a:moveTo>
                    <a:cubicBezTo>
                      <a:pt x="13071" y="31"/>
                      <a:pt x="10366" y="31"/>
                      <a:pt x="7721" y="426"/>
                    </a:cubicBezTo>
                    <a:cubicBezTo>
                      <a:pt x="5077" y="821"/>
                      <a:pt x="2463" y="1246"/>
                      <a:pt x="1" y="2341"/>
                    </a:cubicBezTo>
                    <a:cubicBezTo>
                      <a:pt x="1095" y="3526"/>
                      <a:pt x="2371" y="4529"/>
                      <a:pt x="3800" y="5289"/>
                    </a:cubicBezTo>
                    <a:cubicBezTo>
                      <a:pt x="7356" y="7173"/>
                      <a:pt x="11429" y="6900"/>
                      <a:pt x="13861" y="3465"/>
                    </a:cubicBezTo>
                    <a:cubicBezTo>
                      <a:pt x="14591" y="2432"/>
                      <a:pt x="15350" y="1155"/>
                      <a:pt x="15776" y="0"/>
                    </a:cubicBezTo>
                    <a:lnTo>
                      <a:pt x="15746" y="0"/>
                    </a:lnTo>
                    <a:close/>
                  </a:path>
                </a:pathLst>
              </a:custGeom>
              <a:solidFill>
                <a:schemeClr val="accent3"/>
              </a:solidFill>
              <a:ln w="19000" cap="flat" cmpd="sng">
                <a:solidFill>
                  <a:srgbClr val="E6C0B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6855648" y="2594608"/>
                <a:ext cx="178660" cy="71167"/>
              </a:xfrm>
              <a:custGeom>
                <a:avLst/>
                <a:gdLst/>
                <a:ahLst/>
                <a:cxnLst/>
                <a:rect l="l" t="t" r="r" b="b"/>
                <a:pathLst>
                  <a:path w="13466" h="5364" extrusionOk="0">
                    <a:moveTo>
                      <a:pt x="5201" y="0"/>
                    </a:moveTo>
                    <a:cubicBezTo>
                      <a:pt x="4401" y="0"/>
                      <a:pt x="3349" y="450"/>
                      <a:pt x="3010" y="811"/>
                    </a:cubicBezTo>
                    <a:cubicBezTo>
                      <a:pt x="3162" y="599"/>
                      <a:pt x="3283" y="386"/>
                      <a:pt x="3374" y="143"/>
                    </a:cubicBezTo>
                    <a:cubicBezTo>
                      <a:pt x="3328" y="119"/>
                      <a:pt x="3281" y="109"/>
                      <a:pt x="3237" y="109"/>
                    </a:cubicBezTo>
                    <a:cubicBezTo>
                      <a:pt x="3164" y="109"/>
                      <a:pt x="3096" y="135"/>
                      <a:pt x="3040" y="173"/>
                    </a:cubicBezTo>
                    <a:cubicBezTo>
                      <a:pt x="2493" y="477"/>
                      <a:pt x="2006" y="842"/>
                      <a:pt x="1551" y="1298"/>
                    </a:cubicBezTo>
                    <a:cubicBezTo>
                      <a:pt x="547" y="2301"/>
                      <a:pt x="0" y="4246"/>
                      <a:pt x="1855" y="4702"/>
                    </a:cubicBezTo>
                    <a:cubicBezTo>
                      <a:pt x="2076" y="4757"/>
                      <a:pt x="2301" y="4779"/>
                      <a:pt x="2526" y="4779"/>
                    </a:cubicBezTo>
                    <a:cubicBezTo>
                      <a:pt x="3043" y="4779"/>
                      <a:pt x="3566" y="4665"/>
                      <a:pt x="4073" y="4580"/>
                    </a:cubicBezTo>
                    <a:cubicBezTo>
                      <a:pt x="5373" y="4307"/>
                      <a:pt x="6587" y="4221"/>
                      <a:pt x="7843" y="4221"/>
                    </a:cubicBezTo>
                    <a:cubicBezTo>
                      <a:pt x="8262" y="4221"/>
                      <a:pt x="8686" y="4231"/>
                      <a:pt x="9119" y="4246"/>
                    </a:cubicBezTo>
                    <a:cubicBezTo>
                      <a:pt x="10548" y="4337"/>
                      <a:pt x="11855" y="5067"/>
                      <a:pt x="13253" y="5340"/>
                    </a:cubicBezTo>
                    <a:cubicBezTo>
                      <a:pt x="13283" y="5355"/>
                      <a:pt x="13306" y="5363"/>
                      <a:pt x="13325" y="5363"/>
                    </a:cubicBezTo>
                    <a:cubicBezTo>
                      <a:pt x="13344" y="5363"/>
                      <a:pt x="13359" y="5355"/>
                      <a:pt x="13374" y="5340"/>
                    </a:cubicBezTo>
                    <a:cubicBezTo>
                      <a:pt x="13466" y="5310"/>
                      <a:pt x="13466" y="5219"/>
                      <a:pt x="13466" y="5127"/>
                    </a:cubicBezTo>
                    <a:cubicBezTo>
                      <a:pt x="13435" y="3699"/>
                      <a:pt x="11915" y="2483"/>
                      <a:pt x="10760" y="1754"/>
                    </a:cubicBezTo>
                    <a:cubicBezTo>
                      <a:pt x="9887" y="1210"/>
                      <a:pt x="8839" y="914"/>
                      <a:pt x="7801" y="914"/>
                    </a:cubicBezTo>
                    <a:cubicBezTo>
                      <a:pt x="7213" y="914"/>
                      <a:pt x="6628" y="1009"/>
                      <a:pt x="6080" y="1206"/>
                    </a:cubicBezTo>
                    <a:cubicBezTo>
                      <a:pt x="6262" y="933"/>
                      <a:pt x="6262" y="538"/>
                      <a:pt x="6019" y="295"/>
                    </a:cubicBezTo>
                    <a:cubicBezTo>
                      <a:pt x="5845" y="84"/>
                      <a:pt x="5546" y="0"/>
                      <a:pt x="5201" y="0"/>
                    </a:cubicBezTo>
                    <a:close/>
                  </a:path>
                </a:pathLst>
              </a:custGeom>
              <a:solidFill>
                <a:srgbClr val="DA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6526176" y="2622775"/>
                <a:ext cx="160112" cy="88707"/>
              </a:xfrm>
              <a:custGeom>
                <a:avLst/>
                <a:gdLst/>
                <a:ahLst/>
                <a:cxnLst/>
                <a:rect l="l" t="t" r="r" b="b"/>
                <a:pathLst>
                  <a:path w="12068" h="6686" extrusionOk="0">
                    <a:moveTo>
                      <a:pt x="6831" y="0"/>
                    </a:moveTo>
                    <a:cubicBezTo>
                      <a:pt x="6516" y="0"/>
                      <a:pt x="6202" y="39"/>
                      <a:pt x="5897" y="117"/>
                    </a:cubicBezTo>
                    <a:cubicBezTo>
                      <a:pt x="5623" y="178"/>
                      <a:pt x="5350" y="330"/>
                      <a:pt x="5259" y="603"/>
                    </a:cubicBezTo>
                    <a:cubicBezTo>
                      <a:pt x="5593" y="907"/>
                      <a:pt x="5958" y="1181"/>
                      <a:pt x="6353" y="1363"/>
                    </a:cubicBezTo>
                    <a:cubicBezTo>
                      <a:pt x="6004" y="1273"/>
                      <a:pt x="5647" y="1229"/>
                      <a:pt x="5293" y="1229"/>
                    </a:cubicBezTo>
                    <a:cubicBezTo>
                      <a:pt x="4689" y="1229"/>
                      <a:pt x="4093" y="1357"/>
                      <a:pt x="3556" y="1606"/>
                    </a:cubicBezTo>
                    <a:cubicBezTo>
                      <a:pt x="3496" y="1637"/>
                      <a:pt x="3404" y="1667"/>
                      <a:pt x="3404" y="1728"/>
                    </a:cubicBezTo>
                    <a:cubicBezTo>
                      <a:pt x="3336" y="1865"/>
                      <a:pt x="3490" y="1933"/>
                      <a:pt x="3661" y="1933"/>
                    </a:cubicBezTo>
                    <a:cubicBezTo>
                      <a:pt x="3718" y="1933"/>
                      <a:pt x="3777" y="1925"/>
                      <a:pt x="3830" y="1910"/>
                    </a:cubicBezTo>
                    <a:lnTo>
                      <a:pt x="3830" y="1910"/>
                    </a:lnTo>
                    <a:cubicBezTo>
                      <a:pt x="2219" y="2457"/>
                      <a:pt x="851" y="4220"/>
                      <a:pt x="213" y="5770"/>
                    </a:cubicBezTo>
                    <a:cubicBezTo>
                      <a:pt x="91" y="6044"/>
                      <a:pt x="0" y="6378"/>
                      <a:pt x="213" y="6591"/>
                    </a:cubicBezTo>
                    <a:cubicBezTo>
                      <a:pt x="299" y="6658"/>
                      <a:pt x="397" y="6686"/>
                      <a:pt x="500" y="6686"/>
                    </a:cubicBezTo>
                    <a:cubicBezTo>
                      <a:pt x="723" y="6686"/>
                      <a:pt x="968" y="6554"/>
                      <a:pt x="1155" y="6409"/>
                    </a:cubicBezTo>
                    <a:cubicBezTo>
                      <a:pt x="3340" y="4896"/>
                      <a:pt x="5989" y="4081"/>
                      <a:pt x="8627" y="4081"/>
                    </a:cubicBezTo>
                    <a:cubicBezTo>
                      <a:pt x="8852" y="4081"/>
                      <a:pt x="9077" y="4087"/>
                      <a:pt x="9301" y="4099"/>
                    </a:cubicBezTo>
                    <a:cubicBezTo>
                      <a:pt x="9607" y="4118"/>
                      <a:pt x="9958" y="4152"/>
                      <a:pt x="10302" y="4152"/>
                    </a:cubicBezTo>
                    <a:cubicBezTo>
                      <a:pt x="11052" y="4152"/>
                      <a:pt x="11769" y="3990"/>
                      <a:pt x="11915" y="3156"/>
                    </a:cubicBezTo>
                    <a:cubicBezTo>
                      <a:pt x="12067" y="2184"/>
                      <a:pt x="11398" y="846"/>
                      <a:pt x="10456" y="299"/>
                    </a:cubicBezTo>
                    <a:cubicBezTo>
                      <a:pt x="10152" y="147"/>
                      <a:pt x="9848" y="56"/>
                      <a:pt x="9514" y="56"/>
                    </a:cubicBezTo>
                    <a:cubicBezTo>
                      <a:pt x="9332" y="86"/>
                      <a:pt x="9149" y="117"/>
                      <a:pt x="9028" y="238"/>
                    </a:cubicBezTo>
                    <a:cubicBezTo>
                      <a:pt x="8936" y="360"/>
                      <a:pt x="8906" y="573"/>
                      <a:pt x="9028" y="694"/>
                    </a:cubicBezTo>
                    <a:cubicBezTo>
                      <a:pt x="8399" y="239"/>
                      <a:pt x="7615" y="0"/>
                      <a:pt x="6831" y="0"/>
                    </a:cubicBezTo>
                    <a:close/>
                  </a:path>
                </a:pathLst>
              </a:custGeom>
              <a:solidFill>
                <a:srgbClr val="DA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6466486" y="2352994"/>
                <a:ext cx="650094" cy="502175"/>
              </a:xfrm>
              <a:custGeom>
                <a:avLst/>
                <a:gdLst/>
                <a:ahLst/>
                <a:cxnLst/>
                <a:rect l="l" t="t" r="r" b="b"/>
                <a:pathLst>
                  <a:path w="48999" h="37850" extrusionOk="0">
                    <a:moveTo>
                      <a:pt x="25527" y="1"/>
                    </a:moveTo>
                    <a:cubicBezTo>
                      <a:pt x="24161" y="1"/>
                      <a:pt x="22770" y="110"/>
                      <a:pt x="21338" y="329"/>
                    </a:cubicBezTo>
                    <a:cubicBezTo>
                      <a:pt x="16931" y="1028"/>
                      <a:pt x="12676" y="2700"/>
                      <a:pt x="8998" y="5223"/>
                    </a:cubicBezTo>
                    <a:cubicBezTo>
                      <a:pt x="4347" y="8414"/>
                      <a:pt x="1" y="14129"/>
                      <a:pt x="791" y="20086"/>
                    </a:cubicBezTo>
                    <a:cubicBezTo>
                      <a:pt x="1216" y="23338"/>
                      <a:pt x="1581" y="26652"/>
                      <a:pt x="2067" y="29934"/>
                    </a:cubicBezTo>
                    <a:cubicBezTo>
                      <a:pt x="2463" y="32488"/>
                      <a:pt x="2675" y="35041"/>
                      <a:pt x="3131" y="37564"/>
                    </a:cubicBezTo>
                    <a:cubicBezTo>
                      <a:pt x="3158" y="37695"/>
                      <a:pt x="3229" y="37849"/>
                      <a:pt x="3346" y="37849"/>
                    </a:cubicBezTo>
                    <a:cubicBezTo>
                      <a:pt x="3365" y="37849"/>
                      <a:pt x="3384" y="37845"/>
                      <a:pt x="3405" y="37837"/>
                    </a:cubicBezTo>
                    <a:cubicBezTo>
                      <a:pt x="3435" y="37807"/>
                      <a:pt x="3466" y="37746"/>
                      <a:pt x="3496" y="37716"/>
                    </a:cubicBezTo>
                    <a:cubicBezTo>
                      <a:pt x="5229" y="34038"/>
                      <a:pt x="3982" y="29387"/>
                      <a:pt x="3587" y="25527"/>
                    </a:cubicBezTo>
                    <a:cubicBezTo>
                      <a:pt x="3466" y="24159"/>
                      <a:pt x="3922" y="23703"/>
                      <a:pt x="4864" y="22670"/>
                    </a:cubicBezTo>
                    <a:cubicBezTo>
                      <a:pt x="6779" y="20633"/>
                      <a:pt x="7843" y="17806"/>
                      <a:pt x="7751" y="15040"/>
                    </a:cubicBezTo>
                    <a:cubicBezTo>
                      <a:pt x="7721" y="14372"/>
                      <a:pt x="7660" y="13733"/>
                      <a:pt x="7782" y="13095"/>
                    </a:cubicBezTo>
                    <a:cubicBezTo>
                      <a:pt x="7903" y="12457"/>
                      <a:pt x="8238" y="11849"/>
                      <a:pt x="8572" y="11302"/>
                    </a:cubicBezTo>
                    <a:cubicBezTo>
                      <a:pt x="9636" y="9600"/>
                      <a:pt x="10943" y="8019"/>
                      <a:pt x="12432" y="6651"/>
                    </a:cubicBezTo>
                    <a:lnTo>
                      <a:pt x="12432" y="6651"/>
                    </a:lnTo>
                    <a:cubicBezTo>
                      <a:pt x="11703" y="8597"/>
                      <a:pt x="12159" y="11332"/>
                      <a:pt x="13162" y="13095"/>
                    </a:cubicBezTo>
                    <a:cubicBezTo>
                      <a:pt x="14195" y="14919"/>
                      <a:pt x="16171" y="16560"/>
                      <a:pt x="18329" y="16743"/>
                    </a:cubicBezTo>
                    <a:cubicBezTo>
                      <a:pt x="17934" y="14980"/>
                      <a:pt x="17691" y="13186"/>
                      <a:pt x="17630" y="11393"/>
                    </a:cubicBezTo>
                    <a:lnTo>
                      <a:pt x="17630" y="11393"/>
                    </a:lnTo>
                    <a:cubicBezTo>
                      <a:pt x="18056" y="13247"/>
                      <a:pt x="18907" y="15010"/>
                      <a:pt x="20092" y="16530"/>
                    </a:cubicBezTo>
                    <a:cubicBezTo>
                      <a:pt x="20885" y="17527"/>
                      <a:pt x="22043" y="18459"/>
                      <a:pt x="23259" y="18459"/>
                    </a:cubicBezTo>
                    <a:cubicBezTo>
                      <a:pt x="23489" y="18459"/>
                      <a:pt x="23720" y="18426"/>
                      <a:pt x="23952" y="18354"/>
                    </a:cubicBezTo>
                    <a:cubicBezTo>
                      <a:pt x="21217" y="14585"/>
                      <a:pt x="19150" y="10056"/>
                      <a:pt x="19454" y="5405"/>
                    </a:cubicBezTo>
                    <a:lnTo>
                      <a:pt x="19454" y="5405"/>
                    </a:lnTo>
                    <a:cubicBezTo>
                      <a:pt x="20062" y="7989"/>
                      <a:pt x="20791" y="10603"/>
                      <a:pt x="22220" y="12822"/>
                    </a:cubicBezTo>
                    <a:cubicBezTo>
                      <a:pt x="23679" y="15040"/>
                      <a:pt x="25989" y="16834"/>
                      <a:pt x="28633" y="17016"/>
                    </a:cubicBezTo>
                    <a:cubicBezTo>
                      <a:pt x="29697" y="13885"/>
                      <a:pt x="28603" y="10481"/>
                      <a:pt x="27509" y="7381"/>
                    </a:cubicBezTo>
                    <a:lnTo>
                      <a:pt x="27509" y="7381"/>
                    </a:lnTo>
                    <a:cubicBezTo>
                      <a:pt x="28451" y="8931"/>
                      <a:pt x="29393" y="10512"/>
                      <a:pt x="30822" y="11606"/>
                    </a:cubicBezTo>
                    <a:cubicBezTo>
                      <a:pt x="31558" y="12165"/>
                      <a:pt x="32407" y="12610"/>
                      <a:pt x="33316" y="12610"/>
                    </a:cubicBezTo>
                    <a:cubicBezTo>
                      <a:pt x="33346" y="12610"/>
                      <a:pt x="33376" y="12610"/>
                      <a:pt x="33405" y="12609"/>
                    </a:cubicBezTo>
                    <a:cubicBezTo>
                      <a:pt x="36506" y="12487"/>
                      <a:pt x="35928" y="8353"/>
                      <a:pt x="35776" y="6226"/>
                    </a:cubicBezTo>
                    <a:lnTo>
                      <a:pt x="35776" y="6226"/>
                    </a:lnTo>
                    <a:cubicBezTo>
                      <a:pt x="35867" y="7442"/>
                      <a:pt x="36080" y="8657"/>
                      <a:pt x="36415" y="9873"/>
                    </a:cubicBezTo>
                    <a:cubicBezTo>
                      <a:pt x="36506" y="10208"/>
                      <a:pt x="36627" y="10572"/>
                      <a:pt x="36931" y="10755"/>
                    </a:cubicBezTo>
                    <a:cubicBezTo>
                      <a:pt x="37011" y="10808"/>
                      <a:pt x="37112" y="10833"/>
                      <a:pt x="37214" y="10833"/>
                    </a:cubicBezTo>
                    <a:cubicBezTo>
                      <a:pt x="37463" y="10833"/>
                      <a:pt x="37722" y="10687"/>
                      <a:pt x="37722" y="10451"/>
                    </a:cubicBezTo>
                    <a:cubicBezTo>
                      <a:pt x="37904" y="11819"/>
                      <a:pt x="38329" y="13217"/>
                      <a:pt x="39302" y="14189"/>
                    </a:cubicBezTo>
                    <a:cubicBezTo>
                      <a:pt x="39952" y="14860"/>
                      <a:pt x="40888" y="15286"/>
                      <a:pt x="41791" y="15286"/>
                    </a:cubicBezTo>
                    <a:cubicBezTo>
                      <a:pt x="42238" y="15286"/>
                      <a:pt x="42678" y="15181"/>
                      <a:pt x="43071" y="14949"/>
                    </a:cubicBezTo>
                    <a:lnTo>
                      <a:pt x="43071" y="14949"/>
                    </a:lnTo>
                    <a:cubicBezTo>
                      <a:pt x="42494" y="16469"/>
                      <a:pt x="43527" y="18384"/>
                      <a:pt x="45077" y="18688"/>
                    </a:cubicBezTo>
                    <a:cubicBezTo>
                      <a:pt x="45351" y="18718"/>
                      <a:pt x="45655" y="18779"/>
                      <a:pt x="45807" y="18992"/>
                    </a:cubicBezTo>
                    <a:cubicBezTo>
                      <a:pt x="45868" y="19083"/>
                      <a:pt x="45898" y="19205"/>
                      <a:pt x="45898" y="19326"/>
                    </a:cubicBezTo>
                    <a:lnTo>
                      <a:pt x="45898" y="19296"/>
                    </a:lnTo>
                    <a:cubicBezTo>
                      <a:pt x="46415" y="21940"/>
                      <a:pt x="46476" y="24615"/>
                      <a:pt x="46536" y="27259"/>
                    </a:cubicBezTo>
                    <a:cubicBezTo>
                      <a:pt x="46567" y="28475"/>
                      <a:pt x="46658" y="29722"/>
                      <a:pt x="46506" y="30907"/>
                    </a:cubicBezTo>
                    <a:cubicBezTo>
                      <a:pt x="46324" y="32579"/>
                      <a:pt x="46445" y="33977"/>
                      <a:pt x="47691" y="35193"/>
                    </a:cubicBezTo>
                    <a:cubicBezTo>
                      <a:pt x="48178" y="32579"/>
                      <a:pt x="48360" y="29904"/>
                      <a:pt x="48542" y="27229"/>
                    </a:cubicBezTo>
                    <a:cubicBezTo>
                      <a:pt x="48755" y="24524"/>
                      <a:pt x="48998" y="21697"/>
                      <a:pt x="48816" y="18992"/>
                    </a:cubicBezTo>
                    <a:cubicBezTo>
                      <a:pt x="48634" y="16560"/>
                      <a:pt x="48664" y="14341"/>
                      <a:pt x="47539" y="12092"/>
                    </a:cubicBezTo>
                    <a:cubicBezTo>
                      <a:pt x="46536" y="10147"/>
                      <a:pt x="45077" y="8475"/>
                      <a:pt x="43436" y="7016"/>
                    </a:cubicBezTo>
                    <a:cubicBezTo>
                      <a:pt x="40944" y="4767"/>
                      <a:pt x="38026" y="3004"/>
                      <a:pt x="34895" y="1788"/>
                    </a:cubicBezTo>
                    <a:cubicBezTo>
                      <a:pt x="31767" y="596"/>
                      <a:pt x="28714" y="1"/>
                      <a:pt x="25527" y="1"/>
                    </a:cubicBezTo>
                    <a:close/>
                  </a:path>
                </a:pathLst>
              </a:custGeom>
              <a:solidFill>
                <a:srgbClr val="DA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6466486" y="2352994"/>
                <a:ext cx="650094" cy="502175"/>
              </a:xfrm>
              <a:custGeom>
                <a:avLst/>
                <a:gdLst/>
                <a:ahLst/>
                <a:cxnLst/>
                <a:rect l="l" t="t" r="r" b="b"/>
                <a:pathLst>
                  <a:path w="48999" h="37850" extrusionOk="0">
                    <a:moveTo>
                      <a:pt x="25527" y="1"/>
                    </a:moveTo>
                    <a:cubicBezTo>
                      <a:pt x="24161" y="1"/>
                      <a:pt x="22770" y="110"/>
                      <a:pt x="21338" y="329"/>
                    </a:cubicBezTo>
                    <a:cubicBezTo>
                      <a:pt x="16931" y="1028"/>
                      <a:pt x="12676" y="2700"/>
                      <a:pt x="8998" y="5223"/>
                    </a:cubicBezTo>
                    <a:cubicBezTo>
                      <a:pt x="4347" y="8414"/>
                      <a:pt x="1" y="14129"/>
                      <a:pt x="791" y="20086"/>
                    </a:cubicBezTo>
                    <a:cubicBezTo>
                      <a:pt x="1216" y="23338"/>
                      <a:pt x="1581" y="26652"/>
                      <a:pt x="2067" y="29934"/>
                    </a:cubicBezTo>
                    <a:cubicBezTo>
                      <a:pt x="2463" y="32488"/>
                      <a:pt x="2675" y="35041"/>
                      <a:pt x="3131" y="37564"/>
                    </a:cubicBezTo>
                    <a:cubicBezTo>
                      <a:pt x="3158" y="37695"/>
                      <a:pt x="3229" y="37849"/>
                      <a:pt x="3346" y="37849"/>
                    </a:cubicBezTo>
                    <a:cubicBezTo>
                      <a:pt x="3365" y="37849"/>
                      <a:pt x="3384" y="37845"/>
                      <a:pt x="3405" y="37837"/>
                    </a:cubicBezTo>
                    <a:cubicBezTo>
                      <a:pt x="3435" y="37807"/>
                      <a:pt x="3466" y="37776"/>
                      <a:pt x="3496" y="37716"/>
                    </a:cubicBezTo>
                    <a:cubicBezTo>
                      <a:pt x="6110" y="32153"/>
                      <a:pt x="2432" y="26165"/>
                      <a:pt x="2250" y="20481"/>
                    </a:cubicBezTo>
                    <a:cubicBezTo>
                      <a:pt x="3587" y="20208"/>
                      <a:pt x="3982" y="18536"/>
                      <a:pt x="4226" y="17199"/>
                    </a:cubicBezTo>
                    <a:cubicBezTo>
                      <a:pt x="5350" y="11727"/>
                      <a:pt x="8967" y="6803"/>
                      <a:pt x="13861" y="4128"/>
                    </a:cubicBezTo>
                    <a:lnTo>
                      <a:pt x="13861" y="4128"/>
                    </a:lnTo>
                    <a:cubicBezTo>
                      <a:pt x="13283" y="6560"/>
                      <a:pt x="13739" y="9205"/>
                      <a:pt x="15077" y="11302"/>
                    </a:cubicBezTo>
                    <a:cubicBezTo>
                      <a:pt x="15442" y="9478"/>
                      <a:pt x="15867" y="7685"/>
                      <a:pt x="16353" y="5891"/>
                    </a:cubicBezTo>
                    <a:lnTo>
                      <a:pt x="16353" y="5891"/>
                    </a:lnTo>
                    <a:cubicBezTo>
                      <a:pt x="16293" y="7016"/>
                      <a:pt x="16809" y="8171"/>
                      <a:pt x="17691" y="8870"/>
                    </a:cubicBezTo>
                    <a:cubicBezTo>
                      <a:pt x="17630" y="6347"/>
                      <a:pt x="18663" y="3855"/>
                      <a:pt x="20426" y="2092"/>
                    </a:cubicBezTo>
                    <a:cubicBezTo>
                      <a:pt x="20974" y="5040"/>
                      <a:pt x="22645" y="7776"/>
                      <a:pt x="25077" y="9569"/>
                    </a:cubicBezTo>
                    <a:cubicBezTo>
                      <a:pt x="25289" y="9743"/>
                      <a:pt x="25588" y="9892"/>
                      <a:pt x="25855" y="9892"/>
                    </a:cubicBezTo>
                    <a:cubicBezTo>
                      <a:pt x="26008" y="9892"/>
                      <a:pt x="26152" y="9843"/>
                      <a:pt x="26262" y="9721"/>
                    </a:cubicBezTo>
                    <a:cubicBezTo>
                      <a:pt x="26475" y="9478"/>
                      <a:pt x="26384" y="9113"/>
                      <a:pt x="26293" y="8809"/>
                    </a:cubicBezTo>
                    <a:cubicBezTo>
                      <a:pt x="25715" y="6803"/>
                      <a:pt x="25654" y="4676"/>
                      <a:pt x="26110" y="2639"/>
                    </a:cubicBezTo>
                    <a:lnTo>
                      <a:pt x="26110" y="2639"/>
                    </a:lnTo>
                    <a:cubicBezTo>
                      <a:pt x="27022" y="4645"/>
                      <a:pt x="29059" y="6104"/>
                      <a:pt x="31247" y="6317"/>
                    </a:cubicBezTo>
                    <a:cubicBezTo>
                      <a:pt x="31521" y="6317"/>
                      <a:pt x="31825" y="6317"/>
                      <a:pt x="32038" y="6135"/>
                    </a:cubicBezTo>
                    <a:cubicBezTo>
                      <a:pt x="32281" y="5922"/>
                      <a:pt x="32281" y="5527"/>
                      <a:pt x="32250" y="5192"/>
                    </a:cubicBezTo>
                    <a:cubicBezTo>
                      <a:pt x="32159" y="4402"/>
                      <a:pt x="32098" y="3581"/>
                      <a:pt x="32038" y="2791"/>
                    </a:cubicBezTo>
                    <a:lnTo>
                      <a:pt x="32038" y="2791"/>
                    </a:lnTo>
                    <a:cubicBezTo>
                      <a:pt x="33740" y="3916"/>
                      <a:pt x="36202" y="3824"/>
                      <a:pt x="37509" y="5405"/>
                    </a:cubicBezTo>
                    <a:cubicBezTo>
                      <a:pt x="38421" y="6530"/>
                      <a:pt x="38512" y="8323"/>
                      <a:pt x="39788" y="9053"/>
                    </a:cubicBezTo>
                    <a:cubicBezTo>
                      <a:pt x="40077" y="9214"/>
                      <a:pt x="40410" y="9292"/>
                      <a:pt x="40744" y="9292"/>
                    </a:cubicBezTo>
                    <a:cubicBezTo>
                      <a:pt x="41291" y="9292"/>
                      <a:pt x="41843" y="9084"/>
                      <a:pt x="42220" y="8688"/>
                    </a:cubicBezTo>
                    <a:cubicBezTo>
                      <a:pt x="42615" y="10603"/>
                      <a:pt x="43983" y="12183"/>
                      <a:pt x="45138" y="13794"/>
                    </a:cubicBezTo>
                    <a:cubicBezTo>
                      <a:pt x="46293" y="15375"/>
                      <a:pt x="47296" y="17168"/>
                      <a:pt x="47539" y="19083"/>
                    </a:cubicBezTo>
                    <a:cubicBezTo>
                      <a:pt x="47570" y="19235"/>
                      <a:pt x="47570" y="19387"/>
                      <a:pt x="47600" y="19539"/>
                    </a:cubicBezTo>
                    <a:cubicBezTo>
                      <a:pt x="47661" y="20542"/>
                      <a:pt x="47539" y="21576"/>
                      <a:pt x="47418" y="22579"/>
                    </a:cubicBezTo>
                    <a:cubicBezTo>
                      <a:pt x="47053" y="25345"/>
                      <a:pt x="46810" y="28141"/>
                      <a:pt x="46506" y="30907"/>
                    </a:cubicBezTo>
                    <a:cubicBezTo>
                      <a:pt x="46324" y="32579"/>
                      <a:pt x="46445" y="33977"/>
                      <a:pt x="47691" y="35193"/>
                    </a:cubicBezTo>
                    <a:cubicBezTo>
                      <a:pt x="48178" y="32579"/>
                      <a:pt x="48360" y="29904"/>
                      <a:pt x="48542" y="27229"/>
                    </a:cubicBezTo>
                    <a:cubicBezTo>
                      <a:pt x="48755" y="24524"/>
                      <a:pt x="48998" y="21697"/>
                      <a:pt x="48816" y="18992"/>
                    </a:cubicBezTo>
                    <a:cubicBezTo>
                      <a:pt x="48634" y="16560"/>
                      <a:pt x="48664" y="14372"/>
                      <a:pt x="47539" y="12092"/>
                    </a:cubicBezTo>
                    <a:cubicBezTo>
                      <a:pt x="46536" y="10147"/>
                      <a:pt x="45077" y="8475"/>
                      <a:pt x="43436" y="7016"/>
                    </a:cubicBezTo>
                    <a:cubicBezTo>
                      <a:pt x="40944" y="4767"/>
                      <a:pt x="38026" y="3004"/>
                      <a:pt x="34895" y="1788"/>
                    </a:cubicBezTo>
                    <a:cubicBezTo>
                      <a:pt x="31767" y="596"/>
                      <a:pt x="28714" y="1"/>
                      <a:pt x="25527" y="1"/>
                    </a:cubicBezTo>
                    <a:close/>
                  </a:path>
                </a:pathLst>
              </a:custGeom>
              <a:solidFill>
                <a:srgbClr val="DA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6502374" y="2945321"/>
                <a:ext cx="356113" cy="192777"/>
              </a:xfrm>
              <a:custGeom>
                <a:avLst/>
                <a:gdLst/>
                <a:ahLst/>
                <a:cxnLst/>
                <a:rect l="l" t="t" r="r" b="b"/>
                <a:pathLst>
                  <a:path w="26841" h="14530" fill="none" extrusionOk="0">
                    <a:moveTo>
                      <a:pt x="1" y="1"/>
                    </a:moveTo>
                    <a:cubicBezTo>
                      <a:pt x="3648" y="11034"/>
                      <a:pt x="16354" y="14530"/>
                      <a:pt x="26840" y="12980"/>
                    </a:cubicBezTo>
                  </a:path>
                </a:pathLst>
              </a:custGeom>
              <a:solidFill>
                <a:schemeClr val="accent3"/>
              </a:solidFill>
              <a:ln w="570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6714906" y="3112678"/>
                <a:ext cx="154872" cy="12923"/>
              </a:xfrm>
              <a:custGeom>
                <a:avLst/>
                <a:gdLst/>
                <a:ahLst/>
                <a:cxnLst/>
                <a:rect l="l" t="t" r="r" b="b"/>
                <a:pathLst>
                  <a:path w="11673" h="974" fill="none" extrusionOk="0">
                    <a:moveTo>
                      <a:pt x="0" y="92"/>
                    </a:moveTo>
                    <a:cubicBezTo>
                      <a:pt x="3557" y="852"/>
                      <a:pt x="8116" y="974"/>
                      <a:pt x="11672" y="1"/>
                    </a:cubicBezTo>
                  </a:path>
                </a:pathLst>
              </a:custGeom>
              <a:solidFill>
                <a:schemeClr val="accent3"/>
              </a:solidFill>
              <a:ln w="94975" cap="rnd"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6443095" y="2343640"/>
                <a:ext cx="694049" cy="406105"/>
              </a:xfrm>
              <a:custGeom>
                <a:avLst/>
                <a:gdLst/>
                <a:ahLst/>
                <a:cxnLst/>
                <a:rect l="l" t="t" r="r" b="b"/>
                <a:pathLst>
                  <a:path w="52312" h="30609" fill="none" extrusionOk="0">
                    <a:moveTo>
                      <a:pt x="1095" y="30609"/>
                    </a:moveTo>
                    <a:cubicBezTo>
                      <a:pt x="1" y="25198"/>
                      <a:pt x="31" y="19363"/>
                      <a:pt x="2098" y="14195"/>
                    </a:cubicBezTo>
                    <a:cubicBezTo>
                      <a:pt x="5928" y="4621"/>
                      <a:pt x="16627" y="882"/>
                      <a:pt x="26080" y="305"/>
                    </a:cubicBezTo>
                    <a:cubicBezTo>
                      <a:pt x="30822" y="1"/>
                      <a:pt x="35624" y="1034"/>
                      <a:pt x="39941" y="2979"/>
                    </a:cubicBezTo>
                    <a:cubicBezTo>
                      <a:pt x="45047" y="5320"/>
                      <a:pt x="48846" y="9849"/>
                      <a:pt x="50609" y="15138"/>
                    </a:cubicBezTo>
                    <a:cubicBezTo>
                      <a:pt x="51734" y="18542"/>
                      <a:pt x="52129" y="22129"/>
                      <a:pt x="52312" y="25685"/>
                    </a:cubicBezTo>
                  </a:path>
                </a:pathLst>
              </a:custGeom>
              <a:solidFill>
                <a:schemeClr val="accent3"/>
              </a:solidFill>
              <a:ln w="66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6395916" y="2695879"/>
                <a:ext cx="158096" cy="317690"/>
              </a:xfrm>
              <a:custGeom>
                <a:avLst/>
                <a:gdLst/>
                <a:ahLst/>
                <a:cxnLst/>
                <a:rect l="l" t="t" r="r" b="b"/>
                <a:pathLst>
                  <a:path w="11916" h="23945" extrusionOk="0">
                    <a:moveTo>
                      <a:pt x="6280" y="0"/>
                    </a:moveTo>
                    <a:cubicBezTo>
                      <a:pt x="5930" y="0"/>
                      <a:pt x="5557" y="113"/>
                      <a:pt x="5228" y="260"/>
                    </a:cubicBezTo>
                    <a:cubicBezTo>
                      <a:pt x="3405" y="1051"/>
                      <a:pt x="2158" y="2388"/>
                      <a:pt x="1398" y="4029"/>
                    </a:cubicBezTo>
                    <a:lnTo>
                      <a:pt x="1368" y="4029"/>
                    </a:lnTo>
                    <a:cubicBezTo>
                      <a:pt x="91" y="6704"/>
                      <a:pt x="0" y="10078"/>
                      <a:pt x="365" y="12875"/>
                    </a:cubicBezTo>
                    <a:cubicBezTo>
                      <a:pt x="919" y="17220"/>
                      <a:pt x="4440" y="23945"/>
                      <a:pt x="9557" y="23945"/>
                    </a:cubicBezTo>
                    <a:cubicBezTo>
                      <a:pt x="9773" y="23945"/>
                      <a:pt x="9992" y="23933"/>
                      <a:pt x="10213" y="23908"/>
                    </a:cubicBezTo>
                    <a:cubicBezTo>
                      <a:pt x="11915" y="23695"/>
                      <a:pt x="10669" y="15185"/>
                      <a:pt x="10517" y="13969"/>
                    </a:cubicBezTo>
                    <a:cubicBezTo>
                      <a:pt x="10031" y="9561"/>
                      <a:pt x="9301" y="5063"/>
                      <a:pt x="7508" y="960"/>
                    </a:cubicBezTo>
                    <a:cubicBezTo>
                      <a:pt x="7386" y="716"/>
                      <a:pt x="7295" y="473"/>
                      <a:pt x="7082" y="291"/>
                    </a:cubicBezTo>
                    <a:cubicBezTo>
                      <a:pt x="6859" y="81"/>
                      <a:pt x="6578" y="0"/>
                      <a:pt x="6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6401753" y="2738488"/>
                <a:ext cx="78650" cy="246882"/>
              </a:xfrm>
              <a:custGeom>
                <a:avLst/>
                <a:gdLst/>
                <a:ahLst/>
                <a:cxnLst/>
                <a:rect l="l" t="t" r="r" b="b"/>
                <a:pathLst>
                  <a:path w="5928" h="18608" extrusionOk="0">
                    <a:moveTo>
                      <a:pt x="2159" y="0"/>
                    </a:moveTo>
                    <a:cubicBezTo>
                      <a:pt x="1763" y="0"/>
                      <a:pt x="1459" y="304"/>
                      <a:pt x="1216" y="760"/>
                    </a:cubicBezTo>
                    <a:cubicBezTo>
                      <a:pt x="608" y="1824"/>
                      <a:pt x="335" y="3708"/>
                      <a:pt x="274" y="4286"/>
                    </a:cubicBezTo>
                    <a:cubicBezTo>
                      <a:pt x="0" y="6049"/>
                      <a:pt x="31" y="7873"/>
                      <a:pt x="274" y="9636"/>
                    </a:cubicBezTo>
                    <a:cubicBezTo>
                      <a:pt x="487" y="11459"/>
                      <a:pt x="1125" y="13222"/>
                      <a:pt x="1976" y="14833"/>
                    </a:cubicBezTo>
                    <a:cubicBezTo>
                      <a:pt x="2402" y="15684"/>
                      <a:pt x="2918" y="16718"/>
                      <a:pt x="3618" y="17386"/>
                    </a:cubicBezTo>
                    <a:cubicBezTo>
                      <a:pt x="3921" y="17721"/>
                      <a:pt x="4195" y="18086"/>
                      <a:pt x="4529" y="18420"/>
                    </a:cubicBezTo>
                    <a:cubicBezTo>
                      <a:pt x="4611" y="18501"/>
                      <a:pt x="4717" y="18607"/>
                      <a:pt x="4825" y="18607"/>
                    </a:cubicBezTo>
                    <a:cubicBezTo>
                      <a:pt x="4838" y="18607"/>
                      <a:pt x="4851" y="18606"/>
                      <a:pt x="4864" y="18602"/>
                    </a:cubicBezTo>
                    <a:cubicBezTo>
                      <a:pt x="4955" y="18572"/>
                      <a:pt x="5016" y="18481"/>
                      <a:pt x="5077" y="18390"/>
                    </a:cubicBezTo>
                    <a:cubicBezTo>
                      <a:pt x="5654" y="17295"/>
                      <a:pt x="5776" y="15988"/>
                      <a:pt x="5806" y="14742"/>
                    </a:cubicBezTo>
                    <a:cubicBezTo>
                      <a:pt x="5928" y="11429"/>
                      <a:pt x="5624" y="8085"/>
                      <a:pt x="4864" y="4833"/>
                    </a:cubicBezTo>
                    <a:cubicBezTo>
                      <a:pt x="4529" y="3374"/>
                      <a:pt x="4104" y="1854"/>
                      <a:pt x="3131" y="669"/>
                    </a:cubicBezTo>
                    <a:cubicBezTo>
                      <a:pt x="2888" y="335"/>
                      <a:pt x="2554" y="31"/>
                      <a:pt x="2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6448747" y="2695998"/>
                <a:ext cx="105264" cy="317239"/>
              </a:xfrm>
              <a:custGeom>
                <a:avLst/>
                <a:gdLst/>
                <a:ahLst/>
                <a:cxnLst/>
                <a:rect l="l" t="t" r="r" b="b"/>
                <a:pathLst>
                  <a:path w="7934" h="23911" extrusionOk="0">
                    <a:moveTo>
                      <a:pt x="3040" y="23170"/>
                    </a:moveTo>
                    <a:cubicBezTo>
                      <a:pt x="3044" y="23172"/>
                      <a:pt x="3048" y="23174"/>
                      <a:pt x="3052" y="23176"/>
                    </a:cubicBezTo>
                    <a:lnTo>
                      <a:pt x="3052" y="23176"/>
                    </a:lnTo>
                    <a:cubicBezTo>
                      <a:pt x="3048" y="23174"/>
                      <a:pt x="3044" y="23172"/>
                      <a:pt x="3040" y="23170"/>
                    </a:cubicBezTo>
                    <a:close/>
                    <a:moveTo>
                      <a:pt x="2254" y="1"/>
                    </a:moveTo>
                    <a:cubicBezTo>
                      <a:pt x="1449" y="1"/>
                      <a:pt x="477" y="499"/>
                      <a:pt x="0" y="890"/>
                    </a:cubicBezTo>
                    <a:cubicBezTo>
                      <a:pt x="790" y="1072"/>
                      <a:pt x="1216" y="1954"/>
                      <a:pt x="1489" y="2622"/>
                    </a:cubicBezTo>
                    <a:cubicBezTo>
                      <a:pt x="3313" y="6786"/>
                      <a:pt x="4043" y="11467"/>
                      <a:pt x="4225" y="15996"/>
                    </a:cubicBezTo>
                    <a:cubicBezTo>
                      <a:pt x="4286" y="17516"/>
                      <a:pt x="4347" y="19066"/>
                      <a:pt x="4073" y="20556"/>
                    </a:cubicBezTo>
                    <a:cubicBezTo>
                      <a:pt x="4045" y="20840"/>
                      <a:pt x="3723" y="23204"/>
                      <a:pt x="3158" y="23204"/>
                    </a:cubicBezTo>
                    <a:cubicBezTo>
                      <a:pt x="3124" y="23204"/>
                      <a:pt x="3088" y="23195"/>
                      <a:pt x="3052" y="23176"/>
                    </a:cubicBezTo>
                    <a:lnTo>
                      <a:pt x="3052" y="23176"/>
                    </a:lnTo>
                    <a:cubicBezTo>
                      <a:pt x="3916" y="23644"/>
                      <a:pt x="4680" y="23910"/>
                      <a:pt x="5590" y="23910"/>
                    </a:cubicBezTo>
                    <a:cubicBezTo>
                      <a:pt x="5796" y="23910"/>
                      <a:pt x="6008" y="23897"/>
                      <a:pt x="6231" y="23869"/>
                    </a:cubicBezTo>
                    <a:cubicBezTo>
                      <a:pt x="7933" y="23686"/>
                      <a:pt x="6687" y="15176"/>
                      <a:pt x="6535" y="13960"/>
                    </a:cubicBezTo>
                    <a:cubicBezTo>
                      <a:pt x="6049" y="9522"/>
                      <a:pt x="5319" y="5054"/>
                      <a:pt x="3526" y="951"/>
                    </a:cubicBezTo>
                    <a:cubicBezTo>
                      <a:pt x="3435" y="707"/>
                      <a:pt x="3313" y="464"/>
                      <a:pt x="3100" y="282"/>
                    </a:cubicBezTo>
                    <a:cubicBezTo>
                      <a:pt x="2874" y="81"/>
                      <a:pt x="2577" y="1"/>
                      <a:pt x="2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7082297" y="2628998"/>
                <a:ext cx="141153" cy="328437"/>
              </a:xfrm>
              <a:custGeom>
                <a:avLst/>
                <a:gdLst/>
                <a:ahLst/>
                <a:cxnLst/>
                <a:rect l="l" t="t" r="r" b="b"/>
                <a:pathLst>
                  <a:path w="10639" h="24755" extrusionOk="0">
                    <a:moveTo>
                      <a:pt x="3182" y="0"/>
                    </a:moveTo>
                    <a:cubicBezTo>
                      <a:pt x="2788" y="0"/>
                      <a:pt x="2418" y="99"/>
                      <a:pt x="2158" y="377"/>
                    </a:cubicBezTo>
                    <a:cubicBezTo>
                      <a:pt x="1975" y="590"/>
                      <a:pt x="1884" y="864"/>
                      <a:pt x="1793" y="1137"/>
                    </a:cubicBezTo>
                    <a:cubicBezTo>
                      <a:pt x="456" y="5514"/>
                      <a:pt x="243" y="10165"/>
                      <a:pt x="243" y="14724"/>
                    </a:cubicBezTo>
                    <a:cubicBezTo>
                      <a:pt x="273" y="15968"/>
                      <a:pt x="1" y="24755"/>
                      <a:pt x="1754" y="24755"/>
                    </a:cubicBezTo>
                    <a:cubicBezTo>
                      <a:pt x="1757" y="24755"/>
                      <a:pt x="1760" y="24755"/>
                      <a:pt x="1763" y="24755"/>
                    </a:cubicBezTo>
                    <a:cubicBezTo>
                      <a:pt x="7477" y="24724"/>
                      <a:pt x="10547" y="17034"/>
                      <a:pt x="10608" y="12353"/>
                    </a:cubicBezTo>
                    <a:cubicBezTo>
                      <a:pt x="10638" y="9466"/>
                      <a:pt x="10122" y="6061"/>
                      <a:pt x="8480" y="3508"/>
                    </a:cubicBezTo>
                    <a:cubicBezTo>
                      <a:pt x="7477" y="1928"/>
                      <a:pt x="6048" y="712"/>
                      <a:pt x="4073" y="134"/>
                    </a:cubicBezTo>
                    <a:cubicBezTo>
                      <a:pt x="3786" y="56"/>
                      <a:pt x="3477" y="0"/>
                      <a:pt x="3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7154074" y="2668362"/>
                <a:ext cx="69376" cy="245741"/>
              </a:xfrm>
              <a:custGeom>
                <a:avLst/>
                <a:gdLst/>
                <a:ahLst/>
                <a:cxnLst/>
                <a:rect l="l" t="t" r="r" b="b"/>
                <a:pathLst>
                  <a:path w="5229" h="18522" extrusionOk="0">
                    <a:moveTo>
                      <a:pt x="2399" y="0"/>
                    </a:moveTo>
                    <a:cubicBezTo>
                      <a:pt x="1767" y="0"/>
                      <a:pt x="1378" y="1537"/>
                      <a:pt x="1216" y="2091"/>
                    </a:cubicBezTo>
                    <a:cubicBezTo>
                      <a:pt x="821" y="3641"/>
                      <a:pt x="547" y="5222"/>
                      <a:pt x="365" y="6833"/>
                    </a:cubicBezTo>
                    <a:cubicBezTo>
                      <a:pt x="0" y="10055"/>
                      <a:pt x="91" y="13368"/>
                      <a:pt x="882" y="16529"/>
                    </a:cubicBezTo>
                    <a:cubicBezTo>
                      <a:pt x="1040" y="17163"/>
                      <a:pt x="1283" y="18521"/>
                      <a:pt x="1823" y="18521"/>
                    </a:cubicBezTo>
                    <a:cubicBezTo>
                      <a:pt x="2008" y="18521"/>
                      <a:pt x="2229" y="18361"/>
                      <a:pt x="2493" y="17958"/>
                    </a:cubicBezTo>
                    <a:cubicBezTo>
                      <a:pt x="3070" y="17076"/>
                      <a:pt x="3556" y="16134"/>
                      <a:pt x="3952" y="15161"/>
                    </a:cubicBezTo>
                    <a:cubicBezTo>
                      <a:pt x="4681" y="13338"/>
                      <a:pt x="5167" y="11362"/>
                      <a:pt x="5198" y="9386"/>
                    </a:cubicBezTo>
                    <a:cubicBezTo>
                      <a:pt x="5228" y="6499"/>
                      <a:pt x="4712" y="3094"/>
                      <a:pt x="3070" y="541"/>
                    </a:cubicBezTo>
                    <a:cubicBezTo>
                      <a:pt x="2822" y="154"/>
                      <a:pt x="2598" y="0"/>
                      <a:pt x="2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7085514" y="2635452"/>
                <a:ext cx="76222" cy="328437"/>
              </a:xfrm>
              <a:custGeom>
                <a:avLst/>
                <a:gdLst/>
                <a:ahLst/>
                <a:cxnLst/>
                <a:rect l="l" t="t" r="r" b="b"/>
                <a:pathLst>
                  <a:path w="5745" h="24755" extrusionOk="0">
                    <a:moveTo>
                      <a:pt x="3182" y="0"/>
                    </a:moveTo>
                    <a:cubicBezTo>
                      <a:pt x="2788" y="0"/>
                      <a:pt x="2418" y="99"/>
                      <a:pt x="2158" y="377"/>
                    </a:cubicBezTo>
                    <a:cubicBezTo>
                      <a:pt x="1975" y="590"/>
                      <a:pt x="1884" y="864"/>
                      <a:pt x="1793" y="1137"/>
                    </a:cubicBezTo>
                    <a:cubicBezTo>
                      <a:pt x="456" y="5514"/>
                      <a:pt x="243" y="10165"/>
                      <a:pt x="243" y="14724"/>
                    </a:cubicBezTo>
                    <a:cubicBezTo>
                      <a:pt x="273" y="15968"/>
                      <a:pt x="1" y="24755"/>
                      <a:pt x="1754" y="24755"/>
                    </a:cubicBezTo>
                    <a:cubicBezTo>
                      <a:pt x="1757" y="24755"/>
                      <a:pt x="1760" y="24755"/>
                      <a:pt x="1763" y="24755"/>
                    </a:cubicBezTo>
                    <a:cubicBezTo>
                      <a:pt x="2918" y="24755"/>
                      <a:pt x="4468" y="24542"/>
                      <a:pt x="5319" y="23721"/>
                    </a:cubicBezTo>
                    <a:lnTo>
                      <a:pt x="5319" y="23721"/>
                    </a:lnTo>
                    <a:cubicBezTo>
                      <a:pt x="5292" y="23746"/>
                      <a:pt x="5263" y="23758"/>
                      <a:pt x="5231" y="23758"/>
                    </a:cubicBezTo>
                    <a:cubicBezTo>
                      <a:pt x="4800" y="23758"/>
                      <a:pt x="3980" y="21579"/>
                      <a:pt x="3951" y="21381"/>
                    </a:cubicBezTo>
                    <a:cubicBezTo>
                      <a:pt x="2918" y="16061"/>
                      <a:pt x="3191" y="10165"/>
                      <a:pt x="4103" y="4846"/>
                    </a:cubicBezTo>
                    <a:cubicBezTo>
                      <a:pt x="4255" y="3934"/>
                      <a:pt x="4468" y="2961"/>
                      <a:pt x="4833" y="2110"/>
                    </a:cubicBezTo>
                    <a:cubicBezTo>
                      <a:pt x="5076" y="1593"/>
                      <a:pt x="5349" y="1198"/>
                      <a:pt x="5745" y="803"/>
                    </a:cubicBezTo>
                    <a:cubicBezTo>
                      <a:pt x="5228" y="499"/>
                      <a:pt x="4650" y="286"/>
                      <a:pt x="4073" y="134"/>
                    </a:cubicBezTo>
                    <a:cubicBezTo>
                      <a:pt x="3786" y="56"/>
                      <a:pt x="3477" y="0"/>
                      <a:pt x="3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6110797" y="2733532"/>
                <a:ext cx="458140" cy="1357504"/>
              </a:xfrm>
              <a:custGeom>
                <a:avLst/>
                <a:gdLst/>
                <a:ahLst/>
                <a:cxnLst/>
                <a:rect l="l" t="t" r="r" b="b"/>
                <a:pathLst>
                  <a:path w="34531" h="102318" extrusionOk="0">
                    <a:moveTo>
                      <a:pt x="29807" y="1"/>
                    </a:moveTo>
                    <a:cubicBezTo>
                      <a:pt x="29419" y="1"/>
                      <a:pt x="29141" y="454"/>
                      <a:pt x="28998" y="827"/>
                    </a:cubicBezTo>
                    <a:cubicBezTo>
                      <a:pt x="27417" y="4353"/>
                      <a:pt x="25746" y="7787"/>
                      <a:pt x="23952" y="11192"/>
                    </a:cubicBezTo>
                    <a:cubicBezTo>
                      <a:pt x="23101" y="12833"/>
                      <a:pt x="22250" y="14535"/>
                      <a:pt x="21247" y="16055"/>
                    </a:cubicBezTo>
                    <a:cubicBezTo>
                      <a:pt x="20396" y="17362"/>
                      <a:pt x="19241" y="18912"/>
                      <a:pt x="19910" y="20553"/>
                    </a:cubicBezTo>
                    <a:cubicBezTo>
                      <a:pt x="20062" y="20949"/>
                      <a:pt x="20335" y="21344"/>
                      <a:pt x="20366" y="21769"/>
                    </a:cubicBezTo>
                    <a:cubicBezTo>
                      <a:pt x="20366" y="22043"/>
                      <a:pt x="20274" y="22347"/>
                      <a:pt x="20274" y="22651"/>
                    </a:cubicBezTo>
                    <a:cubicBezTo>
                      <a:pt x="20214" y="23411"/>
                      <a:pt x="20670" y="24079"/>
                      <a:pt x="20943" y="24809"/>
                    </a:cubicBezTo>
                    <a:cubicBezTo>
                      <a:pt x="21186" y="25417"/>
                      <a:pt x="21277" y="26085"/>
                      <a:pt x="21399" y="26754"/>
                    </a:cubicBezTo>
                    <a:cubicBezTo>
                      <a:pt x="21855" y="29399"/>
                      <a:pt x="22311" y="32043"/>
                      <a:pt x="22736" y="34687"/>
                    </a:cubicBezTo>
                    <a:cubicBezTo>
                      <a:pt x="23223" y="37453"/>
                      <a:pt x="23648" y="40250"/>
                      <a:pt x="24226" y="43016"/>
                    </a:cubicBezTo>
                    <a:cubicBezTo>
                      <a:pt x="24560" y="44505"/>
                      <a:pt x="23071" y="46906"/>
                      <a:pt x="22524" y="48213"/>
                    </a:cubicBezTo>
                    <a:cubicBezTo>
                      <a:pt x="21612" y="50372"/>
                      <a:pt x="20700" y="52530"/>
                      <a:pt x="19758" y="54688"/>
                    </a:cubicBezTo>
                    <a:cubicBezTo>
                      <a:pt x="17904" y="59095"/>
                      <a:pt x="16019" y="63533"/>
                      <a:pt x="14134" y="67940"/>
                    </a:cubicBezTo>
                    <a:cubicBezTo>
                      <a:pt x="10426" y="76664"/>
                      <a:pt x="6718" y="85418"/>
                      <a:pt x="2979" y="94141"/>
                    </a:cubicBezTo>
                    <a:cubicBezTo>
                      <a:pt x="1855" y="96786"/>
                      <a:pt x="0" y="102166"/>
                      <a:pt x="0" y="102166"/>
                    </a:cubicBezTo>
                    <a:lnTo>
                      <a:pt x="22037" y="102318"/>
                    </a:lnTo>
                    <a:cubicBezTo>
                      <a:pt x="22037" y="102318"/>
                      <a:pt x="24955" y="82591"/>
                      <a:pt x="26810" y="73107"/>
                    </a:cubicBezTo>
                    <a:cubicBezTo>
                      <a:pt x="27721" y="68335"/>
                      <a:pt x="28664" y="63533"/>
                      <a:pt x="29606" y="58730"/>
                    </a:cubicBezTo>
                    <a:cubicBezTo>
                      <a:pt x="30427" y="54475"/>
                      <a:pt x="30791" y="50432"/>
                      <a:pt x="31308" y="46147"/>
                    </a:cubicBezTo>
                    <a:cubicBezTo>
                      <a:pt x="31369" y="45691"/>
                      <a:pt x="31430" y="45204"/>
                      <a:pt x="31582" y="44748"/>
                    </a:cubicBezTo>
                    <a:cubicBezTo>
                      <a:pt x="31764" y="44232"/>
                      <a:pt x="32068" y="43776"/>
                      <a:pt x="32342" y="43289"/>
                    </a:cubicBezTo>
                    <a:cubicBezTo>
                      <a:pt x="33618" y="41040"/>
                      <a:pt x="34530" y="38517"/>
                      <a:pt x="34408" y="35934"/>
                    </a:cubicBezTo>
                    <a:cubicBezTo>
                      <a:pt x="34256" y="33441"/>
                      <a:pt x="33193" y="31101"/>
                      <a:pt x="32159" y="28851"/>
                    </a:cubicBezTo>
                    <a:cubicBezTo>
                      <a:pt x="31278" y="26937"/>
                      <a:pt x="30366" y="24961"/>
                      <a:pt x="29636" y="22985"/>
                    </a:cubicBezTo>
                    <a:cubicBezTo>
                      <a:pt x="29606" y="22894"/>
                      <a:pt x="29576" y="22803"/>
                      <a:pt x="29606" y="22712"/>
                    </a:cubicBezTo>
                    <a:cubicBezTo>
                      <a:pt x="29606" y="22620"/>
                      <a:pt x="29667" y="22529"/>
                      <a:pt x="29758" y="22438"/>
                    </a:cubicBezTo>
                    <a:cubicBezTo>
                      <a:pt x="30639" y="21435"/>
                      <a:pt x="31490" y="20401"/>
                      <a:pt x="32220" y="19277"/>
                    </a:cubicBezTo>
                    <a:cubicBezTo>
                      <a:pt x="32281" y="19672"/>
                      <a:pt x="32372" y="20067"/>
                      <a:pt x="32615" y="20401"/>
                    </a:cubicBezTo>
                    <a:cubicBezTo>
                      <a:pt x="32826" y="20686"/>
                      <a:pt x="33046" y="20801"/>
                      <a:pt x="33251" y="20801"/>
                    </a:cubicBezTo>
                    <a:cubicBezTo>
                      <a:pt x="33728" y="20801"/>
                      <a:pt x="34132" y="20184"/>
                      <a:pt x="34196" y="19611"/>
                    </a:cubicBezTo>
                    <a:cubicBezTo>
                      <a:pt x="34287" y="18760"/>
                      <a:pt x="34287" y="17909"/>
                      <a:pt x="34165" y="17088"/>
                    </a:cubicBezTo>
                    <a:cubicBezTo>
                      <a:pt x="34104" y="16511"/>
                      <a:pt x="33861" y="15508"/>
                      <a:pt x="33253" y="15295"/>
                    </a:cubicBezTo>
                    <a:cubicBezTo>
                      <a:pt x="33071" y="15234"/>
                      <a:pt x="32919" y="15234"/>
                      <a:pt x="32737" y="15234"/>
                    </a:cubicBezTo>
                    <a:cubicBezTo>
                      <a:pt x="32919" y="14596"/>
                      <a:pt x="32737" y="13927"/>
                      <a:pt x="32463" y="13319"/>
                    </a:cubicBezTo>
                    <a:cubicBezTo>
                      <a:pt x="32402" y="13137"/>
                      <a:pt x="32311" y="12985"/>
                      <a:pt x="32159" y="12894"/>
                    </a:cubicBezTo>
                    <a:cubicBezTo>
                      <a:pt x="32083" y="12833"/>
                      <a:pt x="31992" y="12803"/>
                      <a:pt x="31905" y="12803"/>
                    </a:cubicBezTo>
                    <a:cubicBezTo>
                      <a:pt x="31817" y="12803"/>
                      <a:pt x="31734" y="12833"/>
                      <a:pt x="31673" y="12894"/>
                    </a:cubicBezTo>
                    <a:cubicBezTo>
                      <a:pt x="31734" y="12499"/>
                      <a:pt x="31551" y="12073"/>
                      <a:pt x="31369" y="11708"/>
                    </a:cubicBezTo>
                    <a:cubicBezTo>
                      <a:pt x="31278" y="11556"/>
                      <a:pt x="31186" y="11404"/>
                      <a:pt x="31035" y="11313"/>
                    </a:cubicBezTo>
                    <a:cubicBezTo>
                      <a:pt x="30974" y="11298"/>
                      <a:pt x="30905" y="11290"/>
                      <a:pt x="30837" y="11290"/>
                    </a:cubicBezTo>
                    <a:cubicBezTo>
                      <a:pt x="30769" y="11290"/>
                      <a:pt x="30700" y="11298"/>
                      <a:pt x="30639" y="11313"/>
                    </a:cubicBezTo>
                    <a:cubicBezTo>
                      <a:pt x="29211" y="11526"/>
                      <a:pt x="27934" y="12438"/>
                      <a:pt x="26810" y="13319"/>
                    </a:cubicBezTo>
                    <a:cubicBezTo>
                      <a:pt x="27539" y="12742"/>
                      <a:pt x="27873" y="11800"/>
                      <a:pt x="28238" y="10979"/>
                    </a:cubicBezTo>
                    <a:cubicBezTo>
                      <a:pt x="28724" y="9915"/>
                      <a:pt x="29241" y="8851"/>
                      <a:pt x="29636" y="7757"/>
                    </a:cubicBezTo>
                    <a:cubicBezTo>
                      <a:pt x="30457" y="5568"/>
                      <a:pt x="30974" y="3228"/>
                      <a:pt x="30548" y="888"/>
                    </a:cubicBezTo>
                    <a:cubicBezTo>
                      <a:pt x="30457" y="492"/>
                      <a:pt x="30275" y="36"/>
                      <a:pt x="29879" y="6"/>
                    </a:cubicBezTo>
                    <a:cubicBezTo>
                      <a:pt x="29855" y="3"/>
                      <a:pt x="29831" y="1"/>
                      <a:pt x="29807" y="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6396725" y="2902427"/>
                <a:ext cx="141962" cy="95738"/>
              </a:xfrm>
              <a:custGeom>
                <a:avLst/>
                <a:gdLst/>
                <a:ahLst/>
                <a:cxnLst/>
                <a:rect l="l" t="t" r="r" b="b"/>
                <a:pathLst>
                  <a:path w="10700" h="7216" extrusionOk="0">
                    <a:moveTo>
                      <a:pt x="10306" y="1"/>
                    </a:moveTo>
                    <a:cubicBezTo>
                      <a:pt x="9943" y="1"/>
                      <a:pt x="9487" y="331"/>
                      <a:pt x="9210" y="437"/>
                    </a:cubicBezTo>
                    <a:cubicBezTo>
                      <a:pt x="8724" y="711"/>
                      <a:pt x="8268" y="984"/>
                      <a:pt x="7781" y="1258"/>
                    </a:cubicBezTo>
                    <a:cubicBezTo>
                      <a:pt x="4985" y="2930"/>
                      <a:pt x="2341" y="4906"/>
                      <a:pt x="0" y="7216"/>
                    </a:cubicBezTo>
                    <a:lnTo>
                      <a:pt x="1307" y="6243"/>
                    </a:lnTo>
                    <a:cubicBezTo>
                      <a:pt x="3465" y="4571"/>
                      <a:pt x="5684" y="3021"/>
                      <a:pt x="7933" y="1501"/>
                    </a:cubicBezTo>
                    <a:cubicBezTo>
                      <a:pt x="8389" y="1197"/>
                      <a:pt x="8845" y="893"/>
                      <a:pt x="9301" y="620"/>
                    </a:cubicBezTo>
                    <a:cubicBezTo>
                      <a:pt x="9569" y="463"/>
                      <a:pt x="10002" y="76"/>
                      <a:pt x="10358" y="76"/>
                    </a:cubicBezTo>
                    <a:cubicBezTo>
                      <a:pt x="10485" y="76"/>
                      <a:pt x="10603" y="126"/>
                      <a:pt x="10699" y="255"/>
                    </a:cubicBezTo>
                    <a:lnTo>
                      <a:pt x="10699" y="225"/>
                    </a:lnTo>
                    <a:cubicBezTo>
                      <a:pt x="10599" y="61"/>
                      <a:pt x="10461" y="1"/>
                      <a:pt x="10306" y="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6413256" y="2934402"/>
                <a:ext cx="143170" cy="100860"/>
              </a:xfrm>
              <a:custGeom>
                <a:avLst/>
                <a:gdLst/>
                <a:ahLst/>
                <a:cxnLst/>
                <a:rect l="l" t="t" r="r" b="b"/>
                <a:pathLst>
                  <a:path w="10791" h="7602" extrusionOk="0">
                    <a:moveTo>
                      <a:pt x="9965" y="0"/>
                    </a:moveTo>
                    <a:cubicBezTo>
                      <a:pt x="9205" y="0"/>
                      <a:pt x="8375" y="754"/>
                      <a:pt x="7782" y="1128"/>
                    </a:cubicBezTo>
                    <a:cubicBezTo>
                      <a:pt x="5016" y="3043"/>
                      <a:pt x="2371" y="5231"/>
                      <a:pt x="0" y="7602"/>
                    </a:cubicBezTo>
                    <a:lnTo>
                      <a:pt x="1338" y="6569"/>
                    </a:lnTo>
                    <a:cubicBezTo>
                      <a:pt x="2158" y="5900"/>
                      <a:pt x="4438" y="4106"/>
                      <a:pt x="5289" y="3438"/>
                    </a:cubicBezTo>
                    <a:lnTo>
                      <a:pt x="7934" y="1371"/>
                    </a:lnTo>
                    <a:cubicBezTo>
                      <a:pt x="8556" y="933"/>
                      <a:pt x="9301" y="110"/>
                      <a:pt x="10063" y="110"/>
                    </a:cubicBezTo>
                    <a:cubicBezTo>
                      <a:pt x="10305" y="110"/>
                      <a:pt x="10549" y="193"/>
                      <a:pt x="10791" y="398"/>
                    </a:cubicBezTo>
                    <a:cubicBezTo>
                      <a:pt x="10538" y="111"/>
                      <a:pt x="10257" y="0"/>
                      <a:pt x="9965" y="0"/>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6388247" y="2896523"/>
                <a:ext cx="98418" cy="70596"/>
              </a:xfrm>
              <a:custGeom>
                <a:avLst/>
                <a:gdLst/>
                <a:ahLst/>
                <a:cxnLst/>
                <a:rect l="l" t="t" r="r" b="b"/>
                <a:pathLst>
                  <a:path w="7418" h="5321" extrusionOk="0">
                    <a:moveTo>
                      <a:pt x="7417" y="1"/>
                    </a:moveTo>
                    <a:cubicBezTo>
                      <a:pt x="5350" y="1004"/>
                      <a:pt x="3405" y="2281"/>
                      <a:pt x="1551" y="3648"/>
                    </a:cubicBezTo>
                    <a:cubicBezTo>
                      <a:pt x="973" y="4104"/>
                      <a:pt x="122" y="4530"/>
                      <a:pt x="1" y="5320"/>
                    </a:cubicBezTo>
                    <a:cubicBezTo>
                      <a:pt x="274" y="4560"/>
                      <a:pt x="1095" y="4317"/>
                      <a:pt x="1703" y="3892"/>
                    </a:cubicBezTo>
                    <a:cubicBezTo>
                      <a:pt x="3648" y="2645"/>
                      <a:pt x="5563" y="1369"/>
                      <a:pt x="7417" y="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7298849" y="2695879"/>
                <a:ext cx="573050" cy="516026"/>
              </a:xfrm>
              <a:custGeom>
                <a:avLst/>
                <a:gdLst/>
                <a:ahLst/>
                <a:cxnLst/>
                <a:rect l="l" t="t" r="r" b="b"/>
                <a:pathLst>
                  <a:path w="36384" h="36354" extrusionOk="0">
                    <a:moveTo>
                      <a:pt x="18177" y="0"/>
                    </a:moveTo>
                    <a:cubicBezTo>
                      <a:pt x="8146" y="0"/>
                      <a:pt x="0" y="8116"/>
                      <a:pt x="0" y="18177"/>
                    </a:cubicBezTo>
                    <a:cubicBezTo>
                      <a:pt x="0" y="28207"/>
                      <a:pt x="8146" y="36353"/>
                      <a:pt x="18177" y="36353"/>
                    </a:cubicBezTo>
                    <a:cubicBezTo>
                      <a:pt x="28238" y="36353"/>
                      <a:pt x="36384" y="28207"/>
                      <a:pt x="36384" y="18177"/>
                    </a:cubicBezTo>
                    <a:cubicBezTo>
                      <a:pt x="36384" y="8116"/>
                      <a:pt x="28238" y="0"/>
                      <a:pt x="18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6"/>
              <p:cNvSpPr/>
              <p:nvPr/>
            </p:nvSpPr>
            <p:spPr>
              <a:xfrm>
                <a:off x="7524064" y="2898169"/>
                <a:ext cx="82683" cy="132290"/>
              </a:xfrm>
              <a:custGeom>
                <a:avLst/>
                <a:gdLst/>
                <a:ahLst/>
                <a:cxnLst/>
                <a:rect l="l" t="t" r="r" b="b"/>
                <a:pathLst>
                  <a:path w="6232" h="9971" extrusionOk="0">
                    <a:moveTo>
                      <a:pt x="0" y="0"/>
                    </a:moveTo>
                    <a:lnTo>
                      <a:pt x="0" y="1915"/>
                    </a:lnTo>
                    <a:lnTo>
                      <a:pt x="3982" y="1915"/>
                    </a:lnTo>
                    <a:lnTo>
                      <a:pt x="942" y="9970"/>
                    </a:lnTo>
                    <a:lnTo>
                      <a:pt x="3009" y="9970"/>
                    </a:lnTo>
                    <a:lnTo>
                      <a:pt x="6231" y="1459"/>
                    </a:lnTo>
                    <a:lnTo>
                      <a:pt x="6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grpSp>
        <p:sp>
          <p:nvSpPr>
            <p:cNvPr id="391" name="Google Shape;391;p36"/>
            <p:cNvSpPr/>
            <p:nvPr/>
          </p:nvSpPr>
          <p:spPr>
            <a:xfrm>
              <a:off x="5948682" y="4193859"/>
              <a:ext cx="144788" cy="88335"/>
            </a:xfrm>
            <a:custGeom>
              <a:avLst/>
              <a:gdLst/>
              <a:ahLst/>
              <a:cxnLst/>
              <a:rect l="l" t="t" r="r" b="b"/>
              <a:pathLst>
                <a:path w="10913" h="6658" fill="none" extrusionOk="0">
                  <a:moveTo>
                    <a:pt x="0" y="6657"/>
                  </a:moveTo>
                  <a:lnTo>
                    <a:pt x="10912"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6053123" y="4193859"/>
              <a:ext cx="115759" cy="88335"/>
            </a:xfrm>
            <a:custGeom>
              <a:avLst/>
              <a:gdLst/>
              <a:ahLst/>
              <a:cxnLst/>
              <a:rect l="l" t="t" r="r" b="b"/>
              <a:pathLst>
                <a:path w="8725" h="6658" fill="none" extrusionOk="0">
                  <a:moveTo>
                    <a:pt x="1" y="6657"/>
                  </a:moveTo>
                  <a:lnTo>
                    <a:pt x="8724"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5859962" y="4193859"/>
              <a:ext cx="161320" cy="88335"/>
            </a:xfrm>
            <a:custGeom>
              <a:avLst/>
              <a:gdLst/>
              <a:ahLst/>
              <a:cxnLst/>
              <a:rect l="l" t="t" r="r" b="b"/>
              <a:pathLst>
                <a:path w="12159" h="6658" fill="none" extrusionOk="0">
                  <a:moveTo>
                    <a:pt x="0" y="6657"/>
                  </a:moveTo>
                  <a:lnTo>
                    <a:pt x="12159" y="0"/>
                  </a:lnTo>
                </a:path>
              </a:pathLst>
            </a:custGeom>
            <a:solidFill>
              <a:schemeClr val="lt1"/>
            </a:solidFill>
            <a:ln w="987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6"/>
          <p:cNvGrpSpPr/>
          <p:nvPr/>
        </p:nvGrpSpPr>
        <p:grpSpPr>
          <a:xfrm>
            <a:off x="5654487" y="3593770"/>
            <a:ext cx="993788" cy="819023"/>
            <a:chOff x="1493573" y="1542044"/>
            <a:chExt cx="3153793" cy="2515220"/>
          </a:xfrm>
        </p:grpSpPr>
        <p:sp>
          <p:nvSpPr>
            <p:cNvPr id="402" name="Google Shape;402;p36"/>
            <p:cNvSpPr/>
            <p:nvPr/>
          </p:nvSpPr>
          <p:spPr>
            <a:xfrm>
              <a:off x="1493573" y="1542044"/>
              <a:ext cx="3153793" cy="2511417"/>
            </a:xfrm>
            <a:custGeom>
              <a:avLst/>
              <a:gdLst/>
              <a:ahLst/>
              <a:cxnLst/>
              <a:rect l="l" t="t" r="r" b="b"/>
              <a:pathLst>
                <a:path w="75626" h="60215" extrusionOk="0">
                  <a:moveTo>
                    <a:pt x="28482" y="1"/>
                  </a:moveTo>
                  <a:cubicBezTo>
                    <a:pt x="12767" y="1"/>
                    <a:pt x="1" y="12767"/>
                    <a:pt x="1" y="28481"/>
                  </a:cubicBezTo>
                  <a:lnTo>
                    <a:pt x="1" y="31734"/>
                  </a:lnTo>
                  <a:cubicBezTo>
                    <a:pt x="1" y="47479"/>
                    <a:pt x="12767" y="60214"/>
                    <a:pt x="28482" y="60214"/>
                  </a:cubicBezTo>
                  <a:cubicBezTo>
                    <a:pt x="44227" y="60214"/>
                    <a:pt x="56962" y="47479"/>
                    <a:pt x="56962" y="31734"/>
                  </a:cubicBezTo>
                  <a:lnTo>
                    <a:pt x="56962" y="28481"/>
                  </a:lnTo>
                  <a:cubicBezTo>
                    <a:pt x="56962" y="24682"/>
                    <a:pt x="56233" y="21065"/>
                    <a:pt x="54865" y="17752"/>
                  </a:cubicBezTo>
                  <a:lnTo>
                    <a:pt x="75625" y="4743"/>
                  </a:lnTo>
                  <a:lnTo>
                    <a:pt x="75625" y="4743"/>
                  </a:lnTo>
                  <a:lnTo>
                    <a:pt x="52616" y="13344"/>
                  </a:lnTo>
                  <a:cubicBezTo>
                    <a:pt x="47570" y="5350"/>
                    <a:pt x="38664" y="1"/>
                    <a:pt x="28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671064" y="2919150"/>
              <a:ext cx="1987583" cy="1138114"/>
            </a:xfrm>
            <a:custGeom>
              <a:avLst/>
              <a:gdLst/>
              <a:ahLst/>
              <a:cxnLst/>
              <a:rect l="l" t="t" r="r" b="b"/>
              <a:pathLst>
                <a:path w="47661" h="27288" extrusionOk="0">
                  <a:moveTo>
                    <a:pt x="26227" y="0"/>
                  </a:moveTo>
                  <a:cubicBezTo>
                    <a:pt x="26167" y="0"/>
                    <a:pt x="26117" y="7"/>
                    <a:pt x="26080" y="23"/>
                  </a:cubicBezTo>
                  <a:cubicBezTo>
                    <a:pt x="24682" y="661"/>
                    <a:pt x="22949" y="995"/>
                    <a:pt x="21429" y="1147"/>
                  </a:cubicBezTo>
                  <a:cubicBezTo>
                    <a:pt x="19697" y="1299"/>
                    <a:pt x="17903" y="1026"/>
                    <a:pt x="16201" y="1543"/>
                  </a:cubicBezTo>
                  <a:cubicBezTo>
                    <a:pt x="15198" y="1877"/>
                    <a:pt x="14286" y="2424"/>
                    <a:pt x="13435" y="3032"/>
                  </a:cubicBezTo>
                  <a:cubicBezTo>
                    <a:pt x="8693" y="6345"/>
                    <a:pt x="4742" y="10722"/>
                    <a:pt x="0" y="14005"/>
                  </a:cubicBezTo>
                  <a:cubicBezTo>
                    <a:pt x="1307" y="15980"/>
                    <a:pt x="2827" y="17804"/>
                    <a:pt x="4529" y="19415"/>
                  </a:cubicBezTo>
                  <a:cubicBezTo>
                    <a:pt x="8268" y="17683"/>
                    <a:pt x="11824" y="15525"/>
                    <a:pt x="15077" y="13002"/>
                  </a:cubicBezTo>
                  <a:lnTo>
                    <a:pt x="15077" y="13002"/>
                  </a:lnTo>
                  <a:cubicBezTo>
                    <a:pt x="15016" y="15129"/>
                    <a:pt x="14985" y="17257"/>
                    <a:pt x="14864" y="19385"/>
                  </a:cubicBezTo>
                  <a:cubicBezTo>
                    <a:pt x="14833" y="19900"/>
                    <a:pt x="14199" y="25373"/>
                    <a:pt x="14044" y="25373"/>
                  </a:cubicBezTo>
                  <a:cubicBezTo>
                    <a:pt x="14044" y="25373"/>
                    <a:pt x="14044" y="25373"/>
                    <a:pt x="14043" y="25373"/>
                  </a:cubicBezTo>
                  <a:lnTo>
                    <a:pt x="14043" y="25373"/>
                  </a:lnTo>
                  <a:cubicBezTo>
                    <a:pt x="15532" y="25798"/>
                    <a:pt x="16991" y="26254"/>
                    <a:pt x="18481" y="26619"/>
                  </a:cubicBezTo>
                  <a:cubicBezTo>
                    <a:pt x="19879" y="26953"/>
                    <a:pt x="21368" y="27105"/>
                    <a:pt x="22797" y="27227"/>
                  </a:cubicBezTo>
                  <a:cubicBezTo>
                    <a:pt x="23377" y="27267"/>
                    <a:pt x="23960" y="27287"/>
                    <a:pt x="24546" y="27287"/>
                  </a:cubicBezTo>
                  <a:cubicBezTo>
                    <a:pt x="28813" y="27287"/>
                    <a:pt x="33189" y="26226"/>
                    <a:pt x="36931" y="24248"/>
                  </a:cubicBezTo>
                  <a:cubicBezTo>
                    <a:pt x="36961" y="24218"/>
                    <a:pt x="36992" y="24218"/>
                    <a:pt x="37022" y="24187"/>
                  </a:cubicBezTo>
                  <a:cubicBezTo>
                    <a:pt x="37022" y="24157"/>
                    <a:pt x="37022" y="24096"/>
                    <a:pt x="37022" y="24066"/>
                  </a:cubicBezTo>
                  <a:cubicBezTo>
                    <a:pt x="36718" y="22181"/>
                    <a:pt x="36718" y="20266"/>
                    <a:pt x="36809" y="18351"/>
                  </a:cubicBezTo>
                  <a:cubicBezTo>
                    <a:pt x="36870" y="16680"/>
                    <a:pt x="36870" y="15008"/>
                    <a:pt x="37083" y="13336"/>
                  </a:cubicBezTo>
                  <a:lnTo>
                    <a:pt x="37111" y="13056"/>
                  </a:lnTo>
                  <a:lnTo>
                    <a:pt x="37111" y="13056"/>
                  </a:lnTo>
                  <a:cubicBezTo>
                    <a:pt x="37079" y="13526"/>
                    <a:pt x="37816" y="14590"/>
                    <a:pt x="37995" y="15008"/>
                  </a:cubicBezTo>
                  <a:cubicBezTo>
                    <a:pt x="38360" y="15768"/>
                    <a:pt x="38724" y="16558"/>
                    <a:pt x="39059" y="17348"/>
                  </a:cubicBezTo>
                  <a:cubicBezTo>
                    <a:pt x="39727" y="18807"/>
                    <a:pt x="40305" y="20388"/>
                    <a:pt x="41065" y="21816"/>
                  </a:cubicBezTo>
                  <a:cubicBezTo>
                    <a:pt x="41764" y="21512"/>
                    <a:pt x="47661" y="16436"/>
                    <a:pt x="47235" y="15494"/>
                  </a:cubicBezTo>
                  <a:cubicBezTo>
                    <a:pt x="45867" y="12576"/>
                    <a:pt x="44500" y="9628"/>
                    <a:pt x="43132" y="6710"/>
                  </a:cubicBezTo>
                  <a:cubicBezTo>
                    <a:pt x="42463" y="5251"/>
                    <a:pt x="41734" y="3731"/>
                    <a:pt x="40457" y="2728"/>
                  </a:cubicBezTo>
                  <a:cubicBezTo>
                    <a:pt x="37965" y="843"/>
                    <a:pt x="34256" y="1269"/>
                    <a:pt x="31338" y="995"/>
                  </a:cubicBezTo>
                  <a:cubicBezTo>
                    <a:pt x="30396" y="904"/>
                    <a:pt x="29454" y="783"/>
                    <a:pt x="28511" y="631"/>
                  </a:cubicBezTo>
                  <a:cubicBezTo>
                    <a:pt x="28129" y="549"/>
                    <a:pt x="26765" y="0"/>
                    <a:pt x="2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1671064" y="2919150"/>
              <a:ext cx="1858305" cy="1138073"/>
            </a:xfrm>
            <a:custGeom>
              <a:avLst/>
              <a:gdLst/>
              <a:ahLst/>
              <a:cxnLst/>
              <a:rect l="l" t="t" r="r" b="b"/>
              <a:pathLst>
                <a:path w="44561" h="27287" extrusionOk="0">
                  <a:moveTo>
                    <a:pt x="26228" y="0"/>
                  </a:moveTo>
                  <a:cubicBezTo>
                    <a:pt x="26167" y="0"/>
                    <a:pt x="26117" y="7"/>
                    <a:pt x="26080" y="23"/>
                  </a:cubicBezTo>
                  <a:cubicBezTo>
                    <a:pt x="24682" y="661"/>
                    <a:pt x="22949" y="995"/>
                    <a:pt x="21429" y="1117"/>
                  </a:cubicBezTo>
                  <a:cubicBezTo>
                    <a:pt x="19697" y="1299"/>
                    <a:pt x="17903" y="1026"/>
                    <a:pt x="16201" y="1543"/>
                  </a:cubicBezTo>
                  <a:cubicBezTo>
                    <a:pt x="15198" y="1847"/>
                    <a:pt x="14286" y="2424"/>
                    <a:pt x="13435" y="3032"/>
                  </a:cubicBezTo>
                  <a:cubicBezTo>
                    <a:pt x="8693" y="6345"/>
                    <a:pt x="4742" y="10692"/>
                    <a:pt x="0" y="14005"/>
                  </a:cubicBezTo>
                  <a:cubicBezTo>
                    <a:pt x="1307" y="15980"/>
                    <a:pt x="2827" y="17804"/>
                    <a:pt x="4529" y="19415"/>
                  </a:cubicBezTo>
                  <a:cubicBezTo>
                    <a:pt x="8268" y="17683"/>
                    <a:pt x="11824" y="15525"/>
                    <a:pt x="15077" y="12971"/>
                  </a:cubicBezTo>
                  <a:lnTo>
                    <a:pt x="15077" y="12971"/>
                  </a:lnTo>
                  <a:cubicBezTo>
                    <a:pt x="15016" y="15129"/>
                    <a:pt x="14985" y="17257"/>
                    <a:pt x="14864" y="19385"/>
                  </a:cubicBezTo>
                  <a:cubicBezTo>
                    <a:pt x="14833" y="19900"/>
                    <a:pt x="14199" y="25373"/>
                    <a:pt x="14044" y="25373"/>
                  </a:cubicBezTo>
                  <a:cubicBezTo>
                    <a:pt x="14044" y="25373"/>
                    <a:pt x="14044" y="25373"/>
                    <a:pt x="14043" y="25373"/>
                  </a:cubicBezTo>
                  <a:lnTo>
                    <a:pt x="14043" y="25373"/>
                  </a:lnTo>
                  <a:cubicBezTo>
                    <a:pt x="15532" y="25798"/>
                    <a:pt x="16991" y="26254"/>
                    <a:pt x="18481" y="26589"/>
                  </a:cubicBezTo>
                  <a:cubicBezTo>
                    <a:pt x="19879" y="26953"/>
                    <a:pt x="21368" y="27105"/>
                    <a:pt x="22797" y="27227"/>
                  </a:cubicBezTo>
                  <a:cubicBezTo>
                    <a:pt x="23366" y="27266"/>
                    <a:pt x="23939" y="27286"/>
                    <a:pt x="24514" y="27286"/>
                  </a:cubicBezTo>
                  <a:cubicBezTo>
                    <a:pt x="28791" y="27286"/>
                    <a:pt x="33180" y="26204"/>
                    <a:pt x="36931" y="24248"/>
                  </a:cubicBezTo>
                  <a:cubicBezTo>
                    <a:pt x="36961" y="24218"/>
                    <a:pt x="36992" y="24218"/>
                    <a:pt x="37022" y="24187"/>
                  </a:cubicBezTo>
                  <a:cubicBezTo>
                    <a:pt x="37022" y="24127"/>
                    <a:pt x="37022" y="24096"/>
                    <a:pt x="37022" y="24035"/>
                  </a:cubicBezTo>
                  <a:cubicBezTo>
                    <a:pt x="36718" y="22181"/>
                    <a:pt x="36718" y="20266"/>
                    <a:pt x="36809" y="18351"/>
                  </a:cubicBezTo>
                  <a:cubicBezTo>
                    <a:pt x="36870" y="16680"/>
                    <a:pt x="36870" y="15008"/>
                    <a:pt x="37083" y="13336"/>
                  </a:cubicBezTo>
                  <a:lnTo>
                    <a:pt x="37111" y="13056"/>
                  </a:lnTo>
                  <a:lnTo>
                    <a:pt x="37111" y="13056"/>
                  </a:lnTo>
                  <a:cubicBezTo>
                    <a:pt x="37079" y="13526"/>
                    <a:pt x="37816" y="14590"/>
                    <a:pt x="37995" y="15008"/>
                  </a:cubicBezTo>
                  <a:cubicBezTo>
                    <a:pt x="38360" y="15768"/>
                    <a:pt x="38724" y="16558"/>
                    <a:pt x="39059" y="17348"/>
                  </a:cubicBezTo>
                  <a:cubicBezTo>
                    <a:pt x="39727" y="18807"/>
                    <a:pt x="40305" y="20388"/>
                    <a:pt x="41065" y="21816"/>
                  </a:cubicBezTo>
                  <a:cubicBezTo>
                    <a:pt x="42524" y="21209"/>
                    <a:pt x="43345" y="19628"/>
                    <a:pt x="44560" y="18746"/>
                  </a:cubicBezTo>
                  <a:lnTo>
                    <a:pt x="44560" y="18746"/>
                  </a:lnTo>
                  <a:cubicBezTo>
                    <a:pt x="44528" y="18748"/>
                    <a:pt x="44497" y="18749"/>
                    <a:pt x="44466" y="18749"/>
                  </a:cubicBezTo>
                  <a:cubicBezTo>
                    <a:pt x="43488" y="18749"/>
                    <a:pt x="42875" y="17841"/>
                    <a:pt x="42433" y="17075"/>
                  </a:cubicBezTo>
                  <a:cubicBezTo>
                    <a:pt x="39910" y="12546"/>
                    <a:pt x="37448" y="7622"/>
                    <a:pt x="37813" y="2454"/>
                  </a:cubicBezTo>
                  <a:lnTo>
                    <a:pt x="37813" y="2454"/>
                  </a:lnTo>
                  <a:cubicBezTo>
                    <a:pt x="35533" y="7014"/>
                    <a:pt x="35715" y="12576"/>
                    <a:pt x="34591" y="17470"/>
                  </a:cubicBezTo>
                  <a:cubicBezTo>
                    <a:pt x="34195" y="19142"/>
                    <a:pt x="33648" y="20813"/>
                    <a:pt x="32645" y="22212"/>
                  </a:cubicBezTo>
                  <a:cubicBezTo>
                    <a:pt x="31642" y="23610"/>
                    <a:pt x="30122" y="24734"/>
                    <a:pt x="28420" y="24978"/>
                  </a:cubicBezTo>
                  <a:cubicBezTo>
                    <a:pt x="28237" y="25000"/>
                    <a:pt x="28052" y="25012"/>
                    <a:pt x="27866" y="25012"/>
                  </a:cubicBezTo>
                  <a:cubicBezTo>
                    <a:pt x="26325" y="25012"/>
                    <a:pt x="24748" y="24236"/>
                    <a:pt x="24043" y="22880"/>
                  </a:cubicBezTo>
                  <a:cubicBezTo>
                    <a:pt x="24894" y="22668"/>
                    <a:pt x="25745" y="22455"/>
                    <a:pt x="26597" y="22242"/>
                  </a:cubicBezTo>
                  <a:cubicBezTo>
                    <a:pt x="25198" y="21725"/>
                    <a:pt x="23770" y="21209"/>
                    <a:pt x="22523" y="20388"/>
                  </a:cubicBezTo>
                  <a:cubicBezTo>
                    <a:pt x="21277" y="19567"/>
                    <a:pt x="20183" y="18412"/>
                    <a:pt x="19757" y="16984"/>
                  </a:cubicBezTo>
                  <a:lnTo>
                    <a:pt x="19757" y="16984"/>
                  </a:lnTo>
                  <a:cubicBezTo>
                    <a:pt x="21219" y="17592"/>
                    <a:pt x="22790" y="17923"/>
                    <a:pt x="24362" y="17923"/>
                  </a:cubicBezTo>
                  <a:cubicBezTo>
                    <a:pt x="25537" y="17923"/>
                    <a:pt x="26712" y="17738"/>
                    <a:pt x="27843" y="17348"/>
                  </a:cubicBezTo>
                  <a:cubicBezTo>
                    <a:pt x="24074" y="13488"/>
                    <a:pt x="21277" y="8686"/>
                    <a:pt x="19818" y="3518"/>
                  </a:cubicBezTo>
                  <a:lnTo>
                    <a:pt x="19818" y="3518"/>
                  </a:lnTo>
                  <a:cubicBezTo>
                    <a:pt x="21482" y="4937"/>
                    <a:pt x="23263" y="5765"/>
                    <a:pt x="25337" y="5765"/>
                  </a:cubicBezTo>
                  <a:cubicBezTo>
                    <a:pt x="25840" y="5765"/>
                    <a:pt x="26360" y="5716"/>
                    <a:pt x="26900" y="5616"/>
                  </a:cubicBezTo>
                  <a:cubicBezTo>
                    <a:pt x="29606" y="5099"/>
                    <a:pt x="31490" y="3214"/>
                    <a:pt x="33375" y="1360"/>
                  </a:cubicBezTo>
                  <a:cubicBezTo>
                    <a:pt x="32676" y="1147"/>
                    <a:pt x="32068" y="1056"/>
                    <a:pt x="31338" y="995"/>
                  </a:cubicBezTo>
                  <a:cubicBezTo>
                    <a:pt x="30396" y="904"/>
                    <a:pt x="29454" y="783"/>
                    <a:pt x="28511" y="600"/>
                  </a:cubicBezTo>
                  <a:cubicBezTo>
                    <a:pt x="28129" y="546"/>
                    <a:pt x="26765" y="0"/>
                    <a:pt x="26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526700" y="2757825"/>
              <a:ext cx="460187" cy="341542"/>
            </a:xfrm>
            <a:custGeom>
              <a:avLst/>
              <a:gdLst/>
              <a:ahLst/>
              <a:cxnLst/>
              <a:rect l="l" t="t" r="r" b="b"/>
              <a:pathLst>
                <a:path w="11035" h="8189" extrusionOk="0">
                  <a:moveTo>
                    <a:pt x="8663" y="0"/>
                  </a:moveTo>
                  <a:lnTo>
                    <a:pt x="8663" y="0"/>
                  </a:lnTo>
                  <a:cubicBezTo>
                    <a:pt x="8663" y="2"/>
                    <a:pt x="8662" y="4"/>
                    <a:pt x="8662" y="7"/>
                  </a:cubicBezTo>
                  <a:lnTo>
                    <a:pt x="8662" y="7"/>
                  </a:lnTo>
                  <a:cubicBezTo>
                    <a:pt x="8662" y="4"/>
                    <a:pt x="8663" y="2"/>
                    <a:pt x="8663" y="0"/>
                  </a:cubicBezTo>
                  <a:close/>
                  <a:moveTo>
                    <a:pt x="8662" y="7"/>
                  </a:moveTo>
                  <a:cubicBezTo>
                    <a:pt x="8604" y="277"/>
                    <a:pt x="7851" y="363"/>
                    <a:pt x="6930" y="363"/>
                  </a:cubicBezTo>
                  <a:cubicBezTo>
                    <a:pt x="5506" y="363"/>
                    <a:pt x="3681" y="159"/>
                    <a:pt x="3405" y="122"/>
                  </a:cubicBezTo>
                  <a:lnTo>
                    <a:pt x="3405" y="122"/>
                  </a:lnTo>
                  <a:cubicBezTo>
                    <a:pt x="3496" y="1034"/>
                    <a:pt x="3587" y="2341"/>
                    <a:pt x="3405" y="3435"/>
                  </a:cubicBezTo>
                  <a:cubicBezTo>
                    <a:pt x="3344" y="3860"/>
                    <a:pt x="3222" y="4256"/>
                    <a:pt x="3040" y="4560"/>
                  </a:cubicBezTo>
                  <a:cubicBezTo>
                    <a:pt x="2462" y="5563"/>
                    <a:pt x="1003" y="5684"/>
                    <a:pt x="0" y="5745"/>
                  </a:cubicBezTo>
                  <a:cubicBezTo>
                    <a:pt x="1140" y="7340"/>
                    <a:pt x="3134" y="8188"/>
                    <a:pt x="5106" y="8188"/>
                  </a:cubicBezTo>
                  <a:cubicBezTo>
                    <a:pt x="5238" y="8188"/>
                    <a:pt x="5370" y="8184"/>
                    <a:pt x="5502" y="8177"/>
                  </a:cubicBezTo>
                  <a:cubicBezTo>
                    <a:pt x="7569" y="8055"/>
                    <a:pt x="9545" y="7022"/>
                    <a:pt x="11034" y="5563"/>
                  </a:cubicBezTo>
                  <a:cubicBezTo>
                    <a:pt x="10456" y="5471"/>
                    <a:pt x="9818" y="5319"/>
                    <a:pt x="9393" y="4894"/>
                  </a:cubicBezTo>
                  <a:cubicBezTo>
                    <a:pt x="9089" y="4590"/>
                    <a:pt x="8906" y="4164"/>
                    <a:pt x="8815" y="3739"/>
                  </a:cubicBezTo>
                  <a:cubicBezTo>
                    <a:pt x="8481" y="2525"/>
                    <a:pt x="8420" y="1251"/>
                    <a:pt x="8662" y="7"/>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628123" y="2757824"/>
              <a:ext cx="263685" cy="220591"/>
            </a:xfrm>
            <a:custGeom>
              <a:avLst/>
              <a:gdLst/>
              <a:ahLst/>
              <a:cxnLst/>
              <a:rect l="l" t="t" r="r" b="b"/>
              <a:pathLst>
                <a:path w="6323" h="5289" extrusionOk="0">
                  <a:moveTo>
                    <a:pt x="6231" y="0"/>
                  </a:moveTo>
                  <a:cubicBezTo>
                    <a:pt x="6231" y="0"/>
                    <a:pt x="6231" y="1"/>
                    <a:pt x="6231" y="1"/>
                  </a:cubicBezTo>
                  <a:lnTo>
                    <a:pt x="6231" y="1"/>
                  </a:lnTo>
                  <a:cubicBezTo>
                    <a:pt x="6231" y="1"/>
                    <a:pt x="6231" y="0"/>
                    <a:pt x="6231" y="0"/>
                  </a:cubicBezTo>
                  <a:close/>
                  <a:moveTo>
                    <a:pt x="6231" y="1"/>
                  </a:moveTo>
                  <a:cubicBezTo>
                    <a:pt x="6182" y="276"/>
                    <a:pt x="5420" y="363"/>
                    <a:pt x="4489" y="363"/>
                  </a:cubicBezTo>
                  <a:cubicBezTo>
                    <a:pt x="3059" y="363"/>
                    <a:pt x="1230" y="159"/>
                    <a:pt x="973" y="122"/>
                  </a:cubicBezTo>
                  <a:lnTo>
                    <a:pt x="973" y="122"/>
                  </a:lnTo>
                  <a:cubicBezTo>
                    <a:pt x="1064" y="1034"/>
                    <a:pt x="1155" y="2341"/>
                    <a:pt x="973" y="3435"/>
                  </a:cubicBezTo>
                  <a:cubicBezTo>
                    <a:pt x="821" y="4225"/>
                    <a:pt x="486" y="4681"/>
                    <a:pt x="0" y="5289"/>
                  </a:cubicBezTo>
                  <a:cubicBezTo>
                    <a:pt x="1216" y="5228"/>
                    <a:pt x="2462" y="4924"/>
                    <a:pt x="3587" y="4468"/>
                  </a:cubicBezTo>
                  <a:cubicBezTo>
                    <a:pt x="4377" y="4134"/>
                    <a:pt x="5167" y="3648"/>
                    <a:pt x="5684" y="2949"/>
                  </a:cubicBezTo>
                  <a:cubicBezTo>
                    <a:pt x="6322" y="2098"/>
                    <a:pt x="6049" y="1034"/>
                    <a:pt x="6231" y="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440498" y="1855144"/>
              <a:ext cx="794808" cy="958480"/>
            </a:xfrm>
            <a:custGeom>
              <a:avLst/>
              <a:gdLst/>
              <a:ahLst/>
              <a:cxnLst/>
              <a:rect l="l" t="t" r="r" b="b"/>
              <a:pathLst>
                <a:path w="19059" h="22981" extrusionOk="0">
                  <a:moveTo>
                    <a:pt x="8688" y="0"/>
                  </a:moveTo>
                  <a:cubicBezTo>
                    <a:pt x="8619" y="0"/>
                    <a:pt x="8550" y="1"/>
                    <a:pt x="8481" y="2"/>
                  </a:cubicBezTo>
                  <a:cubicBezTo>
                    <a:pt x="6779" y="32"/>
                    <a:pt x="5046" y="305"/>
                    <a:pt x="3526" y="1065"/>
                  </a:cubicBezTo>
                  <a:cubicBezTo>
                    <a:pt x="2797" y="1461"/>
                    <a:pt x="2189" y="1916"/>
                    <a:pt x="1733" y="2433"/>
                  </a:cubicBezTo>
                  <a:cubicBezTo>
                    <a:pt x="0" y="4378"/>
                    <a:pt x="61" y="7144"/>
                    <a:pt x="335" y="9941"/>
                  </a:cubicBezTo>
                  <a:cubicBezTo>
                    <a:pt x="487" y="11704"/>
                    <a:pt x="669" y="13467"/>
                    <a:pt x="821" y="15230"/>
                  </a:cubicBezTo>
                  <a:cubicBezTo>
                    <a:pt x="1004" y="16962"/>
                    <a:pt x="1156" y="18968"/>
                    <a:pt x="2219" y="20397"/>
                  </a:cubicBezTo>
                  <a:cubicBezTo>
                    <a:pt x="3526" y="22160"/>
                    <a:pt x="5745" y="22950"/>
                    <a:pt x="7903" y="22981"/>
                  </a:cubicBezTo>
                  <a:cubicBezTo>
                    <a:pt x="9606" y="22981"/>
                    <a:pt x="11308" y="22403"/>
                    <a:pt x="12554" y="21248"/>
                  </a:cubicBezTo>
                  <a:cubicBezTo>
                    <a:pt x="14165" y="19759"/>
                    <a:pt x="14834" y="17509"/>
                    <a:pt x="15259" y="15321"/>
                  </a:cubicBezTo>
                  <a:cubicBezTo>
                    <a:pt x="15344" y="15743"/>
                    <a:pt x="15767" y="16087"/>
                    <a:pt x="16192" y="16087"/>
                  </a:cubicBezTo>
                  <a:cubicBezTo>
                    <a:pt x="16225" y="16087"/>
                    <a:pt x="16259" y="16085"/>
                    <a:pt x="16293" y="16081"/>
                  </a:cubicBezTo>
                  <a:cubicBezTo>
                    <a:pt x="16749" y="15990"/>
                    <a:pt x="17144" y="15655"/>
                    <a:pt x="17448" y="15321"/>
                  </a:cubicBezTo>
                  <a:cubicBezTo>
                    <a:pt x="18755" y="13862"/>
                    <a:pt x="19059" y="11491"/>
                    <a:pt x="18633" y="9667"/>
                  </a:cubicBezTo>
                  <a:cubicBezTo>
                    <a:pt x="18511" y="9181"/>
                    <a:pt x="18299" y="8634"/>
                    <a:pt x="17812" y="8451"/>
                  </a:cubicBezTo>
                  <a:cubicBezTo>
                    <a:pt x="17702" y="8401"/>
                    <a:pt x="17585" y="8378"/>
                    <a:pt x="17466" y="8378"/>
                  </a:cubicBezTo>
                  <a:cubicBezTo>
                    <a:pt x="17160" y="8378"/>
                    <a:pt x="16846" y="8528"/>
                    <a:pt x="16627" y="8725"/>
                  </a:cubicBezTo>
                  <a:cubicBezTo>
                    <a:pt x="16293" y="9029"/>
                    <a:pt x="16141" y="9455"/>
                    <a:pt x="16019" y="9880"/>
                  </a:cubicBezTo>
                  <a:cubicBezTo>
                    <a:pt x="16171" y="8573"/>
                    <a:pt x="16171" y="7236"/>
                    <a:pt x="16019" y="5929"/>
                  </a:cubicBezTo>
                  <a:cubicBezTo>
                    <a:pt x="15897" y="4774"/>
                    <a:pt x="15776" y="3284"/>
                    <a:pt x="15046" y="2372"/>
                  </a:cubicBezTo>
                  <a:cubicBezTo>
                    <a:pt x="13600" y="512"/>
                    <a:pt x="11035" y="0"/>
                    <a:pt x="8688" y="0"/>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440498" y="1854977"/>
              <a:ext cx="780879" cy="880070"/>
            </a:xfrm>
            <a:custGeom>
              <a:avLst/>
              <a:gdLst/>
              <a:ahLst/>
              <a:cxnLst/>
              <a:rect l="l" t="t" r="r" b="b"/>
              <a:pathLst>
                <a:path w="18725" h="21101" extrusionOk="0">
                  <a:moveTo>
                    <a:pt x="8823" y="1"/>
                  </a:moveTo>
                  <a:cubicBezTo>
                    <a:pt x="8698" y="1"/>
                    <a:pt x="8574" y="2"/>
                    <a:pt x="8450" y="6"/>
                  </a:cubicBezTo>
                  <a:cubicBezTo>
                    <a:pt x="6779" y="36"/>
                    <a:pt x="5046" y="309"/>
                    <a:pt x="3526" y="1069"/>
                  </a:cubicBezTo>
                  <a:cubicBezTo>
                    <a:pt x="2766" y="1465"/>
                    <a:pt x="2189" y="1920"/>
                    <a:pt x="1733" y="2437"/>
                  </a:cubicBezTo>
                  <a:cubicBezTo>
                    <a:pt x="0" y="4382"/>
                    <a:pt x="61" y="7148"/>
                    <a:pt x="335" y="9945"/>
                  </a:cubicBezTo>
                  <a:cubicBezTo>
                    <a:pt x="487" y="11708"/>
                    <a:pt x="669" y="13471"/>
                    <a:pt x="821" y="15234"/>
                  </a:cubicBezTo>
                  <a:cubicBezTo>
                    <a:pt x="943" y="16328"/>
                    <a:pt x="1034" y="17422"/>
                    <a:pt x="1338" y="18486"/>
                  </a:cubicBezTo>
                  <a:cubicBezTo>
                    <a:pt x="1672" y="19702"/>
                    <a:pt x="2159" y="20340"/>
                    <a:pt x="3131" y="21100"/>
                  </a:cubicBezTo>
                  <a:cubicBezTo>
                    <a:pt x="1946" y="18912"/>
                    <a:pt x="1703" y="16358"/>
                    <a:pt x="1490" y="13866"/>
                  </a:cubicBezTo>
                  <a:cubicBezTo>
                    <a:pt x="1368" y="12073"/>
                    <a:pt x="1216" y="10249"/>
                    <a:pt x="1368" y="8455"/>
                  </a:cubicBezTo>
                  <a:lnTo>
                    <a:pt x="1368" y="8455"/>
                  </a:lnTo>
                  <a:cubicBezTo>
                    <a:pt x="1915" y="9094"/>
                    <a:pt x="2706" y="9519"/>
                    <a:pt x="3526" y="9671"/>
                  </a:cubicBezTo>
                  <a:cubicBezTo>
                    <a:pt x="3678" y="9671"/>
                    <a:pt x="3891" y="9671"/>
                    <a:pt x="3922" y="9519"/>
                  </a:cubicBezTo>
                  <a:cubicBezTo>
                    <a:pt x="3952" y="9459"/>
                    <a:pt x="3952" y="9398"/>
                    <a:pt x="3922" y="9307"/>
                  </a:cubicBezTo>
                  <a:cubicBezTo>
                    <a:pt x="3800" y="8820"/>
                    <a:pt x="3678" y="8364"/>
                    <a:pt x="3557" y="7878"/>
                  </a:cubicBezTo>
                  <a:lnTo>
                    <a:pt x="3557" y="7878"/>
                  </a:lnTo>
                  <a:cubicBezTo>
                    <a:pt x="4621" y="8759"/>
                    <a:pt x="5897" y="9398"/>
                    <a:pt x="7235" y="9732"/>
                  </a:cubicBezTo>
                  <a:cubicBezTo>
                    <a:pt x="7623" y="9829"/>
                    <a:pt x="8023" y="9901"/>
                    <a:pt x="8420" y="9901"/>
                  </a:cubicBezTo>
                  <a:cubicBezTo>
                    <a:pt x="8645" y="9901"/>
                    <a:pt x="8869" y="9878"/>
                    <a:pt x="9089" y="9823"/>
                  </a:cubicBezTo>
                  <a:cubicBezTo>
                    <a:pt x="8815" y="9246"/>
                    <a:pt x="8542" y="8699"/>
                    <a:pt x="8238" y="8121"/>
                  </a:cubicBezTo>
                  <a:lnTo>
                    <a:pt x="8238" y="8121"/>
                  </a:lnTo>
                  <a:cubicBezTo>
                    <a:pt x="9017" y="8446"/>
                    <a:pt x="9865" y="8606"/>
                    <a:pt x="10713" y="8606"/>
                  </a:cubicBezTo>
                  <a:cubicBezTo>
                    <a:pt x="11453" y="8606"/>
                    <a:pt x="12194" y="8484"/>
                    <a:pt x="12888" y="8243"/>
                  </a:cubicBezTo>
                  <a:cubicBezTo>
                    <a:pt x="12554" y="7939"/>
                    <a:pt x="12220" y="7604"/>
                    <a:pt x="11885" y="7300"/>
                  </a:cubicBezTo>
                  <a:cubicBezTo>
                    <a:pt x="12706" y="7300"/>
                    <a:pt x="13527" y="7331"/>
                    <a:pt x="14347" y="7361"/>
                  </a:cubicBezTo>
                  <a:cubicBezTo>
                    <a:pt x="14317" y="7696"/>
                    <a:pt x="14134" y="8030"/>
                    <a:pt x="14013" y="8364"/>
                  </a:cubicBezTo>
                  <a:cubicBezTo>
                    <a:pt x="13861" y="8699"/>
                    <a:pt x="13770" y="9094"/>
                    <a:pt x="13891" y="9428"/>
                  </a:cubicBezTo>
                  <a:cubicBezTo>
                    <a:pt x="14001" y="9670"/>
                    <a:pt x="14254" y="9848"/>
                    <a:pt x="14500" y="9848"/>
                  </a:cubicBezTo>
                  <a:cubicBezTo>
                    <a:pt x="14595" y="9848"/>
                    <a:pt x="14688" y="9822"/>
                    <a:pt x="14773" y="9763"/>
                  </a:cubicBezTo>
                  <a:lnTo>
                    <a:pt x="14773" y="9763"/>
                  </a:lnTo>
                  <a:cubicBezTo>
                    <a:pt x="14408" y="10279"/>
                    <a:pt x="14408" y="10978"/>
                    <a:pt x="14590" y="11586"/>
                  </a:cubicBezTo>
                  <a:cubicBezTo>
                    <a:pt x="14773" y="12164"/>
                    <a:pt x="15138" y="12711"/>
                    <a:pt x="15502" y="13228"/>
                  </a:cubicBezTo>
                  <a:cubicBezTo>
                    <a:pt x="15381" y="12225"/>
                    <a:pt x="15715" y="11221"/>
                    <a:pt x="16384" y="10492"/>
                  </a:cubicBezTo>
                  <a:lnTo>
                    <a:pt x="16384" y="10492"/>
                  </a:lnTo>
                  <a:cubicBezTo>
                    <a:pt x="16262" y="11130"/>
                    <a:pt x="16201" y="11769"/>
                    <a:pt x="16201" y="12407"/>
                  </a:cubicBezTo>
                  <a:cubicBezTo>
                    <a:pt x="16300" y="12319"/>
                    <a:pt x="16430" y="12279"/>
                    <a:pt x="16565" y="12279"/>
                  </a:cubicBezTo>
                  <a:cubicBezTo>
                    <a:pt x="16804" y="12279"/>
                    <a:pt x="17057" y="12406"/>
                    <a:pt x="17174" y="12620"/>
                  </a:cubicBezTo>
                  <a:cubicBezTo>
                    <a:pt x="17387" y="12954"/>
                    <a:pt x="17296" y="13410"/>
                    <a:pt x="17022" y="13714"/>
                  </a:cubicBezTo>
                  <a:cubicBezTo>
                    <a:pt x="16870" y="13896"/>
                    <a:pt x="16627" y="14048"/>
                    <a:pt x="16597" y="14261"/>
                  </a:cubicBezTo>
                  <a:cubicBezTo>
                    <a:pt x="17083" y="14139"/>
                    <a:pt x="17478" y="13714"/>
                    <a:pt x="17691" y="13228"/>
                  </a:cubicBezTo>
                  <a:cubicBezTo>
                    <a:pt x="17904" y="12772"/>
                    <a:pt x="17995" y="12255"/>
                    <a:pt x="18086" y="11738"/>
                  </a:cubicBezTo>
                  <a:cubicBezTo>
                    <a:pt x="18207" y="11039"/>
                    <a:pt x="18268" y="10188"/>
                    <a:pt x="17721" y="9732"/>
                  </a:cubicBezTo>
                  <a:cubicBezTo>
                    <a:pt x="17755" y="9727"/>
                    <a:pt x="17789" y="9725"/>
                    <a:pt x="17823" y="9725"/>
                  </a:cubicBezTo>
                  <a:cubicBezTo>
                    <a:pt x="18217" y="9725"/>
                    <a:pt x="18612" y="10039"/>
                    <a:pt x="18724" y="10431"/>
                  </a:cubicBezTo>
                  <a:cubicBezTo>
                    <a:pt x="18542" y="9732"/>
                    <a:pt x="18633" y="8759"/>
                    <a:pt x="17812" y="8455"/>
                  </a:cubicBezTo>
                  <a:cubicBezTo>
                    <a:pt x="17702" y="8405"/>
                    <a:pt x="17585" y="8382"/>
                    <a:pt x="17465" y="8382"/>
                  </a:cubicBezTo>
                  <a:cubicBezTo>
                    <a:pt x="17157" y="8382"/>
                    <a:pt x="16838" y="8532"/>
                    <a:pt x="16597" y="8729"/>
                  </a:cubicBezTo>
                  <a:cubicBezTo>
                    <a:pt x="16293" y="9033"/>
                    <a:pt x="16141" y="9459"/>
                    <a:pt x="16019" y="9884"/>
                  </a:cubicBezTo>
                  <a:cubicBezTo>
                    <a:pt x="16171" y="8577"/>
                    <a:pt x="16171" y="7240"/>
                    <a:pt x="16019" y="5902"/>
                  </a:cubicBezTo>
                  <a:cubicBezTo>
                    <a:pt x="15897" y="4778"/>
                    <a:pt x="15776" y="3288"/>
                    <a:pt x="15046" y="2376"/>
                  </a:cubicBezTo>
                  <a:cubicBezTo>
                    <a:pt x="13633" y="559"/>
                    <a:pt x="11151" y="1"/>
                    <a:pt x="8823" y="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3095872" y="2269051"/>
              <a:ext cx="83697" cy="182887"/>
            </a:xfrm>
            <a:custGeom>
              <a:avLst/>
              <a:gdLst/>
              <a:ahLst/>
              <a:cxnLst/>
              <a:rect l="l" t="t" r="r" b="b"/>
              <a:pathLst>
                <a:path w="2007" h="4385" extrusionOk="0">
                  <a:moveTo>
                    <a:pt x="1019" y="2423"/>
                  </a:moveTo>
                  <a:cubicBezTo>
                    <a:pt x="1695" y="2423"/>
                    <a:pt x="1477" y="3800"/>
                    <a:pt x="790" y="4029"/>
                  </a:cubicBezTo>
                  <a:cubicBezTo>
                    <a:pt x="601" y="3574"/>
                    <a:pt x="579" y="3050"/>
                    <a:pt x="661" y="2521"/>
                  </a:cubicBezTo>
                  <a:lnTo>
                    <a:pt x="661" y="2521"/>
                  </a:lnTo>
                  <a:cubicBezTo>
                    <a:pt x="801" y="2453"/>
                    <a:pt x="920" y="2423"/>
                    <a:pt x="1019" y="2423"/>
                  </a:cubicBezTo>
                  <a:close/>
                  <a:moveTo>
                    <a:pt x="1672" y="0"/>
                  </a:moveTo>
                  <a:cubicBezTo>
                    <a:pt x="1298" y="0"/>
                    <a:pt x="1105" y="501"/>
                    <a:pt x="912" y="777"/>
                  </a:cubicBezTo>
                  <a:cubicBezTo>
                    <a:pt x="365" y="1749"/>
                    <a:pt x="0" y="2996"/>
                    <a:pt x="395" y="4120"/>
                  </a:cubicBezTo>
                  <a:cubicBezTo>
                    <a:pt x="490" y="4310"/>
                    <a:pt x="618" y="4385"/>
                    <a:pt x="754" y="4385"/>
                  </a:cubicBezTo>
                  <a:cubicBezTo>
                    <a:pt x="1051" y="4385"/>
                    <a:pt x="1385" y="4027"/>
                    <a:pt x="1489" y="3756"/>
                  </a:cubicBezTo>
                  <a:cubicBezTo>
                    <a:pt x="1837" y="3154"/>
                    <a:pt x="1637" y="2323"/>
                    <a:pt x="1107" y="2323"/>
                  </a:cubicBezTo>
                  <a:cubicBezTo>
                    <a:pt x="978" y="2323"/>
                    <a:pt x="831" y="2372"/>
                    <a:pt x="667" y="2484"/>
                  </a:cubicBezTo>
                  <a:lnTo>
                    <a:pt x="667" y="2484"/>
                  </a:lnTo>
                  <a:cubicBezTo>
                    <a:pt x="786" y="1754"/>
                    <a:pt x="1097" y="1018"/>
                    <a:pt x="1429" y="442"/>
                  </a:cubicBezTo>
                  <a:cubicBezTo>
                    <a:pt x="1491" y="296"/>
                    <a:pt x="1597" y="179"/>
                    <a:pt x="1697" y="179"/>
                  </a:cubicBezTo>
                  <a:cubicBezTo>
                    <a:pt x="1742" y="179"/>
                    <a:pt x="1786" y="203"/>
                    <a:pt x="1824" y="260"/>
                  </a:cubicBezTo>
                  <a:cubicBezTo>
                    <a:pt x="1824" y="290"/>
                    <a:pt x="1885" y="564"/>
                    <a:pt x="1885" y="594"/>
                  </a:cubicBezTo>
                  <a:cubicBezTo>
                    <a:pt x="1915" y="777"/>
                    <a:pt x="1945" y="959"/>
                    <a:pt x="1976" y="1142"/>
                  </a:cubicBezTo>
                  <a:cubicBezTo>
                    <a:pt x="2006" y="868"/>
                    <a:pt x="1976" y="564"/>
                    <a:pt x="1976" y="321"/>
                  </a:cubicBezTo>
                  <a:cubicBezTo>
                    <a:pt x="1976" y="169"/>
                    <a:pt x="1915" y="47"/>
                    <a:pt x="1793" y="17"/>
                  </a:cubicBezTo>
                  <a:cubicBezTo>
                    <a:pt x="1751" y="6"/>
                    <a:pt x="1711" y="0"/>
                    <a:pt x="1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636964" y="2277351"/>
              <a:ext cx="114140" cy="247242"/>
            </a:xfrm>
            <a:custGeom>
              <a:avLst/>
              <a:gdLst/>
              <a:ahLst/>
              <a:cxnLst/>
              <a:rect l="l" t="t" r="r" b="b"/>
              <a:pathLst>
                <a:path w="2737" h="5928" extrusionOk="0">
                  <a:moveTo>
                    <a:pt x="2280" y="0"/>
                  </a:moveTo>
                  <a:cubicBezTo>
                    <a:pt x="2463" y="608"/>
                    <a:pt x="2250" y="1216"/>
                    <a:pt x="1977" y="1733"/>
                  </a:cubicBezTo>
                  <a:cubicBezTo>
                    <a:pt x="1642" y="2523"/>
                    <a:pt x="1" y="3860"/>
                    <a:pt x="821" y="4712"/>
                  </a:cubicBezTo>
                  <a:cubicBezTo>
                    <a:pt x="1247" y="5016"/>
                    <a:pt x="1733" y="5046"/>
                    <a:pt x="2189" y="5198"/>
                  </a:cubicBezTo>
                  <a:cubicBezTo>
                    <a:pt x="2250" y="5198"/>
                    <a:pt x="2280" y="5198"/>
                    <a:pt x="2280" y="5259"/>
                  </a:cubicBezTo>
                  <a:cubicBezTo>
                    <a:pt x="2341" y="5502"/>
                    <a:pt x="2402" y="5715"/>
                    <a:pt x="2463" y="5927"/>
                  </a:cubicBezTo>
                  <a:cubicBezTo>
                    <a:pt x="2463" y="5715"/>
                    <a:pt x="2432" y="5471"/>
                    <a:pt x="2432" y="5259"/>
                  </a:cubicBezTo>
                  <a:cubicBezTo>
                    <a:pt x="2432" y="5198"/>
                    <a:pt x="2402" y="5137"/>
                    <a:pt x="2372" y="5107"/>
                  </a:cubicBezTo>
                  <a:cubicBezTo>
                    <a:pt x="1977" y="4833"/>
                    <a:pt x="1429" y="4772"/>
                    <a:pt x="1065" y="4468"/>
                  </a:cubicBezTo>
                  <a:cubicBezTo>
                    <a:pt x="973" y="4377"/>
                    <a:pt x="943" y="4316"/>
                    <a:pt x="943" y="4164"/>
                  </a:cubicBezTo>
                  <a:cubicBezTo>
                    <a:pt x="1034" y="3648"/>
                    <a:pt x="1490" y="3131"/>
                    <a:pt x="1794" y="2675"/>
                  </a:cubicBezTo>
                  <a:cubicBezTo>
                    <a:pt x="2311" y="1946"/>
                    <a:pt x="2736" y="882"/>
                    <a:pt x="2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08247" y="2274599"/>
              <a:ext cx="59551" cy="87836"/>
            </a:xfrm>
            <a:custGeom>
              <a:avLst/>
              <a:gdLst/>
              <a:ahLst/>
              <a:cxnLst/>
              <a:rect l="l" t="t" r="r" b="b"/>
              <a:pathLst>
                <a:path w="1428" h="2106" extrusionOk="0">
                  <a:moveTo>
                    <a:pt x="768" y="1"/>
                  </a:moveTo>
                  <a:cubicBezTo>
                    <a:pt x="746" y="1"/>
                    <a:pt x="723" y="2"/>
                    <a:pt x="700" y="5"/>
                  </a:cubicBezTo>
                  <a:cubicBezTo>
                    <a:pt x="578" y="5"/>
                    <a:pt x="426" y="97"/>
                    <a:pt x="335" y="218"/>
                  </a:cubicBezTo>
                  <a:cubicBezTo>
                    <a:pt x="304" y="249"/>
                    <a:pt x="244" y="279"/>
                    <a:pt x="244" y="340"/>
                  </a:cubicBezTo>
                  <a:cubicBezTo>
                    <a:pt x="0" y="735"/>
                    <a:pt x="0" y="1373"/>
                    <a:pt x="244" y="1768"/>
                  </a:cubicBezTo>
                  <a:cubicBezTo>
                    <a:pt x="335" y="1951"/>
                    <a:pt x="517" y="2072"/>
                    <a:pt x="700" y="2103"/>
                  </a:cubicBezTo>
                  <a:cubicBezTo>
                    <a:pt x="719" y="2105"/>
                    <a:pt x="738" y="2106"/>
                    <a:pt x="756" y="2106"/>
                  </a:cubicBezTo>
                  <a:cubicBezTo>
                    <a:pt x="1315" y="2106"/>
                    <a:pt x="1427" y="1238"/>
                    <a:pt x="1368" y="826"/>
                  </a:cubicBezTo>
                  <a:cubicBezTo>
                    <a:pt x="1339" y="509"/>
                    <a:pt x="1174"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562189" y="2296161"/>
              <a:ext cx="59593" cy="87836"/>
            </a:xfrm>
            <a:custGeom>
              <a:avLst/>
              <a:gdLst/>
              <a:ahLst/>
              <a:cxnLst/>
              <a:rect l="l" t="t" r="r" b="b"/>
              <a:pathLst>
                <a:path w="1429" h="2106" extrusionOk="0">
                  <a:moveTo>
                    <a:pt x="794" y="1"/>
                  </a:moveTo>
                  <a:cubicBezTo>
                    <a:pt x="773" y="1"/>
                    <a:pt x="752" y="2"/>
                    <a:pt x="730" y="5"/>
                  </a:cubicBezTo>
                  <a:cubicBezTo>
                    <a:pt x="578" y="5"/>
                    <a:pt x="426" y="96"/>
                    <a:pt x="335" y="218"/>
                  </a:cubicBezTo>
                  <a:cubicBezTo>
                    <a:pt x="304" y="248"/>
                    <a:pt x="274" y="279"/>
                    <a:pt x="244" y="340"/>
                  </a:cubicBezTo>
                  <a:cubicBezTo>
                    <a:pt x="0" y="735"/>
                    <a:pt x="0" y="1373"/>
                    <a:pt x="244" y="1768"/>
                  </a:cubicBezTo>
                  <a:cubicBezTo>
                    <a:pt x="335" y="1951"/>
                    <a:pt x="517" y="2072"/>
                    <a:pt x="700" y="2102"/>
                  </a:cubicBezTo>
                  <a:cubicBezTo>
                    <a:pt x="719" y="2104"/>
                    <a:pt x="738" y="2105"/>
                    <a:pt x="756" y="2105"/>
                  </a:cubicBezTo>
                  <a:cubicBezTo>
                    <a:pt x="1315" y="2105"/>
                    <a:pt x="1428" y="1238"/>
                    <a:pt x="1399" y="826"/>
                  </a:cubicBezTo>
                  <a:cubicBezTo>
                    <a:pt x="1341" y="509"/>
                    <a:pt x="1174"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672454" y="2561214"/>
              <a:ext cx="206678" cy="133756"/>
            </a:xfrm>
            <a:custGeom>
              <a:avLst/>
              <a:gdLst/>
              <a:ahLst/>
              <a:cxnLst/>
              <a:rect l="l" t="t" r="r" b="b"/>
              <a:pathLst>
                <a:path w="4956" h="3207" extrusionOk="0">
                  <a:moveTo>
                    <a:pt x="4629" y="1"/>
                  </a:moveTo>
                  <a:cubicBezTo>
                    <a:pt x="3680" y="1"/>
                    <a:pt x="489" y="316"/>
                    <a:pt x="153" y="368"/>
                  </a:cubicBezTo>
                  <a:cubicBezTo>
                    <a:pt x="122" y="368"/>
                    <a:pt x="62" y="368"/>
                    <a:pt x="31" y="398"/>
                  </a:cubicBezTo>
                  <a:cubicBezTo>
                    <a:pt x="1" y="428"/>
                    <a:pt x="1" y="489"/>
                    <a:pt x="1" y="520"/>
                  </a:cubicBezTo>
                  <a:cubicBezTo>
                    <a:pt x="1" y="1371"/>
                    <a:pt x="396" y="2222"/>
                    <a:pt x="1004" y="2769"/>
                  </a:cubicBezTo>
                  <a:cubicBezTo>
                    <a:pt x="1350" y="3075"/>
                    <a:pt x="1795" y="3206"/>
                    <a:pt x="2249" y="3206"/>
                  </a:cubicBezTo>
                  <a:cubicBezTo>
                    <a:pt x="2833" y="3206"/>
                    <a:pt x="3434" y="2989"/>
                    <a:pt x="3861" y="2647"/>
                  </a:cubicBezTo>
                  <a:cubicBezTo>
                    <a:pt x="4591" y="2009"/>
                    <a:pt x="4955" y="1006"/>
                    <a:pt x="4895" y="33"/>
                  </a:cubicBezTo>
                  <a:cubicBezTo>
                    <a:pt x="4895" y="10"/>
                    <a:pt x="4797" y="1"/>
                    <a:pt x="4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673747" y="2560755"/>
              <a:ext cx="212975" cy="58182"/>
            </a:xfrm>
            <a:custGeom>
              <a:avLst/>
              <a:gdLst/>
              <a:ahLst/>
              <a:cxnLst/>
              <a:rect l="l" t="t" r="r" b="b"/>
              <a:pathLst>
                <a:path w="5107" h="1395" extrusionOk="0">
                  <a:moveTo>
                    <a:pt x="4802" y="0"/>
                  </a:moveTo>
                  <a:cubicBezTo>
                    <a:pt x="4745" y="0"/>
                    <a:pt x="4671" y="14"/>
                    <a:pt x="4651" y="14"/>
                  </a:cubicBezTo>
                  <a:cubicBezTo>
                    <a:pt x="4286" y="14"/>
                    <a:pt x="3891" y="44"/>
                    <a:pt x="3526" y="75"/>
                  </a:cubicBezTo>
                  <a:cubicBezTo>
                    <a:pt x="2645" y="135"/>
                    <a:pt x="1763" y="227"/>
                    <a:pt x="882" y="287"/>
                  </a:cubicBezTo>
                  <a:lnTo>
                    <a:pt x="517" y="318"/>
                  </a:lnTo>
                  <a:cubicBezTo>
                    <a:pt x="426" y="348"/>
                    <a:pt x="243" y="318"/>
                    <a:pt x="152" y="379"/>
                  </a:cubicBezTo>
                  <a:cubicBezTo>
                    <a:pt x="0" y="409"/>
                    <a:pt x="0" y="439"/>
                    <a:pt x="0" y="531"/>
                  </a:cubicBezTo>
                  <a:cubicBezTo>
                    <a:pt x="0" y="835"/>
                    <a:pt x="31" y="1047"/>
                    <a:pt x="335" y="1199"/>
                  </a:cubicBezTo>
                  <a:cubicBezTo>
                    <a:pt x="517" y="1260"/>
                    <a:pt x="730" y="1290"/>
                    <a:pt x="912" y="1321"/>
                  </a:cubicBezTo>
                  <a:cubicBezTo>
                    <a:pt x="1328" y="1356"/>
                    <a:pt x="1788" y="1395"/>
                    <a:pt x="2252" y="1395"/>
                  </a:cubicBezTo>
                  <a:cubicBezTo>
                    <a:pt x="3008" y="1395"/>
                    <a:pt x="3775" y="1291"/>
                    <a:pt x="4377" y="895"/>
                  </a:cubicBezTo>
                  <a:cubicBezTo>
                    <a:pt x="4529" y="774"/>
                    <a:pt x="5107" y="287"/>
                    <a:pt x="4864" y="14"/>
                  </a:cubicBezTo>
                  <a:cubicBezTo>
                    <a:pt x="4853" y="4"/>
                    <a:pt x="4830" y="0"/>
                    <a:pt x="4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498800" y="2168369"/>
              <a:ext cx="188912" cy="76033"/>
            </a:xfrm>
            <a:custGeom>
              <a:avLst/>
              <a:gdLst/>
              <a:ahLst/>
              <a:cxnLst/>
              <a:rect l="l" t="t" r="r" b="b"/>
              <a:pathLst>
                <a:path w="4530" h="1823" extrusionOk="0">
                  <a:moveTo>
                    <a:pt x="2452" y="1"/>
                  </a:moveTo>
                  <a:cubicBezTo>
                    <a:pt x="1315" y="1"/>
                    <a:pt x="179" y="631"/>
                    <a:pt x="1" y="1823"/>
                  </a:cubicBezTo>
                  <a:cubicBezTo>
                    <a:pt x="1672" y="1549"/>
                    <a:pt x="2949" y="1580"/>
                    <a:pt x="4530" y="972"/>
                  </a:cubicBezTo>
                  <a:cubicBezTo>
                    <a:pt x="4063" y="317"/>
                    <a:pt x="3258" y="1"/>
                    <a:pt x="2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43606" y="2150393"/>
              <a:ext cx="191456" cy="63437"/>
            </a:xfrm>
            <a:custGeom>
              <a:avLst/>
              <a:gdLst/>
              <a:ahLst/>
              <a:cxnLst/>
              <a:rect l="l" t="t" r="r" b="b"/>
              <a:pathLst>
                <a:path w="4591" h="1521" extrusionOk="0">
                  <a:moveTo>
                    <a:pt x="2280" y="0"/>
                  </a:moveTo>
                  <a:cubicBezTo>
                    <a:pt x="1343" y="0"/>
                    <a:pt x="402" y="434"/>
                    <a:pt x="0" y="1312"/>
                  </a:cubicBezTo>
                  <a:cubicBezTo>
                    <a:pt x="956" y="1451"/>
                    <a:pt x="1772" y="1520"/>
                    <a:pt x="2608" y="1520"/>
                  </a:cubicBezTo>
                  <a:cubicBezTo>
                    <a:pt x="3235" y="1520"/>
                    <a:pt x="3874" y="1481"/>
                    <a:pt x="4590" y="1403"/>
                  </a:cubicBezTo>
                  <a:cubicBezTo>
                    <a:pt x="4233" y="472"/>
                    <a:pt x="3258" y="0"/>
                    <a:pt x="2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346706" y="1741199"/>
              <a:ext cx="939307" cy="683252"/>
            </a:xfrm>
            <a:custGeom>
              <a:avLst/>
              <a:gdLst/>
              <a:ahLst/>
              <a:cxnLst/>
              <a:rect l="l" t="t" r="r" b="b"/>
              <a:pathLst>
                <a:path w="22524" h="16382" extrusionOk="0">
                  <a:moveTo>
                    <a:pt x="2887" y="11608"/>
                  </a:moveTo>
                  <a:cubicBezTo>
                    <a:pt x="2887" y="11609"/>
                    <a:pt x="2887" y="11609"/>
                    <a:pt x="2888" y="11609"/>
                  </a:cubicBezTo>
                  <a:cubicBezTo>
                    <a:pt x="2887" y="11609"/>
                    <a:pt x="2887" y="11609"/>
                    <a:pt x="2887" y="11608"/>
                  </a:cubicBezTo>
                  <a:close/>
                  <a:moveTo>
                    <a:pt x="10967" y="1"/>
                  </a:moveTo>
                  <a:cubicBezTo>
                    <a:pt x="9832" y="1"/>
                    <a:pt x="8690" y="164"/>
                    <a:pt x="7599" y="515"/>
                  </a:cubicBezTo>
                  <a:cubicBezTo>
                    <a:pt x="6778" y="758"/>
                    <a:pt x="5958" y="1153"/>
                    <a:pt x="5228" y="1639"/>
                  </a:cubicBezTo>
                  <a:cubicBezTo>
                    <a:pt x="5107" y="1700"/>
                    <a:pt x="4863" y="1943"/>
                    <a:pt x="4712" y="1974"/>
                  </a:cubicBezTo>
                  <a:cubicBezTo>
                    <a:pt x="4698" y="1976"/>
                    <a:pt x="4683" y="1978"/>
                    <a:pt x="4668" y="1978"/>
                  </a:cubicBezTo>
                  <a:cubicBezTo>
                    <a:pt x="4516" y="1978"/>
                    <a:pt x="4300" y="1849"/>
                    <a:pt x="4134" y="1822"/>
                  </a:cubicBezTo>
                  <a:cubicBezTo>
                    <a:pt x="3678" y="1822"/>
                    <a:pt x="3253" y="2065"/>
                    <a:pt x="2918" y="2338"/>
                  </a:cubicBezTo>
                  <a:cubicBezTo>
                    <a:pt x="1490" y="3433"/>
                    <a:pt x="608" y="5135"/>
                    <a:pt x="304" y="6898"/>
                  </a:cubicBezTo>
                  <a:cubicBezTo>
                    <a:pt x="0" y="8661"/>
                    <a:pt x="213" y="10484"/>
                    <a:pt x="699" y="12217"/>
                  </a:cubicBezTo>
                  <a:cubicBezTo>
                    <a:pt x="790" y="12612"/>
                    <a:pt x="942" y="13038"/>
                    <a:pt x="1125" y="13433"/>
                  </a:cubicBezTo>
                  <a:cubicBezTo>
                    <a:pt x="1155" y="13494"/>
                    <a:pt x="1186" y="13554"/>
                    <a:pt x="1216" y="13615"/>
                  </a:cubicBezTo>
                  <a:cubicBezTo>
                    <a:pt x="1733" y="14557"/>
                    <a:pt x="2675" y="15317"/>
                    <a:pt x="2827" y="16381"/>
                  </a:cubicBezTo>
                  <a:cubicBezTo>
                    <a:pt x="3131" y="14649"/>
                    <a:pt x="2979" y="12855"/>
                    <a:pt x="2401" y="11214"/>
                  </a:cubicBezTo>
                  <a:lnTo>
                    <a:pt x="2401" y="11214"/>
                  </a:lnTo>
                  <a:cubicBezTo>
                    <a:pt x="2523" y="11366"/>
                    <a:pt x="2705" y="11487"/>
                    <a:pt x="2887" y="11608"/>
                  </a:cubicBezTo>
                  <a:lnTo>
                    <a:pt x="2887" y="11608"/>
                  </a:lnTo>
                  <a:cubicBezTo>
                    <a:pt x="2860" y="11571"/>
                    <a:pt x="2979" y="10027"/>
                    <a:pt x="3009" y="9907"/>
                  </a:cubicBezTo>
                  <a:lnTo>
                    <a:pt x="3192" y="7749"/>
                  </a:lnTo>
                  <a:cubicBezTo>
                    <a:pt x="3253" y="8661"/>
                    <a:pt x="3617" y="9725"/>
                    <a:pt x="4499" y="9968"/>
                  </a:cubicBezTo>
                  <a:cubicBezTo>
                    <a:pt x="4544" y="9983"/>
                    <a:pt x="4590" y="9990"/>
                    <a:pt x="4636" y="9990"/>
                  </a:cubicBezTo>
                  <a:cubicBezTo>
                    <a:pt x="4681" y="9990"/>
                    <a:pt x="4727" y="9983"/>
                    <a:pt x="4772" y="9968"/>
                  </a:cubicBezTo>
                  <a:cubicBezTo>
                    <a:pt x="4924" y="9876"/>
                    <a:pt x="4894" y="9633"/>
                    <a:pt x="4833" y="9451"/>
                  </a:cubicBezTo>
                  <a:cubicBezTo>
                    <a:pt x="4438" y="8296"/>
                    <a:pt x="4043" y="7171"/>
                    <a:pt x="3648" y="6016"/>
                  </a:cubicBezTo>
                  <a:lnTo>
                    <a:pt x="3648" y="6016"/>
                  </a:lnTo>
                  <a:cubicBezTo>
                    <a:pt x="4681" y="7566"/>
                    <a:pt x="5988" y="8904"/>
                    <a:pt x="7478" y="9968"/>
                  </a:cubicBezTo>
                  <a:cubicBezTo>
                    <a:pt x="8040" y="10343"/>
                    <a:pt x="8674" y="10718"/>
                    <a:pt x="9317" y="10718"/>
                  </a:cubicBezTo>
                  <a:cubicBezTo>
                    <a:pt x="9403" y="10718"/>
                    <a:pt x="9489" y="10712"/>
                    <a:pt x="9575" y="10697"/>
                  </a:cubicBezTo>
                  <a:cubicBezTo>
                    <a:pt x="8990" y="9527"/>
                    <a:pt x="8180" y="8442"/>
                    <a:pt x="7253" y="7522"/>
                  </a:cubicBezTo>
                  <a:lnTo>
                    <a:pt x="7253" y="7522"/>
                  </a:lnTo>
                  <a:cubicBezTo>
                    <a:pt x="8641" y="8856"/>
                    <a:pt x="10508" y="9667"/>
                    <a:pt x="12432" y="9785"/>
                  </a:cubicBezTo>
                  <a:cubicBezTo>
                    <a:pt x="12541" y="9791"/>
                    <a:pt x="12651" y="9795"/>
                    <a:pt x="12760" y="9795"/>
                  </a:cubicBezTo>
                  <a:cubicBezTo>
                    <a:pt x="13196" y="9795"/>
                    <a:pt x="13624" y="9737"/>
                    <a:pt x="14013" y="9542"/>
                  </a:cubicBezTo>
                  <a:cubicBezTo>
                    <a:pt x="13557" y="9117"/>
                    <a:pt x="13101" y="8721"/>
                    <a:pt x="12645" y="8326"/>
                  </a:cubicBezTo>
                  <a:lnTo>
                    <a:pt x="12645" y="8326"/>
                  </a:lnTo>
                  <a:cubicBezTo>
                    <a:pt x="13452" y="8806"/>
                    <a:pt x="14343" y="9306"/>
                    <a:pt x="15248" y="9306"/>
                  </a:cubicBezTo>
                  <a:cubicBezTo>
                    <a:pt x="15434" y="9306"/>
                    <a:pt x="15620" y="9285"/>
                    <a:pt x="15806" y="9238"/>
                  </a:cubicBezTo>
                  <a:cubicBezTo>
                    <a:pt x="14894" y="8752"/>
                    <a:pt x="14043" y="8174"/>
                    <a:pt x="13283" y="7475"/>
                  </a:cubicBezTo>
                  <a:lnTo>
                    <a:pt x="13283" y="7475"/>
                  </a:lnTo>
                  <a:cubicBezTo>
                    <a:pt x="14134" y="7962"/>
                    <a:pt x="15016" y="8326"/>
                    <a:pt x="15958" y="8569"/>
                  </a:cubicBezTo>
                  <a:cubicBezTo>
                    <a:pt x="16156" y="8622"/>
                    <a:pt x="16377" y="8664"/>
                    <a:pt x="16588" y="8664"/>
                  </a:cubicBezTo>
                  <a:cubicBezTo>
                    <a:pt x="16864" y="8664"/>
                    <a:pt x="17123" y="8593"/>
                    <a:pt x="17295" y="8387"/>
                  </a:cubicBezTo>
                  <a:lnTo>
                    <a:pt x="17295" y="8387"/>
                  </a:lnTo>
                  <a:cubicBezTo>
                    <a:pt x="17083" y="9329"/>
                    <a:pt x="16961" y="10302"/>
                    <a:pt x="16931" y="11244"/>
                  </a:cubicBezTo>
                  <a:cubicBezTo>
                    <a:pt x="16931" y="11548"/>
                    <a:pt x="16961" y="11852"/>
                    <a:pt x="17143" y="12095"/>
                  </a:cubicBezTo>
                  <a:cubicBezTo>
                    <a:pt x="17235" y="12224"/>
                    <a:pt x="17415" y="12308"/>
                    <a:pt x="17583" y="12308"/>
                  </a:cubicBezTo>
                  <a:cubicBezTo>
                    <a:pt x="17694" y="12308"/>
                    <a:pt x="17800" y="12271"/>
                    <a:pt x="17873" y="12187"/>
                  </a:cubicBezTo>
                  <a:lnTo>
                    <a:pt x="17873" y="12187"/>
                  </a:lnTo>
                  <a:cubicBezTo>
                    <a:pt x="17508" y="12673"/>
                    <a:pt x="17295" y="13281"/>
                    <a:pt x="17265" y="13889"/>
                  </a:cubicBezTo>
                  <a:cubicBezTo>
                    <a:pt x="17326" y="13909"/>
                    <a:pt x="17390" y="13919"/>
                    <a:pt x="17454" y="13919"/>
                  </a:cubicBezTo>
                  <a:cubicBezTo>
                    <a:pt x="17582" y="13919"/>
                    <a:pt x="17711" y="13879"/>
                    <a:pt x="17812" y="13798"/>
                  </a:cubicBezTo>
                  <a:lnTo>
                    <a:pt x="17812" y="13798"/>
                  </a:lnTo>
                  <a:cubicBezTo>
                    <a:pt x="17782" y="13919"/>
                    <a:pt x="17812" y="14071"/>
                    <a:pt x="17934" y="14162"/>
                  </a:cubicBezTo>
                  <a:cubicBezTo>
                    <a:pt x="18086" y="13676"/>
                    <a:pt x="18268" y="13159"/>
                    <a:pt x="18420" y="12673"/>
                  </a:cubicBezTo>
                  <a:cubicBezTo>
                    <a:pt x="18572" y="12217"/>
                    <a:pt x="18724" y="11761"/>
                    <a:pt x="19058" y="11457"/>
                  </a:cubicBezTo>
                  <a:cubicBezTo>
                    <a:pt x="19286" y="11229"/>
                    <a:pt x="19613" y="11072"/>
                    <a:pt x="19923" y="11072"/>
                  </a:cubicBezTo>
                  <a:cubicBezTo>
                    <a:pt x="20068" y="11072"/>
                    <a:pt x="20209" y="11106"/>
                    <a:pt x="20335" y="11183"/>
                  </a:cubicBezTo>
                  <a:cubicBezTo>
                    <a:pt x="20548" y="10515"/>
                    <a:pt x="20396" y="9755"/>
                    <a:pt x="19970" y="9208"/>
                  </a:cubicBezTo>
                  <a:cubicBezTo>
                    <a:pt x="21156" y="8965"/>
                    <a:pt x="22159" y="8022"/>
                    <a:pt x="22523" y="6898"/>
                  </a:cubicBezTo>
                  <a:lnTo>
                    <a:pt x="22523" y="6898"/>
                  </a:lnTo>
                  <a:cubicBezTo>
                    <a:pt x="21976" y="6989"/>
                    <a:pt x="21460" y="7080"/>
                    <a:pt x="20943" y="7232"/>
                  </a:cubicBezTo>
                  <a:cubicBezTo>
                    <a:pt x="21520" y="6685"/>
                    <a:pt x="22159" y="5986"/>
                    <a:pt x="21946" y="5196"/>
                  </a:cubicBezTo>
                  <a:cubicBezTo>
                    <a:pt x="21915" y="5135"/>
                    <a:pt x="21885" y="5074"/>
                    <a:pt x="21855" y="5013"/>
                  </a:cubicBezTo>
                  <a:cubicBezTo>
                    <a:pt x="21802" y="4971"/>
                    <a:pt x="21742" y="4955"/>
                    <a:pt x="21680" y="4955"/>
                  </a:cubicBezTo>
                  <a:cubicBezTo>
                    <a:pt x="21563" y="4955"/>
                    <a:pt x="21437" y="5014"/>
                    <a:pt x="21338" y="5074"/>
                  </a:cubicBezTo>
                  <a:cubicBezTo>
                    <a:pt x="21012" y="5207"/>
                    <a:pt x="20658" y="5276"/>
                    <a:pt x="20303" y="5276"/>
                  </a:cubicBezTo>
                  <a:cubicBezTo>
                    <a:pt x="19929" y="5276"/>
                    <a:pt x="19553" y="5200"/>
                    <a:pt x="19210" y="5044"/>
                  </a:cubicBezTo>
                  <a:cubicBezTo>
                    <a:pt x="19697" y="4952"/>
                    <a:pt x="20153" y="4770"/>
                    <a:pt x="20578" y="4496"/>
                  </a:cubicBezTo>
                  <a:cubicBezTo>
                    <a:pt x="20700" y="4405"/>
                    <a:pt x="20852" y="4284"/>
                    <a:pt x="20852" y="4132"/>
                  </a:cubicBezTo>
                  <a:cubicBezTo>
                    <a:pt x="20852" y="3980"/>
                    <a:pt x="20700" y="3889"/>
                    <a:pt x="20608" y="3797"/>
                  </a:cubicBezTo>
                  <a:cubicBezTo>
                    <a:pt x="18329" y="2004"/>
                    <a:pt x="15715" y="606"/>
                    <a:pt x="12858" y="150"/>
                  </a:cubicBezTo>
                  <a:cubicBezTo>
                    <a:pt x="12236" y="52"/>
                    <a:pt x="11602" y="1"/>
                    <a:pt x="10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346706" y="1856437"/>
              <a:ext cx="939307" cy="568014"/>
            </a:xfrm>
            <a:custGeom>
              <a:avLst/>
              <a:gdLst/>
              <a:ahLst/>
              <a:cxnLst/>
              <a:rect l="l" t="t" r="r" b="b"/>
              <a:pathLst>
                <a:path w="22524" h="13619" extrusionOk="0">
                  <a:moveTo>
                    <a:pt x="2887" y="8845"/>
                  </a:moveTo>
                  <a:cubicBezTo>
                    <a:pt x="2887" y="8846"/>
                    <a:pt x="2887" y="8846"/>
                    <a:pt x="2888" y="8846"/>
                  </a:cubicBezTo>
                  <a:cubicBezTo>
                    <a:pt x="2887" y="8846"/>
                    <a:pt x="2887" y="8846"/>
                    <a:pt x="2887" y="8845"/>
                  </a:cubicBezTo>
                  <a:close/>
                  <a:moveTo>
                    <a:pt x="3070" y="1"/>
                  </a:moveTo>
                  <a:cubicBezTo>
                    <a:pt x="1368" y="1"/>
                    <a:pt x="547" y="2828"/>
                    <a:pt x="304" y="4135"/>
                  </a:cubicBezTo>
                  <a:cubicBezTo>
                    <a:pt x="0" y="5898"/>
                    <a:pt x="213" y="7721"/>
                    <a:pt x="699" y="9454"/>
                  </a:cubicBezTo>
                  <a:cubicBezTo>
                    <a:pt x="790" y="9849"/>
                    <a:pt x="942" y="10275"/>
                    <a:pt x="1125" y="10670"/>
                  </a:cubicBezTo>
                  <a:cubicBezTo>
                    <a:pt x="1155" y="10731"/>
                    <a:pt x="1186" y="10791"/>
                    <a:pt x="1216" y="10852"/>
                  </a:cubicBezTo>
                  <a:cubicBezTo>
                    <a:pt x="1733" y="11794"/>
                    <a:pt x="2675" y="12554"/>
                    <a:pt x="2827" y="13618"/>
                  </a:cubicBezTo>
                  <a:cubicBezTo>
                    <a:pt x="3131" y="11886"/>
                    <a:pt x="2979" y="10092"/>
                    <a:pt x="2401" y="8451"/>
                  </a:cubicBezTo>
                  <a:lnTo>
                    <a:pt x="2401" y="8451"/>
                  </a:lnTo>
                  <a:cubicBezTo>
                    <a:pt x="2523" y="8603"/>
                    <a:pt x="2705" y="8724"/>
                    <a:pt x="2887" y="8845"/>
                  </a:cubicBezTo>
                  <a:lnTo>
                    <a:pt x="2887" y="8845"/>
                  </a:lnTo>
                  <a:cubicBezTo>
                    <a:pt x="2860" y="8808"/>
                    <a:pt x="2979" y="7264"/>
                    <a:pt x="3009" y="7144"/>
                  </a:cubicBezTo>
                  <a:lnTo>
                    <a:pt x="3192" y="4986"/>
                  </a:lnTo>
                  <a:cubicBezTo>
                    <a:pt x="3253" y="5898"/>
                    <a:pt x="3617" y="6962"/>
                    <a:pt x="4499" y="7205"/>
                  </a:cubicBezTo>
                  <a:cubicBezTo>
                    <a:pt x="4544" y="7220"/>
                    <a:pt x="4590" y="7227"/>
                    <a:pt x="4636" y="7227"/>
                  </a:cubicBezTo>
                  <a:cubicBezTo>
                    <a:pt x="4681" y="7227"/>
                    <a:pt x="4727" y="7220"/>
                    <a:pt x="4772" y="7205"/>
                  </a:cubicBezTo>
                  <a:cubicBezTo>
                    <a:pt x="4924" y="7113"/>
                    <a:pt x="4894" y="6870"/>
                    <a:pt x="4833" y="6688"/>
                  </a:cubicBezTo>
                  <a:cubicBezTo>
                    <a:pt x="4438" y="5533"/>
                    <a:pt x="4043" y="4408"/>
                    <a:pt x="3648" y="3253"/>
                  </a:cubicBezTo>
                  <a:lnTo>
                    <a:pt x="3648" y="3253"/>
                  </a:lnTo>
                  <a:cubicBezTo>
                    <a:pt x="4681" y="4803"/>
                    <a:pt x="5988" y="6141"/>
                    <a:pt x="7478" y="7205"/>
                  </a:cubicBezTo>
                  <a:cubicBezTo>
                    <a:pt x="8040" y="7580"/>
                    <a:pt x="8674" y="7955"/>
                    <a:pt x="9317" y="7955"/>
                  </a:cubicBezTo>
                  <a:cubicBezTo>
                    <a:pt x="9403" y="7955"/>
                    <a:pt x="9489" y="7949"/>
                    <a:pt x="9575" y="7934"/>
                  </a:cubicBezTo>
                  <a:cubicBezTo>
                    <a:pt x="8990" y="6764"/>
                    <a:pt x="8180" y="5679"/>
                    <a:pt x="7253" y="4759"/>
                  </a:cubicBezTo>
                  <a:lnTo>
                    <a:pt x="7253" y="4759"/>
                  </a:lnTo>
                  <a:cubicBezTo>
                    <a:pt x="8641" y="6093"/>
                    <a:pt x="10508" y="6904"/>
                    <a:pt x="12432" y="7022"/>
                  </a:cubicBezTo>
                  <a:cubicBezTo>
                    <a:pt x="12541" y="7028"/>
                    <a:pt x="12651" y="7032"/>
                    <a:pt x="12760" y="7032"/>
                  </a:cubicBezTo>
                  <a:cubicBezTo>
                    <a:pt x="13196" y="7032"/>
                    <a:pt x="13624" y="6974"/>
                    <a:pt x="14013" y="6779"/>
                  </a:cubicBezTo>
                  <a:cubicBezTo>
                    <a:pt x="13557" y="6354"/>
                    <a:pt x="13101" y="5958"/>
                    <a:pt x="12645" y="5563"/>
                  </a:cubicBezTo>
                  <a:lnTo>
                    <a:pt x="12645" y="5563"/>
                  </a:lnTo>
                  <a:cubicBezTo>
                    <a:pt x="13452" y="6043"/>
                    <a:pt x="14343" y="6543"/>
                    <a:pt x="15248" y="6543"/>
                  </a:cubicBezTo>
                  <a:cubicBezTo>
                    <a:pt x="15434" y="6543"/>
                    <a:pt x="15620" y="6522"/>
                    <a:pt x="15806" y="6475"/>
                  </a:cubicBezTo>
                  <a:cubicBezTo>
                    <a:pt x="14894" y="5989"/>
                    <a:pt x="14043" y="5411"/>
                    <a:pt x="13283" y="4712"/>
                  </a:cubicBezTo>
                  <a:lnTo>
                    <a:pt x="13283" y="4712"/>
                  </a:lnTo>
                  <a:cubicBezTo>
                    <a:pt x="14134" y="5199"/>
                    <a:pt x="15016" y="5563"/>
                    <a:pt x="15958" y="5806"/>
                  </a:cubicBezTo>
                  <a:cubicBezTo>
                    <a:pt x="16156" y="5859"/>
                    <a:pt x="16377" y="5901"/>
                    <a:pt x="16588" y="5901"/>
                  </a:cubicBezTo>
                  <a:cubicBezTo>
                    <a:pt x="16864" y="5901"/>
                    <a:pt x="17123" y="5830"/>
                    <a:pt x="17295" y="5624"/>
                  </a:cubicBezTo>
                  <a:lnTo>
                    <a:pt x="17295" y="5624"/>
                  </a:lnTo>
                  <a:cubicBezTo>
                    <a:pt x="17083" y="6566"/>
                    <a:pt x="16961" y="7539"/>
                    <a:pt x="16931" y="8481"/>
                  </a:cubicBezTo>
                  <a:cubicBezTo>
                    <a:pt x="16931" y="8785"/>
                    <a:pt x="16961" y="9089"/>
                    <a:pt x="17143" y="9332"/>
                  </a:cubicBezTo>
                  <a:cubicBezTo>
                    <a:pt x="17235" y="9461"/>
                    <a:pt x="17415" y="9545"/>
                    <a:pt x="17583" y="9545"/>
                  </a:cubicBezTo>
                  <a:cubicBezTo>
                    <a:pt x="17694" y="9545"/>
                    <a:pt x="17800" y="9508"/>
                    <a:pt x="17873" y="9424"/>
                  </a:cubicBezTo>
                  <a:lnTo>
                    <a:pt x="17873" y="9424"/>
                  </a:lnTo>
                  <a:cubicBezTo>
                    <a:pt x="17508" y="9910"/>
                    <a:pt x="17295" y="10518"/>
                    <a:pt x="17265" y="11126"/>
                  </a:cubicBezTo>
                  <a:cubicBezTo>
                    <a:pt x="17326" y="11146"/>
                    <a:pt x="17390" y="11156"/>
                    <a:pt x="17454" y="11156"/>
                  </a:cubicBezTo>
                  <a:cubicBezTo>
                    <a:pt x="17582" y="11156"/>
                    <a:pt x="17711" y="11116"/>
                    <a:pt x="17812" y="11035"/>
                  </a:cubicBezTo>
                  <a:lnTo>
                    <a:pt x="17812" y="11035"/>
                  </a:lnTo>
                  <a:cubicBezTo>
                    <a:pt x="17782" y="11156"/>
                    <a:pt x="17812" y="11308"/>
                    <a:pt x="17934" y="11399"/>
                  </a:cubicBezTo>
                  <a:cubicBezTo>
                    <a:pt x="18086" y="10913"/>
                    <a:pt x="18268" y="10396"/>
                    <a:pt x="18420" y="9910"/>
                  </a:cubicBezTo>
                  <a:cubicBezTo>
                    <a:pt x="18572" y="9454"/>
                    <a:pt x="18724" y="8998"/>
                    <a:pt x="19058" y="8694"/>
                  </a:cubicBezTo>
                  <a:cubicBezTo>
                    <a:pt x="19286" y="8466"/>
                    <a:pt x="19613" y="8309"/>
                    <a:pt x="19923" y="8309"/>
                  </a:cubicBezTo>
                  <a:cubicBezTo>
                    <a:pt x="20068" y="8309"/>
                    <a:pt x="20209" y="8343"/>
                    <a:pt x="20335" y="8420"/>
                  </a:cubicBezTo>
                  <a:cubicBezTo>
                    <a:pt x="20548" y="7752"/>
                    <a:pt x="20396" y="6992"/>
                    <a:pt x="19970" y="6445"/>
                  </a:cubicBezTo>
                  <a:cubicBezTo>
                    <a:pt x="21156" y="6202"/>
                    <a:pt x="22159" y="5259"/>
                    <a:pt x="22523" y="4135"/>
                  </a:cubicBezTo>
                  <a:lnTo>
                    <a:pt x="22523" y="4135"/>
                  </a:lnTo>
                  <a:cubicBezTo>
                    <a:pt x="21976" y="4226"/>
                    <a:pt x="21460" y="4317"/>
                    <a:pt x="20943" y="4469"/>
                  </a:cubicBezTo>
                  <a:cubicBezTo>
                    <a:pt x="21277" y="4135"/>
                    <a:pt x="21703" y="3740"/>
                    <a:pt x="21855" y="3284"/>
                  </a:cubicBezTo>
                  <a:cubicBezTo>
                    <a:pt x="22007" y="2919"/>
                    <a:pt x="21855" y="2645"/>
                    <a:pt x="21915" y="2250"/>
                  </a:cubicBezTo>
                  <a:lnTo>
                    <a:pt x="21915" y="2250"/>
                  </a:lnTo>
                  <a:cubicBezTo>
                    <a:pt x="21612" y="3132"/>
                    <a:pt x="20700" y="3648"/>
                    <a:pt x="19788" y="3679"/>
                  </a:cubicBezTo>
                  <a:cubicBezTo>
                    <a:pt x="19755" y="3680"/>
                    <a:pt x="19722" y="3680"/>
                    <a:pt x="19689" y="3680"/>
                  </a:cubicBezTo>
                  <a:cubicBezTo>
                    <a:pt x="18812" y="3680"/>
                    <a:pt x="17966" y="3297"/>
                    <a:pt x="17204" y="2858"/>
                  </a:cubicBezTo>
                  <a:cubicBezTo>
                    <a:pt x="16414" y="2402"/>
                    <a:pt x="15684" y="1855"/>
                    <a:pt x="14864" y="1490"/>
                  </a:cubicBezTo>
                  <a:lnTo>
                    <a:pt x="14864" y="1490"/>
                  </a:lnTo>
                  <a:cubicBezTo>
                    <a:pt x="15016" y="2311"/>
                    <a:pt x="15441" y="3101"/>
                    <a:pt x="16080" y="3679"/>
                  </a:cubicBezTo>
                  <a:cubicBezTo>
                    <a:pt x="15993" y="3682"/>
                    <a:pt x="15907" y="3684"/>
                    <a:pt x="15821" y="3684"/>
                  </a:cubicBezTo>
                  <a:cubicBezTo>
                    <a:pt x="14483" y="3684"/>
                    <a:pt x="13176" y="3251"/>
                    <a:pt x="11976" y="2737"/>
                  </a:cubicBezTo>
                  <a:cubicBezTo>
                    <a:pt x="10669" y="2159"/>
                    <a:pt x="9392" y="1490"/>
                    <a:pt x="8055" y="1065"/>
                  </a:cubicBezTo>
                  <a:lnTo>
                    <a:pt x="8055" y="1065"/>
                  </a:lnTo>
                  <a:cubicBezTo>
                    <a:pt x="8268" y="1794"/>
                    <a:pt x="8602" y="2463"/>
                    <a:pt x="8967" y="3132"/>
                  </a:cubicBezTo>
                  <a:cubicBezTo>
                    <a:pt x="7812" y="2919"/>
                    <a:pt x="6657" y="2493"/>
                    <a:pt x="5654" y="1855"/>
                  </a:cubicBezTo>
                  <a:lnTo>
                    <a:pt x="5654" y="1855"/>
                  </a:lnTo>
                  <a:cubicBezTo>
                    <a:pt x="5775" y="2433"/>
                    <a:pt x="6019" y="2980"/>
                    <a:pt x="6414" y="3436"/>
                  </a:cubicBezTo>
                  <a:cubicBezTo>
                    <a:pt x="5502" y="2828"/>
                    <a:pt x="4742" y="2007"/>
                    <a:pt x="4195" y="1065"/>
                  </a:cubicBezTo>
                  <a:cubicBezTo>
                    <a:pt x="4134" y="943"/>
                    <a:pt x="4073" y="822"/>
                    <a:pt x="3952" y="822"/>
                  </a:cubicBezTo>
                  <a:cubicBezTo>
                    <a:pt x="3860" y="822"/>
                    <a:pt x="3800" y="852"/>
                    <a:pt x="3739" y="882"/>
                  </a:cubicBezTo>
                  <a:cubicBezTo>
                    <a:pt x="3253" y="1217"/>
                    <a:pt x="2857" y="1673"/>
                    <a:pt x="2614" y="2220"/>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315011" y="2049085"/>
              <a:ext cx="205385" cy="697600"/>
            </a:xfrm>
            <a:custGeom>
              <a:avLst/>
              <a:gdLst/>
              <a:ahLst/>
              <a:cxnLst/>
              <a:rect l="l" t="t" r="r" b="b"/>
              <a:pathLst>
                <a:path w="4925" h="16726" extrusionOk="0">
                  <a:moveTo>
                    <a:pt x="1799" y="1"/>
                  </a:moveTo>
                  <a:cubicBezTo>
                    <a:pt x="1220" y="1"/>
                    <a:pt x="357" y="446"/>
                    <a:pt x="122" y="1005"/>
                  </a:cubicBezTo>
                  <a:cubicBezTo>
                    <a:pt x="31" y="1218"/>
                    <a:pt x="31" y="1431"/>
                    <a:pt x="31" y="1674"/>
                  </a:cubicBezTo>
                  <a:cubicBezTo>
                    <a:pt x="0" y="3589"/>
                    <a:pt x="304" y="5412"/>
                    <a:pt x="456" y="7297"/>
                  </a:cubicBezTo>
                  <a:cubicBezTo>
                    <a:pt x="669" y="9637"/>
                    <a:pt x="973" y="11978"/>
                    <a:pt x="1368" y="14288"/>
                  </a:cubicBezTo>
                  <a:cubicBezTo>
                    <a:pt x="1550" y="15200"/>
                    <a:pt x="1824" y="16294"/>
                    <a:pt x="2706" y="16628"/>
                  </a:cubicBezTo>
                  <a:cubicBezTo>
                    <a:pt x="2886" y="16695"/>
                    <a:pt x="3087" y="16726"/>
                    <a:pt x="3291" y="16726"/>
                  </a:cubicBezTo>
                  <a:cubicBezTo>
                    <a:pt x="3744" y="16726"/>
                    <a:pt x="4216" y="16575"/>
                    <a:pt x="4529" y="16324"/>
                  </a:cubicBezTo>
                  <a:cubicBezTo>
                    <a:pt x="4681" y="16172"/>
                    <a:pt x="4803" y="16051"/>
                    <a:pt x="4833" y="15899"/>
                  </a:cubicBezTo>
                  <a:cubicBezTo>
                    <a:pt x="4924" y="15565"/>
                    <a:pt x="4772" y="15200"/>
                    <a:pt x="4651" y="14714"/>
                  </a:cubicBezTo>
                  <a:cubicBezTo>
                    <a:pt x="4347" y="13224"/>
                    <a:pt x="4073" y="11704"/>
                    <a:pt x="3861" y="10185"/>
                  </a:cubicBezTo>
                  <a:cubicBezTo>
                    <a:pt x="3405" y="7297"/>
                    <a:pt x="3070" y="4349"/>
                    <a:pt x="2888" y="1400"/>
                  </a:cubicBezTo>
                  <a:cubicBezTo>
                    <a:pt x="2857" y="944"/>
                    <a:pt x="2797" y="428"/>
                    <a:pt x="2402" y="154"/>
                  </a:cubicBezTo>
                  <a:cubicBezTo>
                    <a:pt x="2250" y="63"/>
                    <a:pt x="2037" y="2"/>
                    <a:pt x="1854" y="2"/>
                  </a:cubicBezTo>
                  <a:cubicBezTo>
                    <a:pt x="1836" y="1"/>
                    <a:pt x="1818"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047524" y="2251201"/>
              <a:ext cx="408226" cy="715826"/>
            </a:xfrm>
            <a:custGeom>
              <a:avLst/>
              <a:gdLst/>
              <a:ahLst/>
              <a:cxnLst/>
              <a:rect l="l" t="t" r="r" b="b"/>
              <a:pathLst>
                <a:path w="9789" h="17163" extrusionOk="0">
                  <a:moveTo>
                    <a:pt x="8530" y="1"/>
                  </a:moveTo>
                  <a:cubicBezTo>
                    <a:pt x="8287" y="1"/>
                    <a:pt x="7968" y="165"/>
                    <a:pt x="7812" y="232"/>
                  </a:cubicBezTo>
                  <a:cubicBezTo>
                    <a:pt x="6657" y="688"/>
                    <a:pt x="5381" y="1083"/>
                    <a:pt x="4378" y="1782"/>
                  </a:cubicBezTo>
                  <a:cubicBezTo>
                    <a:pt x="3952" y="2056"/>
                    <a:pt x="4013" y="2360"/>
                    <a:pt x="4074" y="2785"/>
                  </a:cubicBezTo>
                  <a:cubicBezTo>
                    <a:pt x="4074" y="2877"/>
                    <a:pt x="4074" y="2937"/>
                    <a:pt x="4043" y="2998"/>
                  </a:cubicBezTo>
                  <a:cubicBezTo>
                    <a:pt x="4013" y="3089"/>
                    <a:pt x="3952" y="3150"/>
                    <a:pt x="3861" y="3241"/>
                  </a:cubicBezTo>
                  <a:cubicBezTo>
                    <a:pt x="3162" y="3910"/>
                    <a:pt x="3405" y="5460"/>
                    <a:pt x="3344" y="6372"/>
                  </a:cubicBezTo>
                  <a:cubicBezTo>
                    <a:pt x="3253" y="7375"/>
                    <a:pt x="3101" y="8409"/>
                    <a:pt x="2828" y="9381"/>
                  </a:cubicBezTo>
                  <a:cubicBezTo>
                    <a:pt x="2706" y="9837"/>
                    <a:pt x="2554" y="10293"/>
                    <a:pt x="2372" y="10719"/>
                  </a:cubicBezTo>
                  <a:cubicBezTo>
                    <a:pt x="1733" y="12147"/>
                    <a:pt x="852" y="13485"/>
                    <a:pt x="1" y="14792"/>
                  </a:cubicBezTo>
                  <a:cubicBezTo>
                    <a:pt x="761" y="15582"/>
                    <a:pt x="1521" y="16372"/>
                    <a:pt x="2280" y="17162"/>
                  </a:cubicBezTo>
                  <a:cubicBezTo>
                    <a:pt x="3344" y="16068"/>
                    <a:pt x="3648" y="14427"/>
                    <a:pt x="4864" y="13393"/>
                  </a:cubicBezTo>
                  <a:cubicBezTo>
                    <a:pt x="5138" y="13181"/>
                    <a:pt x="5502" y="13120"/>
                    <a:pt x="5837" y="12998"/>
                  </a:cubicBezTo>
                  <a:cubicBezTo>
                    <a:pt x="6779" y="12634"/>
                    <a:pt x="7265" y="11235"/>
                    <a:pt x="7296" y="10354"/>
                  </a:cubicBezTo>
                  <a:cubicBezTo>
                    <a:pt x="7326" y="9868"/>
                    <a:pt x="7296" y="9381"/>
                    <a:pt x="7387" y="8925"/>
                  </a:cubicBezTo>
                  <a:cubicBezTo>
                    <a:pt x="7448" y="8500"/>
                    <a:pt x="7782" y="7861"/>
                    <a:pt x="8177" y="7740"/>
                  </a:cubicBezTo>
                  <a:lnTo>
                    <a:pt x="8177" y="7740"/>
                  </a:lnTo>
                  <a:cubicBezTo>
                    <a:pt x="8147" y="7953"/>
                    <a:pt x="8116" y="8257"/>
                    <a:pt x="8299" y="8378"/>
                  </a:cubicBezTo>
                  <a:cubicBezTo>
                    <a:pt x="8364" y="8443"/>
                    <a:pt x="8455" y="8474"/>
                    <a:pt x="8545" y="8474"/>
                  </a:cubicBezTo>
                  <a:cubicBezTo>
                    <a:pt x="8622" y="8474"/>
                    <a:pt x="8698" y="8451"/>
                    <a:pt x="8755" y="8409"/>
                  </a:cubicBezTo>
                  <a:cubicBezTo>
                    <a:pt x="8907" y="8317"/>
                    <a:pt x="9028" y="8165"/>
                    <a:pt x="9089" y="8013"/>
                  </a:cubicBezTo>
                  <a:cubicBezTo>
                    <a:pt x="9332" y="7497"/>
                    <a:pt x="9393" y="6798"/>
                    <a:pt x="9089" y="6311"/>
                  </a:cubicBezTo>
                  <a:cubicBezTo>
                    <a:pt x="8949" y="6091"/>
                    <a:pt x="8571" y="5989"/>
                    <a:pt x="8233" y="5989"/>
                  </a:cubicBezTo>
                  <a:cubicBezTo>
                    <a:pt x="8071" y="5989"/>
                    <a:pt x="7918" y="6013"/>
                    <a:pt x="7806" y="6058"/>
                  </a:cubicBezTo>
                  <a:lnTo>
                    <a:pt x="7806" y="6058"/>
                  </a:lnTo>
                  <a:cubicBezTo>
                    <a:pt x="8435" y="5789"/>
                    <a:pt x="9004" y="5576"/>
                    <a:pt x="9515" y="5126"/>
                  </a:cubicBezTo>
                  <a:cubicBezTo>
                    <a:pt x="9545" y="5095"/>
                    <a:pt x="9575" y="5065"/>
                    <a:pt x="9606" y="5035"/>
                  </a:cubicBezTo>
                  <a:cubicBezTo>
                    <a:pt x="9606" y="5004"/>
                    <a:pt x="9606" y="4974"/>
                    <a:pt x="9606" y="4913"/>
                  </a:cubicBezTo>
                  <a:cubicBezTo>
                    <a:pt x="9515" y="4609"/>
                    <a:pt x="9454" y="4275"/>
                    <a:pt x="9393" y="3971"/>
                  </a:cubicBezTo>
                  <a:cubicBezTo>
                    <a:pt x="9363" y="3758"/>
                    <a:pt x="9302" y="3515"/>
                    <a:pt x="9120" y="3393"/>
                  </a:cubicBezTo>
                  <a:lnTo>
                    <a:pt x="9120" y="3393"/>
                  </a:lnTo>
                  <a:cubicBezTo>
                    <a:pt x="9148" y="3400"/>
                    <a:pt x="9177" y="3404"/>
                    <a:pt x="9205" y="3404"/>
                  </a:cubicBezTo>
                  <a:cubicBezTo>
                    <a:pt x="9418" y="3404"/>
                    <a:pt x="9613" y="3216"/>
                    <a:pt x="9667" y="3029"/>
                  </a:cubicBezTo>
                  <a:cubicBezTo>
                    <a:pt x="9788" y="2664"/>
                    <a:pt x="9636" y="2177"/>
                    <a:pt x="9515" y="1843"/>
                  </a:cubicBezTo>
                  <a:cubicBezTo>
                    <a:pt x="9490" y="1794"/>
                    <a:pt x="9212" y="1277"/>
                    <a:pt x="9024" y="1277"/>
                  </a:cubicBezTo>
                  <a:cubicBezTo>
                    <a:pt x="8983" y="1277"/>
                    <a:pt x="8945" y="1303"/>
                    <a:pt x="8916" y="1365"/>
                  </a:cubicBezTo>
                  <a:lnTo>
                    <a:pt x="8916" y="1365"/>
                  </a:lnTo>
                  <a:cubicBezTo>
                    <a:pt x="9025" y="1095"/>
                    <a:pt x="8966" y="771"/>
                    <a:pt x="8907" y="475"/>
                  </a:cubicBezTo>
                  <a:cubicBezTo>
                    <a:pt x="8876" y="323"/>
                    <a:pt x="8846" y="171"/>
                    <a:pt x="8755" y="80"/>
                  </a:cubicBezTo>
                  <a:cubicBezTo>
                    <a:pt x="8698" y="23"/>
                    <a:pt x="8619" y="1"/>
                    <a:pt x="8530" y="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233856" y="2246905"/>
              <a:ext cx="221899" cy="291619"/>
            </a:xfrm>
            <a:custGeom>
              <a:avLst/>
              <a:gdLst/>
              <a:ahLst/>
              <a:cxnLst/>
              <a:rect l="l" t="t" r="r" b="b"/>
              <a:pathLst>
                <a:path w="5321" h="6992" extrusionOk="0">
                  <a:moveTo>
                    <a:pt x="3983" y="1"/>
                  </a:moveTo>
                  <a:lnTo>
                    <a:pt x="3983" y="1"/>
                  </a:lnTo>
                  <a:cubicBezTo>
                    <a:pt x="3983" y="5"/>
                    <a:pt x="3984" y="8"/>
                    <a:pt x="3986" y="12"/>
                  </a:cubicBezTo>
                  <a:lnTo>
                    <a:pt x="3986" y="12"/>
                  </a:lnTo>
                  <a:cubicBezTo>
                    <a:pt x="3985" y="8"/>
                    <a:pt x="3984" y="4"/>
                    <a:pt x="3983" y="1"/>
                  </a:cubicBezTo>
                  <a:close/>
                  <a:moveTo>
                    <a:pt x="3986" y="12"/>
                  </a:moveTo>
                  <a:cubicBezTo>
                    <a:pt x="4100" y="434"/>
                    <a:pt x="3858" y="854"/>
                    <a:pt x="3496" y="1125"/>
                  </a:cubicBezTo>
                  <a:cubicBezTo>
                    <a:pt x="3162" y="1369"/>
                    <a:pt x="2737" y="1460"/>
                    <a:pt x="2311" y="1612"/>
                  </a:cubicBezTo>
                  <a:cubicBezTo>
                    <a:pt x="1521" y="1855"/>
                    <a:pt x="761" y="2280"/>
                    <a:pt x="123" y="2828"/>
                  </a:cubicBezTo>
                  <a:cubicBezTo>
                    <a:pt x="1369" y="2524"/>
                    <a:pt x="2585" y="2128"/>
                    <a:pt x="3770" y="1612"/>
                  </a:cubicBezTo>
                  <a:cubicBezTo>
                    <a:pt x="3935" y="1541"/>
                    <a:pt x="4100" y="1470"/>
                    <a:pt x="4264" y="1470"/>
                  </a:cubicBezTo>
                  <a:cubicBezTo>
                    <a:pt x="4312" y="1470"/>
                    <a:pt x="4360" y="1476"/>
                    <a:pt x="4408" y="1490"/>
                  </a:cubicBezTo>
                  <a:cubicBezTo>
                    <a:pt x="4743" y="1581"/>
                    <a:pt x="4895" y="1946"/>
                    <a:pt x="4803" y="2250"/>
                  </a:cubicBezTo>
                  <a:cubicBezTo>
                    <a:pt x="4743" y="2554"/>
                    <a:pt x="4469" y="2767"/>
                    <a:pt x="4196" y="2919"/>
                  </a:cubicBezTo>
                  <a:cubicBezTo>
                    <a:pt x="3892" y="3040"/>
                    <a:pt x="3588" y="3101"/>
                    <a:pt x="3284" y="3162"/>
                  </a:cubicBezTo>
                  <a:cubicBezTo>
                    <a:pt x="2311" y="3375"/>
                    <a:pt x="1399" y="3800"/>
                    <a:pt x="609" y="4378"/>
                  </a:cubicBezTo>
                  <a:cubicBezTo>
                    <a:pt x="305" y="4590"/>
                    <a:pt x="1" y="4894"/>
                    <a:pt x="123" y="5259"/>
                  </a:cubicBezTo>
                  <a:cubicBezTo>
                    <a:pt x="1399" y="4469"/>
                    <a:pt x="2767" y="3831"/>
                    <a:pt x="4196" y="3405"/>
                  </a:cubicBezTo>
                  <a:cubicBezTo>
                    <a:pt x="4288" y="3387"/>
                    <a:pt x="4380" y="3357"/>
                    <a:pt x="4466" y="3357"/>
                  </a:cubicBezTo>
                  <a:cubicBezTo>
                    <a:pt x="4521" y="3357"/>
                    <a:pt x="4573" y="3369"/>
                    <a:pt x="4621" y="3405"/>
                  </a:cubicBezTo>
                  <a:cubicBezTo>
                    <a:pt x="4654" y="3438"/>
                    <a:pt x="4675" y="3471"/>
                    <a:pt x="4690" y="3504"/>
                  </a:cubicBezTo>
                  <a:lnTo>
                    <a:pt x="4690" y="3504"/>
                  </a:lnTo>
                  <a:cubicBezTo>
                    <a:pt x="4677" y="3502"/>
                    <a:pt x="4664" y="3499"/>
                    <a:pt x="4652" y="3496"/>
                  </a:cubicBezTo>
                  <a:lnTo>
                    <a:pt x="4652" y="3496"/>
                  </a:lnTo>
                  <a:cubicBezTo>
                    <a:pt x="4670" y="3509"/>
                    <a:pt x="4687" y="3523"/>
                    <a:pt x="4703" y="3538"/>
                  </a:cubicBezTo>
                  <a:lnTo>
                    <a:pt x="4703" y="3538"/>
                  </a:lnTo>
                  <a:cubicBezTo>
                    <a:pt x="4699" y="3526"/>
                    <a:pt x="4695" y="3515"/>
                    <a:pt x="4690" y="3504"/>
                  </a:cubicBezTo>
                  <a:lnTo>
                    <a:pt x="4690" y="3504"/>
                  </a:lnTo>
                  <a:cubicBezTo>
                    <a:pt x="4706" y="3506"/>
                    <a:pt x="4722" y="3507"/>
                    <a:pt x="4737" y="3507"/>
                  </a:cubicBezTo>
                  <a:cubicBezTo>
                    <a:pt x="4950" y="3507"/>
                    <a:pt x="5145" y="3319"/>
                    <a:pt x="5199" y="3132"/>
                  </a:cubicBezTo>
                  <a:cubicBezTo>
                    <a:pt x="5320" y="2797"/>
                    <a:pt x="5168" y="2280"/>
                    <a:pt x="5047" y="1946"/>
                  </a:cubicBezTo>
                  <a:cubicBezTo>
                    <a:pt x="5022" y="1897"/>
                    <a:pt x="4744" y="1380"/>
                    <a:pt x="4556" y="1380"/>
                  </a:cubicBezTo>
                  <a:cubicBezTo>
                    <a:pt x="4515" y="1380"/>
                    <a:pt x="4477" y="1406"/>
                    <a:pt x="4448" y="1468"/>
                  </a:cubicBezTo>
                  <a:lnTo>
                    <a:pt x="4448" y="1468"/>
                  </a:lnTo>
                  <a:cubicBezTo>
                    <a:pt x="4557" y="1198"/>
                    <a:pt x="4498" y="874"/>
                    <a:pt x="4439" y="578"/>
                  </a:cubicBezTo>
                  <a:cubicBezTo>
                    <a:pt x="4408" y="457"/>
                    <a:pt x="4378" y="274"/>
                    <a:pt x="4287" y="153"/>
                  </a:cubicBezTo>
                  <a:cubicBezTo>
                    <a:pt x="4258" y="96"/>
                    <a:pt x="4016" y="65"/>
                    <a:pt x="3986" y="12"/>
                  </a:cubicBezTo>
                  <a:close/>
                  <a:moveTo>
                    <a:pt x="4703" y="3538"/>
                  </a:moveTo>
                  <a:lnTo>
                    <a:pt x="4703" y="3538"/>
                  </a:lnTo>
                  <a:cubicBezTo>
                    <a:pt x="4719" y="3585"/>
                    <a:pt x="4727" y="3632"/>
                    <a:pt x="4743" y="3679"/>
                  </a:cubicBezTo>
                  <a:cubicBezTo>
                    <a:pt x="4834" y="4074"/>
                    <a:pt x="4895" y="4530"/>
                    <a:pt x="4621" y="4803"/>
                  </a:cubicBezTo>
                  <a:cubicBezTo>
                    <a:pt x="4469" y="4986"/>
                    <a:pt x="4226" y="5016"/>
                    <a:pt x="4013" y="5077"/>
                  </a:cubicBezTo>
                  <a:cubicBezTo>
                    <a:pt x="3010" y="5320"/>
                    <a:pt x="2037" y="5837"/>
                    <a:pt x="1247" y="6505"/>
                  </a:cubicBezTo>
                  <a:cubicBezTo>
                    <a:pt x="1128" y="6625"/>
                    <a:pt x="980" y="6802"/>
                    <a:pt x="1031" y="6981"/>
                  </a:cubicBezTo>
                  <a:lnTo>
                    <a:pt x="1031" y="6981"/>
                  </a:lnTo>
                  <a:cubicBezTo>
                    <a:pt x="2334" y="6470"/>
                    <a:pt x="3960" y="6134"/>
                    <a:pt x="5047" y="5229"/>
                  </a:cubicBezTo>
                  <a:cubicBezTo>
                    <a:pt x="5077" y="5198"/>
                    <a:pt x="5107" y="5198"/>
                    <a:pt x="5138" y="5138"/>
                  </a:cubicBezTo>
                  <a:cubicBezTo>
                    <a:pt x="5138" y="5107"/>
                    <a:pt x="5138" y="5077"/>
                    <a:pt x="5138" y="5016"/>
                  </a:cubicBezTo>
                  <a:cubicBezTo>
                    <a:pt x="5047" y="4712"/>
                    <a:pt x="4986" y="4378"/>
                    <a:pt x="4925" y="4074"/>
                  </a:cubicBezTo>
                  <a:cubicBezTo>
                    <a:pt x="4871" y="3883"/>
                    <a:pt x="4840" y="3668"/>
                    <a:pt x="4703" y="3538"/>
                  </a:cubicBezTo>
                  <a:close/>
                  <a:moveTo>
                    <a:pt x="1031" y="6981"/>
                  </a:moveTo>
                  <a:lnTo>
                    <a:pt x="1031" y="6981"/>
                  </a:lnTo>
                  <a:cubicBezTo>
                    <a:pt x="1022" y="6985"/>
                    <a:pt x="1013" y="6988"/>
                    <a:pt x="1004" y="6992"/>
                  </a:cubicBezTo>
                  <a:lnTo>
                    <a:pt x="1034" y="6992"/>
                  </a:lnTo>
                  <a:cubicBezTo>
                    <a:pt x="1033" y="6988"/>
                    <a:pt x="1032" y="6985"/>
                    <a:pt x="1031" y="698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2047524" y="2545574"/>
              <a:ext cx="391920" cy="421454"/>
            </a:xfrm>
            <a:custGeom>
              <a:avLst/>
              <a:gdLst/>
              <a:ahLst/>
              <a:cxnLst/>
              <a:rect l="l" t="t" r="r" b="b"/>
              <a:pathLst>
                <a:path w="9398" h="10105" extrusionOk="0">
                  <a:moveTo>
                    <a:pt x="8747" y="1"/>
                  </a:moveTo>
                  <a:cubicBezTo>
                    <a:pt x="8543" y="1"/>
                    <a:pt x="8290" y="68"/>
                    <a:pt x="8025" y="195"/>
                  </a:cubicBezTo>
                  <a:cubicBezTo>
                    <a:pt x="7661" y="347"/>
                    <a:pt x="7357" y="560"/>
                    <a:pt x="7053" y="773"/>
                  </a:cubicBezTo>
                  <a:cubicBezTo>
                    <a:pt x="6901" y="895"/>
                    <a:pt x="6718" y="1047"/>
                    <a:pt x="6566" y="1229"/>
                  </a:cubicBezTo>
                  <a:cubicBezTo>
                    <a:pt x="6414" y="1442"/>
                    <a:pt x="6354" y="1685"/>
                    <a:pt x="6262" y="1928"/>
                  </a:cubicBezTo>
                  <a:cubicBezTo>
                    <a:pt x="6171" y="2262"/>
                    <a:pt x="6080" y="2597"/>
                    <a:pt x="5989" y="2931"/>
                  </a:cubicBezTo>
                  <a:cubicBezTo>
                    <a:pt x="5837" y="3509"/>
                    <a:pt x="5685" y="4056"/>
                    <a:pt x="5442" y="4603"/>
                  </a:cubicBezTo>
                  <a:cubicBezTo>
                    <a:pt x="5077" y="5211"/>
                    <a:pt x="4499" y="5636"/>
                    <a:pt x="3891" y="5971"/>
                  </a:cubicBezTo>
                  <a:cubicBezTo>
                    <a:pt x="3527" y="6153"/>
                    <a:pt x="3132" y="6305"/>
                    <a:pt x="2736" y="6305"/>
                  </a:cubicBezTo>
                  <a:cubicBezTo>
                    <a:pt x="2725" y="6306"/>
                    <a:pt x="2714" y="6306"/>
                    <a:pt x="2703" y="6306"/>
                  </a:cubicBezTo>
                  <a:cubicBezTo>
                    <a:pt x="2227" y="6306"/>
                    <a:pt x="1732" y="5759"/>
                    <a:pt x="1376" y="5759"/>
                  </a:cubicBezTo>
                  <a:cubicBezTo>
                    <a:pt x="1331" y="5759"/>
                    <a:pt x="1288" y="5768"/>
                    <a:pt x="1247" y="5788"/>
                  </a:cubicBezTo>
                  <a:cubicBezTo>
                    <a:pt x="1034" y="5910"/>
                    <a:pt x="791" y="6548"/>
                    <a:pt x="639" y="6761"/>
                  </a:cubicBezTo>
                  <a:cubicBezTo>
                    <a:pt x="426" y="7095"/>
                    <a:pt x="214" y="7399"/>
                    <a:pt x="1" y="7734"/>
                  </a:cubicBezTo>
                  <a:cubicBezTo>
                    <a:pt x="761" y="8524"/>
                    <a:pt x="1521" y="9314"/>
                    <a:pt x="2280" y="10104"/>
                  </a:cubicBezTo>
                  <a:cubicBezTo>
                    <a:pt x="3344" y="9010"/>
                    <a:pt x="3648" y="7399"/>
                    <a:pt x="4895" y="6366"/>
                  </a:cubicBezTo>
                  <a:cubicBezTo>
                    <a:pt x="5138" y="6123"/>
                    <a:pt x="5502" y="6092"/>
                    <a:pt x="5837" y="5940"/>
                  </a:cubicBezTo>
                  <a:cubicBezTo>
                    <a:pt x="6779" y="5606"/>
                    <a:pt x="7265" y="4177"/>
                    <a:pt x="7296" y="3296"/>
                  </a:cubicBezTo>
                  <a:cubicBezTo>
                    <a:pt x="7326" y="2810"/>
                    <a:pt x="7296" y="2323"/>
                    <a:pt x="7387" y="1867"/>
                  </a:cubicBezTo>
                  <a:cubicBezTo>
                    <a:pt x="7478" y="1442"/>
                    <a:pt x="7782" y="834"/>
                    <a:pt x="8177" y="712"/>
                  </a:cubicBezTo>
                  <a:lnTo>
                    <a:pt x="8177" y="712"/>
                  </a:lnTo>
                  <a:cubicBezTo>
                    <a:pt x="8147" y="895"/>
                    <a:pt x="8116" y="1199"/>
                    <a:pt x="8299" y="1351"/>
                  </a:cubicBezTo>
                  <a:cubicBezTo>
                    <a:pt x="8360" y="1396"/>
                    <a:pt x="8443" y="1419"/>
                    <a:pt x="8531" y="1419"/>
                  </a:cubicBezTo>
                  <a:cubicBezTo>
                    <a:pt x="8618" y="1419"/>
                    <a:pt x="8709" y="1396"/>
                    <a:pt x="8785" y="1351"/>
                  </a:cubicBezTo>
                  <a:cubicBezTo>
                    <a:pt x="8907" y="1259"/>
                    <a:pt x="9028" y="1107"/>
                    <a:pt x="9089" y="955"/>
                  </a:cubicBezTo>
                  <a:cubicBezTo>
                    <a:pt x="9398" y="297"/>
                    <a:pt x="9177" y="1"/>
                    <a:pt x="8747" y="1"/>
                  </a:cubicBezTo>
                  <a:close/>
                </a:path>
              </a:pathLst>
            </a:custGeom>
            <a:solidFill>
              <a:srgbClr val="EDD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2223722" y="2303961"/>
              <a:ext cx="200339" cy="72321"/>
            </a:xfrm>
            <a:custGeom>
              <a:avLst/>
              <a:gdLst/>
              <a:ahLst/>
              <a:cxnLst/>
              <a:rect l="l" t="t" r="r" b="b"/>
              <a:pathLst>
                <a:path w="4804" h="1734" extrusionOk="0">
                  <a:moveTo>
                    <a:pt x="4803" y="1"/>
                  </a:moveTo>
                  <a:cubicBezTo>
                    <a:pt x="3101" y="153"/>
                    <a:pt x="1429" y="760"/>
                    <a:pt x="1" y="1733"/>
                  </a:cubicBezTo>
                  <a:cubicBezTo>
                    <a:pt x="1673" y="1216"/>
                    <a:pt x="3223" y="669"/>
                    <a:pt x="4803" y="1"/>
                  </a:cubicBezTo>
                  <a:close/>
                </a:path>
              </a:pathLst>
            </a:custGeom>
            <a:solidFill>
              <a:srgbClr val="E6C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2226266" y="2389211"/>
              <a:ext cx="206678" cy="82122"/>
            </a:xfrm>
            <a:custGeom>
              <a:avLst/>
              <a:gdLst/>
              <a:ahLst/>
              <a:cxnLst/>
              <a:rect l="l" t="t" r="r" b="b"/>
              <a:pathLst>
                <a:path w="4956" h="1969" extrusionOk="0">
                  <a:moveTo>
                    <a:pt x="4610" y="1"/>
                  </a:moveTo>
                  <a:cubicBezTo>
                    <a:pt x="3821" y="1"/>
                    <a:pt x="3058" y="339"/>
                    <a:pt x="2341" y="631"/>
                  </a:cubicBezTo>
                  <a:cubicBezTo>
                    <a:pt x="1520" y="1027"/>
                    <a:pt x="730" y="1452"/>
                    <a:pt x="1" y="1969"/>
                  </a:cubicBezTo>
                  <a:cubicBezTo>
                    <a:pt x="1703" y="1513"/>
                    <a:pt x="3253" y="449"/>
                    <a:pt x="4955" y="23"/>
                  </a:cubicBezTo>
                  <a:cubicBezTo>
                    <a:pt x="4840" y="8"/>
                    <a:pt x="4725" y="1"/>
                    <a:pt x="4610" y="1"/>
                  </a:cubicBezTo>
                  <a:close/>
                </a:path>
              </a:pathLst>
            </a:custGeom>
            <a:solidFill>
              <a:srgbClr val="E6C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2273183" y="2473836"/>
              <a:ext cx="158469" cy="69777"/>
            </a:xfrm>
            <a:custGeom>
              <a:avLst/>
              <a:gdLst/>
              <a:ahLst/>
              <a:cxnLst/>
              <a:rect l="l" t="t" r="r" b="b"/>
              <a:pathLst>
                <a:path w="3800" h="1673" extrusionOk="0">
                  <a:moveTo>
                    <a:pt x="3800" y="1"/>
                  </a:moveTo>
                  <a:lnTo>
                    <a:pt x="3800" y="1"/>
                  </a:lnTo>
                  <a:cubicBezTo>
                    <a:pt x="2432" y="335"/>
                    <a:pt x="1094" y="821"/>
                    <a:pt x="0" y="1672"/>
                  </a:cubicBezTo>
                  <a:cubicBezTo>
                    <a:pt x="1338" y="1277"/>
                    <a:pt x="2645" y="821"/>
                    <a:pt x="3800" y="1"/>
                  </a:cubicBezTo>
                  <a:close/>
                </a:path>
              </a:pathLst>
            </a:custGeom>
            <a:solidFill>
              <a:srgbClr val="E6C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2356465" y="2555250"/>
              <a:ext cx="67600" cy="42875"/>
            </a:xfrm>
            <a:custGeom>
              <a:avLst/>
              <a:gdLst/>
              <a:ahLst/>
              <a:cxnLst/>
              <a:rect l="l" t="t" r="r" b="b"/>
              <a:pathLst>
                <a:path w="1621" h="1028" extrusionOk="0">
                  <a:moveTo>
                    <a:pt x="1121" y="1"/>
                  </a:moveTo>
                  <a:cubicBezTo>
                    <a:pt x="556" y="1"/>
                    <a:pt x="0" y="398"/>
                    <a:pt x="70" y="1027"/>
                  </a:cubicBezTo>
                  <a:cubicBezTo>
                    <a:pt x="556" y="450"/>
                    <a:pt x="952" y="389"/>
                    <a:pt x="1620" y="115"/>
                  </a:cubicBezTo>
                  <a:cubicBezTo>
                    <a:pt x="1464" y="38"/>
                    <a:pt x="1292" y="1"/>
                    <a:pt x="1121" y="1"/>
                  </a:cubicBezTo>
                  <a:close/>
                </a:path>
              </a:pathLst>
            </a:custGeom>
            <a:solidFill>
              <a:srgbClr val="E6C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1596248" y="2803452"/>
              <a:ext cx="617364" cy="917857"/>
            </a:xfrm>
            <a:custGeom>
              <a:avLst/>
              <a:gdLst/>
              <a:ahLst/>
              <a:cxnLst/>
              <a:rect l="l" t="t" r="r" b="b"/>
              <a:pathLst>
                <a:path w="14804" h="22007" extrusionOk="0">
                  <a:moveTo>
                    <a:pt x="11460" y="0"/>
                  </a:moveTo>
                  <a:cubicBezTo>
                    <a:pt x="11339" y="31"/>
                    <a:pt x="11247" y="152"/>
                    <a:pt x="11156" y="244"/>
                  </a:cubicBezTo>
                  <a:cubicBezTo>
                    <a:pt x="9302" y="2523"/>
                    <a:pt x="7357" y="4742"/>
                    <a:pt x="5472" y="6991"/>
                  </a:cubicBezTo>
                  <a:cubicBezTo>
                    <a:pt x="4499" y="8116"/>
                    <a:pt x="3557" y="9241"/>
                    <a:pt x="2645" y="10396"/>
                  </a:cubicBezTo>
                  <a:cubicBezTo>
                    <a:pt x="2220" y="10943"/>
                    <a:pt x="1" y="13131"/>
                    <a:pt x="244" y="13739"/>
                  </a:cubicBezTo>
                  <a:cubicBezTo>
                    <a:pt x="1642" y="16992"/>
                    <a:pt x="3740" y="19423"/>
                    <a:pt x="6080" y="22007"/>
                  </a:cubicBezTo>
                  <a:cubicBezTo>
                    <a:pt x="6354" y="21642"/>
                    <a:pt x="6445" y="21217"/>
                    <a:pt x="6658" y="20821"/>
                  </a:cubicBezTo>
                  <a:cubicBezTo>
                    <a:pt x="8968" y="16992"/>
                    <a:pt x="10335" y="13891"/>
                    <a:pt x="11703" y="10365"/>
                  </a:cubicBezTo>
                  <a:cubicBezTo>
                    <a:pt x="12463" y="8420"/>
                    <a:pt x="13193" y="6475"/>
                    <a:pt x="13892" y="4499"/>
                  </a:cubicBezTo>
                  <a:cubicBezTo>
                    <a:pt x="14226" y="3557"/>
                    <a:pt x="14804" y="2736"/>
                    <a:pt x="14105" y="1915"/>
                  </a:cubicBezTo>
                  <a:cubicBezTo>
                    <a:pt x="13497" y="1216"/>
                    <a:pt x="12585" y="639"/>
                    <a:pt x="11794" y="122"/>
                  </a:cubicBezTo>
                  <a:cubicBezTo>
                    <a:pt x="11703" y="61"/>
                    <a:pt x="11582"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1596248" y="2803452"/>
              <a:ext cx="553976" cy="820261"/>
            </a:xfrm>
            <a:custGeom>
              <a:avLst/>
              <a:gdLst/>
              <a:ahLst/>
              <a:cxnLst/>
              <a:rect l="l" t="t" r="r" b="b"/>
              <a:pathLst>
                <a:path w="13284" h="19667" extrusionOk="0">
                  <a:moveTo>
                    <a:pt x="11460" y="0"/>
                  </a:moveTo>
                  <a:cubicBezTo>
                    <a:pt x="11339" y="31"/>
                    <a:pt x="11247" y="152"/>
                    <a:pt x="11156" y="244"/>
                  </a:cubicBezTo>
                  <a:cubicBezTo>
                    <a:pt x="9302" y="2523"/>
                    <a:pt x="7357" y="4742"/>
                    <a:pt x="5472" y="6991"/>
                  </a:cubicBezTo>
                  <a:cubicBezTo>
                    <a:pt x="4499" y="8116"/>
                    <a:pt x="3557" y="9241"/>
                    <a:pt x="2645" y="10396"/>
                  </a:cubicBezTo>
                  <a:cubicBezTo>
                    <a:pt x="2220" y="10943"/>
                    <a:pt x="1" y="13131"/>
                    <a:pt x="244" y="13739"/>
                  </a:cubicBezTo>
                  <a:cubicBezTo>
                    <a:pt x="1156" y="15806"/>
                    <a:pt x="2372" y="17995"/>
                    <a:pt x="3892" y="19666"/>
                  </a:cubicBezTo>
                  <a:cubicBezTo>
                    <a:pt x="3375" y="18329"/>
                    <a:pt x="3071" y="16931"/>
                    <a:pt x="3040" y="15502"/>
                  </a:cubicBezTo>
                  <a:lnTo>
                    <a:pt x="3040" y="15502"/>
                  </a:lnTo>
                  <a:cubicBezTo>
                    <a:pt x="3618" y="16323"/>
                    <a:pt x="4591" y="16870"/>
                    <a:pt x="5624" y="16931"/>
                  </a:cubicBezTo>
                  <a:cubicBezTo>
                    <a:pt x="5016" y="15533"/>
                    <a:pt x="5077" y="13922"/>
                    <a:pt x="5533" y="12463"/>
                  </a:cubicBezTo>
                  <a:cubicBezTo>
                    <a:pt x="5958" y="11004"/>
                    <a:pt x="6779" y="9666"/>
                    <a:pt x="7630" y="8420"/>
                  </a:cubicBezTo>
                  <a:cubicBezTo>
                    <a:pt x="8907" y="6475"/>
                    <a:pt x="10275" y="4590"/>
                    <a:pt x="11734" y="2766"/>
                  </a:cubicBezTo>
                  <a:cubicBezTo>
                    <a:pt x="12190" y="2219"/>
                    <a:pt x="12646" y="1642"/>
                    <a:pt x="13253" y="1247"/>
                  </a:cubicBezTo>
                  <a:cubicBezTo>
                    <a:pt x="13284" y="1216"/>
                    <a:pt x="11886" y="183"/>
                    <a:pt x="11794" y="122"/>
                  </a:cubicBezTo>
                  <a:cubicBezTo>
                    <a:pt x="11703" y="61"/>
                    <a:pt x="11582"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6"/>
          <p:cNvGrpSpPr/>
          <p:nvPr/>
        </p:nvGrpSpPr>
        <p:grpSpPr>
          <a:xfrm>
            <a:off x="5964858" y="2930330"/>
            <a:ext cx="465732" cy="360752"/>
            <a:chOff x="5125669" y="2926981"/>
            <a:chExt cx="465732" cy="360752"/>
          </a:xfrm>
        </p:grpSpPr>
        <p:sp>
          <p:nvSpPr>
            <p:cNvPr id="430" name="Google Shape;430;p36"/>
            <p:cNvSpPr/>
            <p:nvPr/>
          </p:nvSpPr>
          <p:spPr>
            <a:xfrm rot="20781542">
              <a:off x="5125669" y="2926981"/>
              <a:ext cx="465732" cy="360752"/>
            </a:xfrm>
            <a:custGeom>
              <a:avLst/>
              <a:gdLst/>
              <a:ahLst/>
              <a:cxnLst/>
              <a:rect l="l" t="t" r="r" b="b"/>
              <a:pathLst>
                <a:path w="29941" h="23192" extrusionOk="0">
                  <a:moveTo>
                    <a:pt x="12524" y="0"/>
                  </a:moveTo>
                  <a:cubicBezTo>
                    <a:pt x="5624" y="0"/>
                    <a:pt x="0" y="5198"/>
                    <a:pt x="0" y="11611"/>
                  </a:cubicBezTo>
                  <a:cubicBezTo>
                    <a:pt x="0" y="17994"/>
                    <a:pt x="5624" y="23192"/>
                    <a:pt x="12524" y="23192"/>
                  </a:cubicBezTo>
                  <a:cubicBezTo>
                    <a:pt x="15442" y="23192"/>
                    <a:pt x="18116" y="22280"/>
                    <a:pt x="20214" y="20730"/>
                  </a:cubicBezTo>
                  <a:cubicBezTo>
                    <a:pt x="21763" y="22065"/>
                    <a:pt x="23718" y="22681"/>
                    <a:pt x="25726" y="22681"/>
                  </a:cubicBezTo>
                  <a:cubicBezTo>
                    <a:pt x="27147" y="22681"/>
                    <a:pt x="28593" y="22373"/>
                    <a:pt x="29940" y="21794"/>
                  </a:cubicBezTo>
                  <a:cubicBezTo>
                    <a:pt x="26293" y="21307"/>
                    <a:pt x="23405" y="20304"/>
                    <a:pt x="23162" y="17721"/>
                  </a:cubicBezTo>
                  <a:cubicBezTo>
                    <a:pt x="24347" y="15927"/>
                    <a:pt x="25047" y="13830"/>
                    <a:pt x="25047" y="11611"/>
                  </a:cubicBezTo>
                  <a:cubicBezTo>
                    <a:pt x="25047" y="5198"/>
                    <a:pt x="19454" y="0"/>
                    <a:pt x="125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6"/>
            <p:cNvSpPr/>
            <p:nvPr/>
          </p:nvSpPr>
          <p:spPr>
            <a:xfrm>
              <a:off x="5254275" y="3051793"/>
              <a:ext cx="85907" cy="135103"/>
            </a:xfrm>
            <a:custGeom>
              <a:avLst/>
              <a:gdLst/>
              <a:ahLst/>
              <a:cxnLst/>
              <a:rect l="l" t="t" r="r" b="b"/>
              <a:pathLst>
                <a:path w="6475" h="10183" extrusionOk="0">
                  <a:moveTo>
                    <a:pt x="2462" y="0"/>
                  </a:moveTo>
                  <a:lnTo>
                    <a:pt x="2462" y="2401"/>
                  </a:lnTo>
                  <a:lnTo>
                    <a:pt x="5016" y="2401"/>
                  </a:lnTo>
                  <a:lnTo>
                    <a:pt x="5016" y="0"/>
                  </a:lnTo>
                  <a:close/>
                  <a:moveTo>
                    <a:pt x="2462" y="3404"/>
                  </a:moveTo>
                  <a:lnTo>
                    <a:pt x="2462" y="3678"/>
                  </a:lnTo>
                  <a:cubicBezTo>
                    <a:pt x="2462" y="3891"/>
                    <a:pt x="2402" y="4073"/>
                    <a:pt x="2310" y="4256"/>
                  </a:cubicBezTo>
                  <a:cubicBezTo>
                    <a:pt x="2219" y="4408"/>
                    <a:pt x="2006" y="4651"/>
                    <a:pt x="1672" y="4894"/>
                  </a:cubicBezTo>
                  <a:lnTo>
                    <a:pt x="1216" y="5289"/>
                  </a:lnTo>
                  <a:cubicBezTo>
                    <a:pt x="791" y="5684"/>
                    <a:pt x="456" y="6049"/>
                    <a:pt x="274" y="6414"/>
                  </a:cubicBezTo>
                  <a:cubicBezTo>
                    <a:pt x="91" y="6748"/>
                    <a:pt x="0" y="7143"/>
                    <a:pt x="0" y="7569"/>
                  </a:cubicBezTo>
                  <a:cubicBezTo>
                    <a:pt x="0" y="8420"/>
                    <a:pt x="304" y="9058"/>
                    <a:pt x="912" y="9514"/>
                  </a:cubicBezTo>
                  <a:cubicBezTo>
                    <a:pt x="1520" y="9970"/>
                    <a:pt x="2402" y="10183"/>
                    <a:pt x="3557" y="10183"/>
                  </a:cubicBezTo>
                  <a:cubicBezTo>
                    <a:pt x="3982" y="10183"/>
                    <a:pt x="4438" y="10122"/>
                    <a:pt x="4924" y="10031"/>
                  </a:cubicBezTo>
                  <a:cubicBezTo>
                    <a:pt x="5411" y="9970"/>
                    <a:pt x="5927" y="9818"/>
                    <a:pt x="6475" y="9636"/>
                  </a:cubicBezTo>
                  <a:lnTo>
                    <a:pt x="6475" y="7538"/>
                  </a:lnTo>
                  <a:cubicBezTo>
                    <a:pt x="6019" y="7812"/>
                    <a:pt x="5532" y="8055"/>
                    <a:pt x="5107" y="8207"/>
                  </a:cubicBezTo>
                  <a:cubicBezTo>
                    <a:pt x="4651" y="8359"/>
                    <a:pt x="4225" y="8420"/>
                    <a:pt x="3860" y="8420"/>
                  </a:cubicBezTo>
                  <a:cubicBezTo>
                    <a:pt x="3435" y="8420"/>
                    <a:pt x="3131" y="8329"/>
                    <a:pt x="2918" y="8146"/>
                  </a:cubicBezTo>
                  <a:cubicBezTo>
                    <a:pt x="2675" y="7994"/>
                    <a:pt x="2553" y="7751"/>
                    <a:pt x="2553" y="7417"/>
                  </a:cubicBezTo>
                  <a:cubicBezTo>
                    <a:pt x="2553" y="7204"/>
                    <a:pt x="2614" y="7022"/>
                    <a:pt x="2736" y="6809"/>
                  </a:cubicBezTo>
                  <a:cubicBezTo>
                    <a:pt x="2888" y="6596"/>
                    <a:pt x="3070" y="6383"/>
                    <a:pt x="3344" y="6170"/>
                  </a:cubicBezTo>
                  <a:lnTo>
                    <a:pt x="3769" y="5775"/>
                  </a:lnTo>
                  <a:cubicBezTo>
                    <a:pt x="4286" y="5319"/>
                    <a:pt x="4620" y="4955"/>
                    <a:pt x="4772" y="4681"/>
                  </a:cubicBezTo>
                  <a:cubicBezTo>
                    <a:pt x="4924" y="4408"/>
                    <a:pt x="5016" y="4073"/>
                    <a:pt x="5016" y="3708"/>
                  </a:cubicBezTo>
                  <a:lnTo>
                    <a:pt x="5016" y="340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6"/>
            <p:cNvSpPr/>
            <p:nvPr/>
          </p:nvSpPr>
          <p:spPr>
            <a:xfrm>
              <a:off x="5365974" y="3016700"/>
              <a:ext cx="85920" cy="134705"/>
            </a:xfrm>
            <a:custGeom>
              <a:avLst/>
              <a:gdLst/>
              <a:ahLst/>
              <a:cxnLst/>
              <a:rect l="l" t="t" r="r" b="b"/>
              <a:pathLst>
                <a:path w="6476" h="10153" extrusionOk="0">
                  <a:moveTo>
                    <a:pt x="2919" y="1"/>
                  </a:moveTo>
                  <a:cubicBezTo>
                    <a:pt x="2493" y="1"/>
                    <a:pt x="2037" y="31"/>
                    <a:pt x="1581" y="122"/>
                  </a:cubicBezTo>
                  <a:cubicBezTo>
                    <a:pt x="1095" y="214"/>
                    <a:pt x="578" y="335"/>
                    <a:pt x="1" y="548"/>
                  </a:cubicBezTo>
                  <a:lnTo>
                    <a:pt x="1" y="2645"/>
                  </a:lnTo>
                  <a:cubicBezTo>
                    <a:pt x="487" y="2341"/>
                    <a:pt x="943" y="2128"/>
                    <a:pt x="1399" y="1976"/>
                  </a:cubicBezTo>
                  <a:cubicBezTo>
                    <a:pt x="1825" y="1824"/>
                    <a:pt x="2250" y="1733"/>
                    <a:pt x="2615" y="1733"/>
                  </a:cubicBezTo>
                  <a:cubicBezTo>
                    <a:pt x="3040" y="1733"/>
                    <a:pt x="3344" y="1824"/>
                    <a:pt x="3588" y="2007"/>
                  </a:cubicBezTo>
                  <a:cubicBezTo>
                    <a:pt x="3800" y="2189"/>
                    <a:pt x="3922" y="2432"/>
                    <a:pt x="3922" y="2736"/>
                  </a:cubicBezTo>
                  <a:cubicBezTo>
                    <a:pt x="3922" y="2949"/>
                    <a:pt x="3861" y="3162"/>
                    <a:pt x="3740" y="3344"/>
                  </a:cubicBezTo>
                  <a:cubicBezTo>
                    <a:pt x="3618" y="3557"/>
                    <a:pt x="3405" y="3770"/>
                    <a:pt x="3132" y="4013"/>
                  </a:cubicBezTo>
                  <a:lnTo>
                    <a:pt x="2676" y="4408"/>
                  </a:lnTo>
                  <a:cubicBezTo>
                    <a:pt x="2189" y="4834"/>
                    <a:pt x="1855" y="5198"/>
                    <a:pt x="1703" y="5472"/>
                  </a:cubicBezTo>
                  <a:cubicBezTo>
                    <a:pt x="1551" y="5746"/>
                    <a:pt x="1460" y="6080"/>
                    <a:pt x="1460" y="6445"/>
                  </a:cubicBezTo>
                  <a:lnTo>
                    <a:pt x="1460" y="6779"/>
                  </a:lnTo>
                  <a:lnTo>
                    <a:pt x="4013" y="6779"/>
                  </a:lnTo>
                  <a:lnTo>
                    <a:pt x="4013" y="6475"/>
                  </a:lnTo>
                  <a:cubicBezTo>
                    <a:pt x="4013" y="6262"/>
                    <a:pt x="4074" y="6080"/>
                    <a:pt x="4165" y="5928"/>
                  </a:cubicBezTo>
                  <a:cubicBezTo>
                    <a:pt x="4256" y="5746"/>
                    <a:pt x="4469" y="5533"/>
                    <a:pt x="4803" y="5259"/>
                  </a:cubicBezTo>
                  <a:lnTo>
                    <a:pt x="5259" y="4864"/>
                  </a:lnTo>
                  <a:cubicBezTo>
                    <a:pt x="5685" y="4469"/>
                    <a:pt x="6019" y="4104"/>
                    <a:pt x="6202" y="3770"/>
                  </a:cubicBezTo>
                  <a:cubicBezTo>
                    <a:pt x="6384" y="3405"/>
                    <a:pt x="6475" y="3040"/>
                    <a:pt x="6475" y="2584"/>
                  </a:cubicBezTo>
                  <a:cubicBezTo>
                    <a:pt x="6475" y="1733"/>
                    <a:pt x="6171" y="1095"/>
                    <a:pt x="5563" y="639"/>
                  </a:cubicBezTo>
                  <a:cubicBezTo>
                    <a:pt x="4955" y="214"/>
                    <a:pt x="4074" y="1"/>
                    <a:pt x="2919" y="1"/>
                  </a:cubicBezTo>
                  <a:close/>
                  <a:moveTo>
                    <a:pt x="1460" y="7752"/>
                  </a:moveTo>
                  <a:lnTo>
                    <a:pt x="1460" y="10153"/>
                  </a:lnTo>
                  <a:lnTo>
                    <a:pt x="4013" y="10153"/>
                  </a:lnTo>
                  <a:lnTo>
                    <a:pt x="4013" y="775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Oval 5">
            <a:extLst>
              <a:ext uri="{FF2B5EF4-FFF2-40B4-BE49-F238E27FC236}">
                <a16:creationId xmlns:a16="http://schemas.microsoft.com/office/drawing/2014/main" id="{E4DFDAB3-EAED-498A-83F7-57EC62BC6FDE}"/>
              </a:ext>
            </a:extLst>
          </p:cNvPr>
          <p:cNvSpPr/>
          <p:nvPr/>
        </p:nvSpPr>
        <p:spPr>
          <a:xfrm>
            <a:off x="198800" y="555171"/>
            <a:ext cx="3519759" cy="8409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0091EA"/>
                </a:solidFill>
              </a:rPr>
              <a:t>This graduation project is By: </a:t>
            </a:r>
          </a:p>
        </p:txBody>
      </p:sp>
      <p:sp>
        <p:nvSpPr>
          <p:cNvPr id="2" name="Oval Callout 1"/>
          <p:cNvSpPr/>
          <p:nvPr/>
        </p:nvSpPr>
        <p:spPr>
          <a:xfrm>
            <a:off x="7574896" y="1853580"/>
            <a:ext cx="1004803" cy="612648"/>
          </a:xfrm>
          <a:prstGeom prst="wedgeEllipseCallout">
            <a:avLst>
              <a:gd name="adj1" fmla="val -25441"/>
              <a:gd name="adj2" fmla="val 8706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2">
                    <a:lumMod val="75000"/>
                  </a:schemeClr>
                </a:solidFill>
                <a:latin typeface="Source Sans Pro" panose="020B0503030403020204" pitchFamily="34" charset="0"/>
                <a:ea typeface="Source Sans Pro" panose="020B0503030403020204" pitchFamily="34" charset="0"/>
                <a:cs typeface="Rajdhani"/>
                <a:sym typeface="Rajdhani"/>
              </a:rPr>
              <a:t>Name</a:t>
            </a:r>
            <a:endParaRPr lang="en-US" dirty="0">
              <a:solidFill>
                <a:schemeClr val="tx2">
                  <a:lumMod val="75000"/>
                </a:schemeClr>
              </a:solidFill>
            </a:endParaRPr>
          </a:p>
        </p:txBody>
      </p:sp>
      <p:sp>
        <p:nvSpPr>
          <p:cNvPr id="3" name="Rounded Rectangular Callout 2"/>
          <p:cNvSpPr/>
          <p:nvPr/>
        </p:nvSpPr>
        <p:spPr>
          <a:xfrm>
            <a:off x="6205951" y="1884392"/>
            <a:ext cx="768064" cy="534020"/>
          </a:xfrm>
          <a:prstGeom prst="wedgeRoundRectCallout">
            <a:avLst>
              <a:gd name="adj1" fmla="val 39430"/>
              <a:gd name="adj2" fmla="val 12846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tx2">
                    <a:lumMod val="75000"/>
                  </a:schemeClr>
                </a:solidFill>
              </a:rPr>
              <a:t>ID</a:t>
            </a:r>
            <a:endParaRPr lang="en-US" b="1" dirty="0">
              <a:solidFill>
                <a:schemeClr val="tx2">
                  <a:lumMod val="75000"/>
                </a:schemeClr>
              </a:solidFill>
            </a:endParaRPr>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2</a:t>
            </a:r>
            <a:endParaRPr lang="en-US" dirty="0">
              <a:solidFill>
                <a:schemeClr val="tx2">
                  <a:lumMod val="75000"/>
                </a:schemeClr>
              </a:solidFill>
            </a:endParaRPr>
          </a:p>
        </p:txBody>
      </p:sp>
      <p:graphicFrame>
        <p:nvGraphicFramePr>
          <p:cNvPr id="121" name="Table 120"/>
          <p:cNvGraphicFramePr>
            <a:graphicFrameLocks noGrp="1"/>
          </p:cNvGraphicFramePr>
          <p:nvPr>
            <p:extLst>
              <p:ext uri="{D42A27DB-BD31-4B8C-83A1-F6EECF244321}">
                <p14:modId xmlns:p14="http://schemas.microsoft.com/office/powerpoint/2010/main" val="46512785"/>
              </p:ext>
            </p:extLst>
          </p:nvPr>
        </p:nvGraphicFramePr>
        <p:xfrm>
          <a:off x="177306" y="1652913"/>
          <a:ext cx="5419674" cy="3127154"/>
        </p:xfrm>
        <a:graphic>
          <a:graphicData uri="http://schemas.openxmlformats.org/drawingml/2006/table">
            <a:tbl>
              <a:tblPr firstRow="1" bandRow="1">
                <a:tableStyleId>{35C6E935-EBC3-4519-9BC2-3DD886C3B5AF}</a:tableStyleId>
              </a:tblPr>
              <a:tblGrid>
                <a:gridCol w="2709837">
                  <a:extLst>
                    <a:ext uri="{9D8B030D-6E8A-4147-A177-3AD203B41FA5}">
                      <a16:colId xmlns:a16="http://schemas.microsoft.com/office/drawing/2014/main" val="2134655246"/>
                    </a:ext>
                  </a:extLst>
                </a:gridCol>
                <a:gridCol w="2709837">
                  <a:extLst>
                    <a:ext uri="{9D8B030D-6E8A-4147-A177-3AD203B41FA5}">
                      <a16:colId xmlns:a16="http://schemas.microsoft.com/office/drawing/2014/main" val="3779821219"/>
                    </a:ext>
                  </a:extLst>
                </a:gridCol>
              </a:tblGrid>
              <a:tr h="47369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2">
                              <a:lumMod val="75000"/>
                            </a:schemeClr>
                          </a:solidFill>
                        </a:rPr>
                        <a:t>1-Kareem Gamal Rady</a:t>
                      </a:r>
                    </a:p>
                  </a:txBody>
                  <a:tcPr/>
                </a:tc>
                <a:tc>
                  <a:txBody>
                    <a:bodyPr/>
                    <a:lstStyle/>
                    <a:p>
                      <a:pPr algn="ctr"/>
                      <a:r>
                        <a:rPr lang="en-US" sz="1400" dirty="0" smtClean="0">
                          <a:solidFill>
                            <a:schemeClr val="tx2">
                              <a:lumMod val="75000"/>
                            </a:schemeClr>
                          </a:solidFill>
                        </a:rPr>
                        <a:t>20-00722</a:t>
                      </a:r>
                      <a:endParaRPr lang="en-US" dirty="0">
                        <a:solidFill>
                          <a:schemeClr val="tx2">
                            <a:lumMod val="75000"/>
                          </a:schemeClr>
                        </a:solidFill>
                      </a:endParaRPr>
                    </a:p>
                  </a:txBody>
                  <a:tcPr/>
                </a:tc>
                <a:extLst>
                  <a:ext uri="{0D108BD9-81ED-4DB2-BD59-A6C34878D82A}">
                    <a16:rowId xmlns:a16="http://schemas.microsoft.com/office/drawing/2014/main" val="3509962892"/>
                  </a:ext>
                </a:extLst>
              </a:tr>
              <a:tr h="4422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2">
                              <a:lumMod val="75000"/>
                            </a:schemeClr>
                          </a:solidFill>
                        </a:rPr>
                        <a:t>2-Youssef Tharwat Wadea</a:t>
                      </a:r>
                    </a:p>
                  </a:txBody>
                  <a:tcPr/>
                </a:tc>
                <a:tc>
                  <a:txBody>
                    <a:bodyPr/>
                    <a:lstStyle/>
                    <a:p>
                      <a:pPr algn="ctr"/>
                      <a:r>
                        <a:rPr lang="en-US" sz="1400" dirty="0" smtClean="0">
                          <a:solidFill>
                            <a:schemeClr val="tx2">
                              <a:lumMod val="75000"/>
                            </a:schemeClr>
                          </a:solidFill>
                        </a:rPr>
                        <a:t>20-00441</a:t>
                      </a:r>
                      <a:endParaRPr lang="en-US" dirty="0">
                        <a:solidFill>
                          <a:schemeClr val="tx2">
                            <a:lumMod val="75000"/>
                          </a:schemeClr>
                        </a:solidFill>
                      </a:endParaRPr>
                    </a:p>
                  </a:txBody>
                  <a:tcPr/>
                </a:tc>
                <a:extLst>
                  <a:ext uri="{0D108BD9-81ED-4DB2-BD59-A6C34878D82A}">
                    <a16:rowId xmlns:a16="http://schemas.microsoft.com/office/drawing/2014/main" val="1193511315"/>
                  </a:ext>
                </a:extLst>
              </a:tr>
              <a:tr h="4422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2">
                              <a:lumMod val="75000"/>
                            </a:schemeClr>
                          </a:solidFill>
                        </a:rPr>
                        <a:t>3-Aya Mohammed Abdelnaby</a:t>
                      </a:r>
                    </a:p>
                  </a:txBody>
                  <a:tcPr/>
                </a:tc>
                <a:tc>
                  <a:txBody>
                    <a:bodyPr/>
                    <a:lstStyle/>
                    <a:p>
                      <a:pPr algn="ctr"/>
                      <a:r>
                        <a:rPr lang="en-US" sz="1400" dirty="0" smtClean="0">
                          <a:solidFill>
                            <a:schemeClr val="tx2">
                              <a:lumMod val="75000"/>
                            </a:schemeClr>
                          </a:solidFill>
                        </a:rPr>
                        <a:t>20-00896</a:t>
                      </a:r>
                      <a:endParaRPr lang="en-US" dirty="0">
                        <a:solidFill>
                          <a:schemeClr val="tx2">
                            <a:lumMod val="75000"/>
                          </a:schemeClr>
                        </a:solidFill>
                      </a:endParaRPr>
                    </a:p>
                  </a:txBody>
                  <a:tcPr/>
                </a:tc>
                <a:extLst>
                  <a:ext uri="{0D108BD9-81ED-4DB2-BD59-A6C34878D82A}">
                    <a16:rowId xmlns:a16="http://schemas.microsoft.com/office/drawing/2014/main" val="2408165073"/>
                  </a:ext>
                </a:extLst>
              </a:tr>
              <a:tr h="4422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2">
                              <a:lumMod val="75000"/>
                            </a:schemeClr>
                          </a:solidFill>
                        </a:rPr>
                        <a:t>4-Yostina Samy Dawood</a:t>
                      </a:r>
                    </a:p>
                  </a:txBody>
                  <a:tcPr/>
                </a:tc>
                <a:tc>
                  <a:txBody>
                    <a:bodyPr/>
                    <a:lstStyle/>
                    <a:p>
                      <a:pPr algn="ctr"/>
                      <a:r>
                        <a:rPr lang="en-US" sz="1400" dirty="0" smtClean="0">
                          <a:solidFill>
                            <a:schemeClr val="tx2">
                              <a:lumMod val="75000"/>
                            </a:schemeClr>
                          </a:solidFill>
                        </a:rPr>
                        <a:t>20-00384</a:t>
                      </a:r>
                      <a:endParaRPr lang="en-US" dirty="0">
                        <a:solidFill>
                          <a:schemeClr val="tx2">
                            <a:lumMod val="75000"/>
                          </a:schemeClr>
                        </a:solidFill>
                      </a:endParaRPr>
                    </a:p>
                  </a:txBody>
                  <a:tcPr/>
                </a:tc>
                <a:extLst>
                  <a:ext uri="{0D108BD9-81ED-4DB2-BD59-A6C34878D82A}">
                    <a16:rowId xmlns:a16="http://schemas.microsoft.com/office/drawing/2014/main" val="3042515700"/>
                  </a:ext>
                </a:extLst>
              </a:tr>
              <a:tr h="4422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2">
                              <a:lumMod val="75000"/>
                            </a:schemeClr>
                          </a:solidFill>
                        </a:rPr>
                        <a:t>5-Yostina Maged Nassef</a:t>
                      </a:r>
                    </a:p>
                  </a:txBody>
                  <a:tcPr/>
                </a:tc>
                <a:tc>
                  <a:txBody>
                    <a:bodyPr/>
                    <a:lstStyle/>
                    <a:p>
                      <a:pPr algn="ctr"/>
                      <a:r>
                        <a:rPr lang="en-US" sz="1400" dirty="0" smtClean="0">
                          <a:solidFill>
                            <a:schemeClr val="tx2">
                              <a:lumMod val="75000"/>
                            </a:schemeClr>
                          </a:solidFill>
                        </a:rPr>
                        <a:t>20-00713</a:t>
                      </a:r>
                      <a:endParaRPr lang="en-US" dirty="0">
                        <a:solidFill>
                          <a:schemeClr val="tx2">
                            <a:lumMod val="75000"/>
                          </a:schemeClr>
                        </a:solidFill>
                      </a:endParaRPr>
                    </a:p>
                  </a:txBody>
                  <a:tcPr/>
                </a:tc>
                <a:extLst>
                  <a:ext uri="{0D108BD9-81ED-4DB2-BD59-A6C34878D82A}">
                    <a16:rowId xmlns:a16="http://schemas.microsoft.com/office/drawing/2014/main" val="2743643538"/>
                  </a:ext>
                </a:extLst>
              </a:tr>
              <a:tr h="4422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2">
                              <a:lumMod val="75000"/>
                            </a:schemeClr>
                          </a:solidFill>
                        </a:rPr>
                        <a:t>6-Shrouk abdelal Ali</a:t>
                      </a:r>
                    </a:p>
                  </a:txBody>
                  <a:tcPr/>
                </a:tc>
                <a:tc>
                  <a:txBody>
                    <a:bodyPr/>
                    <a:lstStyle/>
                    <a:p>
                      <a:pPr algn="ctr"/>
                      <a:r>
                        <a:rPr lang="en-US" sz="1400" dirty="0" smtClean="0">
                          <a:solidFill>
                            <a:schemeClr val="tx2">
                              <a:lumMod val="75000"/>
                            </a:schemeClr>
                          </a:solidFill>
                        </a:rPr>
                        <a:t>20-01312</a:t>
                      </a:r>
                      <a:endParaRPr lang="en-US" dirty="0">
                        <a:solidFill>
                          <a:schemeClr val="tx2">
                            <a:lumMod val="75000"/>
                          </a:schemeClr>
                        </a:solidFill>
                      </a:endParaRPr>
                    </a:p>
                  </a:txBody>
                  <a:tcPr/>
                </a:tc>
                <a:extLst>
                  <a:ext uri="{0D108BD9-81ED-4DB2-BD59-A6C34878D82A}">
                    <a16:rowId xmlns:a16="http://schemas.microsoft.com/office/drawing/2014/main" val="2467621842"/>
                  </a:ext>
                </a:extLst>
              </a:tr>
              <a:tr h="4422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solidFill>
                            <a:schemeClr val="tx2">
                              <a:lumMod val="75000"/>
                            </a:schemeClr>
                          </a:solidFill>
                        </a:rPr>
                        <a:t>7-Suhaib Emad Mohamed</a:t>
                      </a:r>
                    </a:p>
                  </a:txBody>
                  <a:tcPr/>
                </a:tc>
                <a:tc>
                  <a:txBody>
                    <a:bodyPr/>
                    <a:lstStyle/>
                    <a:p>
                      <a:pPr algn="ctr"/>
                      <a:r>
                        <a:rPr lang="en-US" sz="1400" dirty="0" smtClean="0">
                          <a:solidFill>
                            <a:schemeClr val="tx2">
                              <a:lumMod val="75000"/>
                            </a:schemeClr>
                          </a:solidFill>
                        </a:rPr>
                        <a:t>20-01546</a:t>
                      </a:r>
                      <a:endParaRPr lang="en-US" dirty="0">
                        <a:solidFill>
                          <a:schemeClr val="tx2">
                            <a:lumMod val="75000"/>
                          </a:schemeClr>
                        </a:solidFill>
                      </a:endParaRPr>
                    </a:p>
                  </a:txBody>
                  <a:tcPr/>
                </a:tc>
                <a:extLst>
                  <a:ext uri="{0D108BD9-81ED-4DB2-BD59-A6C34878D82A}">
                    <a16:rowId xmlns:a16="http://schemas.microsoft.com/office/drawing/2014/main" val="125191211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5D9E-A4B2-4459-BB6B-DFF66A0233A3}"/>
              </a:ext>
            </a:extLst>
          </p:cNvPr>
          <p:cNvSpPr>
            <a:spLocks noGrp="1"/>
          </p:cNvSpPr>
          <p:nvPr>
            <p:ph type="title"/>
          </p:nvPr>
        </p:nvSpPr>
        <p:spPr>
          <a:xfrm>
            <a:off x="444443" y="493768"/>
            <a:ext cx="5058141" cy="703852"/>
          </a:xfrm>
        </p:spPr>
        <p:txBody>
          <a:bodyPr/>
          <a:lstStyle/>
          <a:p>
            <a:pPr algn="l"/>
            <a:r>
              <a:rPr lang="ar-EG" sz="3600" dirty="0"/>
              <a:t>Descriptive </a:t>
            </a:r>
            <a:r>
              <a:rPr lang="en-US" sz="3600" dirty="0"/>
              <a:t>Analytics</a:t>
            </a:r>
            <a:r>
              <a:rPr lang="ar-EG" sz="3600" dirty="0"/>
              <a:t> </a:t>
            </a:r>
            <a:endParaRPr lang="en-US" sz="3600" dirty="0"/>
          </a:p>
        </p:txBody>
      </p:sp>
      <p:sp>
        <p:nvSpPr>
          <p:cNvPr id="4" name="Subtitle 3">
            <a:extLst>
              <a:ext uri="{FF2B5EF4-FFF2-40B4-BE49-F238E27FC236}">
                <a16:creationId xmlns:a16="http://schemas.microsoft.com/office/drawing/2014/main" id="{8FC461E6-4B8F-4E2C-8DD8-CD82DD7D4BDE}"/>
              </a:ext>
            </a:extLst>
          </p:cNvPr>
          <p:cNvSpPr>
            <a:spLocks noGrp="1"/>
          </p:cNvSpPr>
          <p:nvPr>
            <p:ph type="subTitle" idx="1"/>
          </p:nvPr>
        </p:nvSpPr>
        <p:spPr>
          <a:xfrm>
            <a:off x="721927" y="1433596"/>
            <a:ext cx="4341686" cy="2922096"/>
          </a:xfrm>
        </p:spPr>
        <p:txBody>
          <a:bodyPr/>
          <a:lstStyle/>
          <a:p>
            <a:pPr algn="just"/>
            <a:r>
              <a:rPr lang="en-US" sz="2400" dirty="0" smtClean="0"/>
              <a:t>Descriptive </a:t>
            </a:r>
            <a:r>
              <a:rPr lang="en-US" sz="2400" dirty="0"/>
              <a:t>analytics, or business intelligence, uses historical information to answer the question </a:t>
            </a:r>
            <a:r>
              <a:rPr lang="en-US" sz="2400" dirty="0" smtClean="0"/>
              <a:t>“</a:t>
            </a:r>
            <a:r>
              <a:rPr lang="en-US" sz="3600" dirty="0">
                <a:solidFill>
                  <a:schemeClr val="bg2">
                    <a:lumMod val="50000"/>
                  </a:schemeClr>
                </a:solidFill>
              </a:rPr>
              <a:t>What Happened</a:t>
            </a:r>
            <a:r>
              <a:rPr lang="en-US" sz="2400" dirty="0"/>
              <a:t>?”</a:t>
            </a:r>
          </a:p>
          <a:p>
            <a:pPr algn="just"/>
            <a:endParaRPr lang="en-US" dirty="0"/>
          </a:p>
        </p:txBody>
      </p:sp>
      <p:pic>
        <p:nvPicPr>
          <p:cNvPr id="8" name="Picture 7" descr="A close-up of a document&#10;&#10;Description automatically generated">
            <a:extLst>
              <a:ext uri="{FF2B5EF4-FFF2-40B4-BE49-F238E27FC236}">
                <a16:creationId xmlns:a16="http://schemas.microsoft.com/office/drawing/2014/main" id="{16F96811-7903-4AEB-B468-2E5AB33BCEA9}"/>
              </a:ext>
            </a:extLst>
          </p:cNvPr>
          <p:cNvPicPr>
            <a:picLocks noChangeAspect="1"/>
          </p:cNvPicPr>
          <p:nvPr/>
        </p:nvPicPr>
        <p:blipFill>
          <a:blip r:embed="rId2"/>
          <a:stretch>
            <a:fillRect/>
          </a:stretch>
        </p:blipFill>
        <p:spPr>
          <a:xfrm>
            <a:off x="5742039" y="580104"/>
            <a:ext cx="3175819" cy="4320498"/>
          </a:xfrm>
          <a:prstGeom prst="rect">
            <a:avLst/>
          </a:prstGeom>
        </p:spPr>
      </p:pic>
      <p:sp>
        <p:nvSpPr>
          <p:cNvPr id="5" name="TextBox 4"/>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2</a:t>
            </a:r>
            <a:r>
              <a:rPr lang="ar-EG" dirty="0" smtClean="0">
                <a:solidFill>
                  <a:schemeClr val="tx2">
                    <a:lumMod val="75000"/>
                  </a:schemeClr>
                </a:solidFill>
              </a:rPr>
              <a:t>0</a:t>
            </a:r>
            <a:endParaRPr lang="en-US" dirty="0">
              <a:solidFill>
                <a:schemeClr val="tx2">
                  <a:lumMod val="75000"/>
                </a:schemeClr>
              </a:solidFill>
            </a:endParaRPr>
          </a:p>
        </p:txBody>
      </p:sp>
    </p:spTree>
    <p:extLst>
      <p:ext uri="{BB962C8B-B14F-4D97-AF65-F5344CB8AC3E}">
        <p14:creationId xmlns:p14="http://schemas.microsoft.com/office/powerpoint/2010/main" val="85444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9093-0092-4DA0-AFEA-345BAFA9DB42}"/>
              </a:ext>
            </a:extLst>
          </p:cNvPr>
          <p:cNvSpPr>
            <a:spLocks noGrp="1"/>
          </p:cNvSpPr>
          <p:nvPr>
            <p:ph type="title"/>
          </p:nvPr>
        </p:nvSpPr>
        <p:spPr>
          <a:xfrm>
            <a:off x="436351" y="623655"/>
            <a:ext cx="4475515" cy="606336"/>
          </a:xfrm>
        </p:spPr>
        <p:txBody>
          <a:bodyPr/>
          <a:lstStyle/>
          <a:p>
            <a:pPr algn="l"/>
            <a:r>
              <a:rPr lang="ar-EG" sz="3600" dirty="0"/>
              <a:t>Diagnostic </a:t>
            </a:r>
            <a:r>
              <a:rPr lang="en-US" sz="3600" dirty="0"/>
              <a:t>Analytics</a:t>
            </a:r>
            <a:r>
              <a:rPr lang="ar-EG" sz="3600" dirty="0"/>
              <a:t> </a:t>
            </a:r>
            <a:endParaRPr lang="en-US" sz="3600" dirty="0"/>
          </a:p>
        </p:txBody>
      </p:sp>
      <p:sp>
        <p:nvSpPr>
          <p:cNvPr id="4" name="Subtitle 3">
            <a:extLst>
              <a:ext uri="{FF2B5EF4-FFF2-40B4-BE49-F238E27FC236}">
                <a16:creationId xmlns:a16="http://schemas.microsoft.com/office/drawing/2014/main" id="{2E1566B0-30A9-4520-900C-D0C37F00849F}"/>
              </a:ext>
            </a:extLst>
          </p:cNvPr>
          <p:cNvSpPr>
            <a:spLocks noGrp="1"/>
          </p:cNvSpPr>
          <p:nvPr>
            <p:ph type="subTitle" idx="1"/>
          </p:nvPr>
        </p:nvSpPr>
        <p:spPr>
          <a:xfrm>
            <a:off x="597152" y="1557125"/>
            <a:ext cx="4153911" cy="3586375"/>
          </a:xfrm>
        </p:spPr>
        <p:txBody>
          <a:bodyPr/>
          <a:lstStyle/>
          <a:p>
            <a:pPr algn="just"/>
            <a:r>
              <a:rPr lang="en-US" sz="2800" dirty="0"/>
              <a:t>Diagnostic analytics is a form of data analytics that examines data or content to answer the question, “</a:t>
            </a:r>
            <a:r>
              <a:rPr lang="en-US" sz="2800" dirty="0">
                <a:solidFill>
                  <a:schemeClr val="bg2">
                    <a:lumMod val="50000"/>
                  </a:schemeClr>
                </a:solidFill>
              </a:rPr>
              <a:t>Why did it happen</a:t>
            </a:r>
            <a:r>
              <a:rPr lang="en-US" sz="2800" dirty="0"/>
              <a:t>?” </a:t>
            </a:r>
            <a:endParaRPr lang="en-US" sz="2000" dirty="0"/>
          </a:p>
        </p:txBody>
      </p:sp>
      <p:sp>
        <p:nvSpPr>
          <p:cNvPr id="5" name="TextBox 4"/>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2</a:t>
            </a:r>
            <a:r>
              <a:rPr lang="ar-EG" dirty="0" smtClean="0">
                <a:solidFill>
                  <a:schemeClr val="tx2">
                    <a:lumMod val="75000"/>
                  </a:schemeClr>
                </a:solidFill>
              </a:rPr>
              <a:t>1</a:t>
            </a:r>
            <a:endParaRPr lang="en-US" dirty="0">
              <a:solidFill>
                <a:schemeClr val="tx2">
                  <a:lumMod val="75000"/>
                </a:schemeClr>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559"/>
          <a:stretch/>
        </p:blipFill>
        <p:spPr>
          <a:xfrm>
            <a:off x="5565058" y="623655"/>
            <a:ext cx="3372466" cy="3982006"/>
          </a:xfrm>
          <a:prstGeom prst="rect">
            <a:avLst/>
          </a:prstGeom>
        </p:spPr>
      </p:pic>
    </p:spTree>
    <p:extLst>
      <p:ext uri="{BB962C8B-B14F-4D97-AF65-F5344CB8AC3E}">
        <p14:creationId xmlns:p14="http://schemas.microsoft.com/office/powerpoint/2010/main" val="126580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4C23-DF81-409E-AD45-66EC7F33EB63}"/>
              </a:ext>
            </a:extLst>
          </p:cNvPr>
          <p:cNvSpPr>
            <a:spLocks noGrp="1"/>
          </p:cNvSpPr>
          <p:nvPr>
            <p:ph type="title"/>
          </p:nvPr>
        </p:nvSpPr>
        <p:spPr>
          <a:xfrm>
            <a:off x="395889" y="639427"/>
            <a:ext cx="4303527" cy="639115"/>
          </a:xfrm>
        </p:spPr>
        <p:txBody>
          <a:bodyPr/>
          <a:lstStyle/>
          <a:p>
            <a:pPr algn="l"/>
            <a:r>
              <a:rPr lang="ar-EG" sz="3600" dirty="0"/>
              <a:t>Predictive </a:t>
            </a:r>
            <a:r>
              <a:rPr lang="en-US" sz="3600" dirty="0"/>
              <a:t>Analytics</a:t>
            </a:r>
            <a:r>
              <a:rPr lang="ar-EG" sz="3600" dirty="0"/>
              <a:t> </a:t>
            </a:r>
            <a:endParaRPr lang="en-US" sz="3600" dirty="0"/>
          </a:p>
        </p:txBody>
      </p:sp>
      <p:sp>
        <p:nvSpPr>
          <p:cNvPr id="4" name="Subtitle 3">
            <a:extLst>
              <a:ext uri="{FF2B5EF4-FFF2-40B4-BE49-F238E27FC236}">
                <a16:creationId xmlns:a16="http://schemas.microsoft.com/office/drawing/2014/main" id="{19BA896F-FA65-4E06-950F-A0C2E5ECCA84}"/>
              </a:ext>
            </a:extLst>
          </p:cNvPr>
          <p:cNvSpPr>
            <a:spLocks noGrp="1"/>
          </p:cNvSpPr>
          <p:nvPr>
            <p:ph type="subTitle" idx="1"/>
          </p:nvPr>
        </p:nvSpPr>
        <p:spPr>
          <a:xfrm>
            <a:off x="395889" y="1286635"/>
            <a:ext cx="4667048" cy="3479574"/>
          </a:xfrm>
        </p:spPr>
        <p:txBody>
          <a:bodyPr/>
          <a:lstStyle/>
          <a:p>
            <a:pPr algn="l">
              <a:buFont typeface="Arial" panose="020B0604020202020204" pitchFamily="34" charset="0"/>
              <a:buChar char="•"/>
            </a:pPr>
            <a:r>
              <a:rPr lang="en-US" dirty="0">
                <a:solidFill>
                  <a:schemeClr val="tx2">
                    <a:lumMod val="75000"/>
                  </a:schemeClr>
                </a:solidFill>
              </a:rPr>
              <a:t>Predictive analytics examines current and historical data patterns to determine if they are likely to reoccur</a:t>
            </a:r>
            <a:r>
              <a:rPr lang="en-US" dirty="0" smtClean="0">
                <a:solidFill>
                  <a:schemeClr val="tx2">
                    <a:lumMod val="75000"/>
                  </a:schemeClr>
                </a:solidFill>
              </a:rPr>
              <a:t>.</a:t>
            </a:r>
          </a:p>
          <a:p>
            <a:pPr algn="l">
              <a:buFont typeface="Arial" panose="020B0604020202020204" pitchFamily="34" charset="0"/>
              <a:buChar char="•"/>
            </a:pPr>
            <a:endParaRPr lang="en-US" dirty="0" smtClean="0">
              <a:solidFill>
                <a:schemeClr val="tx2">
                  <a:lumMod val="75000"/>
                </a:schemeClr>
              </a:solidFill>
            </a:endParaRPr>
          </a:p>
          <a:p>
            <a:pPr algn="l">
              <a:buFont typeface="Arial" panose="020B0604020202020204" pitchFamily="34" charset="0"/>
              <a:buChar char="•"/>
            </a:pPr>
            <a:r>
              <a:rPr lang="en-US" dirty="0">
                <a:solidFill>
                  <a:schemeClr val="tx2">
                    <a:lumMod val="75000"/>
                  </a:schemeClr>
                </a:solidFill>
              </a:rPr>
              <a:t>This enables businesses and investors to adjust resource allocation to </a:t>
            </a:r>
            <a:r>
              <a:rPr lang="en-US" dirty="0" smtClean="0">
                <a:solidFill>
                  <a:schemeClr val="tx2">
                    <a:lumMod val="75000"/>
                  </a:schemeClr>
                </a:solidFill>
              </a:rPr>
              <a:t>capitalize </a:t>
            </a:r>
            <a:r>
              <a:rPr lang="en-US" dirty="0">
                <a:solidFill>
                  <a:schemeClr val="tx2">
                    <a:lumMod val="75000"/>
                  </a:schemeClr>
                </a:solidFill>
              </a:rPr>
              <a:t>on potential future events</a:t>
            </a:r>
            <a:r>
              <a:rPr lang="en-US" dirty="0" smtClean="0">
                <a:solidFill>
                  <a:schemeClr val="tx2">
                    <a:lumMod val="75000"/>
                  </a:schemeClr>
                </a:solidFill>
              </a:rPr>
              <a:t>.</a:t>
            </a:r>
          </a:p>
          <a:p>
            <a:pPr algn="l">
              <a:buFont typeface="Arial" panose="020B0604020202020204" pitchFamily="34" charset="0"/>
              <a:buChar char="•"/>
            </a:pPr>
            <a:endParaRPr lang="en-US" dirty="0" smtClean="0">
              <a:solidFill>
                <a:schemeClr val="tx2">
                  <a:lumMod val="75000"/>
                </a:schemeClr>
              </a:solidFill>
            </a:endParaRPr>
          </a:p>
          <a:p>
            <a:pPr algn="l">
              <a:buFont typeface="Arial" panose="020B0604020202020204" pitchFamily="34" charset="0"/>
              <a:buChar char="•"/>
            </a:pPr>
            <a:r>
              <a:rPr lang="en-US" dirty="0">
                <a:solidFill>
                  <a:schemeClr val="tx2">
                    <a:lumMod val="75000"/>
                  </a:schemeClr>
                </a:solidFill>
              </a:rPr>
              <a:t>Predictive analytics can also improve operational efficiencies</a:t>
            </a:r>
            <a:r>
              <a:rPr lang="en-US" dirty="0" smtClean="0">
                <a:solidFill>
                  <a:schemeClr val="tx2">
                    <a:lumMod val="75000"/>
                  </a:schemeClr>
                </a:solidFill>
              </a:rPr>
              <a:t>.</a:t>
            </a:r>
          </a:p>
          <a:p>
            <a:pPr algn="l">
              <a:buFont typeface="Arial" panose="020B0604020202020204" pitchFamily="34" charset="0"/>
              <a:buChar char="•"/>
            </a:pPr>
            <a:endParaRPr lang="en-US" dirty="0">
              <a:solidFill>
                <a:schemeClr val="tx2">
                  <a:lumMod val="75000"/>
                </a:schemeClr>
              </a:solidFill>
            </a:endParaRPr>
          </a:p>
          <a:p>
            <a:pPr algn="l">
              <a:buFont typeface="Arial" panose="020B0604020202020204" pitchFamily="34" charset="0"/>
              <a:buChar char="•"/>
            </a:pPr>
            <a:r>
              <a:rPr lang="en-US" dirty="0">
                <a:solidFill>
                  <a:schemeClr val="tx2">
                    <a:lumMod val="75000"/>
                  </a:schemeClr>
                </a:solidFill>
              </a:rPr>
              <a:t>It can reduce risk.</a:t>
            </a:r>
          </a:p>
          <a:p>
            <a:pPr algn="l">
              <a:buFont typeface="Arial" panose="020B0604020202020204" pitchFamily="34" charset="0"/>
              <a:buChar char="•"/>
            </a:pPr>
            <a:endParaRPr lang="en-US" dirty="0"/>
          </a:p>
        </p:txBody>
      </p:sp>
      <p:pic>
        <p:nvPicPr>
          <p:cNvPr id="6" name="Picture 5" descr="A screenshot of a cell phone&#10;&#10;Description automatically generated">
            <a:extLst>
              <a:ext uri="{FF2B5EF4-FFF2-40B4-BE49-F238E27FC236}">
                <a16:creationId xmlns:a16="http://schemas.microsoft.com/office/drawing/2014/main" id="{322B482E-97BA-4F88-9CBF-7BBB34F78537}"/>
              </a:ext>
            </a:extLst>
          </p:cNvPr>
          <p:cNvPicPr>
            <a:picLocks noChangeAspect="1"/>
          </p:cNvPicPr>
          <p:nvPr/>
        </p:nvPicPr>
        <p:blipFill>
          <a:blip r:embed="rId2"/>
          <a:stretch>
            <a:fillRect/>
          </a:stretch>
        </p:blipFill>
        <p:spPr>
          <a:xfrm>
            <a:off x="5702710" y="639427"/>
            <a:ext cx="3255795" cy="4126782"/>
          </a:xfrm>
          <a:prstGeom prst="rect">
            <a:avLst/>
          </a:prstGeom>
        </p:spPr>
      </p:pic>
      <p:sp>
        <p:nvSpPr>
          <p:cNvPr id="5" name="TextBox 4"/>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22</a:t>
            </a:r>
            <a:endParaRPr lang="en-US" dirty="0">
              <a:solidFill>
                <a:schemeClr val="tx2">
                  <a:lumMod val="75000"/>
                </a:schemeClr>
              </a:solidFill>
            </a:endParaRPr>
          </a:p>
        </p:txBody>
      </p:sp>
    </p:spTree>
    <p:extLst>
      <p:ext uri="{BB962C8B-B14F-4D97-AF65-F5344CB8AC3E}">
        <p14:creationId xmlns:p14="http://schemas.microsoft.com/office/powerpoint/2010/main" val="381643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B281-7F7F-4F05-8EC3-0486C320489A}"/>
              </a:ext>
            </a:extLst>
          </p:cNvPr>
          <p:cNvSpPr>
            <a:spLocks noGrp="1"/>
          </p:cNvSpPr>
          <p:nvPr>
            <p:ph type="title"/>
          </p:nvPr>
        </p:nvSpPr>
        <p:spPr>
          <a:xfrm>
            <a:off x="507983" y="577121"/>
            <a:ext cx="4206424" cy="658310"/>
          </a:xfrm>
        </p:spPr>
        <p:txBody>
          <a:bodyPr/>
          <a:lstStyle/>
          <a:p>
            <a:pPr algn="l"/>
            <a:r>
              <a:rPr lang="en-US" sz="3200" dirty="0"/>
              <a:t>Prescriptive Analytics</a:t>
            </a:r>
            <a:r>
              <a:rPr lang="ar-EG" sz="3200" dirty="0"/>
              <a:t> </a:t>
            </a:r>
            <a:endParaRPr lang="en-US" sz="3200" dirty="0"/>
          </a:p>
        </p:txBody>
      </p:sp>
      <p:sp>
        <p:nvSpPr>
          <p:cNvPr id="4" name="Subtitle 3">
            <a:extLst>
              <a:ext uri="{FF2B5EF4-FFF2-40B4-BE49-F238E27FC236}">
                <a16:creationId xmlns:a16="http://schemas.microsoft.com/office/drawing/2014/main" id="{D49C4BF7-C319-4B0B-966C-6DE2878EC29F}"/>
              </a:ext>
            </a:extLst>
          </p:cNvPr>
          <p:cNvSpPr>
            <a:spLocks noGrp="1"/>
          </p:cNvSpPr>
          <p:nvPr>
            <p:ph type="subTitle" idx="1"/>
          </p:nvPr>
        </p:nvSpPr>
        <p:spPr>
          <a:xfrm>
            <a:off x="714234" y="1333753"/>
            <a:ext cx="4000173" cy="3401306"/>
          </a:xfrm>
        </p:spPr>
        <p:txBody>
          <a:bodyPr/>
          <a:lstStyle/>
          <a:p>
            <a:pPr marL="482600" indent="-342900" algn="just">
              <a:buFont typeface="Arial" panose="020B0604020202020204" pitchFamily="34" charset="0"/>
              <a:buChar char="•"/>
            </a:pPr>
            <a:r>
              <a:rPr lang="en-US" sz="1800" dirty="0">
                <a:solidFill>
                  <a:schemeClr val="tx2">
                    <a:lumMod val="75000"/>
                  </a:schemeClr>
                </a:solidFill>
              </a:rPr>
              <a:t>Uses both descriptive and predictive analytics</a:t>
            </a:r>
            <a:r>
              <a:rPr lang="en-US" sz="1800" dirty="0" smtClean="0">
                <a:solidFill>
                  <a:schemeClr val="tx2">
                    <a:lumMod val="75000"/>
                  </a:schemeClr>
                </a:solidFill>
              </a:rPr>
              <a:t>.</a:t>
            </a:r>
            <a:endParaRPr lang="ar-EG" sz="1800" dirty="0">
              <a:solidFill>
                <a:schemeClr val="tx2">
                  <a:lumMod val="75000"/>
                </a:schemeClr>
              </a:solidFill>
            </a:endParaRPr>
          </a:p>
          <a:p>
            <a:pPr marL="482600" indent="-342900" algn="just">
              <a:buFont typeface="Arial" panose="020B0604020202020204" pitchFamily="34" charset="0"/>
              <a:buChar char="•"/>
            </a:pPr>
            <a:endParaRPr lang="ar-EG" sz="1800" dirty="0" smtClean="0">
              <a:solidFill>
                <a:schemeClr val="tx2">
                  <a:lumMod val="75000"/>
                </a:schemeClr>
              </a:solidFill>
            </a:endParaRPr>
          </a:p>
          <a:p>
            <a:pPr marL="482600" indent="-342900" algn="just">
              <a:buFont typeface="Arial" panose="020B0604020202020204" pitchFamily="34" charset="0"/>
              <a:buChar char="•"/>
            </a:pPr>
            <a:r>
              <a:rPr lang="en-US" sz="1800" dirty="0">
                <a:solidFill>
                  <a:schemeClr val="tx2">
                    <a:lumMod val="75000"/>
                  </a:schemeClr>
                </a:solidFill>
              </a:rPr>
              <a:t>Focuses on actionable insights</a:t>
            </a:r>
            <a:r>
              <a:rPr lang="en-US" sz="1800" dirty="0" smtClean="0">
                <a:solidFill>
                  <a:schemeClr val="tx2">
                    <a:lumMod val="75000"/>
                  </a:schemeClr>
                </a:solidFill>
              </a:rPr>
              <a:t>.</a:t>
            </a:r>
            <a:endParaRPr lang="ar-EG" sz="1800" dirty="0" smtClean="0">
              <a:solidFill>
                <a:schemeClr val="tx2">
                  <a:lumMod val="75000"/>
                </a:schemeClr>
              </a:solidFill>
            </a:endParaRPr>
          </a:p>
          <a:p>
            <a:pPr marL="482600" indent="-342900" algn="just">
              <a:buFont typeface="Arial" panose="020B0604020202020204" pitchFamily="34" charset="0"/>
              <a:buChar char="•"/>
            </a:pPr>
            <a:endParaRPr lang="ar-EG" sz="1800" dirty="0">
              <a:solidFill>
                <a:schemeClr val="tx2">
                  <a:lumMod val="75000"/>
                </a:schemeClr>
              </a:solidFill>
            </a:endParaRPr>
          </a:p>
          <a:p>
            <a:pPr marL="482600" indent="-342900" algn="just">
              <a:buFont typeface="Arial" panose="020B0604020202020204" pitchFamily="34" charset="0"/>
              <a:buChar char="•"/>
            </a:pPr>
            <a:r>
              <a:rPr lang="en-US" sz="1800" dirty="0">
                <a:solidFill>
                  <a:schemeClr val="tx2">
                    <a:lumMod val="75000"/>
                  </a:schemeClr>
                </a:solidFill>
              </a:rPr>
              <a:t>Prioritizes decision-making over data monitoring.</a:t>
            </a:r>
            <a:endParaRPr lang="en-US" sz="1800" dirty="0">
              <a:solidFill>
                <a:schemeClr val="tx2">
                  <a:lumMod val="75000"/>
                </a:schemeClr>
              </a:solidFill>
            </a:endParaRPr>
          </a:p>
        </p:txBody>
      </p:sp>
      <p:pic>
        <p:nvPicPr>
          <p:cNvPr id="10" name="Picture 9" descr="A close-up of a white and blue text&#10;&#10;Description automatically generated">
            <a:extLst>
              <a:ext uri="{FF2B5EF4-FFF2-40B4-BE49-F238E27FC236}">
                <a16:creationId xmlns:a16="http://schemas.microsoft.com/office/drawing/2014/main" id="{E8F04A64-2218-40CD-B9CD-421E7DFC4C26}"/>
              </a:ext>
            </a:extLst>
          </p:cNvPr>
          <p:cNvPicPr>
            <a:picLocks noChangeAspect="1"/>
          </p:cNvPicPr>
          <p:nvPr/>
        </p:nvPicPr>
        <p:blipFill>
          <a:blip r:embed="rId2"/>
          <a:stretch>
            <a:fillRect/>
          </a:stretch>
        </p:blipFill>
        <p:spPr>
          <a:xfrm>
            <a:off x="5830529" y="577121"/>
            <a:ext cx="3095605" cy="4261916"/>
          </a:xfrm>
          <a:prstGeom prst="rect">
            <a:avLst/>
          </a:prstGeom>
        </p:spPr>
      </p:pic>
      <p:sp>
        <p:nvSpPr>
          <p:cNvPr id="7" name="TextBox 6"/>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2</a:t>
            </a:r>
            <a:r>
              <a:rPr lang="ar-EG" dirty="0">
                <a:solidFill>
                  <a:schemeClr val="tx2">
                    <a:lumMod val="75000"/>
                  </a:schemeClr>
                </a:solidFill>
              </a:rPr>
              <a:t>3</a:t>
            </a:r>
            <a:endParaRPr lang="en-US" dirty="0">
              <a:solidFill>
                <a:schemeClr val="tx2">
                  <a:lumMod val="75000"/>
                </a:schemeClr>
              </a:solidFill>
            </a:endParaRPr>
          </a:p>
        </p:txBody>
      </p:sp>
    </p:spTree>
    <p:extLst>
      <p:ext uri="{BB962C8B-B14F-4D97-AF65-F5344CB8AC3E}">
        <p14:creationId xmlns:p14="http://schemas.microsoft.com/office/powerpoint/2010/main" val="65638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6;p24">
            <a:extLst>
              <a:ext uri="{FF2B5EF4-FFF2-40B4-BE49-F238E27FC236}">
                <a16:creationId xmlns:a16="http://schemas.microsoft.com/office/drawing/2014/main" id="{ABA909F2-3475-4F3E-929E-ECD81E270170}"/>
              </a:ext>
            </a:extLst>
          </p:cNvPr>
          <p:cNvSpPr/>
          <p:nvPr/>
        </p:nvSpPr>
        <p:spPr>
          <a:xfrm>
            <a:off x="0" y="1430706"/>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6" name="TextBox 5"/>
          <p:cNvSpPr txBox="1"/>
          <p:nvPr/>
        </p:nvSpPr>
        <p:spPr>
          <a:xfrm>
            <a:off x="-78659" y="2005571"/>
            <a:ext cx="6459795" cy="212365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latin typeface="Roboto Slab" panose="020B0604020202020204" charset="0"/>
                <a:ea typeface="Roboto Slab" panose="020B0604020202020204" charset="0"/>
                <a:cs typeface="Rajdhani"/>
              </a:rPr>
              <a:t>Data Understanding</a:t>
            </a:r>
          </a:p>
        </p:txBody>
      </p:sp>
      <p:sp>
        <p:nvSpPr>
          <p:cNvPr id="7" name="TextBox 6"/>
          <p:cNvSpPr txBox="1"/>
          <p:nvPr/>
        </p:nvSpPr>
        <p:spPr>
          <a:xfrm>
            <a:off x="6749845" y="2415763"/>
            <a:ext cx="2025445"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smtClean="0">
                <a:ln/>
                <a:solidFill>
                  <a:schemeClr val="accent3"/>
                </a:solidFill>
                <a:latin typeface="Roboto Slab"/>
                <a:ea typeface="Roboto Slab"/>
                <a:cs typeface="Roboto Slab"/>
              </a:rPr>
              <a:t>07</a:t>
            </a:r>
            <a:endParaRPr lang="en-US" sz="9600" b="1" dirty="0">
              <a:ln/>
              <a:solidFill>
                <a:schemeClr val="accent3"/>
              </a:solidFill>
              <a:latin typeface="Roboto Slab"/>
              <a:ea typeface="Roboto Slab"/>
              <a:cs typeface="Roboto Slab"/>
            </a:endParaRPr>
          </a:p>
        </p:txBody>
      </p:sp>
      <p:cxnSp>
        <p:nvCxnSpPr>
          <p:cNvPr id="8" name="Google Shape;137;p27">
            <a:extLst>
              <a:ext uri="{FF2B5EF4-FFF2-40B4-BE49-F238E27FC236}">
                <a16:creationId xmlns:a16="http://schemas.microsoft.com/office/drawing/2014/main" id="{D80C8A91-5DB9-4674-A7D9-EB8B44F9FFE5}"/>
              </a:ext>
            </a:extLst>
          </p:cNvPr>
          <p:cNvCxnSpPr>
            <a:cxnSpLocks/>
          </p:cNvCxnSpPr>
          <p:nvPr/>
        </p:nvCxnSpPr>
        <p:spPr>
          <a:xfrm flipV="1">
            <a:off x="6616328" y="3808443"/>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9" name="TextBox 8"/>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2</a:t>
            </a:r>
            <a:r>
              <a:rPr lang="ar-EG" dirty="0">
                <a:solidFill>
                  <a:schemeClr val="tx2">
                    <a:lumMod val="75000"/>
                  </a:schemeClr>
                </a:solidFill>
              </a:rPr>
              <a:t>4</a:t>
            </a:r>
            <a:endParaRPr lang="en-US" dirty="0">
              <a:solidFill>
                <a:schemeClr val="tx2">
                  <a:lumMod val="75000"/>
                </a:schemeClr>
              </a:solidFill>
            </a:endParaRPr>
          </a:p>
        </p:txBody>
      </p:sp>
    </p:spTree>
    <p:extLst>
      <p:ext uri="{BB962C8B-B14F-4D97-AF65-F5344CB8AC3E}">
        <p14:creationId xmlns:p14="http://schemas.microsoft.com/office/powerpoint/2010/main" val="290687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69" y="439880"/>
            <a:ext cx="3730916" cy="540882"/>
          </a:xfrm>
        </p:spPr>
        <p:txBody>
          <a:bodyPr/>
          <a:lstStyle/>
          <a:p>
            <a:pPr algn="l"/>
            <a:r>
              <a:rPr lang="en-US" sz="2400" dirty="0"/>
              <a:t>Data Understanding</a:t>
            </a:r>
          </a:p>
        </p:txBody>
      </p:sp>
      <p:sp>
        <p:nvSpPr>
          <p:cNvPr id="4" name="Subtitle 3"/>
          <p:cNvSpPr>
            <a:spLocks noGrp="1"/>
          </p:cNvSpPr>
          <p:nvPr>
            <p:ph type="subTitle" idx="1"/>
          </p:nvPr>
        </p:nvSpPr>
        <p:spPr>
          <a:xfrm>
            <a:off x="352269" y="865239"/>
            <a:ext cx="8057213" cy="3796703"/>
          </a:xfrm>
        </p:spPr>
        <p:txBody>
          <a:bodyPr/>
          <a:lstStyle/>
          <a:p>
            <a:pPr marL="0" indent="0" algn="just"/>
            <a:r>
              <a:rPr lang="en-US" dirty="0"/>
              <a:t>We also would like to understand why the model thinks our customers churn, and for that, we need to be able to interpret the model’s predictions. We will use data from https://www.kaggle.com/datasets/blastchar/telco-customer-churn</a:t>
            </a:r>
          </a:p>
          <a:p>
            <a:pPr marL="0" indent="0" algn="l"/>
            <a:r>
              <a:rPr lang="en-US" b="1" dirty="0"/>
              <a:t>   Data Description 7043 observations with 20 variables</a:t>
            </a:r>
          </a:p>
          <a:p>
            <a:pPr marL="0" indent="0" algn="l"/>
            <a:r>
              <a:rPr lang="en-US" b="1" dirty="0"/>
              <a:t>   This table shows some of the variable:</a:t>
            </a:r>
          </a:p>
          <a:p>
            <a:pPr marL="0" indent="0" algn="l"/>
            <a:endParaRPr lang="en-US" b="1" dirty="0"/>
          </a:p>
          <a:p>
            <a:pPr marL="0" indent="0" algn="l"/>
            <a:endParaRPr lang="en-US" b="1" dirty="0"/>
          </a:p>
          <a:p>
            <a:pPr marL="0" indent="0" algn="l"/>
            <a:endParaRPr lang="en-US" b="1" dirty="0"/>
          </a:p>
          <a:p>
            <a:pPr algn="l"/>
            <a:endParaRPr lang="en-US" sz="1800" dirty="0"/>
          </a:p>
          <a:p>
            <a:pPr algn="l"/>
            <a:endParaRPr lang="en-US" sz="1800" dirty="0"/>
          </a:p>
          <a:p>
            <a:pPr algn="l"/>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3189619259"/>
              </p:ext>
            </p:extLst>
          </p:nvPr>
        </p:nvGraphicFramePr>
        <p:xfrm>
          <a:off x="442451" y="2015614"/>
          <a:ext cx="8327923" cy="2762046"/>
        </p:xfrm>
        <a:graphic>
          <a:graphicData uri="http://schemas.openxmlformats.org/drawingml/2006/table">
            <a:tbl>
              <a:tblPr firstRow="1" bandRow="1">
                <a:tableStyleId>{35C6E935-EBC3-4519-9BC2-3DD886C3B5AF}</a:tableStyleId>
              </a:tblPr>
              <a:tblGrid>
                <a:gridCol w="4184438">
                  <a:extLst>
                    <a:ext uri="{9D8B030D-6E8A-4147-A177-3AD203B41FA5}">
                      <a16:colId xmlns:a16="http://schemas.microsoft.com/office/drawing/2014/main" val="3081062738"/>
                    </a:ext>
                  </a:extLst>
                </a:gridCol>
                <a:gridCol w="4143485">
                  <a:extLst>
                    <a:ext uri="{9D8B030D-6E8A-4147-A177-3AD203B41FA5}">
                      <a16:colId xmlns:a16="http://schemas.microsoft.com/office/drawing/2014/main" val="1286622418"/>
                    </a:ext>
                  </a:extLst>
                </a:gridCol>
              </a:tblGrid>
              <a:tr h="269098">
                <a:tc>
                  <a:txBody>
                    <a:bodyPr/>
                    <a:lstStyle/>
                    <a:p>
                      <a:r>
                        <a:rPr lang="en-US" b="1" dirty="0">
                          <a:solidFill>
                            <a:schemeClr val="tx2">
                              <a:lumMod val="75000"/>
                            </a:schemeClr>
                          </a:solidFill>
                        </a:rPr>
                        <a:t>Data filed </a:t>
                      </a:r>
                    </a:p>
                  </a:txBody>
                  <a:tcPr/>
                </a:tc>
                <a:tc>
                  <a:txBody>
                    <a:bodyPr/>
                    <a:lstStyle/>
                    <a:p>
                      <a:r>
                        <a:rPr lang="en-US" b="1" dirty="0">
                          <a:solidFill>
                            <a:schemeClr val="tx2">
                              <a:lumMod val="75000"/>
                            </a:schemeClr>
                          </a:solidFill>
                        </a:rPr>
                        <a:t>Description</a:t>
                      </a:r>
                    </a:p>
                  </a:txBody>
                  <a:tcPr/>
                </a:tc>
                <a:extLst>
                  <a:ext uri="{0D108BD9-81ED-4DB2-BD59-A6C34878D82A}">
                    <a16:rowId xmlns:a16="http://schemas.microsoft.com/office/drawing/2014/main" val="3325572128"/>
                  </a:ext>
                </a:extLst>
              </a:tr>
              <a:tr h="232523">
                <a:tc>
                  <a:txBody>
                    <a:bodyPr/>
                    <a:lstStyle/>
                    <a:p>
                      <a:r>
                        <a:rPr lang="en-US" dirty="0">
                          <a:solidFill>
                            <a:schemeClr val="tx2">
                              <a:lumMod val="75000"/>
                            </a:schemeClr>
                          </a:solidFill>
                        </a:rPr>
                        <a:t>Gender</a:t>
                      </a:r>
                    </a:p>
                  </a:txBody>
                  <a:tcPr/>
                </a:tc>
                <a:tc>
                  <a:txBody>
                    <a:bodyPr/>
                    <a:lstStyle/>
                    <a:p>
                      <a:r>
                        <a:rPr lang="en-US" dirty="0">
                          <a:solidFill>
                            <a:schemeClr val="tx2">
                              <a:lumMod val="75000"/>
                            </a:schemeClr>
                          </a:solidFill>
                        </a:rPr>
                        <a:t>Male , Female </a:t>
                      </a:r>
                    </a:p>
                  </a:txBody>
                  <a:tcPr/>
                </a:tc>
                <a:extLst>
                  <a:ext uri="{0D108BD9-81ED-4DB2-BD59-A6C34878D82A}">
                    <a16:rowId xmlns:a16="http://schemas.microsoft.com/office/drawing/2014/main" val="2272412556"/>
                  </a:ext>
                </a:extLst>
              </a:tr>
              <a:tr h="232523">
                <a:tc>
                  <a:txBody>
                    <a:bodyPr/>
                    <a:lstStyle/>
                    <a:p>
                      <a:r>
                        <a:rPr lang="en-US" dirty="0">
                          <a:solidFill>
                            <a:schemeClr val="tx2">
                              <a:lumMod val="75000"/>
                            </a:schemeClr>
                          </a:solidFill>
                        </a:rPr>
                        <a:t>Senior Citizen</a:t>
                      </a:r>
                    </a:p>
                  </a:txBody>
                  <a:tcPr/>
                </a:tc>
                <a:tc>
                  <a:txBody>
                    <a:bodyPr/>
                    <a:lstStyle/>
                    <a:p>
                      <a:r>
                        <a:rPr lang="en-US" dirty="0">
                          <a:solidFill>
                            <a:schemeClr val="tx2">
                              <a:lumMod val="75000"/>
                            </a:schemeClr>
                          </a:solidFill>
                        </a:rPr>
                        <a:t>Yes , No</a:t>
                      </a:r>
                    </a:p>
                  </a:txBody>
                  <a:tcPr/>
                </a:tc>
                <a:extLst>
                  <a:ext uri="{0D108BD9-81ED-4DB2-BD59-A6C34878D82A}">
                    <a16:rowId xmlns:a16="http://schemas.microsoft.com/office/drawing/2014/main" val="3500622167"/>
                  </a:ext>
                </a:extLst>
              </a:tr>
              <a:tr h="323646">
                <a:tc>
                  <a:txBody>
                    <a:bodyPr/>
                    <a:lstStyle/>
                    <a:p>
                      <a:r>
                        <a:rPr lang="en-US" dirty="0">
                          <a:solidFill>
                            <a:schemeClr val="tx2">
                              <a:lumMod val="75000"/>
                            </a:schemeClr>
                          </a:solidFill>
                        </a:rPr>
                        <a:t>Partner</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Yes , No</a:t>
                      </a:r>
                    </a:p>
                  </a:txBody>
                  <a:tcPr/>
                </a:tc>
                <a:extLst>
                  <a:ext uri="{0D108BD9-81ED-4DB2-BD59-A6C34878D82A}">
                    <a16:rowId xmlns:a16="http://schemas.microsoft.com/office/drawing/2014/main" val="4018260581"/>
                  </a:ext>
                </a:extLst>
              </a:tr>
              <a:tr h="232523">
                <a:tc>
                  <a:txBody>
                    <a:bodyPr/>
                    <a:lstStyle/>
                    <a:p>
                      <a:r>
                        <a:rPr lang="en-US" dirty="0">
                          <a:solidFill>
                            <a:schemeClr val="tx2">
                              <a:lumMod val="75000"/>
                            </a:schemeClr>
                          </a:solidFill>
                        </a:rPr>
                        <a:t>Dependents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Yes , No</a:t>
                      </a:r>
                    </a:p>
                  </a:txBody>
                  <a:tcPr/>
                </a:tc>
                <a:extLst>
                  <a:ext uri="{0D108BD9-81ED-4DB2-BD59-A6C34878D82A}">
                    <a16:rowId xmlns:a16="http://schemas.microsoft.com/office/drawing/2014/main" val="4064776761"/>
                  </a:ext>
                </a:extLst>
              </a:tr>
              <a:tr h="29267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Paperless Billing </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Yes , No</a:t>
                      </a:r>
                    </a:p>
                  </a:txBody>
                  <a:tcPr/>
                </a:tc>
                <a:extLst>
                  <a:ext uri="{0D108BD9-81ED-4DB2-BD59-A6C34878D82A}">
                    <a16:rowId xmlns:a16="http://schemas.microsoft.com/office/drawing/2014/main" val="2111068396"/>
                  </a:ext>
                </a:extLst>
              </a:tr>
              <a:tr h="29267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Streaming Movies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Yes, No Internet Service , No</a:t>
                      </a:r>
                    </a:p>
                  </a:txBody>
                  <a:tcPr/>
                </a:tc>
                <a:extLst>
                  <a:ext uri="{0D108BD9-81ED-4DB2-BD59-A6C34878D82A}">
                    <a16:rowId xmlns:a16="http://schemas.microsoft.com/office/drawing/2014/main" val="190464502"/>
                  </a:ext>
                </a:extLst>
              </a:tr>
              <a:tr h="29267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Phone Service</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Yes , No</a:t>
                      </a:r>
                    </a:p>
                  </a:txBody>
                  <a:tcPr/>
                </a:tc>
                <a:extLst>
                  <a:ext uri="{0D108BD9-81ED-4DB2-BD59-A6C34878D82A}">
                    <a16:rowId xmlns:a16="http://schemas.microsoft.com/office/drawing/2014/main" val="1726191210"/>
                  </a:ext>
                </a:extLst>
              </a:tr>
              <a:tr h="29267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Internet Service</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DSL,</a:t>
                      </a:r>
                      <a:r>
                        <a:rPr lang="en-US" baseline="0" dirty="0" smtClean="0">
                          <a:solidFill>
                            <a:schemeClr val="tx2">
                              <a:lumMod val="75000"/>
                            </a:schemeClr>
                          </a:solidFill>
                        </a:rPr>
                        <a:t> Fiber optic , No</a:t>
                      </a:r>
                      <a:endParaRPr lang="en-US" dirty="0" smtClean="0">
                        <a:solidFill>
                          <a:schemeClr val="tx2">
                            <a:lumMod val="75000"/>
                          </a:schemeClr>
                        </a:solidFill>
                      </a:endParaRPr>
                    </a:p>
                  </a:txBody>
                  <a:tcPr/>
                </a:tc>
                <a:extLst>
                  <a:ext uri="{0D108BD9-81ED-4DB2-BD59-A6C34878D82A}">
                    <a16:rowId xmlns:a16="http://schemas.microsoft.com/office/drawing/2014/main" val="4086276781"/>
                  </a:ext>
                </a:extLst>
              </a:tr>
            </a:tbl>
          </a:graphicData>
        </a:graphic>
      </p:graphicFrame>
      <p:sp>
        <p:nvSpPr>
          <p:cNvPr id="5" name="TextBox 4"/>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2</a:t>
            </a:r>
            <a:r>
              <a:rPr lang="ar-EG" dirty="0" smtClean="0">
                <a:solidFill>
                  <a:schemeClr val="tx2">
                    <a:lumMod val="75000"/>
                  </a:schemeClr>
                </a:solidFill>
              </a:rPr>
              <a:t>5</a:t>
            </a:r>
            <a:endParaRPr lang="en-US" dirty="0">
              <a:solidFill>
                <a:schemeClr val="tx2">
                  <a:lumMod val="75000"/>
                </a:schemeClr>
              </a:solidFill>
            </a:endParaRPr>
          </a:p>
        </p:txBody>
      </p:sp>
    </p:spTree>
    <p:extLst>
      <p:ext uri="{BB962C8B-B14F-4D97-AF65-F5344CB8AC3E}">
        <p14:creationId xmlns:p14="http://schemas.microsoft.com/office/powerpoint/2010/main" val="303458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738" y="382967"/>
            <a:ext cx="4053203" cy="645691"/>
          </a:xfrm>
        </p:spPr>
        <p:txBody>
          <a:bodyPr/>
          <a:lstStyle/>
          <a:p>
            <a:pPr algn="l"/>
            <a:r>
              <a:rPr lang="en-US" sz="2800" dirty="0"/>
              <a:t>Data Understanding</a:t>
            </a:r>
          </a:p>
        </p:txBody>
      </p:sp>
      <p:sp>
        <p:nvSpPr>
          <p:cNvPr id="4" name="Subtitle 3"/>
          <p:cNvSpPr>
            <a:spLocks noGrp="1"/>
          </p:cNvSpPr>
          <p:nvPr>
            <p:ph type="subTitle" idx="1"/>
          </p:nvPr>
        </p:nvSpPr>
        <p:spPr>
          <a:xfrm>
            <a:off x="308203" y="936318"/>
            <a:ext cx="8177134" cy="3589031"/>
          </a:xfrm>
        </p:spPr>
        <p:txBody>
          <a:bodyPr/>
          <a:lstStyle/>
          <a:p>
            <a:pPr algn="l"/>
            <a:r>
              <a:rPr lang="en-US" b="1" dirty="0"/>
              <a:t> This table shows some of the variable:</a:t>
            </a:r>
          </a:p>
        </p:txBody>
      </p:sp>
      <p:graphicFrame>
        <p:nvGraphicFramePr>
          <p:cNvPr id="5" name="Table 4"/>
          <p:cNvGraphicFramePr>
            <a:graphicFrameLocks noGrp="1"/>
          </p:cNvGraphicFramePr>
          <p:nvPr>
            <p:extLst>
              <p:ext uri="{D42A27DB-BD31-4B8C-83A1-F6EECF244321}">
                <p14:modId xmlns:p14="http://schemas.microsoft.com/office/powerpoint/2010/main" val="1941170604"/>
              </p:ext>
            </p:extLst>
          </p:nvPr>
        </p:nvGraphicFramePr>
        <p:xfrm>
          <a:off x="278190" y="1288180"/>
          <a:ext cx="8570842" cy="3604187"/>
        </p:xfrm>
        <a:graphic>
          <a:graphicData uri="http://schemas.openxmlformats.org/drawingml/2006/table">
            <a:tbl>
              <a:tblPr firstRow="1" bandRow="1">
                <a:tableStyleId>{35C6E935-EBC3-4519-9BC2-3DD886C3B5AF}</a:tableStyleId>
              </a:tblPr>
              <a:tblGrid>
                <a:gridCol w="4285421">
                  <a:extLst>
                    <a:ext uri="{9D8B030D-6E8A-4147-A177-3AD203B41FA5}">
                      <a16:colId xmlns:a16="http://schemas.microsoft.com/office/drawing/2014/main" val="2991102764"/>
                    </a:ext>
                  </a:extLst>
                </a:gridCol>
                <a:gridCol w="4285421">
                  <a:extLst>
                    <a:ext uri="{9D8B030D-6E8A-4147-A177-3AD203B41FA5}">
                      <a16:colId xmlns:a16="http://schemas.microsoft.com/office/drawing/2014/main" val="2338699575"/>
                    </a:ext>
                  </a:extLst>
                </a:gridCol>
              </a:tblGrid>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tx2">
                              <a:lumMod val="75000"/>
                            </a:schemeClr>
                          </a:solidFill>
                        </a:rPr>
                        <a:t>Data filed </a:t>
                      </a:r>
                    </a:p>
                    <a:p>
                      <a:endParaRPr lang="en-US" dirty="0">
                        <a:solidFill>
                          <a:schemeClr val="tx2">
                            <a:lumMod val="75000"/>
                          </a:schemeClr>
                        </a:solidFill>
                      </a:endParaRPr>
                    </a:p>
                  </a:txBody>
                  <a:tcPr/>
                </a:tc>
                <a:tc>
                  <a:txBody>
                    <a:bodyPr/>
                    <a:lstStyle/>
                    <a:p>
                      <a:r>
                        <a:rPr lang="en-US" b="1" dirty="0">
                          <a:solidFill>
                            <a:schemeClr val="tx2">
                              <a:lumMod val="75000"/>
                            </a:schemeClr>
                          </a:solidFill>
                        </a:rPr>
                        <a:t>Description</a:t>
                      </a:r>
                      <a:endParaRPr lang="en-US" dirty="0">
                        <a:solidFill>
                          <a:schemeClr val="tx2">
                            <a:lumMod val="75000"/>
                          </a:schemeClr>
                        </a:solidFill>
                      </a:endParaRPr>
                    </a:p>
                  </a:txBody>
                  <a:tcPr/>
                </a:tc>
                <a:extLst>
                  <a:ext uri="{0D108BD9-81ED-4DB2-BD59-A6C34878D82A}">
                    <a16:rowId xmlns:a16="http://schemas.microsoft.com/office/drawing/2014/main" val="3678810609"/>
                  </a:ext>
                </a:extLst>
              </a:tr>
              <a:tr h="31742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Multiple Lines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No,</a:t>
                      </a:r>
                      <a:r>
                        <a:rPr lang="en-US" baseline="0" dirty="0" smtClean="0">
                          <a:solidFill>
                            <a:schemeClr val="tx2">
                              <a:lumMod val="75000"/>
                            </a:schemeClr>
                          </a:solidFill>
                        </a:rPr>
                        <a:t> No </a:t>
                      </a:r>
                      <a:r>
                        <a:rPr lang="en-US" dirty="0" smtClean="0">
                          <a:solidFill>
                            <a:schemeClr val="tx2">
                              <a:lumMod val="75000"/>
                            </a:schemeClr>
                          </a:solidFill>
                        </a:rPr>
                        <a:t>Phone Service , Yes</a:t>
                      </a:r>
                    </a:p>
                  </a:txBody>
                  <a:tcPr/>
                </a:tc>
                <a:extLst>
                  <a:ext uri="{0D108BD9-81ED-4DB2-BD59-A6C34878D82A}">
                    <a16:rowId xmlns:a16="http://schemas.microsoft.com/office/drawing/2014/main" val="2522753565"/>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Tech Support</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No</a:t>
                      </a:r>
                      <a:r>
                        <a:rPr lang="en-US" baseline="0" dirty="0" smtClean="0">
                          <a:solidFill>
                            <a:schemeClr val="tx2">
                              <a:lumMod val="75000"/>
                            </a:schemeClr>
                          </a:solidFill>
                        </a:rPr>
                        <a:t> , No </a:t>
                      </a:r>
                      <a:r>
                        <a:rPr lang="en-US" dirty="0" smtClean="0">
                          <a:solidFill>
                            <a:schemeClr val="tx2">
                              <a:lumMod val="75000"/>
                            </a:schemeClr>
                          </a:solidFill>
                        </a:rPr>
                        <a:t>Internet Service, Yes</a:t>
                      </a:r>
                    </a:p>
                  </a:txBody>
                  <a:tcPr/>
                </a:tc>
                <a:extLst>
                  <a:ext uri="{0D108BD9-81ED-4DB2-BD59-A6C34878D82A}">
                    <a16:rowId xmlns:a16="http://schemas.microsoft.com/office/drawing/2014/main" val="2623001786"/>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Online Backup</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No</a:t>
                      </a:r>
                      <a:r>
                        <a:rPr lang="en-US" baseline="0" dirty="0" smtClean="0">
                          <a:solidFill>
                            <a:schemeClr val="tx2">
                              <a:lumMod val="75000"/>
                            </a:schemeClr>
                          </a:solidFill>
                        </a:rPr>
                        <a:t> , No </a:t>
                      </a:r>
                      <a:r>
                        <a:rPr lang="en-US" dirty="0" smtClean="0">
                          <a:solidFill>
                            <a:schemeClr val="tx2">
                              <a:lumMod val="75000"/>
                            </a:schemeClr>
                          </a:solidFill>
                        </a:rPr>
                        <a:t>Internet Service, Yes</a:t>
                      </a:r>
                    </a:p>
                  </a:txBody>
                  <a:tcPr/>
                </a:tc>
                <a:extLst>
                  <a:ext uri="{0D108BD9-81ED-4DB2-BD59-A6C34878D82A}">
                    <a16:rowId xmlns:a16="http://schemas.microsoft.com/office/drawing/2014/main" val="243378985"/>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Streaming </a:t>
                      </a:r>
                      <a:r>
                        <a:rPr lang="en-US" dirty="0" smtClean="0">
                          <a:solidFill>
                            <a:schemeClr val="tx2">
                              <a:lumMod val="75000"/>
                            </a:schemeClr>
                          </a:solidFill>
                        </a:rPr>
                        <a:t>TV</a:t>
                      </a:r>
                      <a:endParaRPr lang="en-US" dirty="0">
                        <a:solidFill>
                          <a:schemeClr val="tx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No</a:t>
                      </a:r>
                      <a:r>
                        <a:rPr lang="en-US" baseline="0" dirty="0">
                          <a:solidFill>
                            <a:schemeClr val="tx2">
                              <a:lumMod val="75000"/>
                            </a:schemeClr>
                          </a:solidFill>
                        </a:rPr>
                        <a:t> , No </a:t>
                      </a:r>
                      <a:r>
                        <a:rPr lang="en-US" dirty="0">
                          <a:solidFill>
                            <a:schemeClr val="tx2">
                              <a:lumMod val="75000"/>
                            </a:schemeClr>
                          </a:solidFill>
                        </a:rPr>
                        <a:t>Internet Service , Yes</a:t>
                      </a:r>
                    </a:p>
                  </a:txBody>
                  <a:tcPr/>
                </a:tc>
                <a:extLst>
                  <a:ext uri="{0D108BD9-81ED-4DB2-BD59-A6C34878D82A}">
                    <a16:rowId xmlns:a16="http://schemas.microsoft.com/office/drawing/2014/main" val="3414403617"/>
                  </a:ext>
                </a:extLst>
              </a:tr>
              <a:tr h="370840">
                <a:tc>
                  <a:txBody>
                    <a:bodyPr/>
                    <a:lstStyle/>
                    <a:p>
                      <a:r>
                        <a:rPr lang="en-US" dirty="0">
                          <a:solidFill>
                            <a:schemeClr val="tx2">
                              <a:lumMod val="75000"/>
                            </a:schemeClr>
                          </a:solidFill>
                        </a:rPr>
                        <a:t>Device Protection</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No, </a:t>
                      </a:r>
                      <a:r>
                        <a:rPr lang="en-US" dirty="0" smtClean="0">
                          <a:solidFill>
                            <a:schemeClr val="tx2">
                              <a:lumMod val="75000"/>
                            </a:schemeClr>
                          </a:solidFill>
                        </a:rPr>
                        <a:t>No</a:t>
                      </a:r>
                      <a:r>
                        <a:rPr lang="en-US" baseline="0" dirty="0" smtClean="0">
                          <a:solidFill>
                            <a:schemeClr val="tx2">
                              <a:lumMod val="75000"/>
                            </a:schemeClr>
                          </a:solidFill>
                        </a:rPr>
                        <a:t> </a:t>
                      </a:r>
                      <a:r>
                        <a:rPr lang="en-US" dirty="0">
                          <a:solidFill>
                            <a:schemeClr val="tx2">
                              <a:lumMod val="75000"/>
                            </a:schemeClr>
                          </a:solidFill>
                        </a:rPr>
                        <a:t>Internet Service</a:t>
                      </a:r>
                      <a:r>
                        <a:rPr lang="en-US" baseline="0" dirty="0">
                          <a:solidFill>
                            <a:schemeClr val="tx2">
                              <a:lumMod val="75000"/>
                            </a:schemeClr>
                          </a:solidFill>
                        </a:rPr>
                        <a:t> , Yes</a:t>
                      </a:r>
                      <a:endParaRPr lang="en-US" dirty="0">
                        <a:solidFill>
                          <a:schemeClr val="tx2">
                            <a:lumMod val="75000"/>
                          </a:schemeClr>
                        </a:solidFill>
                      </a:endParaRPr>
                    </a:p>
                  </a:txBody>
                  <a:tcPr/>
                </a:tc>
                <a:extLst>
                  <a:ext uri="{0D108BD9-81ED-4DB2-BD59-A6C34878D82A}">
                    <a16:rowId xmlns:a16="http://schemas.microsoft.com/office/drawing/2014/main" val="123640365"/>
                  </a:ext>
                </a:extLst>
              </a:tr>
              <a:tr h="370840">
                <a:tc>
                  <a:txBody>
                    <a:bodyPr/>
                    <a:lstStyle/>
                    <a:p>
                      <a:r>
                        <a:rPr lang="en-US" dirty="0">
                          <a:solidFill>
                            <a:schemeClr val="tx2">
                              <a:lumMod val="75000"/>
                            </a:schemeClr>
                          </a:solidFill>
                        </a:rPr>
                        <a:t>Payment Method</a:t>
                      </a:r>
                    </a:p>
                  </a:txBody>
                  <a:tcPr/>
                </a:tc>
                <a:tc>
                  <a:txBody>
                    <a:bodyPr/>
                    <a:lstStyle/>
                    <a:p>
                      <a:r>
                        <a:rPr lang="en-US" dirty="0">
                          <a:solidFill>
                            <a:schemeClr val="tx2">
                              <a:lumMod val="75000"/>
                            </a:schemeClr>
                          </a:solidFill>
                        </a:rPr>
                        <a:t>Bank transfer</a:t>
                      </a:r>
                      <a:r>
                        <a:rPr lang="en-US" baseline="0" dirty="0">
                          <a:solidFill>
                            <a:schemeClr val="tx2">
                              <a:lumMod val="75000"/>
                            </a:schemeClr>
                          </a:solidFill>
                        </a:rPr>
                        <a:t> , credit card</a:t>
                      </a:r>
                      <a:endParaRPr lang="en-US" dirty="0">
                        <a:solidFill>
                          <a:schemeClr val="tx2">
                            <a:lumMod val="75000"/>
                          </a:schemeClr>
                        </a:solidFill>
                      </a:endParaRPr>
                    </a:p>
                  </a:txBody>
                  <a:tcPr/>
                </a:tc>
                <a:extLst>
                  <a:ext uri="{0D108BD9-81ED-4DB2-BD59-A6C34878D82A}">
                    <a16:rowId xmlns:a16="http://schemas.microsoft.com/office/drawing/2014/main" val="3222089423"/>
                  </a:ext>
                </a:extLst>
              </a:tr>
              <a:tr h="26303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Device </a:t>
                      </a:r>
                      <a:r>
                        <a:rPr lang="en-US" dirty="0" smtClean="0">
                          <a:solidFill>
                            <a:schemeClr val="tx2">
                              <a:lumMod val="75000"/>
                            </a:schemeClr>
                          </a:solidFill>
                        </a:rPr>
                        <a:t>Protection</a:t>
                      </a:r>
                      <a:endParaRPr lang="en-US" dirty="0">
                        <a:solidFill>
                          <a:schemeClr val="tx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rPr>
                        <a:t>No , No</a:t>
                      </a:r>
                      <a:r>
                        <a:rPr lang="en-US" baseline="0" dirty="0">
                          <a:solidFill>
                            <a:schemeClr val="tx2">
                              <a:lumMod val="75000"/>
                            </a:schemeClr>
                          </a:solidFill>
                        </a:rPr>
                        <a:t> </a:t>
                      </a:r>
                      <a:r>
                        <a:rPr lang="en-US" dirty="0">
                          <a:solidFill>
                            <a:schemeClr val="tx2">
                              <a:lumMod val="75000"/>
                            </a:schemeClr>
                          </a:solidFill>
                        </a:rPr>
                        <a:t>Internet Service , </a:t>
                      </a:r>
                      <a:r>
                        <a:rPr lang="en-US" dirty="0" smtClean="0">
                          <a:solidFill>
                            <a:schemeClr val="tx2">
                              <a:lumMod val="75000"/>
                            </a:schemeClr>
                          </a:solidFill>
                        </a:rPr>
                        <a:t>Yes</a:t>
                      </a:r>
                      <a:endParaRPr lang="en-US" dirty="0">
                        <a:solidFill>
                          <a:schemeClr val="tx2">
                            <a:lumMod val="75000"/>
                          </a:schemeClr>
                        </a:solidFill>
                      </a:endParaRPr>
                    </a:p>
                  </a:txBody>
                  <a:tcPr/>
                </a:tc>
                <a:extLst>
                  <a:ext uri="{0D108BD9-81ED-4DB2-BD59-A6C34878D82A}">
                    <a16:rowId xmlns:a16="http://schemas.microsoft.com/office/drawing/2014/main" val="2337185277"/>
                  </a:ext>
                </a:extLst>
              </a:tr>
              <a:tr h="26303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Churn</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Yes , No</a:t>
                      </a:r>
                    </a:p>
                  </a:txBody>
                  <a:tcPr/>
                </a:tc>
                <a:extLst>
                  <a:ext uri="{0D108BD9-81ED-4DB2-BD59-A6C34878D82A}">
                    <a16:rowId xmlns:a16="http://schemas.microsoft.com/office/drawing/2014/main" val="1789616042"/>
                  </a:ext>
                </a:extLst>
              </a:tr>
              <a:tr h="26303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Time</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tx2">
                              <a:lumMod val="75000"/>
                            </a:schemeClr>
                          </a:solidFill>
                        </a:rPr>
                        <a:t>Month to month . One year . Two year, three year</a:t>
                      </a:r>
                    </a:p>
                  </a:txBody>
                  <a:tcPr/>
                </a:tc>
                <a:extLst>
                  <a:ext uri="{0D108BD9-81ED-4DB2-BD59-A6C34878D82A}">
                    <a16:rowId xmlns:a16="http://schemas.microsoft.com/office/drawing/2014/main" val="1002618158"/>
                  </a:ext>
                </a:extLst>
              </a:tr>
            </a:tbl>
          </a:graphicData>
        </a:graphic>
      </p:graphicFrame>
      <p:sp>
        <p:nvSpPr>
          <p:cNvPr id="6" name="TextBox 5"/>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2</a:t>
            </a:r>
            <a:r>
              <a:rPr lang="ar-EG" dirty="0" smtClean="0">
                <a:solidFill>
                  <a:schemeClr val="tx2">
                    <a:lumMod val="75000"/>
                  </a:schemeClr>
                </a:solidFill>
              </a:rPr>
              <a:t>6</a:t>
            </a:r>
            <a:endParaRPr lang="en-US" dirty="0">
              <a:solidFill>
                <a:schemeClr val="tx2">
                  <a:lumMod val="75000"/>
                </a:schemeClr>
              </a:solidFill>
            </a:endParaRPr>
          </a:p>
        </p:txBody>
      </p:sp>
    </p:spTree>
    <p:extLst>
      <p:ext uri="{BB962C8B-B14F-4D97-AF65-F5344CB8AC3E}">
        <p14:creationId xmlns:p14="http://schemas.microsoft.com/office/powerpoint/2010/main" val="247450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6;p24">
            <a:extLst>
              <a:ext uri="{FF2B5EF4-FFF2-40B4-BE49-F238E27FC236}">
                <a16:creationId xmlns:a16="http://schemas.microsoft.com/office/drawing/2014/main" id="{ABA909F2-3475-4F3E-929E-ECD81E270170}"/>
              </a:ext>
            </a:extLst>
          </p:cNvPr>
          <p:cNvSpPr/>
          <p:nvPr/>
        </p:nvSpPr>
        <p:spPr>
          <a:xfrm>
            <a:off x="0" y="1509366"/>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6" name="TextBox 5"/>
          <p:cNvSpPr txBox="1"/>
          <p:nvPr/>
        </p:nvSpPr>
        <p:spPr>
          <a:xfrm>
            <a:off x="186815" y="1597856"/>
            <a:ext cx="5869857" cy="33547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latin typeface="Roboto Slab" panose="020B0604020202020204" charset="0"/>
                <a:ea typeface="Roboto Slab" panose="020B0604020202020204" charset="0"/>
                <a:cs typeface="Rajdhani"/>
              </a:rPr>
              <a:t>Objectives And </a:t>
            </a:r>
            <a:r>
              <a:rPr lang="en-US" sz="6600" b="1" dirty="0">
                <a:ln/>
                <a:solidFill>
                  <a:schemeClr val="accent3"/>
                </a:solidFill>
                <a:latin typeface="Roboto Slab" panose="020B0604020202020204" charset="0"/>
                <a:ea typeface="Roboto Slab" panose="020B0604020202020204" charset="0"/>
                <a:cs typeface="Rajdhani"/>
                <a:sym typeface="Rajdhani"/>
              </a:rPr>
              <a:t>Approach</a:t>
            </a:r>
            <a:endParaRPr lang="en-US" sz="6600" b="1" dirty="0">
              <a:ln/>
              <a:solidFill>
                <a:schemeClr val="accent3"/>
              </a:solidFill>
              <a:latin typeface="Roboto Slab" panose="020B0604020202020204" charset="0"/>
              <a:ea typeface="Roboto Slab" panose="020B0604020202020204" charset="0"/>
              <a:cs typeface="Rajdhani"/>
            </a:endParaRPr>
          </a:p>
          <a:p>
            <a:pPr algn="ctr"/>
            <a:endParaRPr lang="en-US" b="1" dirty="0">
              <a:ln/>
              <a:solidFill>
                <a:schemeClr val="accent3"/>
              </a:solidFill>
            </a:endParaRPr>
          </a:p>
        </p:txBody>
      </p:sp>
      <p:sp>
        <p:nvSpPr>
          <p:cNvPr id="7" name="TextBox 6"/>
          <p:cNvSpPr txBox="1"/>
          <p:nvPr/>
        </p:nvSpPr>
        <p:spPr>
          <a:xfrm>
            <a:off x="6617110" y="2382686"/>
            <a:ext cx="2526890" cy="1785104"/>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a:ln/>
                <a:solidFill>
                  <a:schemeClr val="accent3"/>
                </a:solidFill>
                <a:latin typeface="Roboto Slab"/>
                <a:ea typeface="Roboto Slab"/>
                <a:cs typeface="Roboto Slab"/>
              </a:rPr>
              <a:t>0</a:t>
            </a:r>
            <a:r>
              <a:rPr lang="ar-EG" sz="9600" b="1" dirty="0">
                <a:ln/>
                <a:solidFill>
                  <a:schemeClr val="accent3"/>
                </a:solidFill>
                <a:latin typeface="Roboto Slab"/>
                <a:ea typeface="Roboto Slab"/>
                <a:cs typeface="Roboto Slab"/>
              </a:rPr>
              <a:t>8</a:t>
            </a:r>
            <a:endParaRPr lang="en-US" sz="9600" b="1" dirty="0">
              <a:ln/>
              <a:solidFill>
                <a:schemeClr val="accent3"/>
              </a:solidFill>
              <a:latin typeface="Roboto Slab"/>
              <a:ea typeface="Roboto Slab"/>
              <a:cs typeface="Roboto Slab"/>
            </a:endParaRPr>
          </a:p>
          <a:p>
            <a:endParaRPr lang="en-US" b="1" dirty="0">
              <a:ln/>
              <a:solidFill>
                <a:schemeClr val="accent3"/>
              </a:solidFill>
            </a:endParaRPr>
          </a:p>
        </p:txBody>
      </p:sp>
      <p:cxnSp>
        <p:nvCxnSpPr>
          <p:cNvPr id="8" name="Google Shape;137;p27">
            <a:extLst>
              <a:ext uri="{FF2B5EF4-FFF2-40B4-BE49-F238E27FC236}">
                <a16:creationId xmlns:a16="http://schemas.microsoft.com/office/drawing/2014/main" id="{D80C8A91-5DB9-4674-A7D9-EB8B44F9FFE5}"/>
              </a:ext>
            </a:extLst>
          </p:cNvPr>
          <p:cNvCxnSpPr>
            <a:cxnSpLocks/>
          </p:cNvCxnSpPr>
          <p:nvPr/>
        </p:nvCxnSpPr>
        <p:spPr>
          <a:xfrm flipV="1">
            <a:off x="6451637" y="3867436"/>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9" name="TextBox 8"/>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27</a:t>
            </a:r>
            <a:endParaRPr lang="en-US" dirty="0">
              <a:solidFill>
                <a:schemeClr val="tx2">
                  <a:lumMod val="75000"/>
                </a:schemeClr>
              </a:solidFill>
            </a:endParaRPr>
          </a:p>
        </p:txBody>
      </p:sp>
    </p:spTree>
    <p:extLst>
      <p:ext uri="{BB962C8B-B14F-4D97-AF65-F5344CB8AC3E}">
        <p14:creationId xmlns:p14="http://schemas.microsoft.com/office/powerpoint/2010/main" val="13975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06477" y="422787"/>
            <a:ext cx="5338917" cy="4483510"/>
          </a:xfrm>
        </p:spPr>
        <p:txBody>
          <a:bodyPr/>
          <a:lstStyle/>
          <a:p>
            <a:pPr marL="482600" indent="-342900" algn="l">
              <a:buFont typeface="Wingdings" panose="05000000000000000000" pitchFamily="2" charset="2"/>
              <a:buChar char="q"/>
            </a:pPr>
            <a:r>
              <a:rPr lang="en-US" sz="2000" dirty="0" smtClean="0"/>
              <a:t>Our </a:t>
            </a:r>
            <a:r>
              <a:rPr lang="en-US" sz="2000" dirty="0"/>
              <a:t>goals can be summarized as follows</a:t>
            </a:r>
            <a:r>
              <a:rPr lang="en-US" sz="2000" dirty="0" smtClean="0"/>
              <a:t>:</a:t>
            </a:r>
          </a:p>
          <a:p>
            <a:pPr algn="l"/>
            <a:endParaRPr lang="ar-EG" sz="1600" dirty="0" smtClean="0"/>
          </a:p>
          <a:p>
            <a:pPr algn="l">
              <a:buFont typeface="Wingdings" panose="05000000000000000000" pitchFamily="2" charset="2"/>
              <a:buChar char="§"/>
            </a:pPr>
            <a:r>
              <a:rPr lang="en-US" sz="1800" dirty="0">
                <a:solidFill>
                  <a:schemeClr val="tx2">
                    <a:lumMod val="75000"/>
                  </a:schemeClr>
                </a:solidFill>
                <a:latin typeface="Arial"/>
                <a:ea typeface="Arial"/>
                <a:cs typeface="Arial"/>
              </a:rPr>
              <a:t>Data Analysis</a:t>
            </a:r>
            <a:r>
              <a:rPr lang="ar-EG" sz="1800" dirty="0">
                <a:solidFill>
                  <a:schemeClr val="tx2">
                    <a:lumMod val="75000"/>
                  </a:schemeClr>
                </a:solidFill>
                <a:latin typeface="Arial"/>
                <a:ea typeface="Arial"/>
                <a:cs typeface="Arial"/>
              </a:rPr>
              <a:t> </a:t>
            </a:r>
            <a:endParaRPr lang="en-US" sz="1800" dirty="0">
              <a:solidFill>
                <a:schemeClr val="tx2">
                  <a:lumMod val="75000"/>
                </a:schemeClr>
              </a:solidFill>
              <a:latin typeface="Arial"/>
              <a:ea typeface="Arial"/>
              <a:cs typeface="Arial"/>
            </a:endParaRPr>
          </a:p>
          <a:p>
            <a:pPr algn="l">
              <a:buFont typeface="Wingdings" panose="05000000000000000000" pitchFamily="2" charset="2"/>
              <a:buChar char="§"/>
            </a:pPr>
            <a:r>
              <a:rPr lang="en-US" sz="1800" dirty="0">
                <a:solidFill>
                  <a:schemeClr val="tx2">
                    <a:lumMod val="75000"/>
                  </a:schemeClr>
                </a:solidFill>
                <a:latin typeface="Arial"/>
                <a:ea typeface="Arial"/>
                <a:cs typeface="Arial"/>
              </a:rPr>
              <a:t>Data collection</a:t>
            </a:r>
          </a:p>
          <a:p>
            <a:pPr algn="l">
              <a:buFont typeface="Wingdings" panose="05000000000000000000" pitchFamily="2" charset="2"/>
              <a:buChar char="§"/>
            </a:pPr>
            <a:r>
              <a:rPr lang="en-US" sz="1800" dirty="0">
                <a:solidFill>
                  <a:schemeClr val="tx2">
                    <a:lumMod val="75000"/>
                  </a:schemeClr>
                </a:solidFill>
                <a:latin typeface="Arial"/>
                <a:ea typeface="Arial"/>
                <a:cs typeface="Arial"/>
              </a:rPr>
              <a:t>Data cleaning</a:t>
            </a:r>
          </a:p>
          <a:p>
            <a:pPr algn="l">
              <a:buFont typeface="Wingdings" panose="05000000000000000000" pitchFamily="2" charset="2"/>
              <a:buChar char="§"/>
            </a:pPr>
            <a:r>
              <a:rPr lang="en-US" sz="1800" dirty="0">
                <a:solidFill>
                  <a:schemeClr val="tx2">
                    <a:lumMod val="75000"/>
                  </a:schemeClr>
                </a:solidFill>
                <a:latin typeface="Arial"/>
                <a:ea typeface="Arial"/>
                <a:cs typeface="Arial"/>
              </a:rPr>
              <a:t>Feature extraction</a:t>
            </a:r>
          </a:p>
          <a:p>
            <a:pPr algn="l">
              <a:buFont typeface="Wingdings" panose="05000000000000000000" pitchFamily="2" charset="2"/>
              <a:buChar char="§"/>
            </a:pPr>
            <a:r>
              <a:rPr lang="en-US" sz="1800" dirty="0">
                <a:solidFill>
                  <a:schemeClr val="tx2">
                    <a:lumMod val="75000"/>
                  </a:schemeClr>
                </a:solidFill>
                <a:latin typeface="Arial"/>
                <a:ea typeface="Arial"/>
                <a:cs typeface="Arial"/>
              </a:rPr>
              <a:t>Identifying important attributes</a:t>
            </a:r>
          </a:p>
          <a:p>
            <a:pPr algn="l">
              <a:buFont typeface="Wingdings" panose="05000000000000000000" pitchFamily="2" charset="2"/>
              <a:buChar char="§"/>
            </a:pPr>
            <a:r>
              <a:rPr lang="en-US" sz="1800" dirty="0">
                <a:solidFill>
                  <a:schemeClr val="tx2">
                    <a:lumMod val="75000"/>
                  </a:schemeClr>
                </a:solidFill>
                <a:latin typeface="Arial"/>
                <a:ea typeface="Arial"/>
                <a:cs typeface="Arial"/>
              </a:rPr>
              <a:t>Develop forecasting models</a:t>
            </a:r>
          </a:p>
          <a:p>
            <a:pPr algn="l">
              <a:buFont typeface="Wingdings" panose="05000000000000000000" pitchFamily="2" charset="2"/>
              <a:buChar char="§"/>
            </a:pPr>
            <a:r>
              <a:rPr lang="en-US" sz="1800" dirty="0">
                <a:solidFill>
                  <a:schemeClr val="tx2">
                    <a:lumMod val="75000"/>
                  </a:schemeClr>
                </a:solidFill>
                <a:latin typeface="Arial"/>
                <a:ea typeface="Arial"/>
                <a:cs typeface="Arial"/>
              </a:rPr>
              <a:t>Choosing the appropriate model</a:t>
            </a:r>
          </a:p>
          <a:p>
            <a:pPr algn="l">
              <a:buFont typeface="Wingdings" panose="05000000000000000000" pitchFamily="2" charset="2"/>
              <a:buChar char="§"/>
            </a:pPr>
            <a:r>
              <a:rPr lang="en-US" sz="1800" dirty="0">
                <a:solidFill>
                  <a:schemeClr val="tx2">
                    <a:lumMod val="75000"/>
                  </a:schemeClr>
                </a:solidFill>
                <a:latin typeface="Arial"/>
                <a:ea typeface="Arial"/>
                <a:cs typeface="Arial"/>
              </a:rPr>
              <a:t>Model training</a:t>
            </a:r>
          </a:p>
          <a:p>
            <a:pPr algn="l">
              <a:buFont typeface="Wingdings" panose="05000000000000000000" pitchFamily="2" charset="2"/>
              <a:buChar char="§"/>
            </a:pPr>
            <a:r>
              <a:rPr lang="en-US" sz="1800" dirty="0">
                <a:solidFill>
                  <a:schemeClr val="tx2">
                    <a:lumMod val="75000"/>
                  </a:schemeClr>
                </a:solidFill>
                <a:latin typeface="Arial"/>
                <a:ea typeface="Arial"/>
                <a:cs typeface="Arial"/>
              </a:rPr>
              <a:t>Model Evaluation</a:t>
            </a:r>
          </a:p>
          <a:p>
            <a:pPr algn="l">
              <a:buFont typeface="Wingdings" panose="05000000000000000000" pitchFamily="2" charset="2"/>
              <a:buChar char="§"/>
            </a:pPr>
            <a:r>
              <a:rPr lang="en-US" sz="1800" dirty="0">
                <a:solidFill>
                  <a:schemeClr val="tx2">
                    <a:lumMod val="75000"/>
                  </a:schemeClr>
                </a:solidFill>
                <a:latin typeface="Arial"/>
                <a:ea typeface="Arial"/>
                <a:cs typeface="Arial"/>
              </a:rPr>
              <a:t>Model testing</a:t>
            </a:r>
          </a:p>
          <a:p>
            <a:pPr algn="l">
              <a:buFont typeface="Wingdings" panose="05000000000000000000" pitchFamily="2" charset="2"/>
              <a:buChar char="§"/>
            </a:pPr>
            <a:r>
              <a:rPr lang="en-US" sz="1800" dirty="0">
                <a:solidFill>
                  <a:schemeClr val="tx2">
                    <a:lumMod val="75000"/>
                  </a:schemeClr>
                </a:solidFill>
                <a:latin typeface="Arial"/>
                <a:ea typeface="Arial"/>
                <a:cs typeface="Arial"/>
              </a:rPr>
              <a:t>Model improvement</a:t>
            </a:r>
          </a:p>
          <a:p>
            <a:pPr algn="l">
              <a:buFont typeface="Wingdings" panose="05000000000000000000" pitchFamily="2" charset="2"/>
              <a:buChar char="§"/>
            </a:pPr>
            <a:r>
              <a:rPr lang="en-US" sz="1800" dirty="0">
                <a:solidFill>
                  <a:schemeClr val="tx2">
                    <a:lumMod val="75000"/>
                  </a:schemeClr>
                </a:solidFill>
                <a:latin typeface="Arial"/>
                <a:ea typeface="Arial"/>
                <a:cs typeface="Arial"/>
              </a:rPr>
              <a:t>Model application</a:t>
            </a:r>
          </a:p>
          <a:p>
            <a:pPr algn="l">
              <a:buFont typeface="Wingdings" panose="05000000000000000000" pitchFamily="2" charset="2"/>
              <a:buChar char="§"/>
            </a:pPr>
            <a:r>
              <a:rPr lang="en-US" sz="1800" dirty="0">
                <a:solidFill>
                  <a:schemeClr val="tx2">
                    <a:lumMod val="75000"/>
                  </a:schemeClr>
                </a:solidFill>
                <a:latin typeface="Arial"/>
                <a:ea typeface="Arial"/>
                <a:cs typeface="Arial"/>
              </a:rPr>
              <a:t>Churn prediction</a:t>
            </a:r>
          </a:p>
          <a:p>
            <a:pPr algn="l">
              <a:buFont typeface="Wingdings" panose="05000000000000000000" pitchFamily="2" charset="2"/>
              <a:buChar char="§"/>
            </a:pPr>
            <a:r>
              <a:rPr lang="en-US" sz="1800" dirty="0">
                <a:solidFill>
                  <a:schemeClr val="tx2">
                    <a:lumMod val="75000"/>
                  </a:schemeClr>
                </a:solidFill>
                <a:latin typeface="Arial"/>
                <a:ea typeface="Arial"/>
                <a:cs typeface="Arial"/>
              </a:rPr>
              <a:t>Retention Strategies</a:t>
            </a:r>
          </a:p>
        </p:txBody>
      </p:sp>
      <p:sp>
        <p:nvSpPr>
          <p:cNvPr id="5" name="TextBox 4"/>
          <p:cNvSpPr txBox="1"/>
          <p:nvPr/>
        </p:nvSpPr>
        <p:spPr>
          <a:xfrm>
            <a:off x="5545394" y="1371880"/>
            <a:ext cx="3264310"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sz="1800" dirty="0">
                <a:solidFill>
                  <a:schemeClr val="tx2">
                    <a:lumMod val="75000"/>
                  </a:schemeClr>
                </a:solidFill>
                <a:sym typeface="Zen Kaku Gothic New"/>
              </a:rPr>
              <a:t>By combining goals and approach, a company can build a robust system for anticipating customer churn and taking proactive actions to retain them, contributing to improved financial performance and enhanced customer loyalty.</a:t>
            </a:r>
          </a:p>
        </p:txBody>
      </p:sp>
      <p:sp>
        <p:nvSpPr>
          <p:cNvPr id="6" name="TextBox 5"/>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28</a:t>
            </a:r>
            <a:endParaRPr lang="en-US" dirty="0">
              <a:solidFill>
                <a:schemeClr val="tx2">
                  <a:lumMod val="75000"/>
                </a:schemeClr>
              </a:solidFill>
            </a:endParaRPr>
          </a:p>
        </p:txBody>
      </p:sp>
    </p:spTree>
    <p:extLst>
      <p:ext uri="{BB962C8B-B14F-4D97-AF65-F5344CB8AC3E}">
        <p14:creationId xmlns:p14="http://schemas.microsoft.com/office/powerpoint/2010/main" val="290363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083" y="570271"/>
            <a:ext cx="6656439" cy="4219007"/>
          </a:xfrm>
          <a:prstGeom prst="rect">
            <a:avLst/>
          </a:prstGeom>
        </p:spPr>
      </p:pic>
      <p:sp>
        <p:nvSpPr>
          <p:cNvPr id="6" name="TextBox 5"/>
          <p:cNvSpPr txBox="1"/>
          <p:nvPr/>
        </p:nvSpPr>
        <p:spPr>
          <a:xfrm>
            <a:off x="265473" y="2351849"/>
            <a:ext cx="1897626" cy="615553"/>
          </a:xfrm>
          <a:prstGeom prst="rect">
            <a:avLst/>
          </a:prstGeom>
          <a:noFill/>
        </p:spPr>
        <p:txBody>
          <a:bodyPr wrap="square" rtlCol="0">
            <a:spAutoFit/>
          </a:bodyPr>
          <a:lstStyle/>
          <a:p>
            <a:pPr algn="ctr"/>
            <a:r>
              <a:rPr lang="en-US" sz="2000" b="1" dirty="0" smtClean="0">
                <a:solidFill>
                  <a:schemeClr val="tx2">
                    <a:lumMod val="75000"/>
                  </a:schemeClr>
                </a:solidFill>
              </a:rPr>
              <a:t>Box Plot</a:t>
            </a:r>
          </a:p>
          <a:p>
            <a:pPr algn="ctr"/>
            <a:r>
              <a:rPr lang="en-US" dirty="0" smtClean="0">
                <a:solidFill>
                  <a:schemeClr val="tx2">
                    <a:lumMod val="75000"/>
                  </a:schemeClr>
                </a:solidFill>
              </a:rPr>
              <a:t>Tenure and Churn </a:t>
            </a:r>
            <a:endParaRPr lang="en-US" dirty="0">
              <a:solidFill>
                <a:schemeClr val="tx2">
                  <a:lumMod val="75000"/>
                </a:schemeClr>
              </a:solidFill>
            </a:endParaRPr>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29</a:t>
            </a:r>
            <a:endParaRPr lang="en-US" dirty="0">
              <a:solidFill>
                <a:schemeClr val="tx2">
                  <a:lumMod val="75000"/>
                </a:schemeClr>
              </a:solidFill>
            </a:endParaRPr>
          </a:p>
        </p:txBody>
      </p:sp>
    </p:spTree>
    <p:extLst>
      <p:ext uri="{BB962C8B-B14F-4D97-AF65-F5344CB8AC3E}">
        <p14:creationId xmlns:p14="http://schemas.microsoft.com/office/powerpoint/2010/main" val="8277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B3A6E0-7681-4D50-8D88-EF5B4B11F313}"/>
              </a:ext>
            </a:extLst>
          </p:cNvPr>
          <p:cNvSpPr>
            <a:spLocks noGrp="1"/>
          </p:cNvSpPr>
          <p:nvPr>
            <p:ph type="body" idx="1"/>
          </p:nvPr>
        </p:nvSpPr>
        <p:spPr>
          <a:xfrm>
            <a:off x="239524" y="1126997"/>
            <a:ext cx="8383366" cy="3633045"/>
          </a:xfrm>
        </p:spPr>
        <p:txBody>
          <a:bodyPr/>
          <a:lstStyle/>
          <a:p>
            <a:pPr algn="l">
              <a:buFont typeface="+mj-lt"/>
              <a:buAutoNum type="arabicParenR"/>
            </a:pPr>
            <a:r>
              <a:rPr lang="en-US" sz="1800" b="1" dirty="0">
                <a:solidFill>
                  <a:schemeClr val="tx2">
                    <a:lumMod val="75000"/>
                  </a:schemeClr>
                </a:solidFill>
                <a:latin typeface="Roboto Slab" panose="020B0604020202020204" charset="0"/>
                <a:ea typeface="Roboto Slab" panose="020B0604020202020204" charset="0"/>
                <a:cs typeface="Rajdhani"/>
                <a:sym typeface="Rajdhani"/>
              </a:rPr>
              <a:t>Introduction</a:t>
            </a:r>
          </a:p>
          <a:p>
            <a:pPr algn="l">
              <a:buFont typeface="+mj-lt"/>
              <a:buAutoNum type="arabicParenR"/>
            </a:pPr>
            <a:r>
              <a:rPr lang="en-US" sz="1800" b="1" dirty="0" smtClean="0">
                <a:solidFill>
                  <a:schemeClr val="tx2">
                    <a:lumMod val="75000"/>
                  </a:schemeClr>
                </a:solidFill>
                <a:latin typeface="Roboto Slab" panose="020B0604020202020204" charset="0"/>
                <a:ea typeface="Roboto Slab" panose="020B0604020202020204" charset="0"/>
                <a:cs typeface="Rajdhani"/>
                <a:sym typeface="Rajdhani"/>
              </a:rPr>
              <a:t>Problem Statement</a:t>
            </a:r>
          </a:p>
          <a:p>
            <a:pPr algn="l">
              <a:buFont typeface="+mj-lt"/>
              <a:buAutoNum type="arabicParenR"/>
            </a:pPr>
            <a:r>
              <a:rPr lang="en-US" sz="1800" b="1" dirty="0" smtClean="0">
                <a:solidFill>
                  <a:schemeClr val="tx2">
                    <a:lumMod val="75000"/>
                  </a:schemeClr>
                </a:solidFill>
                <a:latin typeface="Roboto Slab" panose="020B0604020202020204" charset="0"/>
                <a:ea typeface="Roboto Slab" panose="020B0604020202020204" charset="0"/>
                <a:cs typeface="Rajdhani"/>
                <a:sym typeface="Rajdhani"/>
              </a:rPr>
              <a:t>Features</a:t>
            </a:r>
            <a:endParaRPr lang="ar-EG" sz="1800" b="1" dirty="0" smtClean="0">
              <a:solidFill>
                <a:schemeClr val="tx2">
                  <a:lumMod val="75000"/>
                </a:schemeClr>
              </a:solidFill>
              <a:latin typeface="Roboto Slab" panose="020B0604020202020204" charset="0"/>
              <a:ea typeface="Roboto Slab" panose="020B0604020202020204" charset="0"/>
              <a:cs typeface="Rajdhani"/>
              <a:sym typeface="Rajdhani"/>
            </a:endParaRPr>
          </a:p>
          <a:p>
            <a:pPr algn="l">
              <a:buFont typeface="+mj-lt"/>
              <a:buAutoNum type="arabicParenR"/>
            </a:pPr>
            <a:r>
              <a:rPr lang="en-US" sz="1800" b="1" dirty="0" smtClean="0">
                <a:solidFill>
                  <a:schemeClr val="tx2">
                    <a:lumMod val="75000"/>
                  </a:schemeClr>
                </a:solidFill>
                <a:latin typeface="Roboto Slab" panose="020B0604020202020204" charset="0"/>
                <a:ea typeface="Roboto Slab" panose="020B0604020202020204" charset="0"/>
                <a:cs typeface="Rajdhani"/>
              </a:rPr>
              <a:t>Difference </a:t>
            </a:r>
            <a:r>
              <a:rPr lang="en-US" sz="1800" b="1" dirty="0">
                <a:solidFill>
                  <a:schemeClr val="tx2">
                    <a:lumMod val="75000"/>
                  </a:schemeClr>
                </a:solidFill>
                <a:latin typeface="Roboto Slab" panose="020B0604020202020204" charset="0"/>
                <a:ea typeface="Roboto Slab" panose="020B0604020202020204" charset="0"/>
                <a:cs typeface="Rajdhani"/>
              </a:rPr>
              <a:t>between Linear Regression and Logistic Regression and Cox </a:t>
            </a:r>
            <a:r>
              <a:rPr lang="en-US" sz="1800" b="1" dirty="0" smtClean="0">
                <a:solidFill>
                  <a:schemeClr val="tx2">
                    <a:lumMod val="75000"/>
                  </a:schemeClr>
                </a:solidFill>
                <a:latin typeface="Roboto Slab" panose="020B0604020202020204" charset="0"/>
                <a:ea typeface="Roboto Slab" panose="020B0604020202020204" charset="0"/>
                <a:cs typeface="Rajdhani"/>
              </a:rPr>
              <a:t>Regression</a:t>
            </a:r>
            <a:endParaRPr lang="ar-EG" sz="1800" b="1" dirty="0" smtClean="0">
              <a:solidFill>
                <a:schemeClr val="tx2">
                  <a:lumMod val="75000"/>
                </a:schemeClr>
              </a:solidFill>
              <a:latin typeface="Roboto Slab" panose="020B0604020202020204" charset="0"/>
              <a:ea typeface="Roboto Slab" panose="020B0604020202020204" charset="0"/>
              <a:cs typeface="Rajdhani"/>
            </a:endParaRPr>
          </a:p>
          <a:p>
            <a:pPr lvl="0" algn="l">
              <a:buFont typeface="+mj-lt"/>
              <a:buAutoNum type="arabicParenR"/>
            </a:pPr>
            <a:r>
              <a:rPr lang="en-US" sz="1800" b="1" dirty="0">
                <a:solidFill>
                  <a:schemeClr val="tx2">
                    <a:lumMod val="75000"/>
                  </a:schemeClr>
                </a:solidFill>
                <a:latin typeface="Roboto Slab" panose="020B0604020202020204" charset="0"/>
                <a:ea typeface="Roboto Slab" panose="020B0604020202020204" charset="0"/>
                <a:cs typeface="Rajdhani"/>
              </a:rPr>
              <a:t>Survival </a:t>
            </a:r>
            <a:r>
              <a:rPr lang="en-US" sz="1800" b="1" dirty="0" smtClean="0">
                <a:solidFill>
                  <a:schemeClr val="tx2">
                    <a:lumMod val="75000"/>
                  </a:schemeClr>
                </a:solidFill>
                <a:latin typeface="Roboto Slab" panose="020B0604020202020204" charset="0"/>
                <a:ea typeface="Roboto Slab" panose="020B0604020202020204" charset="0"/>
                <a:cs typeface="Rajdhani"/>
              </a:rPr>
              <a:t>Analysis</a:t>
            </a:r>
          </a:p>
          <a:p>
            <a:pPr algn="l">
              <a:buFont typeface="+mj-lt"/>
              <a:buAutoNum type="arabicParenR"/>
            </a:pPr>
            <a:r>
              <a:rPr lang="en-US" sz="1800" b="1" dirty="0" smtClean="0">
                <a:solidFill>
                  <a:schemeClr val="tx2">
                    <a:lumMod val="75000"/>
                  </a:schemeClr>
                </a:solidFill>
                <a:latin typeface="Roboto Slab" panose="020B0604020202020204" charset="0"/>
                <a:ea typeface="Roboto Slab" panose="020B0604020202020204" charset="0"/>
                <a:cs typeface="Rajdhani"/>
              </a:rPr>
              <a:t>Four Level Analytics</a:t>
            </a:r>
          </a:p>
          <a:p>
            <a:pPr algn="l">
              <a:buFont typeface="+mj-lt"/>
              <a:buAutoNum type="arabicParenR"/>
            </a:pPr>
            <a:r>
              <a:rPr lang="en-US" sz="1800" b="1" dirty="0">
                <a:solidFill>
                  <a:schemeClr val="tx2">
                    <a:lumMod val="75000"/>
                  </a:schemeClr>
                </a:solidFill>
                <a:latin typeface="Roboto Slab" panose="020B0604020202020204" charset="0"/>
                <a:ea typeface="Roboto Slab" panose="020B0604020202020204" charset="0"/>
                <a:cs typeface="Rajdhani"/>
              </a:rPr>
              <a:t>Data Understanding</a:t>
            </a:r>
            <a:endParaRPr lang="en-US" sz="1800" b="1" dirty="0">
              <a:solidFill>
                <a:schemeClr val="tx2">
                  <a:lumMod val="75000"/>
                </a:schemeClr>
              </a:solidFill>
              <a:latin typeface="Roboto Slab" panose="020B0604020202020204" charset="0"/>
              <a:ea typeface="Roboto Slab" panose="020B0604020202020204" charset="0"/>
              <a:cs typeface="Rajdhani"/>
              <a:sym typeface="Rajdhani"/>
            </a:endParaRPr>
          </a:p>
          <a:p>
            <a:pPr algn="l">
              <a:buFont typeface="+mj-lt"/>
              <a:buAutoNum type="arabicParenR"/>
            </a:pPr>
            <a:r>
              <a:rPr lang="en-US" sz="1800" b="1" dirty="0" smtClean="0">
                <a:solidFill>
                  <a:schemeClr val="tx2">
                    <a:lumMod val="75000"/>
                  </a:schemeClr>
                </a:solidFill>
                <a:latin typeface="Roboto Slab" panose="020B0604020202020204" charset="0"/>
                <a:ea typeface="Roboto Slab" panose="020B0604020202020204" charset="0"/>
                <a:cs typeface="Rajdhani"/>
                <a:sym typeface="Rajdhani"/>
              </a:rPr>
              <a:t>Objectives </a:t>
            </a:r>
            <a:r>
              <a:rPr lang="en-US" sz="1800" b="1" dirty="0">
                <a:solidFill>
                  <a:schemeClr val="tx2">
                    <a:lumMod val="75000"/>
                  </a:schemeClr>
                </a:solidFill>
                <a:latin typeface="Roboto Slab" panose="020B0604020202020204" charset="0"/>
                <a:ea typeface="Roboto Slab" panose="020B0604020202020204" charset="0"/>
                <a:cs typeface="Rajdhani"/>
                <a:sym typeface="Rajdhani"/>
              </a:rPr>
              <a:t>And Approach</a:t>
            </a:r>
          </a:p>
          <a:p>
            <a:pPr algn="l">
              <a:buFont typeface="+mj-lt"/>
              <a:buAutoNum type="arabicParenR"/>
            </a:pPr>
            <a:r>
              <a:rPr lang="en-US" sz="1800" b="1" dirty="0">
                <a:solidFill>
                  <a:schemeClr val="tx2">
                    <a:lumMod val="75000"/>
                  </a:schemeClr>
                </a:solidFill>
                <a:latin typeface="Roboto Slab" panose="020B0604020202020204" charset="0"/>
                <a:ea typeface="Roboto Slab" panose="020B0604020202020204" charset="0"/>
                <a:cs typeface="Rajdhani"/>
                <a:sym typeface="Rajdhani"/>
              </a:rPr>
              <a:t>Future </a:t>
            </a:r>
            <a:r>
              <a:rPr lang="en-US" sz="1800" b="1" dirty="0" smtClean="0">
                <a:solidFill>
                  <a:schemeClr val="tx2">
                    <a:lumMod val="75000"/>
                  </a:schemeClr>
                </a:solidFill>
                <a:latin typeface="Roboto Slab" panose="020B0604020202020204" charset="0"/>
                <a:ea typeface="Roboto Slab" panose="020B0604020202020204" charset="0"/>
                <a:cs typeface="Rajdhani"/>
                <a:sym typeface="Rajdhani"/>
              </a:rPr>
              <a:t>Work</a:t>
            </a:r>
            <a:endParaRPr lang="en-US" sz="1800" b="1" dirty="0" smtClean="0">
              <a:solidFill>
                <a:schemeClr val="tx2">
                  <a:lumMod val="75000"/>
                </a:schemeClr>
              </a:solidFill>
              <a:latin typeface="Roboto Slab" panose="020B0604020202020204" charset="0"/>
              <a:ea typeface="Roboto Slab" panose="020B0604020202020204" charset="0"/>
              <a:sym typeface="Rajdhani"/>
            </a:endParaRPr>
          </a:p>
          <a:p>
            <a:pPr algn="l">
              <a:buFont typeface="+mj-lt"/>
              <a:buAutoNum type="arabicParenR"/>
            </a:pPr>
            <a:r>
              <a:rPr lang="en-US" sz="1800" b="1" dirty="0" smtClean="0">
                <a:solidFill>
                  <a:schemeClr val="tx2">
                    <a:lumMod val="75000"/>
                  </a:schemeClr>
                </a:solidFill>
                <a:latin typeface="Roboto Slab" panose="020B0604020202020204" charset="0"/>
                <a:ea typeface="Roboto Slab" panose="020B0604020202020204" charset="0"/>
                <a:cs typeface="Rajdhani"/>
                <a:sym typeface="Rajdhani"/>
              </a:rPr>
              <a:t>Conclusions</a:t>
            </a:r>
            <a:endParaRPr lang="en-US" sz="1800" b="1" dirty="0">
              <a:solidFill>
                <a:schemeClr val="tx2">
                  <a:lumMod val="75000"/>
                </a:schemeClr>
              </a:solidFill>
              <a:latin typeface="Roboto Slab" panose="020B0604020202020204" charset="0"/>
              <a:ea typeface="Roboto Slab" panose="020B0604020202020204" charset="0"/>
              <a:cs typeface="Rajdhani"/>
              <a:sym typeface="Rajdhani"/>
            </a:endParaRPr>
          </a:p>
          <a:p>
            <a:pPr algn="l">
              <a:buFont typeface="+mj-lt"/>
              <a:buAutoNum type="arabicParenR"/>
            </a:pPr>
            <a:r>
              <a:rPr lang="en-US" sz="1800" b="1" dirty="0">
                <a:solidFill>
                  <a:schemeClr val="tx2">
                    <a:lumMod val="75000"/>
                  </a:schemeClr>
                </a:solidFill>
                <a:latin typeface="Roboto Slab" panose="020B0604020202020204" charset="0"/>
                <a:ea typeface="Roboto Slab" panose="020B0604020202020204" charset="0"/>
                <a:cs typeface="Rajdhani"/>
                <a:sym typeface="Rajdhani"/>
              </a:rPr>
              <a:t>References</a:t>
            </a:r>
            <a:endParaRPr lang="en-US" sz="1800" b="1" dirty="0" smtClean="0">
              <a:solidFill>
                <a:schemeClr val="tx2">
                  <a:lumMod val="75000"/>
                </a:schemeClr>
              </a:solidFill>
            </a:endParaRPr>
          </a:p>
          <a:p>
            <a:pPr marL="152400" indent="0" algn="l">
              <a:buNone/>
            </a:pPr>
            <a:endParaRPr lang="en-US" sz="1600" dirty="0"/>
          </a:p>
          <a:p>
            <a:pPr marL="152400" indent="0" algn="l">
              <a:buNone/>
            </a:pPr>
            <a:r>
              <a:rPr lang="en-US" sz="1800" dirty="0"/>
              <a:t/>
            </a:r>
            <a:br>
              <a:rPr lang="en-US" sz="1800" dirty="0"/>
            </a:br>
            <a:endParaRPr lang="en-US" sz="1800" dirty="0"/>
          </a:p>
          <a:p>
            <a:endParaRPr lang="en-US" dirty="0"/>
          </a:p>
        </p:txBody>
      </p:sp>
      <p:sp>
        <p:nvSpPr>
          <p:cNvPr id="5" name="Arrow: Right 4">
            <a:extLst>
              <a:ext uri="{FF2B5EF4-FFF2-40B4-BE49-F238E27FC236}">
                <a16:creationId xmlns:a16="http://schemas.microsoft.com/office/drawing/2014/main" id="{656CB2E4-F7A6-4D89-BF66-14C6DF311B43}"/>
              </a:ext>
            </a:extLst>
          </p:cNvPr>
          <p:cNvSpPr/>
          <p:nvPr/>
        </p:nvSpPr>
        <p:spPr>
          <a:xfrm>
            <a:off x="465665" y="345873"/>
            <a:ext cx="2347079" cy="899111"/>
          </a:xfrm>
          <a:prstGeom prst="rightArrow">
            <a:avLst>
              <a:gd name="adj1" fmla="val 50000"/>
              <a:gd name="adj2" fmla="val 511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Outline</a:t>
            </a:r>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3</a:t>
            </a:r>
            <a:endParaRPr lang="en-US" dirty="0">
              <a:solidFill>
                <a:schemeClr val="tx2">
                  <a:lumMod val="75000"/>
                </a:schemeClr>
              </a:solidFill>
            </a:endParaRPr>
          </a:p>
        </p:txBody>
      </p:sp>
    </p:spTree>
    <p:extLst>
      <p:ext uri="{BB962C8B-B14F-4D97-AF65-F5344CB8AC3E}">
        <p14:creationId xmlns:p14="http://schemas.microsoft.com/office/powerpoint/2010/main" val="162537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922" y="580104"/>
            <a:ext cx="6725265" cy="4277032"/>
          </a:xfrm>
          <a:prstGeom prst="rect">
            <a:avLst/>
          </a:prstGeom>
        </p:spPr>
      </p:pic>
      <p:sp>
        <p:nvSpPr>
          <p:cNvPr id="6" name="TextBox 5"/>
          <p:cNvSpPr txBox="1"/>
          <p:nvPr/>
        </p:nvSpPr>
        <p:spPr>
          <a:xfrm>
            <a:off x="324465" y="2212258"/>
            <a:ext cx="1681316" cy="830997"/>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Monthly Charges</a:t>
            </a:r>
          </a:p>
          <a:p>
            <a:pPr algn="ctr"/>
            <a:r>
              <a:rPr lang="en-US" dirty="0" smtClean="0">
                <a:solidFill>
                  <a:schemeClr val="tx2">
                    <a:lumMod val="75000"/>
                  </a:schemeClr>
                </a:solidFill>
              </a:rPr>
              <a:t>and </a:t>
            </a:r>
            <a:r>
              <a:rPr lang="en-US" dirty="0">
                <a:solidFill>
                  <a:schemeClr val="tx2">
                    <a:lumMod val="75000"/>
                  </a:schemeClr>
                </a:solidFill>
              </a:rPr>
              <a:t>Churn </a:t>
            </a:r>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30</a:t>
            </a:r>
            <a:endParaRPr lang="en-US" dirty="0">
              <a:solidFill>
                <a:schemeClr val="tx2">
                  <a:lumMod val="75000"/>
                </a:schemeClr>
              </a:solidFill>
            </a:endParaRPr>
          </a:p>
        </p:txBody>
      </p:sp>
    </p:spTree>
    <p:extLst>
      <p:ext uri="{BB962C8B-B14F-4D97-AF65-F5344CB8AC3E}">
        <p14:creationId xmlns:p14="http://schemas.microsoft.com/office/powerpoint/2010/main" val="340110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385" y="567104"/>
            <a:ext cx="6400799" cy="4273530"/>
          </a:xfrm>
          <a:prstGeom prst="rect">
            <a:avLst/>
          </a:prstGeom>
        </p:spPr>
      </p:pic>
      <p:sp>
        <p:nvSpPr>
          <p:cNvPr id="6" name="TextBox 5"/>
          <p:cNvSpPr txBox="1"/>
          <p:nvPr/>
        </p:nvSpPr>
        <p:spPr>
          <a:xfrm>
            <a:off x="334297" y="2288371"/>
            <a:ext cx="1710813" cy="830997"/>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Contract </a:t>
            </a:r>
            <a:r>
              <a:rPr lang="en-US" dirty="0">
                <a:solidFill>
                  <a:schemeClr val="tx2">
                    <a:lumMod val="75000"/>
                  </a:schemeClr>
                </a:solidFill>
              </a:rPr>
              <a:t>and Churn </a:t>
            </a:r>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31</a:t>
            </a:r>
            <a:endParaRPr lang="en-US" dirty="0">
              <a:solidFill>
                <a:schemeClr val="tx2">
                  <a:lumMod val="75000"/>
                </a:schemeClr>
              </a:solidFill>
            </a:endParaRPr>
          </a:p>
        </p:txBody>
      </p:sp>
    </p:spTree>
    <p:extLst>
      <p:ext uri="{BB962C8B-B14F-4D97-AF65-F5344CB8AC3E}">
        <p14:creationId xmlns:p14="http://schemas.microsoft.com/office/powerpoint/2010/main" val="111123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891" y="609600"/>
            <a:ext cx="6410631" cy="4269780"/>
          </a:xfrm>
          <a:prstGeom prst="rect">
            <a:avLst/>
          </a:prstGeom>
        </p:spPr>
      </p:pic>
      <p:sp>
        <p:nvSpPr>
          <p:cNvPr id="6" name="TextBox 5"/>
          <p:cNvSpPr txBox="1"/>
          <p:nvPr/>
        </p:nvSpPr>
        <p:spPr>
          <a:xfrm>
            <a:off x="353961" y="2261420"/>
            <a:ext cx="1976284" cy="615553"/>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Gender </a:t>
            </a:r>
            <a:r>
              <a:rPr lang="en-US" dirty="0">
                <a:solidFill>
                  <a:schemeClr val="tx2">
                    <a:lumMod val="75000"/>
                  </a:schemeClr>
                </a:solidFill>
              </a:rPr>
              <a:t>and Churn </a:t>
            </a:r>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32</a:t>
            </a:r>
            <a:endParaRPr lang="en-US" dirty="0">
              <a:solidFill>
                <a:schemeClr val="tx2">
                  <a:lumMod val="75000"/>
                </a:schemeClr>
              </a:solidFill>
            </a:endParaRPr>
          </a:p>
        </p:txBody>
      </p:sp>
    </p:spTree>
    <p:extLst>
      <p:ext uri="{BB962C8B-B14F-4D97-AF65-F5344CB8AC3E}">
        <p14:creationId xmlns:p14="http://schemas.microsoft.com/office/powerpoint/2010/main" val="32280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26" y="688259"/>
            <a:ext cx="6440130" cy="4135951"/>
          </a:xfrm>
          <a:prstGeom prst="rect">
            <a:avLst/>
          </a:prstGeom>
        </p:spPr>
      </p:pic>
      <p:sp>
        <p:nvSpPr>
          <p:cNvPr id="6" name="TextBox 5"/>
          <p:cNvSpPr txBox="1"/>
          <p:nvPr/>
        </p:nvSpPr>
        <p:spPr>
          <a:xfrm>
            <a:off x="403122" y="2153265"/>
            <a:ext cx="1769807"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Dependents </a:t>
            </a:r>
            <a:r>
              <a:rPr lang="en-US" dirty="0">
                <a:solidFill>
                  <a:schemeClr val="tx2">
                    <a:lumMod val="75000"/>
                  </a:schemeClr>
                </a:solidFill>
              </a:rPr>
              <a:t>and Churn </a:t>
            </a:r>
          </a:p>
          <a:p>
            <a:endParaRPr lang="en-US" dirty="0"/>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33</a:t>
            </a:r>
            <a:endParaRPr lang="en-US" dirty="0">
              <a:solidFill>
                <a:schemeClr val="tx2">
                  <a:lumMod val="75000"/>
                </a:schemeClr>
              </a:solidFill>
            </a:endParaRPr>
          </a:p>
        </p:txBody>
      </p:sp>
    </p:spTree>
    <p:extLst>
      <p:ext uri="{BB962C8B-B14F-4D97-AF65-F5344CB8AC3E}">
        <p14:creationId xmlns:p14="http://schemas.microsoft.com/office/powerpoint/2010/main" val="71798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071" y="631323"/>
            <a:ext cx="6538451" cy="4234450"/>
          </a:xfrm>
          <a:prstGeom prst="rect">
            <a:avLst/>
          </a:prstGeom>
        </p:spPr>
      </p:pic>
      <p:sp>
        <p:nvSpPr>
          <p:cNvPr id="6" name="TextBox 5"/>
          <p:cNvSpPr txBox="1"/>
          <p:nvPr/>
        </p:nvSpPr>
        <p:spPr>
          <a:xfrm>
            <a:off x="363795" y="2333050"/>
            <a:ext cx="1779638" cy="830997"/>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Partner </a:t>
            </a:r>
            <a:r>
              <a:rPr lang="en-US" dirty="0">
                <a:solidFill>
                  <a:schemeClr val="tx2">
                    <a:lumMod val="75000"/>
                  </a:schemeClr>
                </a:solidFill>
              </a:rPr>
              <a:t>and Churn </a:t>
            </a:r>
          </a:p>
          <a:p>
            <a:endParaRPr lang="en-US" dirty="0"/>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34</a:t>
            </a:r>
            <a:endParaRPr lang="en-US" dirty="0">
              <a:solidFill>
                <a:schemeClr val="tx2">
                  <a:lumMod val="75000"/>
                </a:schemeClr>
              </a:solidFill>
            </a:endParaRPr>
          </a:p>
        </p:txBody>
      </p:sp>
    </p:spTree>
    <p:extLst>
      <p:ext uri="{BB962C8B-B14F-4D97-AF65-F5344CB8AC3E}">
        <p14:creationId xmlns:p14="http://schemas.microsoft.com/office/powerpoint/2010/main" val="355030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890" y="570271"/>
            <a:ext cx="6400800" cy="4270413"/>
          </a:xfrm>
          <a:prstGeom prst="rect">
            <a:avLst/>
          </a:prstGeom>
        </p:spPr>
      </p:pic>
      <p:sp>
        <p:nvSpPr>
          <p:cNvPr id="6" name="TextBox 5"/>
          <p:cNvSpPr txBox="1"/>
          <p:nvPr/>
        </p:nvSpPr>
        <p:spPr>
          <a:xfrm>
            <a:off x="363793" y="2192593"/>
            <a:ext cx="1720646" cy="830997"/>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Payment Method </a:t>
            </a:r>
            <a:r>
              <a:rPr lang="en-US" dirty="0">
                <a:solidFill>
                  <a:schemeClr val="tx2">
                    <a:lumMod val="75000"/>
                  </a:schemeClr>
                </a:solidFill>
              </a:rPr>
              <a:t>and Churn </a:t>
            </a:r>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35</a:t>
            </a:r>
            <a:endParaRPr lang="en-US" dirty="0">
              <a:solidFill>
                <a:schemeClr val="tx2">
                  <a:lumMod val="75000"/>
                </a:schemeClr>
              </a:solidFill>
            </a:endParaRPr>
          </a:p>
        </p:txBody>
      </p:sp>
    </p:spTree>
    <p:extLst>
      <p:ext uri="{BB962C8B-B14F-4D97-AF65-F5344CB8AC3E}">
        <p14:creationId xmlns:p14="http://schemas.microsoft.com/office/powerpoint/2010/main" val="313881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702" y="599440"/>
            <a:ext cx="6522719" cy="4256421"/>
          </a:xfrm>
          <a:prstGeom prst="rect">
            <a:avLst/>
          </a:prstGeom>
        </p:spPr>
      </p:pic>
      <p:sp>
        <p:nvSpPr>
          <p:cNvPr id="6" name="TextBox 5"/>
          <p:cNvSpPr txBox="1"/>
          <p:nvPr/>
        </p:nvSpPr>
        <p:spPr>
          <a:xfrm>
            <a:off x="508000" y="2194560"/>
            <a:ext cx="1696720" cy="830997"/>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Senior Citizen</a:t>
            </a:r>
          </a:p>
          <a:p>
            <a:pPr algn="ctr"/>
            <a:r>
              <a:rPr lang="en-US" dirty="0" smtClean="0">
                <a:solidFill>
                  <a:schemeClr val="tx2">
                    <a:lumMod val="75000"/>
                  </a:schemeClr>
                </a:solidFill>
              </a:rPr>
              <a:t> </a:t>
            </a:r>
            <a:r>
              <a:rPr lang="en-US" dirty="0">
                <a:solidFill>
                  <a:schemeClr val="tx2">
                    <a:lumMod val="75000"/>
                  </a:schemeClr>
                </a:solidFill>
              </a:rPr>
              <a:t>and Churn </a:t>
            </a:r>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36</a:t>
            </a:r>
            <a:endParaRPr lang="en-US" dirty="0">
              <a:solidFill>
                <a:schemeClr val="tx2">
                  <a:lumMod val="75000"/>
                </a:schemeClr>
              </a:solidFill>
            </a:endParaRPr>
          </a:p>
        </p:txBody>
      </p:sp>
    </p:spTree>
    <p:extLst>
      <p:ext uri="{BB962C8B-B14F-4D97-AF65-F5344CB8AC3E}">
        <p14:creationId xmlns:p14="http://schemas.microsoft.com/office/powerpoint/2010/main" val="150355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559" y="589280"/>
            <a:ext cx="6522720" cy="4297680"/>
          </a:xfrm>
          <a:prstGeom prst="rect">
            <a:avLst/>
          </a:prstGeom>
        </p:spPr>
      </p:pic>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Device protection </a:t>
            </a:r>
            <a:r>
              <a:rPr lang="en-US" dirty="0">
                <a:solidFill>
                  <a:schemeClr val="tx2">
                    <a:lumMod val="75000"/>
                  </a:schemeClr>
                </a:solidFill>
              </a:rPr>
              <a:t>and Churn </a:t>
            </a:r>
          </a:p>
          <a:p>
            <a:endParaRPr lang="en-US" dirty="0"/>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37</a:t>
            </a:r>
            <a:endParaRPr lang="en-US" dirty="0">
              <a:solidFill>
                <a:schemeClr val="tx2">
                  <a:lumMod val="75000"/>
                </a:schemeClr>
              </a:solidFill>
            </a:endParaRPr>
          </a:p>
        </p:txBody>
      </p:sp>
    </p:spTree>
    <p:extLst>
      <p:ext uri="{BB962C8B-B14F-4D97-AF65-F5344CB8AC3E}">
        <p14:creationId xmlns:p14="http://schemas.microsoft.com/office/powerpoint/2010/main" val="309146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Internet Service </a:t>
            </a:r>
            <a:r>
              <a:rPr lang="en-US" dirty="0">
                <a:solidFill>
                  <a:schemeClr val="tx2">
                    <a:lumMod val="75000"/>
                  </a:schemeClr>
                </a:solidFill>
              </a:rPr>
              <a:t>and 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8" y="602368"/>
            <a:ext cx="6371303" cy="4271503"/>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38</a:t>
            </a:r>
            <a:endParaRPr lang="en-US" dirty="0">
              <a:solidFill>
                <a:schemeClr val="tx2">
                  <a:lumMod val="75000"/>
                </a:schemeClr>
              </a:solidFill>
            </a:endParaRPr>
          </a:p>
        </p:txBody>
      </p:sp>
    </p:spTree>
    <p:extLst>
      <p:ext uri="{BB962C8B-B14F-4D97-AF65-F5344CB8AC3E}">
        <p14:creationId xmlns:p14="http://schemas.microsoft.com/office/powerpoint/2010/main" val="221551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Paperless Billing </a:t>
            </a:r>
            <a:r>
              <a:rPr lang="en-US" dirty="0">
                <a:solidFill>
                  <a:schemeClr val="tx2">
                    <a:lumMod val="75000"/>
                  </a:schemeClr>
                </a:solidFill>
              </a:rPr>
              <a:t>and 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220" y="665263"/>
            <a:ext cx="6371303" cy="4002861"/>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39</a:t>
            </a:r>
            <a:endParaRPr lang="en-US" dirty="0">
              <a:solidFill>
                <a:schemeClr val="tx2">
                  <a:lumMod val="75000"/>
                </a:schemeClr>
              </a:solidFill>
            </a:endParaRPr>
          </a:p>
        </p:txBody>
      </p:sp>
    </p:spTree>
    <p:extLst>
      <p:ext uri="{BB962C8B-B14F-4D97-AF65-F5344CB8AC3E}">
        <p14:creationId xmlns:p14="http://schemas.microsoft.com/office/powerpoint/2010/main" val="398068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6;p24">
            <a:extLst>
              <a:ext uri="{FF2B5EF4-FFF2-40B4-BE49-F238E27FC236}">
                <a16:creationId xmlns:a16="http://schemas.microsoft.com/office/drawing/2014/main" id="{ABA909F2-3475-4F3E-929E-ECD81E270170}"/>
              </a:ext>
            </a:extLst>
          </p:cNvPr>
          <p:cNvSpPr/>
          <p:nvPr/>
        </p:nvSpPr>
        <p:spPr>
          <a:xfrm>
            <a:off x="0" y="1500240"/>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5" name="TextBox 4"/>
          <p:cNvSpPr txBox="1"/>
          <p:nvPr/>
        </p:nvSpPr>
        <p:spPr>
          <a:xfrm>
            <a:off x="742950" y="2505292"/>
            <a:ext cx="5008988" cy="109260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6500" b="1" dirty="0">
                <a:ln/>
                <a:solidFill>
                  <a:schemeClr val="accent3"/>
                </a:solidFill>
                <a:latin typeface="Roboto Slab"/>
                <a:ea typeface="Roboto Slab"/>
                <a:cs typeface="Roboto Slab"/>
                <a:sym typeface="Roboto Slab"/>
              </a:rPr>
              <a:t>Introduction</a:t>
            </a:r>
          </a:p>
        </p:txBody>
      </p:sp>
      <p:sp>
        <p:nvSpPr>
          <p:cNvPr id="6" name="TextBox 5"/>
          <p:cNvSpPr txBox="1"/>
          <p:nvPr/>
        </p:nvSpPr>
        <p:spPr>
          <a:xfrm>
            <a:off x="6066263" y="1909532"/>
            <a:ext cx="2620537" cy="209288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r>
              <a:rPr lang="en-US" sz="13000" b="1" dirty="0">
                <a:ln/>
                <a:solidFill>
                  <a:schemeClr val="accent3"/>
                </a:solidFill>
                <a:latin typeface="Roboto Slab"/>
                <a:ea typeface="Roboto Slab"/>
                <a:cs typeface="Roboto Slab"/>
                <a:sym typeface="Roboto Slab"/>
              </a:rPr>
              <a:t>01</a:t>
            </a:r>
          </a:p>
        </p:txBody>
      </p:sp>
      <p:cxnSp>
        <p:nvCxnSpPr>
          <p:cNvPr id="7" name="Google Shape;137;p27">
            <a:extLst>
              <a:ext uri="{FF2B5EF4-FFF2-40B4-BE49-F238E27FC236}">
                <a16:creationId xmlns:a16="http://schemas.microsoft.com/office/drawing/2014/main" id="{D80C8A91-5DB9-4674-A7D9-EB8B44F9FFE5}"/>
              </a:ext>
            </a:extLst>
          </p:cNvPr>
          <p:cNvCxnSpPr>
            <a:cxnSpLocks/>
          </p:cNvCxnSpPr>
          <p:nvPr/>
        </p:nvCxnSpPr>
        <p:spPr>
          <a:xfrm flipV="1">
            <a:off x="6149295" y="3767557"/>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8" name="TextBox 7"/>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4</a:t>
            </a:r>
            <a:endParaRPr lang="en-US" dirty="0">
              <a:solidFill>
                <a:schemeClr val="tx2">
                  <a:lumMod val="75000"/>
                </a:schemeClr>
              </a:solidFill>
            </a:endParaRPr>
          </a:p>
        </p:txBody>
      </p:sp>
    </p:spTree>
    <p:extLst>
      <p:ext uri="{BB962C8B-B14F-4D97-AF65-F5344CB8AC3E}">
        <p14:creationId xmlns:p14="http://schemas.microsoft.com/office/powerpoint/2010/main" val="304200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Tech Support</a:t>
            </a:r>
          </a:p>
          <a:p>
            <a:pPr algn="ctr"/>
            <a:r>
              <a:rPr lang="en-US" dirty="0" smtClean="0">
                <a:solidFill>
                  <a:schemeClr val="tx2">
                    <a:lumMod val="75000"/>
                  </a:schemeClr>
                </a:solidFill>
              </a:rPr>
              <a:t> </a:t>
            </a:r>
            <a:r>
              <a:rPr lang="en-US" dirty="0">
                <a:solidFill>
                  <a:schemeClr val="tx2">
                    <a:lumMod val="75000"/>
                  </a:schemeClr>
                </a:solidFill>
              </a:rPr>
              <a:t>and 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897" y="788683"/>
            <a:ext cx="6489290" cy="4058620"/>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40</a:t>
            </a:r>
            <a:endParaRPr lang="en-US" dirty="0">
              <a:solidFill>
                <a:schemeClr val="tx2">
                  <a:lumMod val="75000"/>
                </a:schemeClr>
              </a:solidFill>
            </a:endParaRPr>
          </a:p>
        </p:txBody>
      </p:sp>
    </p:spTree>
    <p:extLst>
      <p:ext uri="{BB962C8B-B14F-4D97-AF65-F5344CB8AC3E}">
        <p14:creationId xmlns:p14="http://schemas.microsoft.com/office/powerpoint/2010/main" val="26137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Streaming TV</a:t>
            </a:r>
          </a:p>
          <a:p>
            <a:pPr algn="ctr"/>
            <a:r>
              <a:rPr lang="en-US" dirty="0" smtClean="0">
                <a:solidFill>
                  <a:schemeClr val="tx2">
                    <a:lumMod val="75000"/>
                  </a:schemeClr>
                </a:solidFill>
              </a:rPr>
              <a:t> </a:t>
            </a:r>
            <a:r>
              <a:rPr lang="en-US" dirty="0">
                <a:solidFill>
                  <a:schemeClr val="tx2">
                    <a:lumMod val="75000"/>
                  </a:schemeClr>
                </a:solidFill>
              </a:rPr>
              <a:t>and 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048" y="759186"/>
            <a:ext cx="6389312" cy="4058620"/>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41</a:t>
            </a:r>
            <a:endParaRPr lang="en-US" dirty="0">
              <a:solidFill>
                <a:schemeClr val="tx2">
                  <a:lumMod val="75000"/>
                </a:schemeClr>
              </a:solidFill>
            </a:endParaRPr>
          </a:p>
        </p:txBody>
      </p:sp>
    </p:spTree>
    <p:extLst>
      <p:ext uri="{BB962C8B-B14F-4D97-AF65-F5344CB8AC3E}">
        <p14:creationId xmlns:p14="http://schemas.microsoft.com/office/powerpoint/2010/main" val="240092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Streaming Movies</a:t>
            </a:r>
          </a:p>
          <a:p>
            <a:pPr algn="ctr"/>
            <a:r>
              <a:rPr lang="en-US" dirty="0" smtClean="0">
                <a:solidFill>
                  <a:schemeClr val="tx2">
                    <a:lumMod val="75000"/>
                  </a:schemeClr>
                </a:solidFill>
              </a:rPr>
              <a:t> </a:t>
            </a:r>
            <a:r>
              <a:rPr lang="en-US" dirty="0">
                <a:solidFill>
                  <a:schemeClr val="tx2">
                    <a:lumMod val="75000"/>
                  </a:schemeClr>
                </a:solidFill>
              </a:rPr>
              <a:t>and 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048" y="772558"/>
            <a:ext cx="6389312" cy="4031876"/>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42</a:t>
            </a:r>
            <a:endParaRPr lang="en-US" dirty="0">
              <a:solidFill>
                <a:schemeClr val="tx2">
                  <a:lumMod val="75000"/>
                </a:schemeClr>
              </a:solidFill>
            </a:endParaRPr>
          </a:p>
        </p:txBody>
      </p:sp>
    </p:spTree>
    <p:extLst>
      <p:ext uri="{BB962C8B-B14F-4D97-AF65-F5344CB8AC3E}">
        <p14:creationId xmlns:p14="http://schemas.microsoft.com/office/powerpoint/2010/main" val="388025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Phone Service and </a:t>
            </a:r>
            <a:r>
              <a:rPr lang="en-US" dirty="0">
                <a:solidFill>
                  <a:schemeClr val="tx2">
                    <a:lumMod val="75000"/>
                  </a:schemeClr>
                </a:solidFill>
              </a:rPr>
              <a:t>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38" y="772558"/>
            <a:ext cx="6225420" cy="4031876"/>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43</a:t>
            </a:r>
            <a:endParaRPr lang="en-US" dirty="0">
              <a:solidFill>
                <a:schemeClr val="tx2">
                  <a:lumMod val="75000"/>
                </a:schemeClr>
              </a:solidFill>
            </a:endParaRPr>
          </a:p>
        </p:txBody>
      </p:sp>
    </p:spTree>
    <p:extLst>
      <p:ext uri="{BB962C8B-B14F-4D97-AF65-F5344CB8AC3E}">
        <p14:creationId xmlns:p14="http://schemas.microsoft.com/office/powerpoint/2010/main" val="295538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Multiple Lines </a:t>
            </a:r>
          </a:p>
          <a:p>
            <a:pPr algn="ctr"/>
            <a:r>
              <a:rPr lang="en-US" dirty="0" smtClean="0">
                <a:solidFill>
                  <a:schemeClr val="tx2">
                    <a:lumMod val="75000"/>
                  </a:schemeClr>
                </a:solidFill>
              </a:rPr>
              <a:t>and </a:t>
            </a:r>
            <a:r>
              <a:rPr lang="en-US" dirty="0">
                <a:solidFill>
                  <a:schemeClr val="tx2">
                    <a:lumMod val="75000"/>
                  </a:schemeClr>
                </a:solidFill>
              </a:rPr>
              <a:t>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38" y="862042"/>
            <a:ext cx="6264749" cy="3852908"/>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44</a:t>
            </a:r>
            <a:endParaRPr lang="en-US" dirty="0">
              <a:solidFill>
                <a:schemeClr val="tx2">
                  <a:lumMod val="75000"/>
                </a:schemeClr>
              </a:solidFill>
            </a:endParaRPr>
          </a:p>
        </p:txBody>
      </p:sp>
    </p:spTree>
    <p:extLst>
      <p:ext uri="{BB962C8B-B14F-4D97-AF65-F5344CB8AC3E}">
        <p14:creationId xmlns:p14="http://schemas.microsoft.com/office/powerpoint/2010/main" val="216541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Online Backup</a:t>
            </a:r>
          </a:p>
          <a:p>
            <a:pPr algn="ctr"/>
            <a:r>
              <a:rPr lang="en-US" dirty="0" smtClean="0">
                <a:solidFill>
                  <a:schemeClr val="tx2">
                    <a:lumMod val="75000"/>
                  </a:schemeClr>
                </a:solidFill>
              </a:rPr>
              <a:t>and </a:t>
            </a:r>
            <a:r>
              <a:rPr lang="en-US" dirty="0">
                <a:solidFill>
                  <a:schemeClr val="tx2">
                    <a:lumMod val="75000"/>
                  </a:schemeClr>
                </a:solidFill>
              </a:rPr>
              <a:t>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8" y="658761"/>
            <a:ext cx="6371304" cy="4168877"/>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45</a:t>
            </a:r>
            <a:endParaRPr lang="en-US" dirty="0">
              <a:solidFill>
                <a:schemeClr val="tx2">
                  <a:lumMod val="75000"/>
                </a:schemeClr>
              </a:solidFill>
            </a:endParaRPr>
          </a:p>
        </p:txBody>
      </p:sp>
    </p:spTree>
    <p:extLst>
      <p:ext uri="{BB962C8B-B14F-4D97-AF65-F5344CB8AC3E}">
        <p14:creationId xmlns:p14="http://schemas.microsoft.com/office/powerpoint/2010/main" val="15071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160" y="2214900"/>
            <a:ext cx="1676400" cy="1046440"/>
          </a:xfrm>
          <a:prstGeom prst="rect">
            <a:avLst/>
          </a:prstGeom>
          <a:noFill/>
        </p:spPr>
        <p:txBody>
          <a:bodyPr wrap="square" rtlCol="0">
            <a:spAutoFit/>
          </a:bodyPr>
          <a:lstStyle/>
          <a:p>
            <a:pPr algn="ctr"/>
            <a:r>
              <a:rPr lang="en-US" sz="2000" b="1" dirty="0">
                <a:solidFill>
                  <a:schemeClr val="tx2">
                    <a:lumMod val="75000"/>
                  </a:schemeClr>
                </a:solidFill>
              </a:rPr>
              <a:t>Box Plot</a:t>
            </a:r>
          </a:p>
          <a:p>
            <a:pPr algn="ctr"/>
            <a:r>
              <a:rPr lang="en-US" dirty="0" smtClean="0">
                <a:solidFill>
                  <a:schemeClr val="tx2">
                    <a:lumMod val="75000"/>
                  </a:schemeClr>
                </a:solidFill>
              </a:rPr>
              <a:t>Online Security</a:t>
            </a:r>
          </a:p>
          <a:p>
            <a:pPr algn="ctr"/>
            <a:r>
              <a:rPr lang="en-US" dirty="0" smtClean="0">
                <a:solidFill>
                  <a:schemeClr val="tx2">
                    <a:lumMod val="75000"/>
                  </a:schemeClr>
                </a:solidFill>
              </a:rPr>
              <a:t>and </a:t>
            </a:r>
            <a:r>
              <a:rPr lang="en-US" dirty="0">
                <a:solidFill>
                  <a:schemeClr val="tx2">
                    <a:lumMod val="75000"/>
                  </a:schemeClr>
                </a:solidFill>
              </a:rPr>
              <a:t>Churn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555" y="609600"/>
            <a:ext cx="6430297" cy="4277031"/>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46</a:t>
            </a:r>
            <a:endParaRPr lang="en-US" dirty="0">
              <a:solidFill>
                <a:schemeClr val="tx2">
                  <a:lumMod val="75000"/>
                </a:schemeClr>
              </a:solidFill>
            </a:endParaRPr>
          </a:p>
        </p:txBody>
      </p:sp>
    </p:spTree>
    <p:extLst>
      <p:ext uri="{BB962C8B-B14F-4D97-AF65-F5344CB8AC3E}">
        <p14:creationId xmlns:p14="http://schemas.microsoft.com/office/powerpoint/2010/main" val="64507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309" y="2214900"/>
            <a:ext cx="2330245" cy="1477328"/>
          </a:xfrm>
          <a:prstGeom prst="rect">
            <a:avLst/>
          </a:prstGeom>
          <a:noFill/>
        </p:spPr>
        <p:txBody>
          <a:bodyPr wrap="square" rtlCol="0">
            <a:spAutoFit/>
          </a:bodyPr>
          <a:lstStyle/>
          <a:p>
            <a:pPr algn="ctr"/>
            <a:r>
              <a:rPr lang="en-US" sz="2000" b="1" dirty="0" smtClean="0">
                <a:solidFill>
                  <a:schemeClr val="tx2">
                    <a:lumMod val="75000"/>
                  </a:schemeClr>
                </a:solidFill>
              </a:rPr>
              <a:t>Feature Statistics</a:t>
            </a:r>
            <a:endParaRPr lang="en-US" sz="2000" b="1" dirty="0">
              <a:solidFill>
                <a:schemeClr val="tx2">
                  <a:lumMod val="75000"/>
                </a:schemeClr>
              </a:solidFill>
            </a:endParaRPr>
          </a:p>
          <a:p>
            <a:pPr marL="285750" indent="-285750">
              <a:buFont typeface="Arial" panose="020B0604020202020204" pitchFamily="34" charset="0"/>
              <a:buChar char="•"/>
            </a:pPr>
            <a:r>
              <a:rPr lang="en-US" dirty="0" smtClean="0">
                <a:solidFill>
                  <a:schemeClr val="tx2">
                    <a:lumMod val="75000"/>
                  </a:schemeClr>
                </a:solidFill>
              </a:rPr>
              <a:t>Total Charges</a:t>
            </a:r>
          </a:p>
          <a:p>
            <a:pPr marL="285750" indent="-285750">
              <a:buFont typeface="Arial" panose="020B0604020202020204" pitchFamily="34" charset="0"/>
              <a:buChar char="•"/>
            </a:pPr>
            <a:r>
              <a:rPr lang="en-US" dirty="0" smtClean="0">
                <a:solidFill>
                  <a:schemeClr val="tx2">
                    <a:lumMod val="75000"/>
                  </a:schemeClr>
                </a:solidFill>
              </a:rPr>
              <a:t>Monthly Charges</a:t>
            </a:r>
          </a:p>
          <a:p>
            <a:pPr marL="285750" indent="-285750">
              <a:buFont typeface="Arial" panose="020B0604020202020204" pitchFamily="34" charset="0"/>
              <a:buChar char="•"/>
            </a:pPr>
            <a:r>
              <a:rPr lang="en-US" dirty="0" smtClean="0">
                <a:solidFill>
                  <a:schemeClr val="tx2">
                    <a:lumMod val="75000"/>
                  </a:schemeClr>
                </a:solidFill>
              </a:rPr>
              <a:t>Tenure</a:t>
            </a:r>
          </a:p>
          <a:p>
            <a:pPr marL="285750" indent="-285750">
              <a:buFont typeface="Arial" panose="020B0604020202020204" pitchFamily="34" charset="0"/>
              <a:buChar char="•"/>
            </a:pPr>
            <a:r>
              <a:rPr lang="en-US" dirty="0" smtClean="0">
                <a:solidFill>
                  <a:schemeClr val="tx2">
                    <a:lumMod val="75000"/>
                  </a:schemeClr>
                </a:solidFill>
              </a:rPr>
              <a:t>Churn</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555" y="820095"/>
            <a:ext cx="6430297" cy="3856040"/>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47</a:t>
            </a:r>
            <a:endParaRPr lang="en-US" dirty="0">
              <a:solidFill>
                <a:schemeClr val="tx2">
                  <a:lumMod val="75000"/>
                </a:schemeClr>
              </a:solidFill>
            </a:endParaRPr>
          </a:p>
        </p:txBody>
      </p:sp>
    </p:spTree>
    <p:extLst>
      <p:ext uri="{BB962C8B-B14F-4D97-AF65-F5344CB8AC3E}">
        <p14:creationId xmlns:p14="http://schemas.microsoft.com/office/powerpoint/2010/main" val="43758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309" y="2214900"/>
            <a:ext cx="2330245" cy="830997"/>
          </a:xfrm>
          <a:prstGeom prst="rect">
            <a:avLst/>
          </a:prstGeom>
          <a:noFill/>
        </p:spPr>
        <p:txBody>
          <a:bodyPr wrap="square" rtlCol="0">
            <a:spAutoFit/>
          </a:bodyPr>
          <a:lstStyle/>
          <a:p>
            <a:pPr algn="ctr"/>
            <a:r>
              <a:rPr lang="en-US" sz="2000" b="1" dirty="0" smtClean="0">
                <a:solidFill>
                  <a:schemeClr val="tx2">
                    <a:lumMod val="75000"/>
                  </a:schemeClr>
                </a:solidFill>
              </a:rPr>
              <a:t>Kaplan-Meier Plot</a:t>
            </a:r>
          </a:p>
          <a:p>
            <a:pPr algn="ctr"/>
            <a:r>
              <a:rPr lang="en-US" dirty="0" smtClean="0">
                <a:solidFill>
                  <a:schemeClr val="tx2">
                    <a:lumMod val="75000"/>
                  </a:schemeClr>
                </a:solidFill>
              </a:rPr>
              <a:t>Phone Service </a:t>
            </a:r>
          </a:p>
          <a:p>
            <a:pPr algn="ctr"/>
            <a:r>
              <a:rPr lang="en-US" dirty="0" smtClean="0">
                <a:solidFill>
                  <a:schemeClr val="tx2">
                    <a:lumMod val="75000"/>
                  </a:schemeClr>
                </a:solidFill>
              </a:rPr>
              <a:t>and </a:t>
            </a:r>
            <a:r>
              <a:rPr lang="en-US" dirty="0">
                <a:solidFill>
                  <a:schemeClr val="tx2">
                    <a:lumMod val="75000"/>
                  </a:schemeClr>
                </a:solidFill>
              </a:rPr>
              <a:t>Tenure</a:t>
            </a:r>
            <a:endParaRPr lang="en-US" dirty="0" smtClean="0">
              <a:solidFill>
                <a:schemeClr val="tx2">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100" y="599768"/>
            <a:ext cx="6154592" cy="4247536"/>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48</a:t>
            </a:r>
            <a:endParaRPr lang="en-US" dirty="0">
              <a:solidFill>
                <a:schemeClr val="tx2">
                  <a:lumMod val="75000"/>
                </a:schemeClr>
              </a:solidFill>
            </a:endParaRPr>
          </a:p>
        </p:txBody>
      </p:sp>
    </p:spTree>
    <p:extLst>
      <p:ext uri="{BB962C8B-B14F-4D97-AF65-F5344CB8AC3E}">
        <p14:creationId xmlns:p14="http://schemas.microsoft.com/office/powerpoint/2010/main" val="76481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309" y="2214900"/>
            <a:ext cx="2330245" cy="830997"/>
          </a:xfrm>
          <a:prstGeom prst="rect">
            <a:avLst/>
          </a:prstGeom>
          <a:noFill/>
        </p:spPr>
        <p:txBody>
          <a:bodyPr wrap="square" rtlCol="0">
            <a:spAutoFit/>
          </a:bodyPr>
          <a:lstStyle/>
          <a:p>
            <a:pPr algn="ctr"/>
            <a:r>
              <a:rPr lang="en-US" sz="2000" b="1" dirty="0" smtClean="0">
                <a:solidFill>
                  <a:schemeClr val="tx2">
                    <a:lumMod val="75000"/>
                  </a:schemeClr>
                </a:solidFill>
              </a:rPr>
              <a:t>Kaplan-Meier Plot</a:t>
            </a:r>
          </a:p>
          <a:p>
            <a:pPr algn="ctr"/>
            <a:r>
              <a:rPr lang="en-US" dirty="0">
                <a:solidFill>
                  <a:schemeClr val="tx2">
                    <a:lumMod val="75000"/>
                  </a:schemeClr>
                </a:solidFill>
              </a:rPr>
              <a:t>Streaming TV</a:t>
            </a:r>
          </a:p>
          <a:p>
            <a:pPr algn="ctr"/>
            <a:r>
              <a:rPr lang="en-US" dirty="0" smtClean="0">
                <a:solidFill>
                  <a:schemeClr val="tx2">
                    <a:lumMod val="75000"/>
                  </a:schemeClr>
                </a:solidFill>
              </a:rPr>
              <a:t>and </a:t>
            </a:r>
            <a:r>
              <a:rPr lang="en-US" dirty="0">
                <a:solidFill>
                  <a:schemeClr val="tx2">
                    <a:lumMod val="75000"/>
                  </a:schemeClr>
                </a:solidFill>
              </a:rPr>
              <a:t>Tenure</a:t>
            </a:r>
            <a:endParaRPr lang="en-US" dirty="0" smtClean="0">
              <a:solidFill>
                <a:schemeClr val="tx2">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542" y="688259"/>
            <a:ext cx="6282814" cy="4050890"/>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49</a:t>
            </a:r>
            <a:endParaRPr lang="en-US" dirty="0">
              <a:solidFill>
                <a:schemeClr val="tx2">
                  <a:lumMod val="75000"/>
                </a:schemeClr>
              </a:solidFill>
            </a:endParaRPr>
          </a:p>
        </p:txBody>
      </p:sp>
    </p:spTree>
    <p:extLst>
      <p:ext uri="{BB962C8B-B14F-4D97-AF65-F5344CB8AC3E}">
        <p14:creationId xmlns:p14="http://schemas.microsoft.com/office/powerpoint/2010/main" val="415800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050" y="591083"/>
            <a:ext cx="5263376" cy="4370427"/>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solidFill>
                  <a:schemeClr val="tx2">
                    <a:lumMod val="75000"/>
                  </a:schemeClr>
                </a:solidFill>
              </a:rPr>
              <a:t>A project that aims to analyze customer behavior and predict whether they will leave a particular service or product in the near future. Estimating customer churn is vital for any business, as customer churn can significantly impact revenue and reputation.</a:t>
            </a:r>
          </a:p>
          <a:p>
            <a:pPr marL="342900" indent="-342900">
              <a:buFont typeface="Arial" panose="020B0604020202020204" pitchFamily="34" charset="0"/>
              <a:buChar char="•"/>
            </a:pPr>
            <a:endParaRPr lang="en-US" sz="2400" dirty="0" smtClean="0">
              <a:solidFill>
                <a:schemeClr val="tx2">
                  <a:lumMod val="75000"/>
                </a:schemeClr>
              </a:solidFill>
            </a:endParaRPr>
          </a:p>
          <a:p>
            <a:pPr marL="342900" indent="-342900" algn="just">
              <a:buFont typeface="Arial" panose="020B0604020202020204" pitchFamily="34" charset="0"/>
              <a:buChar char="•"/>
            </a:pPr>
            <a:r>
              <a:rPr lang="en-US" sz="1800" dirty="0">
                <a:solidFill>
                  <a:schemeClr val="tx2">
                    <a:lumMod val="75000"/>
                  </a:schemeClr>
                </a:solidFill>
              </a:rPr>
              <a:t>Customer churn occurs when customers or subscribers stop doing business with a company or service.</a:t>
            </a:r>
          </a:p>
          <a:p>
            <a:pPr marL="342900" indent="-342900">
              <a:buFont typeface="Arial" panose="020B0604020202020204" pitchFamily="34" charset="0"/>
              <a:buChar char="•"/>
            </a:pPr>
            <a:endParaRPr lang="en-US" sz="2000" dirty="0">
              <a:solidFill>
                <a:schemeClr val="tx2">
                  <a:lumMod val="75000"/>
                </a:schemeClr>
              </a:solidFill>
            </a:endParaRPr>
          </a:p>
          <a:p>
            <a:pPr marL="342900" indent="-342900" algn="just">
              <a:buFont typeface="Arial" panose="020B0604020202020204" pitchFamily="34" charset="0"/>
              <a:buChar char="•"/>
            </a:pPr>
            <a:r>
              <a:rPr lang="en-US" sz="1800" dirty="0">
                <a:solidFill>
                  <a:schemeClr val="tx2">
                    <a:lumMod val="75000"/>
                  </a:schemeClr>
                </a:solidFill>
              </a:rPr>
              <a:t> Also known as customer attrition, it is a very important metric because retaining existing customers is much less expensive than acquiring new ones. </a:t>
            </a:r>
          </a:p>
        </p:txBody>
      </p:sp>
      <p:sp>
        <p:nvSpPr>
          <p:cNvPr id="5" name="TextBox 4"/>
          <p:cNvSpPr txBox="1"/>
          <p:nvPr/>
        </p:nvSpPr>
        <p:spPr>
          <a:xfrm>
            <a:off x="6166625" y="2330604"/>
            <a:ext cx="2631687" cy="584775"/>
          </a:xfrm>
          <a:prstGeom prst="rect">
            <a:avLst/>
          </a:prstGeom>
          <a:noFill/>
        </p:spPr>
        <p:txBody>
          <a:bodyPr wrap="square" rtlCol="0">
            <a:spAutoFit/>
          </a:bodyPr>
          <a:lstStyle/>
          <a:p>
            <a:r>
              <a:rPr lang="en-US" sz="3200" b="1" dirty="0">
                <a:ln>
                  <a:solidFill>
                    <a:schemeClr val="bg1">
                      <a:lumMod val="50000"/>
                    </a:schemeClr>
                  </a:solidFill>
                </a:ln>
                <a:solidFill>
                  <a:schemeClr val="accent1"/>
                </a:solidFill>
                <a:latin typeface="Roboto Slab"/>
                <a:ea typeface="Roboto Slab"/>
                <a:cs typeface="Roboto Slab"/>
                <a:sym typeface="Roboto Slab"/>
              </a:rPr>
              <a:t>Introduction</a:t>
            </a:r>
          </a:p>
        </p:txBody>
      </p:sp>
      <p:cxnSp>
        <p:nvCxnSpPr>
          <p:cNvPr id="6" name="Google Shape;137;p27">
            <a:extLst>
              <a:ext uri="{FF2B5EF4-FFF2-40B4-BE49-F238E27FC236}">
                <a16:creationId xmlns:a16="http://schemas.microsoft.com/office/drawing/2014/main" id="{92946F17-03C5-48DC-8105-AECDB87200ED}"/>
              </a:ext>
            </a:extLst>
          </p:cNvPr>
          <p:cNvCxnSpPr>
            <a:cxnSpLocks/>
          </p:cNvCxnSpPr>
          <p:nvPr/>
        </p:nvCxnSpPr>
        <p:spPr>
          <a:xfrm>
            <a:off x="6048110" y="1907018"/>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5</a:t>
            </a:r>
            <a:endParaRPr lang="en-US" dirty="0">
              <a:solidFill>
                <a:schemeClr val="tx2">
                  <a:lumMod val="75000"/>
                </a:schemeClr>
              </a:solidFill>
            </a:endParaRPr>
          </a:p>
        </p:txBody>
      </p:sp>
    </p:spTree>
    <p:extLst>
      <p:ext uri="{BB962C8B-B14F-4D97-AF65-F5344CB8AC3E}">
        <p14:creationId xmlns:p14="http://schemas.microsoft.com/office/powerpoint/2010/main" val="86597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309" y="2214900"/>
            <a:ext cx="2330245" cy="830997"/>
          </a:xfrm>
          <a:prstGeom prst="rect">
            <a:avLst/>
          </a:prstGeom>
          <a:noFill/>
        </p:spPr>
        <p:txBody>
          <a:bodyPr wrap="square" rtlCol="0">
            <a:spAutoFit/>
          </a:bodyPr>
          <a:lstStyle/>
          <a:p>
            <a:pPr algn="ctr"/>
            <a:r>
              <a:rPr lang="en-US" sz="2000" b="1" dirty="0" smtClean="0">
                <a:solidFill>
                  <a:schemeClr val="tx2">
                    <a:lumMod val="75000"/>
                  </a:schemeClr>
                </a:solidFill>
              </a:rPr>
              <a:t>Kaplan-Meier Plot</a:t>
            </a:r>
          </a:p>
          <a:p>
            <a:pPr algn="ctr"/>
            <a:r>
              <a:rPr lang="en-US" dirty="0">
                <a:solidFill>
                  <a:schemeClr val="tx2">
                    <a:lumMod val="75000"/>
                  </a:schemeClr>
                </a:solidFill>
              </a:rPr>
              <a:t>Online Security</a:t>
            </a:r>
          </a:p>
          <a:p>
            <a:pPr algn="ctr"/>
            <a:r>
              <a:rPr lang="en-US" dirty="0" smtClean="0">
                <a:solidFill>
                  <a:schemeClr val="tx2">
                    <a:lumMod val="75000"/>
                  </a:schemeClr>
                </a:solidFill>
              </a:rPr>
              <a:t>and </a:t>
            </a:r>
            <a:r>
              <a:rPr lang="en-US" dirty="0">
                <a:solidFill>
                  <a:schemeClr val="tx2">
                    <a:lumMod val="75000"/>
                  </a:schemeClr>
                </a:solidFill>
              </a:rPr>
              <a:t>Tenure</a:t>
            </a:r>
            <a:endParaRPr lang="en-US" dirty="0" smtClean="0">
              <a:solidFill>
                <a:schemeClr val="tx2">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11" y="619433"/>
            <a:ext cx="6282812" cy="4129548"/>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50</a:t>
            </a:r>
            <a:endParaRPr lang="en-US" dirty="0">
              <a:solidFill>
                <a:schemeClr val="tx2">
                  <a:lumMod val="75000"/>
                </a:schemeClr>
              </a:solidFill>
            </a:endParaRPr>
          </a:p>
        </p:txBody>
      </p:sp>
    </p:spTree>
    <p:extLst>
      <p:ext uri="{BB962C8B-B14F-4D97-AF65-F5344CB8AC3E}">
        <p14:creationId xmlns:p14="http://schemas.microsoft.com/office/powerpoint/2010/main" val="157800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309" y="2214900"/>
            <a:ext cx="2330245" cy="830997"/>
          </a:xfrm>
          <a:prstGeom prst="rect">
            <a:avLst/>
          </a:prstGeom>
          <a:noFill/>
        </p:spPr>
        <p:txBody>
          <a:bodyPr wrap="square" rtlCol="0">
            <a:spAutoFit/>
          </a:bodyPr>
          <a:lstStyle/>
          <a:p>
            <a:pPr algn="ctr"/>
            <a:r>
              <a:rPr lang="en-US" sz="2000" b="1" dirty="0" smtClean="0">
                <a:solidFill>
                  <a:schemeClr val="tx2">
                    <a:lumMod val="75000"/>
                  </a:schemeClr>
                </a:solidFill>
              </a:rPr>
              <a:t>Kaplan-Meier Plot</a:t>
            </a:r>
          </a:p>
          <a:p>
            <a:pPr algn="ctr"/>
            <a:r>
              <a:rPr lang="en-US" dirty="0">
                <a:solidFill>
                  <a:schemeClr val="tx2">
                    <a:lumMod val="75000"/>
                  </a:schemeClr>
                </a:solidFill>
              </a:rPr>
              <a:t>Multiple Lines </a:t>
            </a:r>
          </a:p>
          <a:p>
            <a:pPr algn="ctr"/>
            <a:r>
              <a:rPr lang="en-US" dirty="0" smtClean="0">
                <a:solidFill>
                  <a:schemeClr val="tx2">
                    <a:lumMod val="75000"/>
                  </a:schemeClr>
                </a:solidFill>
              </a:rPr>
              <a:t>and </a:t>
            </a:r>
            <a:r>
              <a:rPr lang="en-US" dirty="0">
                <a:solidFill>
                  <a:schemeClr val="tx2">
                    <a:lumMod val="75000"/>
                  </a:schemeClr>
                </a:solidFill>
              </a:rPr>
              <a:t>Tenure</a:t>
            </a:r>
            <a:endParaRPr lang="en-US" dirty="0" smtClean="0">
              <a:solidFill>
                <a:schemeClr val="tx2">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11" y="629265"/>
            <a:ext cx="6282812" cy="4119716"/>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51</a:t>
            </a:r>
            <a:endParaRPr lang="en-US" dirty="0">
              <a:solidFill>
                <a:schemeClr val="tx2">
                  <a:lumMod val="75000"/>
                </a:schemeClr>
              </a:solidFill>
            </a:endParaRPr>
          </a:p>
        </p:txBody>
      </p:sp>
    </p:spTree>
    <p:extLst>
      <p:ext uri="{BB962C8B-B14F-4D97-AF65-F5344CB8AC3E}">
        <p14:creationId xmlns:p14="http://schemas.microsoft.com/office/powerpoint/2010/main" val="188371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309" y="2214900"/>
            <a:ext cx="2330245" cy="830997"/>
          </a:xfrm>
          <a:prstGeom prst="rect">
            <a:avLst/>
          </a:prstGeom>
          <a:noFill/>
        </p:spPr>
        <p:txBody>
          <a:bodyPr wrap="square" rtlCol="0">
            <a:spAutoFit/>
          </a:bodyPr>
          <a:lstStyle/>
          <a:p>
            <a:pPr algn="ctr"/>
            <a:r>
              <a:rPr lang="en-US" sz="2000" b="1" dirty="0" smtClean="0">
                <a:solidFill>
                  <a:schemeClr val="tx2">
                    <a:lumMod val="75000"/>
                  </a:schemeClr>
                </a:solidFill>
              </a:rPr>
              <a:t>Kaplan-Meier Plot</a:t>
            </a:r>
          </a:p>
          <a:p>
            <a:pPr algn="ctr"/>
            <a:r>
              <a:rPr lang="en-US" dirty="0">
                <a:solidFill>
                  <a:schemeClr val="tx2">
                    <a:lumMod val="75000"/>
                  </a:schemeClr>
                </a:solidFill>
              </a:rPr>
              <a:t>Tech Support</a:t>
            </a:r>
          </a:p>
          <a:p>
            <a:pPr algn="ctr"/>
            <a:r>
              <a:rPr lang="en-US" dirty="0" smtClean="0">
                <a:solidFill>
                  <a:schemeClr val="tx2">
                    <a:lumMod val="75000"/>
                  </a:schemeClr>
                </a:solidFill>
              </a:rPr>
              <a:t>and </a:t>
            </a:r>
            <a:r>
              <a:rPr lang="en-US" dirty="0">
                <a:solidFill>
                  <a:schemeClr val="tx2">
                    <a:lumMod val="75000"/>
                  </a:schemeClr>
                </a:solidFill>
              </a:rPr>
              <a:t>Tenure</a:t>
            </a:r>
            <a:endParaRPr lang="en-US" dirty="0" smtClean="0">
              <a:solidFill>
                <a:schemeClr val="tx2">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11" y="629266"/>
            <a:ext cx="6282811" cy="4149212"/>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52</a:t>
            </a:r>
            <a:endParaRPr lang="en-US" dirty="0">
              <a:solidFill>
                <a:schemeClr val="tx2">
                  <a:lumMod val="75000"/>
                </a:schemeClr>
              </a:solidFill>
            </a:endParaRPr>
          </a:p>
        </p:txBody>
      </p:sp>
    </p:spTree>
    <p:extLst>
      <p:ext uri="{BB962C8B-B14F-4D97-AF65-F5344CB8AC3E}">
        <p14:creationId xmlns:p14="http://schemas.microsoft.com/office/powerpoint/2010/main" val="315393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8928" y="2269348"/>
            <a:ext cx="2330245" cy="400110"/>
          </a:xfrm>
          <a:prstGeom prst="rect">
            <a:avLst/>
          </a:prstGeom>
          <a:noFill/>
        </p:spPr>
        <p:txBody>
          <a:bodyPr wrap="square" rtlCol="0">
            <a:spAutoFit/>
          </a:bodyPr>
          <a:lstStyle/>
          <a:p>
            <a:pPr algn="ctr"/>
            <a:r>
              <a:rPr lang="en-US" sz="2000" b="1" dirty="0" smtClean="0">
                <a:solidFill>
                  <a:schemeClr val="tx2">
                    <a:lumMod val="75000"/>
                  </a:schemeClr>
                </a:solidFill>
              </a:rPr>
              <a:t>Cox regression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994" y="589935"/>
            <a:ext cx="5781367" cy="4159046"/>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53</a:t>
            </a:r>
            <a:endParaRPr lang="en-US" dirty="0">
              <a:solidFill>
                <a:schemeClr val="tx2">
                  <a:lumMod val="75000"/>
                </a:schemeClr>
              </a:solidFill>
            </a:endParaRPr>
          </a:p>
        </p:txBody>
      </p:sp>
    </p:spTree>
    <p:extLst>
      <p:ext uri="{BB962C8B-B14F-4D97-AF65-F5344CB8AC3E}">
        <p14:creationId xmlns:p14="http://schemas.microsoft.com/office/powerpoint/2010/main" val="352938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8928" y="2269348"/>
            <a:ext cx="2330245" cy="400110"/>
          </a:xfrm>
          <a:prstGeom prst="rect">
            <a:avLst/>
          </a:prstGeom>
          <a:noFill/>
        </p:spPr>
        <p:txBody>
          <a:bodyPr wrap="square" rtlCol="0">
            <a:spAutoFit/>
          </a:bodyPr>
          <a:lstStyle/>
          <a:p>
            <a:pPr algn="ctr"/>
            <a:r>
              <a:rPr lang="en-US" sz="2000" b="1" dirty="0" smtClean="0">
                <a:solidFill>
                  <a:schemeClr val="tx2">
                    <a:lumMod val="75000"/>
                  </a:schemeClr>
                </a:solidFill>
              </a:rPr>
              <a:t>Predictions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174" y="648929"/>
            <a:ext cx="5938684" cy="4129548"/>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54</a:t>
            </a:r>
            <a:endParaRPr lang="en-US" dirty="0">
              <a:solidFill>
                <a:schemeClr val="tx2">
                  <a:lumMod val="75000"/>
                </a:schemeClr>
              </a:solidFill>
            </a:endParaRPr>
          </a:p>
        </p:txBody>
      </p:sp>
    </p:spTree>
    <p:extLst>
      <p:ext uri="{BB962C8B-B14F-4D97-AF65-F5344CB8AC3E}">
        <p14:creationId xmlns:p14="http://schemas.microsoft.com/office/powerpoint/2010/main" val="389375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8928" y="2269348"/>
            <a:ext cx="2330245" cy="400110"/>
          </a:xfrm>
          <a:prstGeom prst="rect">
            <a:avLst/>
          </a:prstGeom>
          <a:noFill/>
        </p:spPr>
        <p:txBody>
          <a:bodyPr wrap="square" rtlCol="0">
            <a:spAutoFit/>
          </a:bodyPr>
          <a:lstStyle/>
          <a:p>
            <a:pPr algn="ctr"/>
            <a:r>
              <a:rPr lang="en-US" sz="2000" b="1" dirty="0" smtClean="0">
                <a:solidFill>
                  <a:schemeClr val="tx2">
                    <a:lumMod val="75000"/>
                  </a:schemeClr>
                </a:solidFill>
              </a:rPr>
              <a:t>Test and Score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483" y="550606"/>
            <a:ext cx="5761703" cy="4262284"/>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55</a:t>
            </a:r>
            <a:endParaRPr lang="en-US" dirty="0">
              <a:solidFill>
                <a:schemeClr val="tx2">
                  <a:lumMod val="75000"/>
                </a:schemeClr>
              </a:solidFill>
            </a:endParaRPr>
          </a:p>
        </p:txBody>
      </p:sp>
    </p:spTree>
    <p:extLst>
      <p:ext uri="{BB962C8B-B14F-4D97-AF65-F5344CB8AC3E}">
        <p14:creationId xmlns:p14="http://schemas.microsoft.com/office/powerpoint/2010/main" val="287306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8928" y="2269348"/>
            <a:ext cx="2330245" cy="707886"/>
          </a:xfrm>
          <a:prstGeom prst="rect">
            <a:avLst/>
          </a:prstGeom>
          <a:noFill/>
        </p:spPr>
        <p:txBody>
          <a:bodyPr wrap="square" rtlCol="0">
            <a:spAutoFit/>
          </a:bodyPr>
          <a:lstStyle/>
          <a:p>
            <a:pPr algn="ctr"/>
            <a:r>
              <a:rPr lang="en-US" sz="2000" b="1" dirty="0" smtClean="0">
                <a:solidFill>
                  <a:schemeClr val="tx2">
                    <a:lumMod val="75000"/>
                  </a:schemeClr>
                </a:solidFill>
              </a:rPr>
              <a:t>Rank Survival Features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490" y="550606"/>
            <a:ext cx="5791200" cy="4262284"/>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56</a:t>
            </a:r>
            <a:endParaRPr lang="en-US" dirty="0">
              <a:solidFill>
                <a:schemeClr val="tx2">
                  <a:lumMod val="75000"/>
                </a:schemeClr>
              </a:solidFill>
            </a:endParaRPr>
          </a:p>
        </p:txBody>
      </p:sp>
    </p:spTree>
    <p:extLst>
      <p:ext uri="{BB962C8B-B14F-4D97-AF65-F5344CB8AC3E}">
        <p14:creationId xmlns:p14="http://schemas.microsoft.com/office/powerpoint/2010/main" val="286932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2283" y="2338174"/>
            <a:ext cx="2330245" cy="400110"/>
          </a:xfrm>
          <a:prstGeom prst="rect">
            <a:avLst/>
          </a:prstGeom>
          <a:noFill/>
        </p:spPr>
        <p:txBody>
          <a:bodyPr wrap="square" rtlCol="0">
            <a:spAutoFit/>
          </a:bodyPr>
          <a:lstStyle/>
          <a:p>
            <a:pPr algn="ctr"/>
            <a:r>
              <a:rPr lang="en-US" sz="2000" b="1" dirty="0" smtClean="0">
                <a:solidFill>
                  <a:schemeClr val="tx2">
                    <a:lumMod val="75000"/>
                  </a:schemeClr>
                </a:solidFill>
              </a:rPr>
              <a:t>Distributions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87" y="625085"/>
            <a:ext cx="6076336" cy="4226398"/>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57</a:t>
            </a:r>
            <a:endParaRPr lang="en-US" dirty="0">
              <a:solidFill>
                <a:schemeClr val="tx2">
                  <a:lumMod val="75000"/>
                </a:schemeClr>
              </a:solidFill>
            </a:endParaRPr>
          </a:p>
        </p:txBody>
      </p:sp>
    </p:spTree>
    <p:extLst>
      <p:ext uri="{BB962C8B-B14F-4D97-AF65-F5344CB8AC3E}">
        <p14:creationId xmlns:p14="http://schemas.microsoft.com/office/powerpoint/2010/main" val="413962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7820" y="2269348"/>
            <a:ext cx="2330245" cy="400110"/>
          </a:xfrm>
          <a:prstGeom prst="rect">
            <a:avLst/>
          </a:prstGeom>
          <a:noFill/>
        </p:spPr>
        <p:txBody>
          <a:bodyPr wrap="square" rtlCol="0">
            <a:spAutoFit/>
          </a:bodyPr>
          <a:lstStyle/>
          <a:p>
            <a:pPr algn="ctr"/>
            <a:r>
              <a:rPr lang="en-US" sz="2000" b="1" dirty="0" smtClean="0">
                <a:solidFill>
                  <a:schemeClr val="tx2">
                    <a:lumMod val="75000"/>
                  </a:schemeClr>
                </a:solidFill>
              </a:rPr>
              <a:t>File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065" y="556259"/>
            <a:ext cx="6489290" cy="4226398"/>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58</a:t>
            </a:r>
            <a:endParaRPr lang="en-US" dirty="0">
              <a:solidFill>
                <a:schemeClr val="tx2">
                  <a:lumMod val="75000"/>
                </a:schemeClr>
              </a:solidFill>
            </a:endParaRPr>
          </a:p>
        </p:txBody>
      </p:sp>
    </p:spTree>
    <p:extLst>
      <p:ext uri="{BB962C8B-B14F-4D97-AF65-F5344CB8AC3E}">
        <p14:creationId xmlns:p14="http://schemas.microsoft.com/office/powerpoint/2010/main" val="309595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8928" y="2269348"/>
            <a:ext cx="2330245" cy="400110"/>
          </a:xfrm>
          <a:prstGeom prst="rect">
            <a:avLst/>
          </a:prstGeom>
          <a:noFill/>
        </p:spPr>
        <p:txBody>
          <a:bodyPr wrap="square" rtlCol="0">
            <a:spAutoFit/>
          </a:bodyPr>
          <a:lstStyle/>
          <a:p>
            <a:pPr algn="ctr"/>
            <a:r>
              <a:rPr lang="en-US" sz="2000" b="1" dirty="0" smtClean="0">
                <a:solidFill>
                  <a:schemeClr val="tx2">
                    <a:lumMod val="75000"/>
                  </a:schemeClr>
                </a:solidFill>
              </a:rPr>
              <a:t>Impute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58" y="556259"/>
            <a:ext cx="5801032" cy="4226398"/>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59</a:t>
            </a:r>
            <a:endParaRPr lang="en-US" dirty="0">
              <a:solidFill>
                <a:schemeClr val="tx2">
                  <a:lumMod val="75000"/>
                </a:schemeClr>
              </a:solidFill>
            </a:endParaRPr>
          </a:p>
        </p:txBody>
      </p:sp>
    </p:spTree>
    <p:extLst>
      <p:ext uri="{BB962C8B-B14F-4D97-AF65-F5344CB8AC3E}">
        <p14:creationId xmlns:p14="http://schemas.microsoft.com/office/powerpoint/2010/main" val="75254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3161" y="782864"/>
            <a:ext cx="5022878" cy="4101369"/>
          </a:xfrm>
        </p:spPr>
        <p:txBody>
          <a:bodyPr/>
          <a:lstStyle/>
          <a:p>
            <a:pPr marL="495300" indent="-342900" algn="just">
              <a:buFont typeface="Arial" panose="020B0604020202020204" pitchFamily="34" charset="0"/>
              <a:buChar char="•"/>
            </a:pPr>
            <a:r>
              <a:rPr lang="en-US" sz="1800" dirty="0">
                <a:solidFill>
                  <a:schemeClr val="tx2">
                    <a:lumMod val="75000"/>
                  </a:schemeClr>
                </a:solidFill>
                <a:latin typeface="Arial"/>
                <a:ea typeface="Arial"/>
                <a:cs typeface="Arial"/>
                <a:sym typeface="Arial"/>
              </a:rPr>
              <a:t>It's a critical issue for businesses across various industries because retaining existing customers is often more cost-effective than acquiring new ones</a:t>
            </a:r>
            <a:r>
              <a:rPr lang="en-US" sz="1800" dirty="0" smtClean="0">
                <a:solidFill>
                  <a:schemeClr val="tx2">
                    <a:lumMod val="75000"/>
                  </a:schemeClr>
                </a:solidFill>
                <a:latin typeface="Arial"/>
                <a:ea typeface="Arial"/>
                <a:cs typeface="Arial"/>
                <a:sym typeface="Arial"/>
              </a:rPr>
              <a:t>.</a:t>
            </a:r>
            <a:endParaRPr lang="ar-EG" sz="1800" dirty="0" smtClean="0">
              <a:solidFill>
                <a:schemeClr val="tx2">
                  <a:lumMod val="75000"/>
                </a:schemeClr>
              </a:solidFill>
              <a:latin typeface="Arial"/>
              <a:ea typeface="Arial"/>
              <a:cs typeface="Arial"/>
              <a:sym typeface="Arial"/>
            </a:endParaRPr>
          </a:p>
          <a:p>
            <a:pPr marL="495300" indent="-342900" algn="l">
              <a:buFont typeface="Arial" panose="020B0604020202020204" pitchFamily="34" charset="0"/>
              <a:buChar char="•"/>
            </a:pPr>
            <a:endParaRPr lang="ar-EG" sz="2000" dirty="0">
              <a:solidFill>
                <a:schemeClr val="tx2">
                  <a:lumMod val="75000"/>
                </a:schemeClr>
              </a:solidFill>
              <a:latin typeface="Arial"/>
              <a:ea typeface="Arial"/>
              <a:cs typeface="Arial"/>
              <a:sym typeface="Arial"/>
            </a:endParaRPr>
          </a:p>
          <a:p>
            <a:pPr marL="495300" indent="-342900" algn="just">
              <a:buFont typeface="Arial" panose="020B0604020202020204" pitchFamily="34" charset="0"/>
              <a:buChar char="•"/>
            </a:pPr>
            <a:r>
              <a:rPr lang="en-US" sz="1800" dirty="0">
                <a:solidFill>
                  <a:schemeClr val="tx2">
                    <a:lumMod val="75000"/>
                  </a:schemeClr>
                </a:solidFill>
                <a:latin typeface="Arial"/>
                <a:ea typeface="Arial"/>
                <a:cs typeface="Arial"/>
                <a:sym typeface="Arial"/>
              </a:rPr>
              <a:t>We will also talk about the solutions proposed to solve the problem and the methods used in doing so The solution to the problem will be analyzed using one of the methods of survival analysis, which is Cox- </a:t>
            </a:r>
            <a:r>
              <a:rPr lang="en-US" sz="1800" dirty="0" smtClean="0">
                <a:solidFill>
                  <a:schemeClr val="tx2">
                    <a:lumMod val="75000"/>
                  </a:schemeClr>
                </a:solidFill>
                <a:latin typeface="Arial"/>
                <a:ea typeface="Arial"/>
                <a:cs typeface="Arial"/>
                <a:sym typeface="Arial"/>
              </a:rPr>
              <a:t>Regression</a:t>
            </a:r>
            <a:r>
              <a:rPr lang="en-US" sz="1800" dirty="0">
                <a:solidFill>
                  <a:schemeClr val="tx2">
                    <a:lumMod val="75000"/>
                  </a:schemeClr>
                </a:solidFill>
                <a:latin typeface="Arial"/>
                <a:ea typeface="Arial"/>
                <a:cs typeface="Arial"/>
                <a:sym typeface="Arial"/>
              </a:rPr>
              <a:t>.</a:t>
            </a:r>
          </a:p>
          <a:p>
            <a:pPr marL="495300" indent="-342900" algn="l">
              <a:buFont typeface="Arial" panose="020B0604020202020204" pitchFamily="34" charset="0"/>
              <a:buChar char="•"/>
            </a:pPr>
            <a:endParaRPr lang="en-US" sz="2000" dirty="0">
              <a:solidFill>
                <a:srgbClr val="000000"/>
              </a:solidFill>
              <a:latin typeface="Arial"/>
              <a:ea typeface="Arial"/>
              <a:cs typeface="Arial"/>
              <a:sym typeface="Arial"/>
            </a:endParaRPr>
          </a:p>
        </p:txBody>
      </p:sp>
      <p:sp>
        <p:nvSpPr>
          <p:cNvPr id="4" name="TextBox 3"/>
          <p:cNvSpPr txBox="1"/>
          <p:nvPr/>
        </p:nvSpPr>
        <p:spPr>
          <a:xfrm>
            <a:off x="6155473" y="2294939"/>
            <a:ext cx="2653990" cy="1077218"/>
          </a:xfrm>
          <a:prstGeom prst="rect">
            <a:avLst/>
          </a:prstGeom>
          <a:noFill/>
        </p:spPr>
        <p:txBody>
          <a:bodyPr wrap="square" rtlCol="0">
            <a:spAutoFit/>
          </a:bodyPr>
          <a:lstStyle/>
          <a:p>
            <a:r>
              <a:rPr lang="en-US" sz="3200" b="1" dirty="0">
                <a:ln>
                  <a:solidFill>
                    <a:schemeClr val="bg1">
                      <a:lumMod val="50000"/>
                    </a:schemeClr>
                  </a:solidFill>
                </a:ln>
                <a:solidFill>
                  <a:schemeClr val="accent1"/>
                </a:solidFill>
                <a:latin typeface="Roboto Slab"/>
                <a:ea typeface="Roboto Slab"/>
                <a:cs typeface="Roboto Slab"/>
                <a:sym typeface="Roboto Slab"/>
              </a:rPr>
              <a:t>Introduction</a:t>
            </a:r>
          </a:p>
          <a:p>
            <a:endParaRPr lang="en-US" sz="3200" b="1" dirty="0">
              <a:ln>
                <a:solidFill>
                  <a:schemeClr val="bg1">
                    <a:lumMod val="50000"/>
                  </a:schemeClr>
                </a:solidFill>
              </a:ln>
              <a:solidFill>
                <a:schemeClr val="accent1"/>
              </a:solidFill>
              <a:latin typeface="Roboto Slab"/>
              <a:ea typeface="Roboto Slab"/>
              <a:cs typeface="Roboto Slab"/>
            </a:endParaRPr>
          </a:p>
        </p:txBody>
      </p:sp>
      <p:cxnSp>
        <p:nvCxnSpPr>
          <p:cNvPr id="5" name="Google Shape;137;p27">
            <a:extLst>
              <a:ext uri="{FF2B5EF4-FFF2-40B4-BE49-F238E27FC236}">
                <a16:creationId xmlns:a16="http://schemas.microsoft.com/office/drawing/2014/main" id="{92946F17-03C5-48DC-8105-AECDB87200ED}"/>
              </a:ext>
            </a:extLst>
          </p:cNvPr>
          <p:cNvCxnSpPr>
            <a:cxnSpLocks/>
          </p:cNvCxnSpPr>
          <p:nvPr/>
        </p:nvCxnSpPr>
        <p:spPr>
          <a:xfrm>
            <a:off x="6070411" y="1839852"/>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 name="Picture 5" descr="A black background with a black square&#10;&#10;Description automatically generated with medium confidence">
            <a:extLst>
              <a:ext uri="{FF2B5EF4-FFF2-40B4-BE49-F238E27FC236}">
                <a16:creationId xmlns:a16="http://schemas.microsoft.com/office/drawing/2014/main" id="{363CDF16-0354-4580-98B4-EC2296B6A2A4}"/>
              </a:ext>
            </a:extLst>
          </p:cNvPr>
          <p:cNvPicPr>
            <a:picLocks noChangeAspect="1"/>
          </p:cNvPicPr>
          <p:nvPr/>
        </p:nvPicPr>
        <p:blipFill>
          <a:blip r:embed="rId2"/>
          <a:stretch>
            <a:fillRect/>
          </a:stretch>
        </p:blipFill>
        <p:spPr>
          <a:xfrm>
            <a:off x="851000" y="3994431"/>
            <a:ext cx="2023600" cy="1048708"/>
          </a:xfrm>
          <a:prstGeom prst="rect">
            <a:avLst/>
          </a:prstGeom>
        </p:spPr>
      </p:pic>
      <p:sp>
        <p:nvSpPr>
          <p:cNvPr id="7" name="TextBox 6"/>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tx2">
                    <a:lumMod val="75000"/>
                  </a:schemeClr>
                </a:solidFill>
              </a:rPr>
              <a:t>6</a:t>
            </a:r>
            <a:endParaRPr lang="en-US" dirty="0">
              <a:solidFill>
                <a:schemeClr val="tx2">
                  <a:lumMod val="75000"/>
                </a:schemeClr>
              </a:solidFill>
            </a:endParaRPr>
          </a:p>
        </p:txBody>
      </p:sp>
    </p:spTree>
    <p:extLst>
      <p:ext uri="{BB962C8B-B14F-4D97-AF65-F5344CB8AC3E}">
        <p14:creationId xmlns:p14="http://schemas.microsoft.com/office/powerpoint/2010/main" val="231355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8928" y="2269348"/>
            <a:ext cx="2330245" cy="400110"/>
          </a:xfrm>
          <a:prstGeom prst="rect">
            <a:avLst/>
          </a:prstGeom>
          <a:noFill/>
        </p:spPr>
        <p:txBody>
          <a:bodyPr wrap="square" rtlCol="0">
            <a:spAutoFit/>
          </a:bodyPr>
          <a:lstStyle/>
          <a:p>
            <a:pPr algn="ctr"/>
            <a:r>
              <a:rPr lang="en-US" sz="2000" b="1" dirty="0" smtClean="0">
                <a:solidFill>
                  <a:schemeClr val="tx2">
                    <a:lumMod val="75000"/>
                  </a:schemeClr>
                </a:solidFill>
              </a:rPr>
              <a:t>Pivot Table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515" y="648930"/>
            <a:ext cx="5997679" cy="4198374"/>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60</a:t>
            </a:r>
            <a:endParaRPr lang="en-US" dirty="0">
              <a:solidFill>
                <a:schemeClr val="tx2">
                  <a:lumMod val="75000"/>
                </a:schemeClr>
              </a:solidFill>
            </a:endParaRPr>
          </a:p>
        </p:txBody>
      </p:sp>
    </p:spTree>
    <p:extLst>
      <p:ext uri="{BB962C8B-B14F-4D97-AF65-F5344CB8AC3E}">
        <p14:creationId xmlns:p14="http://schemas.microsoft.com/office/powerpoint/2010/main" val="339136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8154" y="2230019"/>
            <a:ext cx="2330245" cy="400110"/>
          </a:xfrm>
          <a:prstGeom prst="rect">
            <a:avLst/>
          </a:prstGeom>
          <a:noFill/>
        </p:spPr>
        <p:txBody>
          <a:bodyPr wrap="square" rtlCol="0">
            <a:spAutoFit/>
          </a:bodyPr>
          <a:lstStyle/>
          <a:p>
            <a:pPr algn="ctr"/>
            <a:r>
              <a:rPr lang="en-US" sz="2000" b="1" dirty="0">
                <a:solidFill>
                  <a:schemeClr val="tx2">
                    <a:lumMod val="75000"/>
                  </a:schemeClr>
                </a:solidFill>
              </a:rPr>
              <a:t>Predictions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573" y="678426"/>
            <a:ext cx="6538454" cy="4129547"/>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61</a:t>
            </a:r>
            <a:endParaRPr lang="en-US" dirty="0">
              <a:solidFill>
                <a:schemeClr val="tx2">
                  <a:lumMod val="75000"/>
                </a:schemeClr>
              </a:solidFill>
            </a:endParaRPr>
          </a:p>
        </p:txBody>
      </p:sp>
    </p:spTree>
    <p:extLst>
      <p:ext uri="{BB962C8B-B14F-4D97-AF65-F5344CB8AC3E}">
        <p14:creationId xmlns:p14="http://schemas.microsoft.com/office/powerpoint/2010/main" val="418683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5973" y="2259516"/>
            <a:ext cx="2330245" cy="400110"/>
          </a:xfrm>
          <a:prstGeom prst="rect">
            <a:avLst/>
          </a:prstGeom>
          <a:noFill/>
        </p:spPr>
        <p:txBody>
          <a:bodyPr wrap="square" rtlCol="0">
            <a:spAutoFit/>
          </a:bodyPr>
          <a:lstStyle/>
          <a:p>
            <a:pPr algn="ctr"/>
            <a:r>
              <a:rPr lang="en-US" sz="2000" b="1" dirty="0" smtClean="0">
                <a:solidFill>
                  <a:schemeClr val="tx2">
                    <a:lumMod val="75000"/>
                  </a:schemeClr>
                </a:solidFill>
              </a:rPr>
              <a:t>Select Columns</a:t>
            </a:r>
            <a:endParaRPr lang="en-US" sz="2000" b="1" dirty="0">
              <a:solidFill>
                <a:schemeClr val="tx2">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865" y="688259"/>
            <a:ext cx="6135329" cy="4159044"/>
          </a:xfrm>
          <a:prstGeom prst="rect">
            <a:avLst/>
          </a:prstGeom>
        </p:spPr>
      </p:pic>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62</a:t>
            </a:r>
            <a:endParaRPr lang="en-US" dirty="0">
              <a:solidFill>
                <a:schemeClr val="tx2">
                  <a:lumMod val="75000"/>
                </a:schemeClr>
              </a:solidFill>
            </a:endParaRPr>
          </a:p>
        </p:txBody>
      </p:sp>
    </p:spTree>
    <p:extLst>
      <p:ext uri="{BB962C8B-B14F-4D97-AF65-F5344CB8AC3E}">
        <p14:creationId xmlns:p14="http://schemas.microsoft.com/office/powerpoint/2010/main" val="53055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6;p24">
            <a:extLst>
              <a:ext uri="{FF2B5EF4-FFF2-40B4-BE49-F238E27FC236}">
                <a16:creationId xmlns:a16="http://schemas.microsoft.com/office/drawing/2014/main" id="{ABA909F2-3475-4F3E-929E-ECD81E270170}"/>
              </a:ext>
            </a:extLst>
          </p:cNvPr>
          <p:cNvSpPr/>
          <p:nvPr/>
        </p:nvSpPr>
        <p:spPr>
          <a:xfrm>
            <a:off x="0" y="1470037"/>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6" name="TextBox 5"/>
          <p:cNvSpPr txBox="1"/>
          <p:nvPr/>
        </p:nvSpPr>
        <p:spPr>
          <a:xfrm>
            <a:off x="127821" y="2502423"/>
            <a:ext cx="5869857" cy="233910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smtClean="0">
                <a:ln/>
                <a:solidFill>
                  <a:schemeClr val="accent3"/>
                </a:solidFill>
                <a:latin typeface="Roboto Slab" panose="020B0604020202020204" charset="0"/>
                <a:ea typeface="Roboto Slab" panose="020B0604020202020204" charset="0"/>
                <a:cs typeface="Rajdhani"/>
                <a:sym typeface="Rajdhani"/>
              </a:rPr>
              <a:t>Future Work</a:t>
            </a:r>
            <a:endParaRPr lang="en-US" sz="6600" b="1" dirty="0">
              <a:ln/>
              <a:solidFill>
                <a:schemeClr val="accent3"/>
              </a:solidFill>
              <a:latin typeface="Roboto Slab" panose="020B0604020202020204" charset="0"/>
              <a:ea typeface="Roboto Slab" panose="020B0604020202020204" charset="0"/>
              <a:cs typeface="Rajdhani"/>
              <a:sym typeface="Rajdhani"/>
            </a:endParaRPr>
          </a:p>
          <a:p>
            <a:pPr algn="ctr"/>
            <a:endParaRPr lang="en-US" sz="6600" b="1" dirty="0">
              <a:ln/>
              <a:solidFill>
                <a:schemeClr val="accent3"/>
              </a:solidFill>
              <a:latin typeface="Roboto Slab" panose="020B0604020202020204" charset="0"/>
              <a:ea typeface="Roboto Slab" panose="020B0604020202020204" charset="0"/>
              <a:cs typeface="Rajdhani"/>
            </a:endParaRPr>
          </a:p>
          <a:p>
            <a:pPr algn="ctr"/>
            <a:endParaRPr lang="en-US" b="1" dirty="0">
              <a:ln/>
              <a:solidFill>
                <a:schemeClr val="accent3"/>
              </a:solidFill>
            </a:endParaRPr>
          </a:p>
        </p:txBody>
      </p:sp>
      <p:sp>
        <p:nvSpPr>
          <p:cNvPr id="7" name="TextBox 6"/>
          <p:cNvSpPr txBox="1"/>
          <p:nvPr/>
        </p:nvSpPr>
        <p:spPr>
          <a:xfrm>
            <a:off x="6617110" y="2382686"/>
            <a:ext cx="2526890" cy="1785104"/>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smtClean="0">
                <a:ln/>
                <a:solidFill>
                  <a:schemeClr val="accent3"/>
                </a:solidFill>
                <a:latin typeface="Roboto Slab"/>
                <a:ea typeface="Roboto Slab"/>
                <a:cs typeface="Roboto Slab"/>
              </a:rPr>
              <a:t>09</a:t>
            </a:r>
            <a:endParaRPr lang="en-US" sz="9600" b="1" dirty="0">
              <a:ln/>
              <a:solidFill>
                <a:schemeClr val="accent3"/>
              </a:solidFill>
              <a:latin typeface="Roboto Slab"/>
              <a:ea typeface="Roboto Slab"/>
              <a:cs typeface="Roboto Slab"/>
            </a:endParaRPr>
          </a:p>
          <a:p>
            <a:endParaRPr lang="en-US" b="1" dirty="0">
              <a:ln/>
              <a:solidFill>
                <a:schemeClr val="accent3"/>
              </a:solidFill>
            </a:endParaRPr>
          </a:p>
        </p:txBody>
      </p:sp>
      <p:cxnSp>
        <p:nvCxnSpPr>
          <p:cNvPr id="8" name="Google Shape;137;p27">
            <a:extLst>
              <a:ext uri="{FF2B5EF4-FFF2-40B4-BE49-F238E27FC236}">
                <a16:creationId xmlns:a16="http://schemas.microsoft.com/office/drawing/2014/main" id="{D80C8A91-5DB9-4674-A7D9-EB8B44F9FFE5}"/>
              </a:ext>
            </a:extLst>
          </p:cNvPr>
          <p:cNvCxnSpPr>
            <a:cxnSpLocks/>
          </p:cNvCxnSpPr>
          <p:nvPr/>
        </p:nvCxnSpPr>
        <p:spPr>
          <a:xfrm flipV="1">
            <a:off x="6451637" y="3867436"/>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9" name="TextBox 8"/>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63</a:t>
            </a:r>
            <a:endParaRPr lang="en-US" dirty="0">
              <a:solidFill>
                <a:schemeClr val="tx2">
                  <a:lumMod val="75000"/>
                </a:schemeClr>
              </a:solidFill>
            </a:endParaRPr>
          </a:p>
        </p:txBody>
      </p:sp>
    </p:spTree>
    <p:extLst>
      <p:ext uri="{BB962C8B-B14F-4D97-AF65-F5344CB8AC3E}">
        <p14:creationId xmlns:p14="http://schemas.microsoft.com/office/powerpoint/2010/main" val="218050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45575" y="1356646"/>
            <a:ext cx="4326193" cy="2527096"/>
          </a:xfrm>
        </p:spPr>
        <p:txBody>
          <a:bodyPr/>
          <a:lstStyle/>
          <a:p>
            <a:pPr marL="482600" indent="-342900" algn="just">
              <a:buFont typeface="Courier New" panose="02070309020205020404" pitchFamily="49" charset="0"/>
              <a:buChar char="o"/>
            </a:pPr>
            <a:r>
              <a:rPr lang="en-US" sz="1800" dirty="0"/>
              <a:t>Improve the accuracy of </a:t>
            </a:r>
            <a:r>
              <a:rPr lang="en-US" sz="1800" dirty="0" smtClean="0"/>
              <a:t>models.</a:t>
            </a:r>
            <a:endParaRPr lang="ar-EG" sz="1800" dirty="0" smtClean="0"/>
          </a:p>
          <a:p>
            <a:pPr marL="482600" indent="-342900" algn="just">
              <a:buFont typeface="Courier New" panose="02070309020205020404" pitchFamily="49" charset="0"/>
              <a:buChar char="o"/>
            </a:pPr>
            <a:endParaRPr lang="ar-EG" sz="1800" dirty="0"/>
          </a:p>
          <a:p>
            <a:pPr marL="482600" indent="-342900" algn="just">
              <a:buFont typeface="Courier New" panose="02070309020205020404" pitchFamily="49" charset="0"/>
              <a:buChar char="o"/>
            </a:pPr>
            <a:r>
              <a:rPr lang="en-US" sz="1800" dirty="0" smtClean="0"/>
              <a:t>Increase </a:t>
            </a:r>
            <a:r>
              <a:rPr lang="en-US" sz="1800" dirty="0"/>
              <a:t>data </a:t>
            </a:r>
            <a:r>
              <a:rPr lang="en-US" sz="1800" dirty="0" smtClean="0"/>
              <a:t>size</a:t>
            </a:r>
            <a:r>
              <a:rPr lang="en-US" sz="1800" dirty="0" smtClean="0"/>
              <a:t>.</a:t>
            </a:r>
            <a:endParaRPr lang="ar-EG" sz="1800" dirty="0" smtClean="0"/>
          </a:p>
          <a:p>
            <a:pPr marL="482600" indent="-342900" algn="just">
              <a:buFont typeface="Courier New" panose="02070309020205020404" pitchFamily="49" charset="0"/>
              <a:buChar char="o"/>
            </a:pPr>
            <a:endParaRPr lang="ar-EG" sz="1800" dirty="0" smtClean="0"/>
          </a:p>
          <a:p>
            <a:pPr marL="482600" indent="-342900" algn="just">
              <a:buFont typeface="Courier New" panose="02070309020205020404" pitchFamily="49" charset="0"/>
              <a:buChar char="o"/>
            </a:pPr>
            <a:r>
              <a:rPr lang="en-US" sz="1800" dirty="0" smtClean="0"/>
              <a:t>Integration </a:t>
            </a:r>
            <a:r>
              <a:rPr lang="en-US" sz="1800" dirty="0"/>
              <a:t>with existing </a:t>
            </a:r>
            <a:r>
              <a:rPr lang="en-US" sz="1800" dirty="0" smtClean="0"/>
              <a:t>systems</a:t>
            </a:r>
            <a:r>
              <a:rPr lang="en-US" sz="1800" dirty="0" smtClean="0"/>
              <a:t>.</a:t>
            </a:r>
            <a:endParaRPr lang="ar-EG" sz="1800" dirty="0" smtClean="0"/>
          </a:p>
          <a:p>
            <a:pPr marL="482600" indent="-342900" algn="just">
              <a:buFont typeface="Courier New" panose="02070309020205020404" pitchFamily="49" charset="0"/>
              <a:buChar char="o"/>
            </a:pPr>
            <a:endParaRPr lang="ar-EG" sz="1800" dirty="0" smtClean="0"/>
          </a:p>
          <a:p>
            <a:pPr marL="482600" indent="-342900" algn="just">
              <a:buFont typeface="Courier New" panose="02070309020205020404" pitchFamily="49" charset="0"/>
              <a:buChar char="o"/>
            </a:pPr>
            <a:r>
              <a:rPr lang="en-US" sz="1800" dirty="0"/>
              <a:t>Update models regularly</a:t>
            </a:r>
            <a:r>
              <a:rPr lang="ar-EG" sz="1800" dirty="0"/>
              <a:t>.</a:t>
            </a:r>
          </a:p>
          <a:p>
            <a:pPr marL="482600" indent="-342900" algn="just">
              <a:buFont typeface="Courier New" panose="02070309020205020404" pitchFamily="49" charset="0"/>
              <a:buChar char="o"/>
            </a:pPr>
            <a:endParaRPr lang="en-US" sz="1800" dirty="0" smtClean="0"/>
          </a:p>
        </p:txBody>
      </p:sp>
      <p:sp>
        <p:nvSpPr>
          <p:cNvPr id="2" name="TextBox 1"/>
          <p:cNvSpPr txBox="1"/>
          <p:nvPr/>
        </p:nvSpPr>
        <p:spPr>
          <a:xfrm>
            <a:off x="6145161" y="2192594"/>
            <a:ext cx="2546555" cy="1292662"/>
          </a:xfrm>
          <a:prstGeom prst="rect">
            <a:avLst/>
          </a:prstGeom>
          <a:noFill/>
        </p:spPr>
        <p:txBody>
          <a:bodyPr wrap="square" rtlCol="0">
            <a:spAutoFit/>
          </a:bodyPr>
          <a:lstStyle/>
          <a:p>
            <a:pPr algn="ctr"/>
            <a:r>
              <a:rPr lang="en-US" sz="3200" b="1" dirty="0">
                <a:ln>
                  <a:solidFill>
                    <a:schemeClr val="bg1">
                      <a:lumMod val="50000"/>
                    </a:schemeClr>
                  </a:solidFill>
                </a:ln>
                <a:solidFill>
                  <a:schemeClr val="accent1"/>
                </a:solidFill>
                <a:latin typeface="Roboto Slab"/>
                <a:ea typeface="Roboto Slab"/>
                <a:cs typeface="Roboto Slab"/>
              </a:rPr>
              <a:t>Future</a:t>
            </a:r>
          </a:p>
          <a:p>
            <a:pPr algn="ctr"/>
            <a:r>
              <a:rPr lang="en-US" sz="3200" b="1" dirty="0">
                <a:ln>
                  <a:solidFill>
                    <a:schemeClr val="bg1">
                      <a:lumMod val="50000"/>
                    </a:schemeClr>
                  </a:solidFill>
                </a:ln>
                <a:solidFill>
                  <a:schemeClr val="accent1"/>
                </a:solidFill>
                <a:latin typeface="Roboto Slab"/>
                <a:ea typeface="Roboto Slab"/>
                <a:cs typeface="Roboto Slab"/>
              </a:rPr>
              <a:t>Work</a:t>
            </a:r>
          </a:p>
          <a:p>
            <a:endParaRPr lang="en-US" dirty="0"/>
          </a:p>
        </p:txBody>
      </p:sp>
      <p:cxnSp>
        <p:nvCxnSpPr>
          <p:cNvPr id="5" name="Google Shape;137;p27">
            <a:extLst>
              <a:ext uri="{FF2B5EF4-FFF2-40B4-BE49-F238E27FC236}">
                <a16:creationId xmlns:a16="http://schemas.microsoft.com/office/drawing/2014/main" id="{92946F17-03C5-48DC-8105-AECDB87200ED}"/>
              </a:ext>
            </a:extLst>
          </p:cNvPr>
          <p:cNvCxnSpPr>
            <a:cxnSpLocks/>
          </p:cNvCxnSpPr>
          <p:nvPr/>
        </p:nvCxnSpPr>
        <p:spPr>
          <a:xfrm>
            <a:off x="6273822" y="1984485"/>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64</a:t>
            </a:r>
            <a:endParaRPr lang="en-US" dirty="0">
              <a:solidFill>
                <a:schemeClr val="tx2">
                  <a:lumMod val="75000"/>
                </a:schemeClr>
              </a:solidFill>
            </a:endParaRPr>
          </a:p>
        </p:txBody>
      </p:sp>
    </p:spTree>
    <p:extLst>
      <p:ext uri="{BB962C8B-B14F-4D97-AF65-F5344CB8AC3E}">
        <p14:creationId xmlns:p14="http://schemas.microsoft.com/office/powerpoint/2010/main" val="228701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6;p24">
            <a:extLst>
              <a:ext uri="{FF2B5EF4-FFF2-40B4-BE49-F238E27FC236}">
                <a16:creationId xmlns:a16="http://schemas.microsoft.com/office/drawing/2014/main" id="{ABA909F2-3475-4F3E-929E-ECD81E270170}"/>
              </a:ext>
            </a:extLst>
          </p:cNvPr>
          <p:cNvSpPr/>
          <p:nvPr/>
        </p:nvSpPr>
        <p:spPr>
          <a:xfrm>
            <a:off x="0" y="1470037"/>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6" name="TextBox 5"/>
          <p:cNvSpPr txBox="1"/>
          <p:nvPr/>
        </p:nvSpPr>
        <p:spPr>
          <a:xfrm>
            <a:off x="127821" y="2502423"/>
            <a:ext cx="5869857" cy="233910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latin typeface="Roboto Slab" panose="020B0604020202020204" charset="0"/>
                <a:ea typeface="Roboto Slab" panose="020B0604020202020204" charset="0"/>
                <a:cs typeface="Rajdhani"/>
              </a:rPr>
              <a:t>Conclusions</a:t>
            </a:r>
          </a:p>
          <a:p>
            <a:pPr algn="ctr"/>
            <a:endParaRPr lang="en-US" sz="6600" b="1" dirty="0">
              <a:ln/>
              <a:solidFill>
                <a:schemeClr val="accent3"/>
              </a:solidFill>
              <a:latin typeface="Roboto Slab" panose="020B0604020202020204" charset="0"/>
              <a:ea typeface="Roboto Slab" panose="020B0604020202020204" charset="0"/>
              <a:cs typeface="Rajdhani"/>
            </a:endParaRPr>
          </a:p>
          <a:p>
            <a:pPr algn="ctr"/>
            <a:endParaRPr lang="en-US" b="1" dirty="0">
              <a:ln/>
              <a:solidFill>
                <a:schemeClr val="accent3"/>
              </a:solidFill>
            </a:endParaRPr>
          </a:p>
        </p:txBody>
      </p:sp>
      <p:sp>
        <p:nvSpPr>
          <p:cNvPr id="7" name="TextBox 6"/>
          <p:cNvSpPr txBox="1"/>
          <p:nvPr/>
        </p:nvSpPr>
        <p:spPr>
          <a:xfrm>
            <a:off x="6617110" y="2382686"/>
            <a:ext cx="2526890" cy="1785104"/>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smtClean="0">
                <a:ln/>
                <a:solidFill>
                  <a:schemeClr val="accent3"/>
                </a:solidFill>
                <a:latin typeface="Roboto Slab"/>
                <a:ea typeface="Roboto Slab"/>
                <a:cs typeface="Roboto Slab"/>
              </a:rPr>
              <a:t>10</a:t>
            </a:r>
            <a:endParaRPr lang="en-US" sz="9600" b="1" dirty="0">
              <a:ln/>
              <a:solidFill>
                <a:schemeClr val="accent3"/>
              </a:solidFill>
              <a:latin typeface="Roboto Slab"/>
              <a:ea typeface="Roboto Slab"/>
              <a:cs typeface="Roboto Slab"/>
            </a:endParaRPr>
          </a:p>
          <a:p>
            <a:endParaRPr lang="en-US" b="1" dirty="0">
              <a:ln/>
              <a:solidFill>
                <a:schemeClr val="accent3"/>
              </a:solidFill>
            </a:endParaRPr>
          </a:p>
        </p:txBody>
      </p:sp>
      <p:cxnSp>
        <p:nvCxnSpPr>
          <p:cNvPr id="8" name="Google Shape;137;p27">
            <a:extLst>
              <a:ext uri="{FF2B5EF4-FFF2-40B4-BE49-F238E27FC236}">
                <a16:creationId xmlns:a16="http://schemas.microsoft.com/office/drawing/2014/main" id="{D80C8A91-5DB9-4674-A7D9-EB8B44F9FFE5}"/>
              </a:ext>
            </a:extLst>
          </p:cNvPr>
          <p:cNvCxnSpPr>
            <a:cxnSpLocks/>
          </p:cNvCxnSpPr>
          <p:nvPr/>
        </p:nvCxnSpPr>
        <p:spPr>
          <a:xfrm flipV="1">
            <a:off x="6451637" y="3867436"/>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9" name="TextBox 8"/>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65</a:t>
            </a:r>
            <a:endParaRPr lang="en-US" dirty="0">
              <a:solidFill>
                <a:schemeClr val="tx2">
                  <a:lumMod val="75000"/>
                </a:schemeClr>
              </a:solidFill>
            </a:endParaRPr>
          </a:p>
        </p:txBody>
      </p:sp>
    </p:spTree>
    <p:extLst>
      <p:ext uri="{BB962C8B-B14F-4D97-AF65-F5344CB8AC3E}">
        <p14:creationId xmlns:p14="http://schemas.microsoft.com/office/powerpoint/2010/main" val="334520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5303" y="540774"/>
            <a:ext cx="5083278" cy="3908762"/>
          </a:xfrm>
          <a:prstGeom prst="rect">
            <a:avLst/>
          </a:prstGeom>
          <a:noFill/>
        </p:spPr>
        <p:txBody>
          <a:bodyPr wrap="square" rtlCol="0">
            <a:spAutoFit/>
          </a:bodyPr>
          <a:lstStyle/>
          <a:p>
            <a:pPr algn="just"/>
            <a:r>
              <a:rPr lang="en-US" sz="1800" dirty="0">
                <a:solidFill>
                  <a:schemeClr val="lt1"/>
                </a:solidFill>
                <a:latin typeface="Zen Kaku Gothic New"/>
                <a:ea typeface="Zen Kaku Gothic New"/>
                <a:cs typeface="Zen Kaku Gothic New"/>
                <a:sym typeface="Zen Kaku Gothic New"/>
              </a:rPr>
              <a:t>Predicting customer churn using machine learning provides businesses with a robust toolset for understanding and mitigating the risk of losing customers. The key conclusions derived from implementing this approach are as follows</a:t>
            </a:r>
            <a:r>
              <a:rPr lang="en-US" sz="1800" dirty="0" smtClean="0">
                <a:solidFill>
                  <a:schemeClr val="lt1"/>
                </a:solidFill>
                <a:latin typeface="Zen Kaku Gothic New"/>
                <a:ea typeface="Zen Kaku Gothic New"/>
                <a:cs typeface="Zen Kaku Gothic New"/>
                <a:sym typeface="Zen Kaku Gothic New"/>
              </a:rPr>
              <a:t>:</a:t>
            </a:r>
          </a:p>
          <a:p>
            <a:endParaRPr lang="en-US" sz="1800" dirty="0" smtClean="0">
              <a:solidFill>
                <a:schemeClr val="lt1"/>
              </a:solidFill>
              <a:latin typeface="Zen Kaku Gothic New"/>
              <a:ea typeface="Zen Kaku Gothic New"/>
              <a:cs typeface="Zen Kaku Gothic New"/>
              <a:sym typeface="Zen Kaku Gothic New"/>
            </a:endParaRPr>
          </a:p>
          <a:p>
            <a:pPr marL="285750" indent="-285750">
              <a:buFont typeface="Arial" panose="020B0604020202020204" pitchFamily="34" charset="0"/>
              <a:buChar char="•"/>
            </a:pPr>
            <a:r>
              <a:rPr lang="en-US" sz="1800" dirty="0">
                <a:solidFill>
                  <a:schemeClr val="lt1"/>
                </a:solidFill>
                <a:latin typeface="Zen Kaku Gothic New"/>
                <a:ea typeface="Zen Kaku Gothic New"/>
                <a:cs typeface="Zen Kaku Gothic New"/>
                <a:sym typeface="Zen Kaku Gothic New"/>
              </a:rPr>
              <a:t>Enhanced Customer Insights, Data-Driven Understanding, Feature Importance, Improved Predictive Accuracy, Model Selection and Optimization, Continuous Learning, Revenue Growth, Cost Efficiency</a:t>
            </a:r>
            <a:endParaRPr lang="en-US" sz="1800" dirty="0">
              <a:solidFill>
                <a:schemeClr val="lt1"/>
              </a:solidFill>
              <a:latin typeface="Zen Kaku Gothic New"/>
              <a:ea typeface="Zen Kaku Gothic New"/>
              <a:cs typeface="Zen Kaku Gothic New"/>
              <a:sym typeface="Zen Kaku Gothic New"/>
            </a:endParaRPr>
          </a:p>
          <a:p>
            <a:pPr marL="285750" indent="-285750">
              <a:buFont typeface="Arial" panose="020B0604020202020204" pitchFamily="34" charset="0"/>
              <a:buChar char="•"/>
            </a:pPr>
            <a:endParaRPr lang="en-US" sz="1800" dirty="0">
              <a:solidFill>
                <a:schemeClr val="lt1"/>
              </a:solidFill>
              <a:latin typeface="Zen Kaku Gothic New"/>
              <a:ea typeface="Zen Kaku Gothic New"/>
              <a:cs typeface="Zen Kaku Gothic New"/>
              <a:sym typeface="Zen Kaku Gothic New"/>
            </a:endParaRPr>
          </a:p>
          <a:p>
            <a:endParaRPr lang="en-US" dirty="0"/>
          </a:p>
        </p:txBody>
      </p:sp>
      <p:sp>
        <p:nvSpPr>
          <p:cNvPr id="6" name="TextBox 5"/>
          <p:cNvSpPr txBox="1"/>
          <p:nvPr/>
        </p:nvSpPr>
        <p:spPr>
          <a:xfrm>
            <a:off x="6086168" y="2330245"/>
            <a:ext cx="2664542" cy="584775"/>
          </a:xfrm>
          <a:prstGeom prst="rect">
            <a:avLst/>
          </a:prstGeom>
          <a:noFill/>
        </p:spPr>
        <p:txBody>
          <a:bodyPr wrap="square" rtlCol="0">
            <a:spAutoFit/>
          </a:bodyPr>
          <a:lstStyle/>
          <a:p>
            <a:r>
              <a:rPr lang="en-US" sz="3200" b="1" dirty="0">
                <a:ln>
                  <a:solidFill>
                    <a:schemeClr val="bg1">
                      <a:lumMod val="50000"/>
                    </a:schemeClr>
                  </a:solidFill>
                </a:ln>
                <a:solidFill>
                  <a:schemeClr val="accent1"/>
                </a:solidFill>
                <a:latin typeface="Roboto Slab"/>
                <a:ea typeface="Roboto Slab"/>
                <a:cs typeface="Roboto Slab"/>
              </a:rPr>
              <a:t>Conclusions</a:t>
            </a:r>
          </a:p>
        </p:txBody>
      </p:sp>
      <p:cxnSp>
        <p:nvCxnSpPr>
          <p:cNvPr id="7" name="Google Shape;137;p27">
            <a:extLst>
              <a:ext uri="{FF2B5EF4-FFF2-40B4-BE49-F238E27FC236}">
                <a16:creationId xmlns:a16="http://schemas.microsoft.com/office/drawing/2014/main" id="{92946F17-03C5-48DC-8105-AECDB87200ED}"/>
              </a:ext>
            </a:extLst>
          </p:cNvPr>
          <p:cNvCxnSpPr>
            <a:cxnSpLocks/>
          </p:cNvCxnSpPr>
          <p:nvPr/>
        </p:nvCxnSpPr>
        <p:spPr>
          <a:xfrm>
            <a:off x="6079165" y="1906659"/>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66</a:t>
            </a:r>
            <a:endParaRPr lang="en-US" dirty="0">
              <a:solidFill>
                <a:schemeClr val="tx2">
                  <a:lumMod val="75000"/>
                </a:schemeClr>
              </a:solidFill>
            </a:endParaRPr>
          </a:p>
        </p:txBody>
      </p:sp>
    </p:spTree>
    <p:extLst>
      <p:ext uri="{BB962C8B-B14F-4D97-AF65-F5344CB8AC3E}">
        <p14:creationId xmlns:p14="http://schemas.microsoft.com/office/powerpoint/2010/main" val="175920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6;p24">
            <a:extLst>
              <a:ext uri="{FF2B5EF4-FFF2-40B4-BE49-F238E27FC236}">
                <a16:creationId xmlns:a16="http://schemas.microsoft.com/office/drawing/2014/main" id="{ABA909F2-3475-4F3E-929E-ECD81E270170}"/>
              </a:ext>
            </a:extLst>
          </p:cNvPr>
          <p:cNvSpPr/>
          <p:nvPr/>
        </p:nvSpPr>
        <p:spPr>
          <a:xfrm>
            <a:off x="0" y="1470037"/>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6" name="TextBox 5"/>
          <p:cNvSpPr txBox="1"/>
          <p:nvPr/>
        </p:nvSpPr>
        <p:spPr>
          <a:xfrm>
            <a:off x="127821" y="2502423"/>
            <a:ext cx="5869857" cy="33547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latin typeface="Roboto Slab" panose="020B0604020202020204" charset="0"/>
                <a:ea typeface="Roboto Slab" panose="020B0604020202020204" charset="0"/>
                <a:cs typeface="Rajdhani"/>
              </a:rPr>
              <a:t>References</a:t>
            </a:r>
          </a:p>
          <a:p>
            <a:pPr algn="ctr"/>
            <a:endParaRPr lang="en-US" sz="6600" b="1" dirty="0">
              <a:ln/>
              <a:solidFill>
                <a:schemeClr val="accent3"/>
              </a:solidFill>
              <a:latin typeface="Roboto Slab" panose="020B0604020202020204" charset="0"/>
              <a:ea typeface="Roboto Slab" panose="020B0604020202020204" charset="0"/>
              <a:cs typeface="Rajdhani"/>
            </a:endParaRPr>
          </a:p>
          <a:p>
            <a:pPr algn="ctr"/>
            <a:endParaRPr lang="en-US" sz="6600" b="1" dirty="0">
              <a:ln/>
              <a:solidFill>
                <a:schemeClr val="accent3"/>
              </a:solidFill>
              <a:latin typeface="Roboto Slab" panose="020B0604020202020204" charset="0"/>
              <a:ea typeface="Roboto Slab" panose="020B0604020202020204" charset="0"/>
              <a:cs typeface="Rajdhani"/>
            </a:endParaRPr>
          </a:p>
          <a:p>
            <a:pPr algn="ctr"/>
            <a:endParaRPr lang="en-US" b="1" dirty="0">
              <a:ln/>
              <a:solidFill>
                <a:schemeClr val="accent3"/>
              </a:solidFill>
            </a:endParaRPr>
          </a:p>
        </p:txBody>
      </p:sp>
      <p:sp>
        <p:nvSpPr>
          <p:cNvPr id="7" name="TextBox 6"/>
          <p:cNvSpPr txBox="1"/>
          <p:nvPr/>
        </p:nvSpPr>
        <p:spPr>
          <a:xfrm>
            <a:off x="6617110" y="2382686"/>
            <a:ext cx="2526890" cy="1785104"/>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smtClean="0">
                <a:ln/>
                <a:solidFill>
                  <a:schemeClr val="accent3"/>
                </a:solidFill>
                <a:latin typeface="Roboto Slab"/>
                <a:ea typeface="Roboto Slab"/>
                <a:cs typeface="Roboto Slab"/>
              </a:rPr>
              <a:t>11</a:t>
            </a:r>
            <a:endParaRPr lang="en-US" sz="9600" b="1" dirty="0">
              <a:ln/>
              <a:solidFill>
                <a:schemeClr val="accent3"/>
              </a:solidFill>
              <a:latin typeface="Roboto Slab"/>
              <a:ea typeface="Roboto Slab"/>
              <a:cs typeface="Roboto Slab"/>
            </a:endParaRPr>
          </a:p>
          <a:p>
            <a:endParaRPr lang="en-US" b="1" dirty="0">
              <a:ln/>
              <a:solidFill>
                <a:schemeClr val="accent3"/>
              </a:solidFill>
            </a:endParaRPr>
          </a:p>
        </p:txBody>
      </p:sp>
      <p:cxnSp>
        <p:nvCxnSpPr>
          <p:cNvPr id="8" name="Google Shape;137;p27">
            <a:extLst>
              <a:ext uri="{FF2B5EF4-FFF2-40B4-BE49-F238E27FC236}">
                <a16:creationId xmlns:a16="http://schemas.microsoft.com/office/drawing/2014/main" id="{D80C8A91-5DB9-4674-A7D9-EB8B44F9FFE5}"/>
              </a:ext>
            </a:extLst>
          </p:cNvPr>
          <p:cNvCxnSpPr>
            <a:cxnSpLocks/>
          </p:cNvCxnSpPr>
          <p:nvPr/>
        </p:nvCxnSpPr>
        <p:spPr>
          <a:xfrm flipV="1">
            <a:off x="6451637" y="3867436"/>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9" name="TextBox 8"/>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67</a:t>
            </a:r>
            <a:endParaRPr lang="en-US" dirty="0">
              <a:solidFill>
                <a:schemeClr val="tx2">
                  <a:lumMod val="75000"/>
                </a:schemeClr>
              </a:solidFill>
            </a:endParaRPr>
          </a:p>
        </p:txBody>
      </p:sp>
    </p:spTree>
    <p:extLst>
      <p:ext uri="{BB962C8B-B14F-4D97-AF65-F5344CB8AC3E}">
        <p14:creationId xmlns:p14="http://schemas.microsoft.com/office/powerpoint/2010/main" val="66424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70"/>
          <p:cNvSpPr txBox="1">
            <a:spLocks noGrp="1"/>
          </p:cNvSpPr>
          <p:nvPr>
            <p:ph type="title"/>
          </p:nvPr>
        </p:nvSpPr>
        <p:spPr>
          <a:xfrm>
            <a:off x="507166" y="458571"/>
            <a:ext cx="7704000" cy="572700"/>
          </a:xfrm>
          <a:prstGeom prst="rect">
            <a:avLst/>
          </a:prstGeom>
        </p:spPr>
        <p:txBody>
          <a:bodyPr spcFirstLastPara="1" wrap="square" lIns="91425" tIns="91425" rIns="91425" bIns="91425" anchor="t" anchorCtr="0">
            <a:noAutofit/>
          </a:bodyPr>
          <a:lstStyle/>
          <a:p>
            <a:pPr lvl="0"/>
            <a:r>
              <a:rPr lang="en-US" sz="3200" b="1" dirty="0">
                <a:ln/>
                <a:solidFill>
                  <a:schemeClr val="accent3"/>
                </a:solidFill>
                <a:latin typeface="Roboto Slab" panose="020B0604020202020204" charset="0"/>
                <a:ea typeface="Roboto Slab" panose="020B0604020202020204" charset="0"/>
                <a:cs typeface="Rajdhani"/>
              </a:rPr>
              <a:t>References</a:t>
            </a:r>
            <a:endParaRPr dirty="0"/>
          </a:p>
        </p:txBody>
      </p:sp>
      <p:sp>
        <p:nvSpPr>
          <p:cNvPr id="1820" name="Google Shape;1820;p70"/>
          <p:cNvSpPr txBox="1">
            <a:spLocks noGrp="1"/>
          </p:cNvSpPr>
          <p:nvPr>
            <p:ph type="subTitle" idx="2"/>
          </p:nvPr>
        </p:nvSpPr>
        <p:spPr>
          <a:xfrm>
            <a:off x="353961" y="1031271"/>
            <a:ext cx="8534400" cy="3668547"/>
          </a:xfrm>
          <a:prstGeom prst="rect">
            <a:avLst/>
          </a:prstGeom>
        </p:spPr>
        <p:txBody>
          <a:bodyPr spcFirstLastPara="1" wrap="square" lIns="91425" tIns="91425" rIns="91425" bIns="91425" anchor="t" anchorCtr="0">
            <a:noAutofit/>
          </a:bodyPr>
          <a:lstStyle/>
          <a:p>
            <a:pPr marL="285750" indent="-285750"/>
            <a:r>
              <a:rPr lang="en-US" sz="1800" dirty="0" smtClean="0">
                <a:hlinkClick r:id="rId3"/>
              </a:rPr>
              <a:t>https://www.ncl.ac.uk/webtemplate/ask-assets/external/maths-resources/statistics/regression-and-correlation/simple-linear-regression.html</a:t>
            </a:r>
            <a:endParaRPr lang="en-US" sz="1800" dirty="0"/>
          </a:p>
          <a:p>
            <a:pPr marL="0" indent="0">
              <a:buNone/>
            </a:pPr>
            <a:endParaRPr lang="en-US" sz="1800" dirty="0">
              <a:hlinkClick r:id="rId4"/>
            </a:endParaRPr>
          </a:p>
          <a:p>
            <a:pPr marL="285750" indent="-285750"/>
            <a:r>
              <a:rPr lang="en-US" sz="1800" dirty="0" smtClean="0">
                <a:hlinkClick r:id="rId4"/>
              </a:rPr>
              <a:t>https://www.ibm.com/topics/logistic-regression</a:t>
            </a:r>
            <a:endParaRPr lang="en-US" sz="1800" dirty="0" smtClean="0"/>
          </a:p>
          <a:p>
            <a:pPr marL="0" indent="0">
              <a:buNone/>
            </a:pPr>
            <a:endParaRPr lang="en-US" sz="1800" dirty="0" smtClean="0"/>
          </a:p>
          <a:p>
            <a:pPr marL="285750" indent="-285750"/>
            <a:r>
              <a:rPr lang="en-US" sz="1800" dirty="0" smtClean="0">
                <a:hlinkClick r:id="rId5"/>
              </a:rPr>
              <a:t>https://www.ibm.com/docs/en/spss-statistics/saas?topic=statistics-cox-regression-analysis</a:t>
            </a:r>
            <a:endParaRPr lang="en-US" sz="1800" dirty="0" smtClean="0"/>
          </a:p>
          <a:p>
            <a:pPr marL="0" indent="0">
              <a:buNone/>
            </a:pPr>
            <a:endParaRPr lang="en-US" sz="1800" dirty="0"/>
          </a:p>
          <a:p>
            <a:pPr marL="285750" indent="-285750"/>
            <a:r>
              <a:rPr lang="en-US" sz="1800" dirty="0" smtClean="0">
                <a:hlinkClick r:id="rId6"/>
              </a:rPr>
              <a:t>https://medium.com/co-learning-lounge/types-of-data-analytics-descriptive-diagnostic-predictive-prescriptive-922654ce8f8f</a:t>
            </a:r>
            <a:endParaRPr lang="en-US" sz="1800" dirty="0" smtClean="0"/>
          </a:p>
          <a:p>
            <a:pPr marL="285750" indent="-285750"/>
            <a:endParaRPr lang="en-US" sz="1800" dirty="0"/>
          </a:p>
          <a:p>
            <a:pPr marL="285750" indent="-285750"/>
            <a:r>
              <a:rPr lang="en-US" sz="1800" dirty="0" smtClean="0">
                <a:hlinkClick r:id="rId7"/>
              </a:rPr>
              <a:t>https://www.kaggle.com/datasets/blastchar/telco-customer-churn</a:t>
            </a:r>
            <a:endParaRPr lang="en-US" sz="1800" dirty="0"/>
          </a:p>
          <a:p>
            <a:pPr marL="0" indent="0">
              <a:buNone/>
            </a:pPr>
            <a:endParaRPr lang="en-US" sz="1800" dirty="0"/>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68</a:t>
            </a:r>
            <a:endParaRPr lang="en-US" dirty="0">
              <a:solidFill>
                <a:schemeClr val="tx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70"/>
          <p:cNvSpPr txBox="1">
            <a:spLocks noGrp="1"/>
          </p:cNvSpPr>
          <p:nvPr>
            <p:ph type="title"/>
          </p:nvPr>
        </p:nvSpPr>
        <p:spPr>
          <a:xfrm>
            <a:off x="497334" y="301255"/>
            <a:ext cx="7704000" cy="572700"/>
          </a:xfrm>
          <a:prstGeom prst="rect">
            <a:avLst/>
          </a:prstGeom>
        </p:spPr>
        <p:txBody>
          <a:bodyPr spcFirstLastPara="1" wrap="square" lIns="91425" tIns="91425" rIns="91425" bIns="91425" anchor="t" anchorCtr="0">
            <a:noAutofit/>
          </a:bodyPr>
          <a:lstStyle/>
          <a:p>
            <a:pPr lvl="0"/>
            <a:r>
              <a:rPr lang="en-US" sz="3200" b="1" dirty="0">
                <a:ln/>
                <a:solidFill>
                  <a:schemeClr val="accent3"/>
                </a:solidFill>
                <a:latin typeface="Roboto Slab" panose="020B0604020202020204" charset="0"/>
                <a:ea typeface="Roboto Slab" panose="020B0604020202020204" charset="0"/>
                <a:cs typeface="Rajdhani"/>
              </a:rPr>
              <a:t>References</a:t>
            </a:r>
            <a:endParaRPr dirty="0"/>
          </a:p>
        </p:txBody>
      </p:sp>
      <p:sp>
        <p:nvSpPr>
          <p:cNvPr id="1820" name="Google Shape;1820;p70"/>
          <p:cNvSpPr txBox="1">
            <a:spLocks noGrp="1"/>
          </p:cNvSpPr>
          <p:nvPr>
            <p:ph type="subTitle" idx="2"/>
          </p:nvPr>
        </p:nvSpPr>
        <p:spPr>
          <a:xfrm>
            <a:off x="353961" y="1031271"/>
            <a:ext cx="8534400" cy="3668547"/>
          </a:xfrm>
          <a:prstGeom prst="rect">
            <a:avLst/>
          </a:prstGeom>
        </p:spPr>
        <p:txBody>
          <a:bodyPr spcFirstLastPara="1" wrap="square" lIns="91425" tIns="91425" rIns="91425" bIns="91425" anchor="t" anchorCtr="0">
            <a:noAutofit/>
          </a:bodyPr>
          <a:lstStyle/>
          <a:p>
            <a:pPr marL="285750" indent="-285750"/>
            <a:r>
              <a:rPr lang="en-US" sz="1800" dirty="0"/>
              <a:t>Verbeke, W., Martens, D., Mues, C., &amp; Baesens, B. (2012). Building comprehensible customer churn prediction models with advanced rule induction techniques. Expert Systems with Applications, 39(17), 1-9</a:t>
            </a:r>
            <a:r>
              <a:rPr lang="en-US" sz="1800" dirty="0" smtClean="0"/>
              <a:t>.</a:t>
            </a:r>
          </a:p>
          <a:p>
            <a:pPr marL="285750" indent="-285750"/>
            <a:endParaRPr lang="en-US" sz="1800" dirty="0"/>
          </a:p>
          <a:p>
            <a:pPr marL="285750" indent="-285750"/>
            <a:r>
              <a:rPr lang="en-US" sz="1800" dirty="0" smtClean="0">
                <a:hlinkClick r:id="rId3"/>
              </a:rPr>
              <a:t>https://youtube.com/playlist?list=PLYW0LRZ3ePo7TpIVGYjFbUfCICkTxwU7p&amp;si=o6XbyigXiyK66M_o</a:t>
            </a:r>
            <a:endParaRPr lang="en-US" sz="1800" dirty="0"/>
          </a:p>
          <a:p>
            <a:pPr marL="285750" indent="-285750"/>
            <a:endParaRPr lang="ar-EG" sz="1800" dirty="0" smtClean="0"/>
          </a:p>
          <a:p>
            <a:pPr marL="285750" indent="-285750"/>
            <a:r>
              <a:rPr lang="en-US" sz="1800" dirty="0" smtClean="0">
                <a:hlinkClick r:id="rId4"/>
              </a:rPr>
              <a:t>https://orangedatamining.com/</a:t>
            </a:r>
            <a:endParaRPr lang="en-US" sz="1800" dirty="0"/>
          </a:p>
          <a:p>
            <a:pPr marL="0" indent="0">
              <a:buNone/>
            </a:pPr>
            <a:endParaRPr lang="en-US" sz="1800" dirty="0">
              <a:hlinkClick r:id="rId5"/>
            </a:endParaRPr>
          </a:p>
          <a:p>
            <a:pPr marL="285750" indent="-285750"/>
            <a:r>
              <a:rPr lang="en-US" sz="1800" dirty="0">
                <a:hlinkClick r:id="rId6"/>
              </a:rPr>
              <a:t>https://</a:t>
            </a:r>
            <a:r>
              <a:rPr lang="en-US" sz="1800" dirty="0" smtClean="0">
                <a:hlinkClick r:id="rId6"/>
              </a:rPr>
              <a:t>github.com/biolab/orange3</a:t>
            </a:r>
            <a:endParaRPr lang="en-US" sz="1800" dirty="0" smtClean="0"/>
          </a:p>
          <a:p>
            <a:pPr marL="0" indent="0">
              <a:buNone/>
            </a:pPr>
            <a:endParaRPr lang="en-US" sz="1800" dirty="0"/>
          </a:p>
          <a:p>
            <a:pPr marL="285750" indent="-285750"/>
            <a:r>
              <a:rPr lang="en-US" sz="1800" dirty="0" smtClean="0">
                <a:hlinkClick r:id="rId7"/>
              </a:rPr>
              <a:t>https://www.youtube.com/channel/UClKKWBe2SCAEyv7ZNGhIe4g</a:t>
            </a:r>
            <a:endParaRPr lang="en-US" sz="1800" dirty="0" smtClean="0"/>
          </a:p>
          <a:p>
            <a:pPr marL="0" indent="0">
              <a:buNone/>
            </a:pPr>
            <a:endParaRPr lang="en-US" sz="1800" dirty="0"/>
          </a:p>
          <a:p>
            <a:pPr marL="0" indent="0">
              <a:buNone/>
            </a:pPr>
            <a:endParaRPr lang="en-US" sz="1800" dirty="0"/>
          </a:p>
        </p:txBody>
      </p:sp>
      <p:sp>
        <p:nvSpPr>
          <p:cNvPr id="4" name="TextBox 3"/>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69</a:t>
            </a:r>
            <a:endParaRPr lang="en-US" dirty="0">
              <a:solidFill>
                <a:schemeClr val="tx2">
                  <a:lumMod val="75000"/>
                </a:schemeClr>
              </a:solidFill>
            </a:endParaRPr>
          </a:p>
        </p:txBody>
      </p:sp>
    </p:spTree>
    <p:extLst>
      <p:ext uri="{BB962C8B-B14F-4D97-AF65-F5344CB8AC3E}">
        <p14:creationId xmlns:p14="http://schemas.microsoft.com/office/powerpoint/2010/main" val="5172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6;p24">
            <a:extLst>
              <a:ext uri="{FF2B5EF4-FFF2-40B4-BE49-F238E27FC236}">
                <a16:creationId xmlns:a16="http://schemas.microsoft.com/office/drawing/2014/main" id="{ABA909F2-3475-4F3E-929E-ECD81E270170}"/>
              </a:ext>
            </a:extLst>
          </p:cNvPr>
          <p:cNvSpPr/>
          <p:nvPr/>
        </p:nvSpPr>
        <p:spPr>
          <a:xfrm>
            <a:off x="0" y="1403130"/>
            <a:ext cx="9144000" cy="3273387"/>
          </a:xfrm>
          <a:prstGeom prst="rect">
            <a:avLst/>
          </a:prstGeom>
          <a:solidFill>
            <a:srgbClr val="0091EA">
              <a:alpha val="32690"/>
            </a:srgbClr>
          </a:solidFill>
          <a:ln>
            <a:noFill/>
          </a:ln>
        </p:spPr>
        <p:txBody>
          <a:bodyPr spcFirstLastPara="1" wrap="square" lIns="91425" tIns="45700" rIns="91425" bIns="4570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a:buClr>
                <a:schemeClr val="accent1"/>
              </a:buClr>
              <a:buSzPts val="2000"/>
            </a:pPr>
            <a:endParaRPr lang="en-US" sz="13000" b="1" dirty="0">
              <a:ln w="22225">
                <a:solidFill>
                  <a:schemeClr val="accent2"/>
                </a:solidFill>
                <a:prstDash val="solid"/>
              </a:ln>
              <a:solidFill>
                <a:schemeClr val="accent2">
                  <a:lumMod val="40000"/>
                  <a:lumOff val="60000"/>
                </a:schemeClr>
              </a:solidFill>
              <a:latin typeface="Roboto Slab"/>
              <a:ea typeface="Roboto Slab"/>
              <a:cs typeface="Roboto Slab"/>
              <a:sym typeface="Roboto Slab"/>
            </a:endParaRPr>
          </a:p>
        </p:txBody>
      </p:sp>
      <p:sp>
        <p:nvSpPr>
          <p:cNvPr id="5" name="TextBox 4"/>
          <p:cNvSpPr txBox="1"/>
          <p:nvPr/>
        </p:nvSpPr>
        <p:spPr>
          <a:xfrm>
            <a:off x="-78057" y="1850206"/>
            <a:ext cx="5921297" cy="313932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latin typeface="Roboto Slab" panose="020B0604020202020204" charset="0"/>
                <a:ea typeface="Roboto Slab" panose="020B0604020202020204" charset="0"/>
                <a:cs typeface="Rajdhani"/>
                <a:sym typeface="Rajdhani"/>
              </a:rPr>
              <a:t>Problem Statement</a:t>
            </a:r>
          </a:p>
          <a:p>
            <a:pPr algn="ctr"/>
            <a:endParaRPr lang="en-US" sz="6600" b="1" dirty="0">
              <a:ln/>
              <a:solidFill>
                <a:schemeClr val="accent3"/>
              </a:solidFill>
              <a:latin typeface="Roboto Slab"/>
              <a:ea typeface="Roboto Slab"/>
              <a:cs typeface="Roboto Slab"/>
            </a:endParaRPr>
          </a:p>
        </p:txBody>
      </p:sp>
      <p:sp>
        <p:nvSpPr>
          <p:cNvPr id="6" name="TextBox 5"/>
          <p:cNvSpPr txBox="1"/>
          <p:nvPr/>
        </p:nvSpPr>
        <p:spPr>
          <a:xfrm>
            <a:off x="5921297" y="1860461"/>
            <a:ext cx="2386361" cy="209288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3000" b="1" dirty="0">
                <a:ln/>
                <a:solidFill>
                  <a:schemeClr val="accent3"/>
                </a:solidFill>
                <a:latin typeface="Roboto Slab"/>
                <a:ea typeface="Roboto Slab"/>
                <a:cs typeface="Roboto Slab"/>
              </a:rPr>
              <a:t>02</a:t>
            </a:r>
          </a:p>
        </p:txBody>
      </p:sp>
      <p:cxnSp>
        <p:nvCxnSpPr>
          <p:cNvPr id="7" name="Google Shape;137;p27">
            <a:extLst>
              <a:ext uri="{FF2B5EF4-FFF2-40B4-BE49-F238E27FC236}">
                <a16:creationId xmlns:a16="http://schemas.microsoft.com/office/drawing/2014/main" id="{D80C8A91-5DB9-4674-A7D9-EB8B44F9FFE5}"/>
              </a:ext>
            </a:extLst>
          </p:cNvPr>
          <p:cNvCxnSpPr>
            <a:cxnSpLocks/>
          </p:cNvCxnSpPr>
          <p:nvPr/>
        </p:nvCxnSpPr>
        <p:spPr>
          <a:xfrm flipV="1">
            <a:off x="6037783" y="3756406"/>
            <a:ext cx="1844070" cy="9303"/>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8" name="TextBox 7"/>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a:solidFill>
                  <a:schemeClr val="tx2">
                    <a:lumMod val="75000"/>
                  </a:schemeClr>
                </a:solidFill>
              </a:rPr>
              <a:t>7</a:t>
            </a:r>
            <a:endParaRPr lang="en-US" dirty="0">
              <a:solidFill>
                <a:schemeClr val="tx2">
                  <a:lumMod val="75000"/>
                </a:schemeClr>
              </a:solidFill>
            </a:endParaRPr>
          </a:p>
        </p:txBody>
      </p:sp>
    </p:spTree>
    <p:extLst>
      <p:ext uri="{BB962C8B-B14F-4D97-AF65-F5344CB8AC3E}">
        <p14:creationId xmlns:p14="http://schemas.microsoft.com/office/powerpoint/2010/main" val="392383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white speech bubble with blue text&#10;&#10;Description automatically generated">
            <a:extLst>
              <a:ext uri="{FF2B5EF4-FFF2-40B4-BE49-F238E27FC236}">
                <a16:creationId xmlns:a16="http://schemas.microsoft.com/office/drawing/2014/main" id="{AC0C360C-AA7A-446E-93C0-4E35C0A57F82}"/>
              </a:ext>
            </a:extLst>
          </p:cNvPr>
          <p:cNvPicPr>
            <a:picLocks noChangeAspect="1"/>
          </p:cNvPicPr>
          <p:nvPr/>
        </p:nvPicPr>
        <p:blipFill>
          <a:blip r:embed="rId2"/>
          <a:stretch>
            <a:fillRect/>
          </a:stretch>
        </p:blipFill>
        <p:spPr>
          <a:xfrm>
            <a:off x="1557151" y="516237"/>
            <a:ext cx="6069027" cy="423061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ar-EG" dirty="0" smtClean="0">
                <a:solidFill>
                  <a:schemeClr val="tx2">
                    <a:lumMod val="75000"/>
                  </a:schemeClr>
                </a:solidFill>
              </a:rPr>
              <a:t>70</a:t>
            </a:r>
            <a:endParaRPr lang="en-US" dirty="0">
              <a:solidFill>
                <a:schemeClr val="tx2">
                  <a:lumMod val="75000"/>
                </a:schemeClr>
              </a:solidFill>
            </a:endParaRPr>
          </a:p>
        </p:txBody>
      </p:sp>
    </p:spTree>
    <p:extLst>
      <p:ext uri="{BB962C8B-B14F-4D97-AF65-F5344CB8AC3E}">
        <p14:creationId xmlns:p14="http://schemas.microsoft.com/office/powerpoint/2010/main" val="60251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1056" y="735979"/>
            <a:ext cx="5876693" cy="3813718"/>
          </a:xfrm>
        </p:spPr>
        <p:txBody>
          <a:bodyPr/>
          <a:lstStyle/>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The churn problem related to the loss of customers or subscribers from dealing with the company during a certain </a:t>
            </a:r>
            <a:r>
              <a:rPr lang="en-US" sz="1800" dirty="0" smtClean="0">
                <a:solidFill>
                  <a:schemeClr val="tx2">
                    <a:lumMod val="75000"/>
                  </a:schemeClr>
                </a:solidFill>
                <a:latin typeface="Arial"/>
                <a:ea typeface="Arial"/>
                <a:cs typeface="Arial"/>
              </a:rPr>
              <a:t>period.</a:t>
            </a:r>
          </a:p>
          <a:p>
            <a:pPr marL="438150" indent="-285750" algn="l">
              <a:buFont typeface="Arial" panose="020B0604020202020204" pitchFamily="34" charset="0"/>
              <a:buChar char="•"/>
            </a:pPr>
            <a:endParaRPr lang="en-US" sz="1800" dirty="0">
              <a:solidFill>
                <a:schemeClr val="tx2">
                  <a:lumMod val="75000"/>
                </a:schemeClr>
              </a:solidFill>
              <a:latin typeface="Arial"/>
              <a:ea typeface="Arial"/>
              <a:cs typeface="Arial"/>
            </a:endParaRPr>
          </a:p>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This is due to the fact that the customer is not satisfied with the service that we provide, or because there are competitors who provide this service better than me or cheaper, or perhaps the needs of customers change and I do not keep up with this change, or customer service is not good, or the quality of the product, or the presence of better alternatives, or previous negative experiences.</a:t>
            </a:r>
          </a:p>
        </p:txBody>
      </p:sp>
      <p:sp>
        <p:nvSpPr>
          <p:cNvPr id="5" name="TextBox 4"/>
          <p:cNvSpPr txBox="1"/>
          <p:nvPr/>
        </p:nvSpPr>
        <p:spPr>
          <a:xfrm>
            <a:off x="6389648" y="2040674"/>
            <a:ext cx="2575932" cy="1569660"/>
          </a:xfrm>
          <a:prstGeom prst="rect">
            <a:avLst/>
          </a:prstGeom>
          <a:noFill/>
        </p:spPr>
        <p:txBody>
          <a:bodyPr wrap="square" rtlCol="0">
            <a:spAutoFit/>
          </a:bodyPr>
          <a:lstStyle/>
          <a:p>
            <a:pPr algn="ctr"/>
            <a:r>
              <a:rPr lang="en-US" sz="3200" b="1" dirty="0">
                <a:ln>
                  <a:solidFill>
                    <a:schemeClr val="bg1">
                      <a:lumMod val="50000"/>
                    </a:schemeClr>
                  </a:solidFill>
                </a:ln>
                <a:solidFill>
                  <a:schemeClr val="accent1"/>
                </a:solidFill>
                <a:latin typeface="Roboto Slab"/>
                <a:ea typeface="Roboto Slab"/>
                <a:cs typeface="Roboto Slab"/>
              </a:rPr>
              <a:t>Problem</a:t>
            </a:r>
          </a:p>
          <a:p>
            <a:pPr algn="ctr"/>
            <a:r>
              <a:rPr lang="en-US" sz="3200" b="1" dirty="0">
                <a:ln>
                  <a:solidFill>
                    <a:schemeClr val="bg1">
                      <a:lumMod val="50000"/>
                    </a:schemeClr>
                  </a:solidFill>
                </a:ln>
                <a:solidFill>
                  <a:schemeClr val="accent1"/>
                </a:solidFill>
                <a:latin typeface="Roboto Slab"/>
                <a:ea typeface="Roboto Slab"/>
                <a:cs typeface="Roboto Slab"/>
              </a:rPr>
              <a:t>Statement</a:t>
            </a:r>
          </a:p>
          <a:p>
            <a:endParaRPr lang="en-US" sz="3200" b="1" dirty="0">
              <a:ln>
                <a:solidFill>
                  <a:schemeClr val="bg1">
                    <a:lumMod val="50000"/>
                  </a:schemeClr>
                </a:solidFill>
              </a:ln>
              <a:solidFill>
                <a:schemeClr val="accent1"/>
              </a:solidFill>
              <a:latin typeface="Roboto Slab"/>
              <a:ea typeface="Roboto Slab"/>
              <a:cs typeface="Roboto Slab"/>
              <a:sym typeface="Roboto Slab"/>
            </a:endParaRPr>
          </a:p>
        </p:txBody>
      </p:sp>
      <p:cxnSp>
        <p:nvCxnSpPr>
          <p:cNvPr id="6" name="Google Shape;137;p27">
            <a:extLst>
              <a:ext uri="{FF2B5EF4-FFF2-40B4-BE49-F238E27FC236}">
                <a16:creationId xmlns:a16="http://schemas.microsoft.com/office/drawing/2014/main" id="{92946F17-03C5-48DC-8105-AECDB87200ED}"/>
              </a:ext>
            </a:extLst>
          </p:cNvPr>
          <p:cNvCxnSpPr>
            <a:cxnSpLocks/>
          </p:cNvCxnSpPr>
          <p:nvPr/>
        </p:nvCxnSpPr>
        <p:spPr>
          <a:xfrm>
            <a:off x="6527612" y="1837657"/>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a:solidFill>
                  <a:schemeClr val="tx2">
                    <a:lumMod val="75000"/>
                  </a:schemeClr>
                </a:solidFill>
              </a:rPr>
              <a:t>8</a:t>
            </a:r>
            <a:endParaRPr lang="en-US" dirty="0">
              <a:solidFill>
                <a:schemeClr val="tx2">
                  <a:lumMod val="75000"/>
                </a:schemeClr>
              </a:solidFill>
            </a:endParaRPr>
          </a:p>
        </p:txBody>
      </p:sp>
    </p:spTree>
    <p:extLst>
      <p:ext uri="{BB962C8B-B14F-4D97-AF65-F5344CB8AC3E}">
        <p14:creationId xmlns:p14="http://schemas.microsoft.com/office/powerpoint/2010/main" val="325257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8195" y="559839"/>
            <a:ext cx="5870371" cy="4145975"/>
          </a:xfrm>
        </p:spPr>
        <p:txBody>
          <a:bodyPr/>
          <a:lstStyle/>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The problem of customer change, or what is known as “Churn”, has noticeable negative effects on companies and businesses, and includes loss of revenue, costs of acquiring new customers, a negative impact on the reputation and public image of the company, weakening of the lifetime value of customers, and loss of future sales </a:t>
            </a:r>
            <a:r>
              <a:rPr lang="en-US" sz="1800" dirty="0" smtClean="0">
                <a:solidFill>
                  <a:schemeClr val="tx2">
                    <a:lumMod val="75000"/>
                  </a:schemeClr>
                </a:solidFill>
                <a:latin typeface="Arial"/>
                <a:ea typeface="Arial"/>
                <a:cs typeface="Arial"/>
              </a:rPr>
              <a:t>opportunities</a:t>
            </a:r>
          </a:p>
          <a:p>
            <a:pPr marL="438150" indent="-285750" algn="just">
              <a:buFont typeface="Arial" panose="020B0604020202020204" pitchFamily="34" charset="0"/>
              <a:buChar char="•"/>
            </a:pPr>
            <a:endParaRPr lang="en-US" sz="1800" dirty="0">
              <a:solidFill>
                <a:schemeClr val="tx2">
                  <a:lumMod val="75000"/>
                </a:schemeClr>
              </a:solidFill>
              <a:latin typeface="Arial"/>
              <a:ea typeface="Arial"/>
              <a:cs typeface="Arial"/>
            </a:endParaRPr>
          </a:p>
          <a:p>
            <a:pPr marL="438150" indent="-285750" algn="just">
              <a:buFont typeface="Arial" panose="020B0604020202020204" pitchFamily="34" charset="0"/>
              <a:buChar char="•"/>
            </a:pPr>
            <a:r>
              <a:rPr lang="en-US" sz="1800" dirty="0">
                <a:solidFill>
                  <a:schemeClr val="tx2">
                    <a:lumMod val="75000"/>
                  </a:schemeClr>
                </a:solidFill>
                <a:latin typeface="Arial"/>
                <a:ea typeface="Arial"/>
                <a:cs typeface="Arial"/>
              </a:rPr>
              <a:t>Overall, customer churn can have significant negative impacts on businesses, so managing this issue effectively is crucial to maintaining company growth and sustainability.</a:t>
            </a:r>
          </a:p>
        </p:txBody>
      </p:sp>
      <p:sp>
        <p:nvSpPr>
          <p:cNvPr id="5" name="TextBox 4"/>
          <p:cNvSpPr txBox="1"/>
          <p:nvPr/>
        </p:nvSpPr>
        <p:spPr>
          <a:xfrm>
            <a:off x="6623824" y="1990954"/>
            <a:ext cx="2219093" cy="1077218"/>
          </a:xfrm>
          <a:prstGeom prst="rect">
            <a:avLst/>
          </a:prstGeom>
          <a:noFill/>
        </p:spPr>
        <p:txBody>
          <a:bodyPr wrap="square" rtlCol="0">
            <a:spAutoFit/>
          </a:bodyPr>
          <a:lstStyle/>
          <a:p>
            <a:pPr algn="ctr"/>
            <a:r>
              <a:rPr lang="en-US" sz="3200" b="1" dirty="0">
                <a:ln>
                  <a:solidFill>
                    <a:schemeClr val="bg1">
                      <a:lumMod val="50000"/>
                    </a:schemeClr>
                  </a:solidFill>
                </a:ln>
                <a:solidFill>
                  <a:schemeClr val="accent1"/>
                </a:solidFill>
                <a:latin typeface="Roboto Slab"/>
                <a:ea typeface="Roboto Slab"/>
                <a:cs typeface="Roboto Slab"/>
              </a:rPr>
              <a:t>Problem</a:t>
            </a:r>
          </a:p>
          <a:p>
            <a:pPr algn="ctr"/>
            <a:r>
              <a:rPr lang="en-US" sz="3200" b="1" dirty="0">
                <a:ln>
                  <a:solidFill>
                    <a:schemeClr val="bg1">
                      <a:lumMod val="50000"/>
                    </a:schemeClr>
                  </a:solidFill>
                </a:ln>
                <a:solidFill>
                  <a:schemeClr val="accent1"/>
                </a:solidFill>
                <a:latin typeface="Roboto Slab"/>
                <a:ea typeface="Roboto Slab"/>
                <a:cs typeface="Roboto Slab"/>
              </a:rPr>
              <a:t>Statement</a:t>
            </a:r>
          </a:p>
        </p:txBody>
      </p:sp>
      <p:cxnSp>
        <p:nvCxnSpPr>
          <p:cNvPr id="6" name="Google Shape;137;p27">
            <a:extLst>
              <a:ext uri="{FF2B5EF4-FFF2-40B4-BE49-F238E27FC236}">
                <a16:creationId xmlns:a16="http://schemas.microsoft.com/office/drawing/2014/main" id="{92946F17-03C5-48DC-8105-AECDB87200ED}"/>
              </a:ext>
            </a:extLst>
          </p:cNvPr>
          <p:cNvCxnSpPr>
            <a:cxnSpLocks/>
          </p:cNvCxnSpPr>
          <p:nvPr/>
        </p:nvCxnSpPr>
        <p:spPr>
          <a:xfrm>
            <a:off x="6616821" y="1916853"/>
            <a:ext cx="7003" cy="1431945"/>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69820" y="215408"/>
            <a:ext cx="650771"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a:solidFill>
                  <a:schemeClr val="tx2">
                    <a:lumMod val="75000"/>
                  </a:schemeClr>
                </a:solidFill>
              </a:rPr>
              <a:t>9</a:t>
            </a:r>
            <a:endParaRPr lang="en-US" dirty="0">
              <a:solidFill>
                <a:schemeClr val="tx2">
                  <a:lumMod val="75000"/>
                </a:schemeClr>
              </a:solidFill>
            </a:endParaRPr>
          </a:p>
        </p:txBody>
      </p:sp>
    </p:spTree>
    <p:extLst>
      <p:ext uri="{BB962C8B-B14F-4D97-AF65-F5344CB8AC3E}">
        <p14:creationId xmlns:p14="http://schemas.microsoft.com/office/powerpoint/2010/main" val="355125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ustomer Service Training Course by Slidesgo">
  <a:themeElements>
    <a:clrScheme name="Simple Light">
      <a:dk1>
        <a:srgbClr val="F5F9FF"/>
      </a:dk1>
      <a:lt1>
        <a:srgbClr val="2E495A"/>
      </a:lt1>
      <a:dk2>
        <a:srgbClr val="DFECFF"/>
      </a:dk2>
      <a:lt2>
        <a:srgbClr val="516D7F"/>
      </a:lt2>
      <a:accent1>
        <a:srgbClr val="79B5AA"/>
      </a:accent1>
      <a:accent2>
        <a:srgbClr val="AFE2D8"/>
      </a:accent2>
      <a:accent3>
        <a:srgbClr val="524562"/>
      </a:accent3>
      <a:accent4>
        <a:srgbClr val="B887D8"/>
      </a:accent4>
      <a:accent5>
        <a:srgbClr val="FFF48F"/>
      </a:accent5>
      <a:accent6>
        <a:srgbClr val="FFFFFF"/>
      </a:accent6>
      <a:hlink>
        <a:srgbClr val="2E49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1712</TotalTime>
  <Words>1620</Words>
  <Application>Microsoft Office PowerPoint</Application>
  <PresentationFormat>On-screen Show (16:9)</PresentationFormat>
  <Paragraphs>371</Paragraphs>
  <Slides>70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Archivo Medium</vt:lpstr>
      <vt:lpstr>Arial</vt:lpstr>
      <vt:lpstr>Courier New</vt:lpstr>
      <vt:lpstr>Rajdhani</vt:lpstr>
      <vt:lpstr>Roboto Condensed Light</vt:lpstr>
      <vt:lpstr>Roboto Slab</vt:lpstr>
      <vt:lpstr>Source Sans Pro</vt:lpstr>
      <vt:lpstr>Wingdings</vt:lpstr>
      <vt:lpstr>Zen Kaku Gothic New</vt:lpstr>
      <vt:lpstr>Customer Service Training Course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Linear Regression and Logistic Regression and Cox Regression</vt:lpstr>
      <vt:lpstr>PowerPoint Presentation</vt:lpstr>
      <vt:lpstr>Survival Analysis</vt:lpstr>
      <vt:lpstr>PowerPoint Presentation</vt:lpstr>
      <vt:lpstr>Four Level Analytics</vt:lpstr>
      <vt:lpstr>Descriptive Analytics </vt:lpstr>
      <vt:lpstr>Diagnostic Analytics </vt:lpstr>
      <vt:lpstr>Predictive Analytics </vt:lpstr>
      <vt:lpstr>Prescriptive Analytics </vt:lpstr>
      <vt:lpstr>PowerPoint Presentation</vt:lpstr>
      <vt:lpstr>Data Understanding</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c:creator>
  <cp:lastModifiedBy>Maher</cp:lastModifiedBy>
  <cp:revision>129</cp:revision>
  <dcterms:modified xsi:type="dcterms:W3CDTF">2024-06-12T14:12:48Z</dcterms:modified>
</cp:coreProperties>
</file>