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60" r:id="rId4"/>
    <p:sldId id="262" r:id="rId5"/>
    <p:sldId id="263" r:id="rId6"/>
    <p:sldId id="288" r:id="rId7"/>
    <p:sldId id="273" r:id="rId8"/>
    <p:sldId id="274" r:id="rId9"/>
    <p:sldId id="259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5" r:id="rId20"/>
    <p:sldId id="276" r:id="rId21"/>
    <p:sldId id="277" r:id="rId22"/>
    <p:sldId id="289" r:id="rId23"/>
    <p:sldId id="290" r:id="rId24"/>
    <p:sldId id="278" r:id="rId25"/>
    <p:sldId id="280" r:id="rId26"/>
    <p:sldId id="279" r:id="rId27"/>
    <p:sldId id="281" r:id="rId28"/>
    <p:sldId id="282" r:id="rId29"/>
    <p:sldId id="291" r:id="rId30"/>
    <p:sldId id="293" r:id="rId31"/>
    <p:sldId id="294" r:id="rId32"/>
    <p:sldId id="295" r:id="rId33"/>
    <p:sldId id="296" r:id="rId34"/>
    <p:sldId id="261" r:id="rId35"/>
    <p:sldId id="284" r:id="rId36"/>
    <p:sldId id="285" r:id="rId37"/>
    <p:sldId id="287" r:id="rId38"/>
    <p:sldId id="286" r:id="rId39"/>
  </p:sldIdLst>
  <p:sldSz cx="18288000" cy="10287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Dimsum Semi-Bold" panose="020B0604020202020204" charset="-34"/>
      <p:regular r:id="rId45"/>
    </p:embeddedFont>
    <p:embeddedFont>
      <p:font typeface="Poppins Medium" panose="00000600000000000000" pitchFamily="2" charset="0"/>
      <p:regular r:id="rId46"/>
      <p:italic r:id="rId47"/>
    </p:embeddedFont>
    <p:embeddedFont>
      <p:font typeface="Poppins Semi-Bold" panose="020B0604020202020204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CABB-3A85-4385-AF03-A55AFF0D8E1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FBD78-341E-4FA1-A714-810E243DF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0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96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5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0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3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1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5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3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0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2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FBD78-341E-4FA1-A714-810E243DFB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png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77997" y="371040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25689" y="0"/>
            <a:ext cx="12636622" cy="8229600"/>
          </a:xfrm>
          <a:custGeom>
            <a:avLst/>
            <a:gdLst/>
            <a:ahLst/>
            <a:cxnLst/>
            <a:rect l="l" t="t" r="r" b="b"/>
            <a:pathLst>
              <a:path w="12636622" h="8229600">
                <a:moveTo>
                  <a:pt x="0" y="0"/>
                </a:moveTo>
                <a:lnTo>
                  <a:pt x="12636622" y="0"/>
                </a:lnTo>
                <a:lnTo>
                  <a:pt x="1263662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26432" y="2874976"/>
            <a:ext cx="9235135" cy="3623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6"/>
              </a:lnSpc>
            </a:pPr>
            <a:r>
              <a:rPr lang="en-US" sz="9600" dirty="0">
                <a:solidFill>
                  <a:srgbClr val="000000"/>
                </a:solidFill>
                <a:latin typeface="Dimsum Semi-Bold"/>
              </a:rPr>
              <a:t>White Box Dan Unit Test</a:t>
            </a:r>
          </a:p>
        </p:txBody>
      </p:sp>
      <p:sp>
        <p:nvSpPr>
          <p:cNvPr id="5" name="Freeform 5"/>
          <p:cNvSpPr/>
          <p:nvPr/>
        </p:nvSpPr>
        <p:spPr>
          <a:xfrm>
            <a:off x="-2025265" y="8506829"/>
            <a:ext cx="3657600" cy="751471"/>
          </a:xfrm>
          <a:custGeom>
            <a:avLst/>
            <a:gdLst/>
            <a:ahLst/>
            <a:cxnLst/>
            <a:rect l="l" t="t" r="r" b="b"/>
            <a:pathLst>
              <a:path w="3657600" h="751471">
                <a:moveTo>
                  <a:pt x="0" y="0"/>
                </a:moveTo>
                <a:lnTo>
                  <a:pt x="3657600" y="0"/>
                </a:lnTo>
                <a:lnTo>
                  <a:pt x="3657600" y="751471"/>
                </a:lnTo>
                <a:lnTo>
                  <a:pt x="0" y="7514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6670371" y="8506829"/>
            <a:ext cx="3657600" cy="751471"/>
          </a:xfrm>
          <a:custGeom>
            <a:avLst/>
            <a:gdLst/>
            <a:ahLst/>
            <a:cxnLst/>
            <a:rect l="l" t="t" r="r" b="b"/>
            <a:pathLst>
              <a:path w="3657600" h="751471">
                <a:moveTo>
                  <a:pt x="3657600" y="0"/>
                </a:moveTo>
                <a:lnTo>
                  <a:pt x="0" y="0"/>
                </a:lnTo>
                <a:lnTo>
                  <a:pt x="0" y="751471"/>
                </a:lnTo>
                <a:lnTo>
                  <a:pt x="3657600" y="751471"/>
                </a:lnTo>
                <a:lnTo>
                  <a:pt x="36576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7322553" y="8506829"/>
            <a:ext cx="3657600" cy="751471"/>
          </a:xfrm>
          <a:custGeom>
            <a:avLst/>
            <a:gdLst/>
            <a:ahLst/>
            <a:cxnLst/>
            <a:rect l="l" t="t" r="r" b="b"/>
            <a:pathLst>
              <a:path w="3657600" h="751471">
                <a:moveTo>
                  <a:pt x="3657600" y="0"/>
                </a:moveTo>
                <a:lnTo>
                  <a:pt x="0" y="0"/>
                </a:lnTo>
                <a:lnTo>
                  <a:pt x="0" y="751471"/>
                </a:lnTo>
                <a:lnTo>
                  <a:pt x="3657600" y="751471"/>
                </a:lnTo>
                <a:lnTo>
                  <a:pt x="36576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693528" y="8506829"/>
            <a:ext cx="3657600" cy="751471"/>
          </a:xfrm>
          <a:custGeom>
            <a:avLst/>
            <a:gdLst/>
            <a:ahLst/>
            <a:cxnLst/>
            <a:rect l="l" t="t" r="r" b="b"/>
            <a:pathLst>
              <a:path w="3657600" h="751471">
                <a:moveTo>
                  <a:pt x="0" y="0"/>
                </a:moveTo>
                <a:lnTo>
                  <a:pt x="3657600" y="0"/>
                </a:lnTo>
                <a:lnTo>
                  <a:pt x="3657600" y="751471"/>
                </a:lnTo>
                <a:lnTo>
                  <a:pt x="0" y="7514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0932528" y="8506829"/>
            <a:ext cx="3657600" cy="751471"/>
          </a:xfrm>
          <a:custGeom>
            <a:avLst/>
            <a:gdLst/>
            <a:ahLst/>
            <a:cxnLst/>
            <a:rect l="l" t="t" r="r" b="b"/>
            <a:pathLst>
              <a:path w="3657600" h="751471">
                <a:moveTo>
                  <a:pt x="3657600" y="751471"/>
                </a:moveTo>
                <a:lnTo>
                  <a:pt x="0" y="751471"/>
                </a:lnTo>
                <a:lnTo>
                  <a:pt x="0" y="0"/>
                </a:lnTo>
                <a:lnTo>
                  <a:pt x="3657600" y="0"/>
                </a:lnTo>
                <a:lnTo>
                  <a:pt x="3657600" y="75147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57200" indent="-45720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Basis path testing : Teknik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pertama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basis path testing. Teknik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bertujuan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mengukur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kompleksitas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program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mendefinisikan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alur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dieksekusi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457200" indent="-45720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Branch coverage :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Kemudian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branch coverage.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dirancang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agar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setiap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branch code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setidaknya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kali.</a:t>
              </a:r>
            </a:p>
            <a:p>
              <a:pPr marL="457200" indent="-45720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Condition coverage :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Selanjutnya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teknik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condition coverage,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tujuannya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seluruh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agar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menghasilkan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nilai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TRUE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FALSE.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begitu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tester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memastikan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bekerja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mengeluarkan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output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sesuai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input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pengguna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Jenis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Teknik White Box Testing</a:t>
            </a:r>
          </a:p>
        </p:txBody>
      </p:sp>
    </p:spTree>
    <p:extLst>
      <p:ext uri="{BB962C8B-B14F-4D97-AF65-F5344CB8AC3E}">
        <p14:creationId xmlns:p14="http://schemas.microsoft.com/office/powerpoint/2010/main" val="71710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White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yaitu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verifikasi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cara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kerja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aplikasi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/ software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internalnya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sehingga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melibatkan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aliran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data,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kontrol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analisis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sebagainya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whitebox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pengembang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maupun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personel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penjamin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kualitas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White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mampu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memastikan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sudah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memenuhi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spesifikasi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terkait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optimal.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Funsgsi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White Box Testing</a:t>
            </a:r>
          </a:p>
        </p:txBody>
      </p:sp>
    </p:spTree>
    <p:extLst>
      <p:ext uri="{BB962C8B-B14F-4D97-AF65-F5344CB8AC3E}">
        <p14:creationId xmlns:p14="http://schemas.microsoft.com/office/powerpoint/2010/main" val="645204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Tentunya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setiap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metode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memiliki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kelebihan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kekurangannya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masing-masing.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Kelebihan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white box testing :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menemukan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masalah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white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jauh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lebih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efisien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;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implementasi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software, white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lebih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berhati-hati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;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Memungkinkan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menemukan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kesalahan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tersembunyi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;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Membantu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pengoptimalan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;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Karena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tidak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memerlukan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user interface, white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sebelum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diluncurkan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Kelebihan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White Box Testing</a:t>
            </a:r>
          </a:p>
        </p:txBody>
      </p:sp>
    </p:spTree>
    <p:extLst>
      <p:ext uri="{BB962C8B-B14F-4D97-AF65-F5344CB8AC3E}">
        <p14:creationId xmlns:p14="http://schemas.microsoft.com/office/powerpoint/2010/main" val="225071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White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merupakan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tergolong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mahal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boros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;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Membutuhkan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pengetahuan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khusus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 internal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sedang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;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Tidak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software;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Metode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sangat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kompleks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Kekurangan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White Box Testing</a:t>
            </a:r>
          </a:p>
        </p:txBody>
      </p:sp>
    </p:spTree>
    <p:extLst>
      <p:ext uri="{BB962C8B-B14F-4D97-AF65-F5344CB8AC3E}">
        <p14:creationId xmlns:p14="http://schemas.microsoft.com/office/powerpoint/2010/main" val="186161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merupakan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setiap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komponen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sebuah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saat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masa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pengembangan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(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menuliskan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program)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sebuah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oleh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pengembang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algn="just"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Seperti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namanya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komponen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pada 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unit-unit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disini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berupa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function, method, procedure, module,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maupun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object.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Apa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</a:t>
            </a: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itu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Unit Test?</a:t>
            </a:r>
          </a:p>
        </p:txBody>
      </p:sp>
    </p:spTree>
    <p:extLst>
      <p:ext uri="{BB962C8B-B14F-4D97-AF65-F5344CB8AC3E}">
        <p14:creationId xmlns:p14="http://schemas.microsoft.com/office/powerpoint/2010/main" val="113280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suatu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jenis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 testing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coba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suatu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bagian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ataupun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komponen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pada software.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tersebut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berbentuk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metode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prosedur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modul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ataupun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objek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sendiri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algn="just"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sendiri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termasuk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salah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tahapan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 development.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Umumnya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tersebut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sebelum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system integration testing.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Apa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</a:t>
            </a: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itu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Unit Test?</a:t>
            </a:r>
          </a:p>
        </p:txBody>
      </p:sp>
    </p:spTree>
    <p:extLst>
      <p:ext uri="{BB962C8B-B14F-4D97-AF65-F5344CB8AC3E}">
        <p14:creationId xmlns:p14="http://schemas.microsoft.com/office/powerpoint/2010/main" val="158861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Tujuan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memvalidasi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setiap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berjalan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seperti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diharapkan</a:t>
              </a:r>
              <a:endParaRPr lang="en-US" sz="2400" dirty="0">
                <a:solidFill>
                  <a:srgbClr val="732E08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Tujuan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Unit Test</a:t>
            </a:r>
          </a:p>
        </p:txBody>
      </p:sp>
    </p:spTree>
    <p:extLst>
      <p:ext uri="{BB962C8B-B14F-4D97-AF65-F5344CB8AC3E}">
        <p14:creationId xmlns:p14="http://schemas.microsoft.com/office/powerpoint/2010/main" val="87855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Alasan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mengapa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penting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: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Membantu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memperbaiki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bug di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awal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siklus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 development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menghemat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biaya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Membantu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developer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memahami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basis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memungkinkan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mereka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membuat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perubahan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cepat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sebagai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dokumentasi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proyek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Membantu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penggunaan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kembali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pada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proyek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baru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Mengapa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Unit Testing </a:t>
            </a: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Penting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210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4"/>
            <a:ext cx="15040246" cy="5472278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Tiga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teknik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biasa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digunakan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testing.</a:t>
              </a:r>
            </a:p>
            <a:p>
              <a:pPr marL="457200" indent="-45720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Black box testing.</a:t>
              </a:r>
            </a:p>
            <a:p>
              <a:pPr marL="457200" indent="-45720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White box testing. </a:t>
              </a:r>
            </a:p>
            <a:p>
              <a:pPr marL="457200" indent="-45720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Dan gray box testing.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Teknik Unit Testing</a:t>
            </a:r>
          </a:p>
        </p:txBody>
      </p:sp>
    </p:spTree>
    <p:extLst>
      <p:ext uri="{BB962C8B-B14F-4D97-AF65-F5344CB8AC3E}">
        <p14:creationId xmlns:p14="http://schemas.microsoft.com/office/powerpoint/2010/main" val="152214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4"/>
            <a:ext cx="15040246" cy="5472278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57200" indent="-45720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Black box testing</a:t>
              </a:r>
            </a:p>
            <a:p>
              <a:pPr algn="just"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Black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meninjau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input dan output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suatu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sistem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tanpa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mendalami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internal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programnya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lebih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lanjut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</a:p>
            <a:p>
              <a:pPr algn="just"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Jadi,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layaknya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melihat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sebuah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kotak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hitam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kamu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melihat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masuk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keluar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kotak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tersebut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algn="just">
                <a:lnSpc>
                  <a:spcPts val="3919"/>
                </a:lnSpc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Tiga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umumnya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black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user interface, input, dan output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Teknik Unit Testing</a:t>
            </a:r>
          </a:p>
        </p:txBody>
      </p:sp>
    </p:spTree>
    <p:extLst>
      <p:ext uri="{BB962C8B-B14F-4D97-AF65-F5344CB8AC3E}">
        <p14:creationId xmlns:p14="http://schemas.microsoft.com/office/powerpoint/2010/main" val="315927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5839799" y="3019707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915952" y="514350"/>
            <a:ext cx="10456096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UTS TESTING DAN QA PERANGKAT LUNAK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86503" y="4108318"/>
            <a:ext cx="5514994" cy="71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732E08"/>
                </a:solidFill>
                <a:latin typeface="Poppins Semi-Bold"/>
              </a:rPr>
              <a:t>Oleh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98154" y="5143500"/>
            <a:ext cx="5514994" cy="14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732E08"/>
                </a:solidFill>
                <a:latin typeface="Poppins Medium"/>
              </a:rPr>
              <a:t>YOSUA DENI XAVERIUS PARENGKUAN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732E08"/>
                </a:solidFill>
                <a:latin typeface="Poppins Medium"/>
              </a:rPr>
              <a:t>(201011401897)</a:t>
            </a:r>
          </a:p>
        </p:txBody>
      </p:sp>
      <p:sp>
        <p:nvSpPr>
          <p:cNvPr id="9" name="Freeform 9"/>
          <p:cNvSpPr/>
          <p:nvPr/>
        </p:nvSpPr>
        <p:spPr>
          <a:xfrm>
            <a:off x="-205740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4"/>
            <a:ext cx="15040246" cy="5472278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57200" indent="-457200" algn="just">
                <a:lnSpc>
                  <a:spcPts val="3919"/>
                </a:lnSpc>
                <a:buFont typeface="+mj-lt"/>
                <a:buAutoNum type="arabicPeriod" startAt="2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White Box Testing</a:t>
              </a:r>
            </a:p>
            <a:p>
              <a:pPr algn="just"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White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sering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juga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disebut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sebagai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transparent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glass box testing.</a:t>
              </a:r>
            </a:p>
            <a:p>
              <a:pPr algn="just"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Testing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internal,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desain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dan detail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implementasi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sebuah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aplikasi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algn="just">
                <a:lnSpc>
                  <a:spcPts val="3919"/>
                </a:lnSpc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Beberapa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biasa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white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antara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lain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keamanan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jalur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rusak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loop, dan data flow.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Teknik Unit Testing</a:t>
            </a:r>
          </a:p>
        </p:txBody>
      </p:sp>
    </p:spTree>
    <p:extLst>
      <p:ext uri="{BB962C8B-B14F-4D97-AF65-F5344CB8AC3E}">
        <p14:creationId xmlns:p14="http://schemas.microsoft.com/office/powerpoint/2010/main" val="110828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4"/>
            <a:ext cx="15040246" cy="5472278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57200" indent="-457200" algn="just">
                <a:lnSpc>
                  <a:spcPts val="3919"/>
                </a:lnSpc>
                <a:buFont typeface="+mj-lt"/>
                <a:buAutoNum type="arabicPeriod" startAt="3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Gray Box Testing </a:t>
              </a:r>
            </a:p>
            <a:p>
              <a:pPr algn="just">
                <a:lnSpc>
                  <a:spcPts val="3919"/>
                </a:lnSpc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Merupakan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teknik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merupakan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gabungan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teknik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Black Box Testing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teknik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White Box Testing.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teknik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Black Box Testing,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tidak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mengetahui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internal item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White Box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internal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diketahui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oleh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internal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sebagian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diketahui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Kotak Abu-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abu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termasuk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akses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data internal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algoritma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tujuan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merancang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kasus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uji.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Teknik Unit Testing</a:t>
            </a:r>
          </a:p>
        </p:txBody>
      </p:sp>
    </p:spTree>
    <p:extLst>
      <p:ext uri="{BB962C8B-B14F-4D97-AF65-F5344CB8AC3E}">
        <p14:creationId xmlns:p14="http://schemas.microsoft.com/office/powerpoint/2010/main" val="402819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4"/>
            <a:ext cx="15040246" cy="5472278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57200" indent="-4572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732E08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  <a:p>
              <a:pPr marL="457200" indent="-4572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Pengembang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ingin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mempelajari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fungsionalitas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disediakan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oleh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suatu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cara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menggunakannya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melihat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mendapatkan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pemahaman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dasar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tentang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API unit.</a:t>
              </a:r>
            </a:p>
            <a:p>
              <a:pPr marL="457200" indent="-4572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memungkinkan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pemrogram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memfaktorkan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ulang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kemudian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memastikan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modul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masih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benar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(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yaitu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Regresi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).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Prosedurnya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menulis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kasus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uji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semua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metode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sehingga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setiap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kali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perubahan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menyebabkan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kesalahan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maka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cepat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diidentifikasi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diperbaiki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457200" indent="-4572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Karena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sifat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modular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unit, kami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bagian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proyek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tanpa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menunggu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bagian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lain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selesai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Keuntungan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Unit Test</a:t>
            </a:r>
          </a:p>
        </p:txBody>
      </p:sp>
    </p:spTree>
    <p:extLst>
      <p:ext uri="{BB962C8B-B14F-4D97-AF65-F5344CB8AC3E}">
        <p14:creationId xmlns:p14="http://schemas.microsoft.com/office/powerpoint/2010/main" val="375088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4"/>
            <a:ext cx="15040246" cy="5472278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57200" indent="-4572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tidak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diharapkan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menangkap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setiap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kesalahan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suatu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program.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Tidak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mungkin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mengevaluasi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semua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jalur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eksekusi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bahkan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program yang paling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sepele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sekalipun</a:t>
              </a:r>
              <a:endParaRPr lang="en-US" sz="2400" dirty="0">
                <a:solidFill>
                  <a:srgbClr val="732E08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  <a:p>
              <a:pPr marL="457200" indent="-4572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pada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dasarnya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berfokus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pada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Oleh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karena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tidak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menangkap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kesalahan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integrasi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kesalahan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sistem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luas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Kekurangan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Unit Test</a:t>
            </a:r>
          </a:p>
        </p:txBody>
      </p:sp>
    </p:spTree>
    <p:extLst>
      <p:ext uri="{BB962C8B-B14F-4D97-AF65-F5344CB8AC3E}">
        <p14:creationId xmlns:p14="http://schemas.microsoft.com/office/powerpoint/2010/main" val="323076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4"/>
            <a:ext cx="15040246" cy="5472278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testing,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pengembang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menulis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code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sebuah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function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spesifik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Pengembang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pada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umumnya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menggunakan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UnitTest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Framework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mengembangkan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otomatis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testing.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memiliki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dua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tipe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yaitu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manual dan automated. 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biasanya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automated,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meski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demikian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masih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secara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manual.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Teknik unit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dikategorikan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menjadi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tiga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bagian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yaitu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Black box testing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user interface,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beserta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input dan output, White box testing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functional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behaviour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dan Gray box testing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digunakan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menjalankan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test suites, test methods, test cases,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risk analysis.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Cara </a:t>
            </a: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Melakukan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Unit Testing?</a:t>
            </a:r>
          </a:p>
        </p:txBody>
      </p:sp>
    </p:spTree>
    <p:extLst>
      <p:ext uri="{BB962C8B-B14F-4D97-AF65-F5344CB8AC3E}">
        <p14:creationId xmlns:p14="http://schemas.microsoft.com/office/powerpoint/2010/main" val="131763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4"/>
            <a:ext cx="15040246" cy="5472278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beberapa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tools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otomatis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tersedia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testing,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diantaranya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: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JUnit: Junit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tool gratis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pada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bahasa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pemrograman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java. Junit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menyediakan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assertions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mengidentifikasi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test method.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NUnit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: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NUnit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banyak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digunakan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sebagai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unit-testing framework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semua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bahasa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.Net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NUnit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merupakan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tool yang open source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mengijinkan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menulis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script-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secara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manual.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Selain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juga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mendukung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data-driven tests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berjalan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paralel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22011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1"/>
            <a:ext cx="15040246" cy="5277218"/>
            <a:chOff x="0" y="0"/>
            <a:chExt cx="3961217" cy="13898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4604"/>
              <a:ext cx="3961217" cy="1305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JMockit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: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JMockit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merupakan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tool yang open source.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JMockit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sebuah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code coverage tool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line and path metrics.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JMockit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mengijinkan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mocking API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merekam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memverifikasi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syntax.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JMockit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menawarkan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Line coverage, Path Coverage, dan Data Coverage.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EMMA: EMMA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merupakan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tool yang open source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menganalisis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melaporkan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code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ditulis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bahasa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pemrograman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java. EMMA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mendukung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coverage types seperti method, line, basic block.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PHPUnit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: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PHPUnit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testing tool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PHP programmer.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1430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Pasca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Unit Test</a:t>
            </a:r>
          </a:p>
        </p:txBody>
      </p:sp>
      <p:sp>
        <p:nvSpPr>
          <p:cNvPr id="2" name="Freeform 2"/>
          <p:cNvSpPr/>
          <p:nvPr/>
        </p:nvSpPr>
        <p:spPr>
          <a:xfrm rot="-5400000" flipH="1">
            <a:off x="5264940" y="1335722"/>
            <a:ext cx="7758121" cy="9392840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4E7FA24-C62D-2294-7E91-C62302DF4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11" y="3181167"/>
            <a:ext cx="8559383" cy="523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1"/>
            <a:ext cx="15040246" cy="5277218"/>
            <a:chOff x="0" y="0"/>
            <a:chExt cx="3961217" cy="13898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4604"/>
              <a:ext cx="3961217" cy="1305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Integration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setelah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testing. Pada integration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gabungan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/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kombinasi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beberapa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berbeda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sebagai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sebuah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kelompok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memastikan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siap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system testing. Integration testing juga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aliran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data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modul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modul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lainnya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System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setelah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integration testing. Pada system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performa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keamanan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serta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interaksi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antar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komponen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pada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Setelah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system testing,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kemudian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dilanjutkan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acceptance testing. Pada acceptance testing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mencocokkan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antara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requirement/contract.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Pasca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Unit Test</a:t>
            </a:r>
          </a:p>
        </p:txBody>
      </p:sp>
    </p:spTree>
    <p:extLst>
      <p:ext uri="{BB962C8B-B14F-4D97-AF65-F5344CB8AC3E}">
        <p14:creationId xmlns:p14="http://schemas.microsoft.com/office/powerpoint/2010/main" val="83548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Unit Test</a:t>
            </a:r>
          </a:p>
        </p:txBody>
      </p:sp>
      <p:sp>
        <p:nvSpPr>
          <p:cNvPr id="2" name="Freeform 2"/>
          <p:cNvSpPr/>
          <p:nvPr/>
        </p:nvSpPr>
        <p:spPr>
          <a:xfrm rot="-5400000" flipH="1">
            <a:off x="5264940" y="1335722"/>
            <a:ext cx="7758121" cy="9392840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3074" name="Picture 2" descr="Tutorial Pengujian UNIT - Belajar dalam 10 Menit">
            <a:extLst>
              <a:ext uri="{FF2B5EF4-FFF2-40B4-BE49-F238E27FC236}">
                <a16:creationId xmlns:a16="http://schemas.microsoft.com/office/drawing/2014/main" id="{6F22A9E7-DEC3-0E5C-8D07-DDF1F2FE6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58" y="2857500"/>
            <a:ext cx="7560684" cy="60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2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5" y="2812106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05493" y="518409"/>
            <a:ext cx="9277014" cy="160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Latar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</a:t>
            </a: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Belakang</a:t>
            </a:r>
            <a:endParaRPr lang="en-US" sz="7200" dirty="0">
              <a:solidFill>
                <a:srgbClr val="732E08"/>
              </a:solidFill>
              <a:latin typeface="Dimsum Semi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60797" y="3697240"/>
            <a:ext cx="5514994" cy="75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732E08"/>
                </a:solidFill>
                <a:latin typeface="Poppins Semi-Bold"/>
              </a:rPr>
              <a:t>Inti Masalah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0797" y="4817428"/>
            <a:ext cx="5514994" cy="1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732E08"/>
                </a:solidFill>
                <a:latin typeface="Poppins Medium"/>
              </a:rPr>
              <a:t>White Box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732E08"/>
                </a:solidFill>
                <a:latin typeface="Poppins Medium"/>
              </a:rPr>
              <a:t>Unit Test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Contoh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Implementasi</a:t>
            </a:r>
            <a:endParaRPr lang="en-US" sz="2799" dirty="0">
              <a:solidFill>
                <a:srgbClr val="732E08"/>
              </a:solidFill>
              <a:latin typeface="Poppins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72400" y="1943100"/>
            <a:ext cx="8877450" cy="6977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732E08"/>
                </a:solidFill>
                <a:latin typeface="Poppins Medium"/>
              </a:rPr>
              <a:t>	White-box testing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adalah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jenis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pengujian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perangkat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lunak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yang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berfokus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pada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pengujian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internal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kode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program,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struktur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data,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logika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algoritma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, dan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jalur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eksekusi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kode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. Unit test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adalah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salah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satu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metode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white-box testing yang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difokuskan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pada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pengujian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unit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kode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program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secara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terisolasi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, seperti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fungsi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,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metode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,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atau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kelas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. Di Python,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pengujian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unit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sering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dilakukan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menggunakan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pustaka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seperti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unittest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,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pytest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,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atau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nose.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732E08"/>
                </a:solidFill>
                <a:latin typeface="Poppins Medium"/>
              </a:rPr>
              <a:t>	Unit test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adalah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salah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satu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jenis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pengujian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perangkat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lunak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yang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digunakan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dalam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pengembangan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perangkat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lunak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untuk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menguji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unit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kode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program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secara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 </a:t>
            </a:r>
            <a:r>
              <a:rPr lang="en-US" sz="2799" dirty="0" err="1">
                <a:solidFill>
                  <a:srgbClr val="732E08"/>
                </a:solidFill>
                <a:latin typeface="Poppins Medium"/>
              </a:rPr>
              <a:t>terisolasi</a:t>
            </a:r>
            <a:r>
              <a:rPr lang="en-US" sz="2799" dirty="0">
                <a:solidFill>
                  <a:srgbClr val="732E08"/>
                </a:solidFill>
                <a:latin typeface="Poppins Medium"/>
              </a:rPr>
              <a:t>. </a:t>
            </a:r>
          </a:p>
        </p:txBody>
      </p:sp>
      <p:sp>
        <p:nvSpPr>
          <p:cNvPr id="7" name="Freeform 7"/>
          <p:cNvSpPr/>
          <p:nvPr/>
        </p:nvSpPr>
        <p:spPr>
          <a:xfrm>
            <a:off x="1623060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1"/>
            <a:ext cx="15040246" cy="5277218"/>
            <a:chOff x="0" y="0"/>
            <a:chExt cx="3961217" cy="13898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4604"/>
              <a:ext cx="3961217" cy="1305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Kasus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harus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independen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Jika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peningkatan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perubahan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persyaratan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kasus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tidak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terpengaruh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Uji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satu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waktu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Ikuti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konvensi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penamaan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jelas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konsisten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Anda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Jika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terjadi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perubahan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pada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modul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pun,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pastikan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 Case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sesuai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modul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tersebut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modul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tersebut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lulus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sebelum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mengubah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implementasinya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Bug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teridentifikasi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selama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harus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diperbaiki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sebelum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melanjutkan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tahap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berikutnya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SDLC</a:t>
              </a:r>
            </a:p>
            <a:p>
              <a:pPr marL="342900" indent="-342900" algn="just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Gunakan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pendekatan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“test as your code”.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Semakin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banyak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Anda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tulis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tanpa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semakin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banyak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jalur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harus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Anda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periksa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kesalahannya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Unit Test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76268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76220" y="9012997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47800" y="9485815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Implementasi</a:t>
            </a:r>
            <a:endParaRPr lang="en-US" sz="7200" dirty="0">
              <a:solidFill>
                <a:srgbClr val="732E08"/>
              </a:solidFill>
              <a:latin typeface="Dimsum Semi-Bold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0EA5E0-C201-40FC-F408-825DC1E3B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651096"/>
            <a:ext cx="13688264" cy="71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76220" y="9012997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47800" y="9485815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Implementasi</a:t>
            </a:r>
            <a:endParaRPr lang="en-US" sz="7200" dirty="0">
              <a:solidFill>
                <a:srgbClr val="732E08"/>
              </a:solidFill>
              <a:latin typeface="Dimsum Semi-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6992A-04D1-E20A-9413-D8307CE90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882" y="2009181"/>
            <a:ext cx="11330439" cy="1610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3E0CFC-DB53-DDA1-3428-A334385E9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926" y="6212906"/>
            <a:ext cx="10907724" cy="185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26D05-22C8-5268-DCA5-A411E0F49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882" y="3806787"/>
            <a:ext cx="10863507" cy="20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3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76220" y="9012997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47800" y="9485815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Implementasi</a:t>
            </a:r>
            <a:endParaRPr lang="en-US" sz="7200" dirty="0">
              <a:solidFill>
                <a:srgbClr val="732E08"/>
              </a:solidFill>
              <a:latin typeface="Dimsum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610133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5"/>
            <a:ext cx="15040246" cy="5472277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919"/>
                </a:lnSpc>
              </a:pP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kotak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putih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bertujuan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menguji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cara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menganalisa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meneliti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internal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memiliki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kelebihan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seperti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lebih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detail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menyeluruh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sehingga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kesalahan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diminimalisir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Akan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tetapi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juga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memiliki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kekurangan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seperti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sangat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kompleks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sehingga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membutuhkan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biaya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cukup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besar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Perlu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diketahui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bahwa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tetap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harus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memastikan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kita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buat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berjalan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sudah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sesuai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diharapkan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Tanpa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dilakukannya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kamu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tidak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tahu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apakah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kemungkinan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terjadi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error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atau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kesalahan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tersebut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60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732E08"/>
                </a:solidFill>
                <a:latin typeface="Dimsum Semi-Bold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337825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5"/>
            <a:ext cx="15040246" cy="5472277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Kesimpulan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tentang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Test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bahwa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praktik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penting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pengembangan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bertujuan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memastikan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bahwa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unit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program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benar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sesuai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spesifikasi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ditetapkan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Unit Test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adalah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bagian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integral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praktik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membantu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meminimalkan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kesalahan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meningkatkan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kepercayaan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memastikan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bahwa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perangkat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lunak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berfungsi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baik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Unit test juga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memainkan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peran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penting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pengembangan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berkelanjutan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refaktorisasi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400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60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732E08"/>
                </a:solidFill>
                <a:latin typeface="Dimsum Semi-Bold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209376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5"/>
            <a:ext cx="15040246" cy="5472277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https://www.dicoding.com/blog/white-box-testing/</a:t>
              </a:r>
            </a:p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https://www.linkedin.com/pulse/mengenal-metode-white-box-testing-untuk-pengujian-software-henny/?originalSubdomain=id</a:t>
              </a:r>
            </a:p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https://www.ianswer4u.com/2016/11/advantages-and-disadvantages-of-white.html</a:t>
              </a:r>
            </a:p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https://codingstudio.id/blog/white-box-testing-adalah/#:~:text=5%20Kesimpulan-,Fungsi%20Whitebox%20Testing,penguji%2C%20maupun%20personel%20penjamin%20kualitas.</a:t>
              </a:r>
            </a:p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https://accurate.id/marketing-manajemen/unit-testing/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Referensi</a:t>
            </a:r>
            <a:endParaRPr lang="en-US" sz="7200" dirty="0">
              <a:solidFill>
                <a:srgbClr val="732E08"/>
              </a:solidFill>
              <a:latin typeface="Dimsum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200157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2920495"/>
            <a:ext cx="15040246" cy="5472277"/>
            <a:chOff x="0" y="-85725"/>
            <a:chExt cx="3961217" cy="1441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https://muklasr.medium.com/unit-testing-45fbf725e780</a:t>
              </a:r>
            </a:p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Guru99, 2020. Unit Testing Tutorial: What is, Types, Tools, EXAMPLE. [online] guru99.com. Available at: &lt;https://www.guru99.com/unit-testing-guide.html&gt; [Accessed 9 October 2020].</a:t>
              </a:r>
            </a:p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Guru99, 2020. Levels of Testing in Software Testing. [online] guru99.com. Available at: &lt;https://www.guru99.com/levels-of-testing.html&gt; [Accessed 9 October 2020]</a:t>
              </a:r>
            </a:p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https://glints.com/id/lowongan/unit-testing-adalah/</a:t>
              </a:r>
            </a:p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https://www.tutorialspoint.com/software_testing_dictionary/unit_testing.htm</a:t>
              </a:r>
            </a:p>
            <a:p>
              <a:pPr>
                <a:lnSpc>
                  <a:spcPts val="3919"/>
                </a:lnSpc>
              </a:pPr>
              <a:r>
                <a:rPr lang="en-US" sz="2400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https://www.geeksforgeeks.org/gray-box-testing-software-testing/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Referensi</a:t>
            </a:r>
            <a:endParaRPr lang="en-US" sz="7200" dirty="0">
              <a:solidFill>
                <a:srgbClr val="732E08"/>
              </a:solidFill>
              <a:latin typeface="Dimsum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9141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54599" y="-2057400"/>
            <a:ext cx="4909197" cy="4114800"/>
          </a:xfrm>
          <a:custGeom>
            <a:avLst/>
            <a:gdLst/>
            <a:ahLst/>
            <a:cxnLst/>
            <a:rect l="l" t="t" r="r" b="b"/>
            <a:pathLst>
              <a:path w="4909197" h="4114800">
                <a:moveTo>
                  <a:pt x="0" y="0"/>
                </a:moveTo>
                <a:lnTo>
                  <a:pt x="4909198" y="0"/>
                </a:lnTo>
                <a:lnTo>
                  <a:pt x="49091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48441" y="1028700"/>
            <a:ext cx="10991119" cy="8229600"/>
          </a:xfrm>
          <a:custGeom>
            <a:avLst/>
            <a:gdLst/>
            <a:ahLst/>
            <a:cxnLst/>
            <a:rect l="l" t="t" r="r" b="b"/>
            <a:pathLst>
              <a:path w="10991119" h="8229600">
                <a:moveTo>
                  <a:pt x="0" y="0"/>
                </a:moveTo>
                <a:lnTo>
                  <a:pt x="10991118" y="0"/>
                </a:lnTo>
                <a:lnTo>
                  <a:pt x="1099111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036727" y="4371975"/>
            <a:ext cx="8214546" cy="1543050"/>
            <a:chOff x="0" y="0"/>
            <a:chExt cx="2163502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63502" cy="406400"/>
            </a:xfrm>
            <a:custGeom>
              <a:avLst/>
              <a:gdLst/>
              <a:ahLst/>
              <a:cxnLst/>
              <a:rect l="l" t="t" r="r" b="b"/>
              <a:pathLst>
                <a:path w="2163502" h="406400">
                  <a:moveTo>
                    <a:pt x="1960302" y="0"/>
                  </a:moveTo>
                  <a:cubicBezTo>
                    <a:pt x="2072526" y="0"/>
                    <a:pt x="2163502" y="90976"/>
                    <a:pt x="2163502" y="203200"/>
                  </a:cubicBezTo>
                  <a:cubicBezTo>
                    <a:pt x="2163502" y="315424"/>
                    <a:pt x="2072526" y="406400"/>
                    <a:pt x="196030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8DEAD"/>
            </a:solidFill>
            <a:ln w="95250" cap="sq">
              <a:solidFill>
                <a:srgbClr val="732E08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163502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4972" y="6171404"/>
            <a:ext cx="725086" cy="725086"/>
          </a:xfrm>
          <a:custGeom>
            <a:avLst/>
            <a:gdLst/>
            <a:ahLst/>
            <a:cxnLst/>
            <a:rect l="l" t="t" r="r" b="b"/>
            <a:pathLst>
              <a:path w="725086" h="725086">
                <a:moveTo>
                  <a:pt x="0" y="0"/>
                </a:moveTo>
                <a:lnTo>
                  <a:pt x="725086" y="0"/>
                </a:lnTo>
                <a:lnTo>
                  <a:pt x="725086" y="725086"/>
                </a:lnTo>
                <a:lnTo>
                  <a:pt x="0" y="725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277942" y="6171404"/>
            <a:ext cx="725086" cy="725086"/>
          </a:xfrm>
          <a:custGeom>
            <a:avLst/>
            <a:gdLst/>
            <a:ahLst/>
            <a:cxnLst/>
            <a:rect l="l" t="t" r="r" b="b"/>
            <a:pathLst>
              <a:path w="725086" h="725086">
                <a:moveTo>
                  <a:pt x="0" y="0"/>
                </a:moveTo>
                <a:lnTo>
                  <a:pt x="725086" y="0"/>
                </a:lnTo>
                <a:lnTo>
                  <a:pt x="725086" y="725086"/>
                </a:lnTo>
                <a:lnTo>
                  <a:pt x="0" y="7250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8781457" y="6171404"/>
            <a:ext cx="725086" cy="725086"/>
            <a:chOff x="0" y="0"/>
            <a:chExt cx="966781" cy="966781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66781" cy="966781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2E08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193217" y="216958"/>
              <a:ext cx="580347" cy="532864"/>
            </a:xfrm>
            <a:custGeom>
              <a:avLst/>
              <a:gdLst/>
              <a:ahLst/>
              <a:cxnLst/>
              <a:rect l="l" t="t" r="r" b="b"/>
              <a:pathLst>
                <a:path w="580347" h="532864">
                  <a:moveTo>
                    <a:pt x="0" y="0"/>
                  </a:moveTo>
                  <a:lnTo>
                    <a:pt x="580347" y="0"/>
                  </a:lnTo>
                  <a:lnTo>
                    <a:pt x="580347" y="532865"/>
                  </a:lnTo>
                  <a:lnTo>
                    <a:pt x="0" y="532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623060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2077408" y="8229600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7" y="0"/>
                </a:lnTo>
                <a:lnTo>
                  <a:pt x="45320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015771" y="-2057400"/>
            <a:ext cx="4544458" cy="4114800"/>
          </a:xfrm>
          <a:custGeom>
            <a:avLst/>
            <a:gdLst/>
            <a:ahLst/>
            <a:cxnLst/>
            <a:rect l="l" t="t" r="r" b="b"/>
            <a:pathLst>
              <a:path w="4544458" h="4114800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915952" y="4418627"/>
            <a:ext cx="10456096" cy="160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Terima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90285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White Box Testing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merupakan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metode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bertujuan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untuk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memeriksa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komponen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program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apakah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sudah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berjalan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semestinya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melihat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internal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program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tersebut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Metode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berfokus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pada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alur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logika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pemrograman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serta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prosedur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kerja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secara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mendetail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Developer dan tester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akan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memperbaiki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kembali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 yang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rusak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dengan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mencari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bug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source code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maupun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code software.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Apa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</a:t>
            </a: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itu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White Box Testing?</a:t>
            </a:r>
          </a:p>
        </p:txBody>
      </p:sp>
    </p:spTree>
    <p:extLst>
      <p:ext uri="{BB962C8B-B14F-4D97-AF65-F5344CB8AC3E}">
        <p14:creationId xmlns:p14="http://schemas.microsoft.com/office/powerpoint/2010/main" val="408017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919"/>
                </a:lnSpc>
              </a:pP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dalam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white box testing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kode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dapat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dilihat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oleh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sehingga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metode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ini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diibaratkan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seperti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kotak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bening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(clear box),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dimana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penguji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bisa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melihat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cara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kerja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dan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software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secara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mendetail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.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Beberapa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hal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yang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diuji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dari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white box testing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antara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lain, data flow testing,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alur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struktur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, input dan output process, loop testing, </a:t>
              </a:r>
              <a:r>
                <a:rPr lang="en-US" sz="2799" dirty="0" err="1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hingga</a:t>
              </a: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cyber security.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Apa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</a:t>
            </a: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itu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White Box Testing?</a:t>
            </a:r>
          </a:p>
        </p:txBody>
      </p:sp>
    </p:spTree>
    <p:extLst>
      <p:ext uri="{BB962C8B-B14F-4D97-AF65-F5344CB8AC3E}">
        <p14:creationId xmlns:p14="http://schemas.microsoft.com/office/powerpoint/2010/main" val="133999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732E08"/>
                </a:solidFill>
                <a:latin typeface="Dimsum Semi-Bold"/>
              </a:rPr>
              <a:t>White Box Testing</a:t>
            </a:r>
          </a:p>
        </p:txBody>
      </p:sp>
      <p:sp>
        <p:nvSpPr>
          <p:cNvPr id="2" name="Freeform 2"/>
          <p:cNvSpPr/>
          <p:nvPr/>
        </p:nvSpPr>
        <p:spPr>
          <a:xfrm rot="-5400000" flipH="1">
            <a:off x="4788412" y="1588233"/>
            <a:ext cx="7650726" cy="9262816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68685-FEF5-505D-C1D7-A80DA9F98956}"/>
              </a:ext>
            </a:extLst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3840004"/>
            <a:ext cx="8388350" cy="396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168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Notasi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Diagram </a:t>
            </a: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Alir</a:t>
            </a:r>
            <a:endParaRPr lang="en-US" sz="7200" dirty="0">
              <a:solidFill>
                <a:srgbClr val="732E08"/>
              </a:solidFill>
              <a:latin typeface="Dimsum Semi-Bold"/>
            </a:endParaRPr>
          </a:p>
        </p:txBody>
      </p:sp>
      <p:sp>
        <p:nvSpPr>
          <p:cNvPr id="2" name="Freeform 2"/>
          <p:cNvSpPr/>
          <p:nvPr/>
        </p:nvSpPr>
        <p:spPr>
          <a:xfrm rot="-5400000" flipH="1">
            <a:off x="5319781" y="1843248"/>
            <a:ext cx="7289814" cy="8825856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21A964-2A81-4D6B-CE03-28C69808A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9905" y="3596676"/>
            <a:ext cx="6629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6238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Notasi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Diagram </a:t>
            </a: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Alir</a:t>
            </a:r>
            <a:endParaRPr lang="en-US" sz="7200" dirty="0">
              <a:solidFill>
                <a:srgbClr val="732E08"/>
              </a:solidFill>
              <a:latin typeface="Dimsum Semi-Bold"/>
            </a:endParaRPr>
          </a:p>
        </p:txBody>
      </p:sp>
      <p:sp>
        <p:nvSpPr>
          <p:cNvPr id="2" name="Freeform 2"/>
          <p:cNvSpPr/>
          <p:nvPr/>
        </p:nvSpPr>
        <p:spPr>
          <a:xfrm rot="-5400000" flipH="1">
            <a:off x="5319781" y="1843248"/>
            <a:ext cx="7289814" cy="8825856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47975-BF3D-5D0A-D082-FF30F049F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272324"/>
            <a:ext cx="7325890" cy="5689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06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66494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5935049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2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2" y="6283989"/>
                </a:lnTo>
                <a:lnTo>
                  <a:pt x="66084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0813105" y="2812105"/>
            <a:ext cx="6608402" cy="6283989"/>
          </a:xfrm>
          <a:custGeom>
            <a:avLst/>
            <a:gdLst/>
            <a:ahLst/>
            <a:cxnLst/>
            <a:rect l="l" t="t" r="r" b="b"/>
            <a:pathLst>
              <a:path w="6608402" h="6283989">
                <a:moveTo>
                  <a:pt x="6608401" y="0"/>
                </a:moveTo>
                <a:lnTo>
                  <a:pt x="0" y="0"/>
                </a:lnTo>
                <a:lnTo>
                  <a:pt x="0" y="6283989"/>
                </a:lnTo>
                <a:lnTo>
                  <a:pt x="6608401" y="6283989"/>
                </a:lnTo>
                <a:lnTo>
                  <a:pt x="66084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3877" y="3245982"/>
            <a:ext cx="15040246" cy="5146790"/>
            <a:chOff x="0" y="0"/>
            <a:chExt cx="3961217" cy="1355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1217" cy="1355533"/>
            </a:xfrm>
            <a:custGeom>
              <a:avLst/>
              <a:gdLst/>
              <a:ahLst/>
              <a:cxnLst/>
              <a:rect l="l" t="t" r="r" b="b"/>
              <a:pathLst>
                <a:path w="3961217" h="1355533">
                  <a:moveTo>
                    <a:pt x="26252" y="0"/>
                  </a:moveTo>
                  <a:lnTo>
                    <a:pt x="3934965" y="0"/>
                  </a:lnTo>
                  <a:cubicBezTo>
                    <a:pt x="3949464" y="0"/>
                    <a:pt x="3961217" y="11753"/>
                    <a:pt x="3961217" y="26252"/>
                  </a:cubicBezTo>
                  <a:lnTo>
                    <a:pt x="3961217" y="1329281"/>
                  </a:lnTo>
                  <a:cubicBezTo>
                    <a:pt x="3961217" y="1336244"/>
                    <a:pt x="3958451" y="1342921"/>
                    <a:pt x="3953528" y="1347844"/>
                  </a:cubicBezTo>
                  <a:cubicBezTo>
                    <a:pt x="3948605" y="1352767"/>
                    <a:pt x="3941928" y="1355533"/>
                    <a:pt x="3934965" y="1355533"/>
                  </a:cubicBezTo>
                  <a:lnTo>
                    <a:pt x="26252" y="1355533"/>
                  </a:lnTo>
                  <a:cubicBezTo>
                    <a:pt x="11753" y="1355533"/>
                    <a:pt x="0" y="1343780"/>
                    <a:pt x="0" y="1329281"/>
                  </a:cubicBezTo>
                  <a:lnTo>
                    <a:pt x="0" y="26252"/>
                  </a:lnTo>
                  <a:cubicBezTo>
                    <a:pt x="0" y="11753"/>
                    <a:pt x="11753" y="0"/>
                    <a:pt x="26252" y="0"/>
                  </a:cubicBez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3961217" cy="14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14350" indent="-51435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Basis path testing</a:t>
              </a:r>
            </a:p>
            <a:p>
              <a:pPr marL="514350" indent="-51435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Branch coverage</a:t>
              </a:r>
            </a:p>
            <a:p>
              <a:pPr marL="514350" indent="-51435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Condition coverage</a:t>
              </a:r>
            </a:p>
            <a:p>
              <a:pPr marL="514350" indent="-51435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Loop testing</a:t>
              </a:r>
            </a:p>
            <a:p>
              <a:pPr marL="514350" indent="-51435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Multiple condition coverage</a:t>
              </a:r>
            </a:p>
            <a:p>
              <a:pPr marL="514350" indent="-514350" algn="just">
                <a:lnSpc>
                  <a:spcPts val="3919"/>
                </a:lnSpc>
                <a:buFont typeface="+mj-lt"/>
                <a:buAutoNum type="arabicPeriod"/>
              </a:pPr>
              <a:r>
                <a:rPr lang="en-US" sz="2799" dirty="0">
                  <a:solidFill>
                    <a:srgbClr val="732E08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Statement coverage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90926" y="2611269"/>
            <a:ext cx="13618265" cy="569898"/>
            <a:chOff x="0" y="0"/>
            <a:chExt cx="3586704" cy="150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28937" y="8436255"/>
            <a:ext cx="13618265" cy="315766"/>
            <a:chOff x="0" y="0"/>
            <a:chExt cx="3586704" cy="83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6704" cy="83165"/>
            </a:xfrm>
            <a:custGeom>
              <a:avLst/>
              <a:gdLst/>
              <a:ahLst/>
              <a:cxnLst/>
              <a:rect l="l" t="t" r="r" b="b"/>
              <a:pathLst>
                <a:path w="3586704" h="83165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54171"/>
                  </a:lnTo>
                  <a:cubicBezTo>
                    <a:pt x="3586704" y="70184"/>
                    <a:pt x="3573723" y="83165"/>
                    <a:pt x="3557710" y="83165"/>
                  </a:cubicBezTo>
                  <a:lnTo>
                    <a:pt x="28993" y="83165"/>
                  </a:lnTo>
                  <a:cubicBezTo>
                    <a:pt x="12981" y="83165"/>
                    <a:pt x="0" y="70184"/>
                    <a:pt x="0" y="54171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732E0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586704" cy="140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4144" y="8748838"/>
            <a:ext cx="13618265" cy="569898"/>
            <a:chOff x="0" y="0"/>
            <a:chExt cx="3586704" cy="150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6704" cy="150097"/>
            </a:xfrm>
            <a:custGeom>
              <a:avLst/>
              <a:gdLst/>
              <a:ahLst/>
              <a:cxnLst/>
              <a:rect l="l" t="t" r="r" b="b"/>
              <a:pathLst>
                <a:path w="3586704" h="150097">
                  <a:moveTo>
                    <a:pt x="28993" y="0"/>
                  </a:moveTo>
                  <a:lnTo>
                    <a:pt x="3557710" y="0"/>
                  </a:lnTo>
                  <a:cubicBezTo>
                    <a:pt x="3573723" y="0"/>
                    <a:pt x="3586704" y="12981"/>
                    <a:pt x="3586704" y="28993"/>
                  </a:cubicBezTo>
                  <a:lnTo>
                    <a:pt x="3586704" y="121103"/>
                  </a:lnTo>
                  <a:cubicBezTo>
                    <a:pt x="3586704" y="137116"/>
                    <a:pt x="3573723" y="150097"/>
                    <a:pt x="3557710" y="150097"/>
                  </a:cubicBezTo>
                  <a:lnTo>
                    <a:pt x="28993" y="150097"/>
                  </a:lnTo>
                  <a:cubicBezTo>
                    <a:pt x="12981" y="150097"/>
                    <a:pt x="0" y="137116"/>
                    <a:pt x="0" y="121103"/>
                  </a:cubicBezTo>
                  <a:lnTo>
                    <a:pt x="0" y="28993"/>
                  </a:lnTo>
                  <a:cubicBezTo>
                    <a:pt x="0" y="12981"/>
                    <a:pt x="12981" y="0"/>
                    <a:pt x="28993" y="0"/>
                  </a:cubicBezTo>
                  <a:close/>
                </a:path>
              </a:pathLst>
            </a:custGeom>
            <a:solidFill>
              <a:srgbClr val="EEE3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3586704" cy="207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021997" y="-1464902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28708" y="514350"/>
            <a:ext cx="10230584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732E08"/>
                </a:solidFill>
                <a:latin typeface="Dimsum Semi-Bold"/>
              </a:rPr>
              <a:t>Jenis</a:t>
            </a:r>
            <a:r>
              <a:rPr lang="en-US" sz="7200" dirty="0">
                <a:solidFill>
                  <a:srgbClr val="732E08"/>
                </a:solidFill>
                <a:latin typeface="Dimsum Semi-Bold"/>
              </a:rPr>
              <a:t> Teknik White Box Testing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2060</Words>
  <Application>Microsoft Office PowerPoint</Application>
  <PresentationFormat>Custom</PresentationFormat>
  <Paragraphs>152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Poppins Semi-Bold</vt:lpstr>
      <vt:lpstr>Poppins Medium</vt:lpstr>
      <vt:lpstr>Arial</vt:lpstr>
      <vt:lpstr>Calibri</vt:lpstr>
      <vt:lpstr>Dimsum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</dc:title>
  <cp:lastModifiedBy>Yosua Deni</cp:lastModifiedBy>
  <cp:revision>25</cp:revision>
  <dcterms:created xsi:type="dcterms:W3CDTF">2006-08-16T00:00:00Z</dcterms:created>
  <dcterms:modified xsi:type="dcterms:W3CDTF">2023-11-01T09:54:08Z</dcterms:modified>
  <dc:identifier>DAFybxuALbQ</dc:identifier>
</cp:coreProperties>
</file>