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92" r:id="rId3"/>
    <p:sldId id="267" r:id="rId4"/>
    <p:sldId id="257" r:id="rId5"/>
    <p:sldId id="258" r:id="rId6"/>
    <p:sldId id="269" r:id="rId7"/>
    <p:sldId id="270" r:id="rId8"/>
    <p:sldId id="271" r:id="rId9"/>
    <p:sldId id="272" r:id="rId10"/>
    <p:sldId id="262" r:id="rId11"/>
    <p:sldId id="276" r:id="rId12"/>
    <p:sldId id="277" r:id="rId13"/>
    <p:sldId id="278" r:id="rId14"/>
    <p:sldId id="279" r:id="rId15"/>
    <p:sldId id="280" r:id="rId16"/>
    <p:sldId id="297" r:id="rId17"/>
    <p:sldId id="298" r:id="rId18"/>
    <p:sldId id="299" r:id="rId19"/>
    <p:sldId id="265" r:id="rId20"/>
    <p:sldId id="266" r:id="rId21"/>
    <p:sldId id="263" r:id="rId22"/>
    <p:sldId id="286" r:id="rId23"/>
    <p:sldId id="287" r:id="rId24"/>
    <p:sldId id="288" r:id="rId25"/>
    <p:sldId id="259" r:id="rId26"/>
    <p:sldId id="281" r:id="rId27"/>
    <p:sldId id="282" r:id="rId28"/>
    <p:sldId id="283" r:id="rId29"/>
    <p:sldId id="284" r:id="rId30"/>
    <p:sldId id="285" r:id="rId31"/>
    <p:sldId id="304" r:id="rId32"/>
    <p:sldId id="302" r:id="rId33"/>
    <p:sldId id="305" r:id="rId34"/>
    <p:sldId id="260" r:id="rId35"/>
    <p:sldId id="293" r:id="rId36"/>
    <p:sldId id="294" r:id="rId37"/>
    <p:sldId id="295" r:id="rId38"/>
    <p:sldId id="261" r:id="rId39"/>
    <p:sldId id="289" r:id="rId40"/>
    <p:sldId id="290" r:id="rId41"/>
    <p:sldId id="303" r:id="rId42"/>
    <p:sldId id="291" r:id="rId43"/>
    <p:sldId id="264" r:id="rId44"/>
    <p:sldId id="273" r:id="rId45"/>
    <p:sldId id="274" r:id="rId46"/>
    <p:sldId id="275" r:id="rId47"/>
    <p:sldId id="300" r:id="rId48"/>
    <p:sldId id="301" r:id="rId49"/>
    <p:sldId id="306" r:id="rId50"/>
    <p:sldId id="26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BF64E4C-37AE-46A8-8C8C-75493F93653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6741BB7-E300-425D-97FF-C9BDAEB5E5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209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4E4C-37AE-46A8-8C8C-75493F93653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1BB7-E300-425D-97FF-C9BDAEB5E5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750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4E4C-37AE-46A8-8C8C-75493F93653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1BB7-E300-425D-97FF-C9BDAEB5E5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643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4E4C-37AE-46A8-8C8C-75493F93653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1BB7-E300-425D-97FF-C9BDAEB5E5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4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4E4C-37AE-46A8-8C8C-75493F93653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1BB7-E300-425D-97FF-C9BDAEB5E5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094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4E4C-37AE-46A8-8C8C-75493F93653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1BB7-E300-425D-97FF-C9BDAEB5E5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784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4E4C-37AE-46A8-8C8C-75493F93653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1BB7-E300-425D-97FF-C9BDAEB5E5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001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4E4C-37AE-46A8-8C8C-75493F93653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1BB7-E300-425D-97FF-C9BDAEB5E5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07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4E4C-37AE-46A8-8C8C-75493F93653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1BB7-E300-425D-97FF-C9BDAEB5E5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700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4E4C-37AE-46A8-8C8C-75493F93653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6741BB7-E300-425D-97FF-C9BDAEB5E5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895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BF64E4C-37AE-46A8-8C8C-75493F93653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6741BB7-E300-425D-97FF-C9BDAEB5E5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7810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BF64E4C-37AE-46A8-8C8C-75493F93653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6741BB7-E300-425D-97FF-C9BDAEB5E5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68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6E6D-8727-4105-A83B-BCA6301EC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734" y="2148395"/>
            <a:ext cx="10782300" cy="1628642"/>
          </a:xfrm>
        </p:spPr>
        <p:txBody>
          <a:bodyPr/>
          <a:lstStyle/>
          <a:p>
            <a:pPr algn="ctr"/>
            <a:r>
              <a:rPr lang="id-ID" sz="7200" dirty="0"/>
              <a:t>Computational Geometry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E6361-FEAB-498C-BFB4-A8128D24D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1" y="4206876"/>
            <a:ext cx="11148667" cy="1645920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Pelatnas 1 TOKI 2018</a:t>
            </a:r>
          </a:p>
          <a:p>
            <a:pPr algn="ctr"/>
            <a:r>
              <a:rPr lang="id-ID" dirty="0"/>
              <a:t>Rafael Herman Yosef</a:t>
            </a:r>
          </a:p>
        </p:txBody>
      </p:sp>
    </p:spTree>
    <p:extLst>
      <p:ext uri="{BB962C8B-B14F-4D97-AF65-F5344CB8AC3E}">
        <p14:creationId xmlns:p14="http://schemas.microsoft.com/office/powerpoint/2010/main" val="267568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C9AE-C274-46BC-839F-B38704A9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672319"/>
          </a:xfrm>
        </p:spPr>
        <p:txBody>
          <a:bodyPr>
            <a:normAutofit fontScale="90000"/>
          </a:bodyPr>
          <a:lstStyle/>
          <a:p>
            <a:r>
              <a:rPr lang="id-ID" dirty="0"/>
              <a:t>Vektor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BFA-8BC2-47F0-88B3-B8F67D86F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677880"/>
            <a:ext cx="10753725" cy="4153251"/>
          </a:xfrm>
        </p:spPr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id-ID" dirty="0"/>
          </a:p>
          <a:p>
            <a:r>
              <a:rPr lang="id-ID" dirty="0"/>
              <a:t>Dot</a:t>
            </a:r>
          </a:p>
          <a:p>
            <a:r>
              <a:rPr lang="id-ID" dirty="0"/>
              <a:t>Cross</a:t>
            </a:r>
          </a:p>
        </p:txBody>
      </p:sp>
    </p:spTree>
    <p:extLst>
      <p:ext uri="{BB962C8B-B14F-4D97-AF65-F5344CB8AC3E}">
        <p14:creationId xmlns:p14="http://schemas.microsoft.com/office/powerpoint/2010/main" val="103735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D21-7576-4618-8831-F05BBA44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6456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Vektor</a:t>
            </a:r>
            <a:endParaRPr lang="id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5F36FA-38BB-420C-AA16-9664381C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besaran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arah</a:t>
            </a:r>
            <a:endParaRPr lang="id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B198FD-E32E-4B72-BCCB-2A69FABBA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32" y="1835793"/>
            <a:ext cx="5573555" cy="43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8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84F3-CB63-447D-BCD0-0807E6D0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60129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50922-F4F6-4B0E-A7D9-76FBE5B33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669002"/>
                <a:ext cx="10753725" cy="4785064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3,9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3,−2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ra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=(5,4)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penjumlahan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pengurangan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Tambahin</a:t>
                </a:r>
                <a:r>
                  <a:rPr lang="en-US" dirty="0"/>
                  <a:t> / </a:t>
                </a:r>
                <a:r>
                  <a:rPr lang="en-US" dirty="0" err="1"/>
                  <a:t>kurangin</a:t>
                </a:r>
                <a:r>
                  <a:rPr lang="en-US" dirty="0"/>
                  <a:t> </a:t>
                </a:r>
                <a:r>
                  <a:rPr lang="en-US" dirty="0" err="1"/>
                  <a:t>aja</a:t>
                </a:r>
                <a:r>
                  <a:rPr lang="en-US" dirty="0"/>
                  <a:t> </a:t>
                </a:r>
                <a:r>
                  <a:rPr lang="en-US" dirty="0" err="1"/>
                  <a:t>tiap</a:t>
                </a:r>
                <a:r>
                  <a:rPr lang="en-US" dirty="0"/>
                  <a:t> </a:t>
                </a:r>
                <a:r>
                  <a:rPr lang="en-US" dirty="0" err="1"/>
                  <a:t>komponennya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50922-F4F6-4B0E-A7D9-76FBE5B33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669002"/>
                <a:ext cx="10753725" cy="4785064"/>
              </a:xfrm>
              <a:blipFill>
                <a:blip r:embed="rId2"/>
                <a:stretch>
                  <a:fillRect l="-737" b="-16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12BAEED-0894-4056-87D4-CF19DEA2E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32" y="1835793"/>
            <a:ext cx="5573555" cy="43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A760-8BEF-45BB-B3F4-97200975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654564"/>
          </a:xfrm>
        </p:spPr>
        <p:txBody>
          <a:bodyPr>
            <a:normAutofit fontScale="90000"/>
          </a:bodyPr>
          <a:lstStyle/>
          <a:p>
            <a:r>
              <a:rPr lang="en-US" dirty="0"/>
              <a:t>Dot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D5FF5-07D0-4C70-B5CB-6DA7FC9A2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32" y="1835793"/>
            <a:ext cx="5573555" cy="4311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9C475D3-9FF1-4FCF-BBFE-331EF57B2B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669002"/>
                <a:ext cx="10753725" cy="47850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=4+3=7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9C475D3-9FF1-4FCF-BBFE-331EF57B2B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669002"/>
                <a:ext cx="10753725" cy="478506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651B21-A69D-4D89-8728-3CD3F9C76E56}"/>
                  </a:ext>
                </a:extLst>
              </p:cNvPr>
              <p:cNvSpPr txBox="1"/>
              <p:nvPr/>
            </p:nvSpPr>
            <p:spPr>
              <a:xfrm>
                <a:off x="6427432" y="5477521"/>
                <a:ext cx="2157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651B21-A69D-4D89-8728-3CD3F9C76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32" y="5477521"/>
                <a:ext cx="21572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9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DEDF-0EDB-4C4B-B798-580B5DDE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663442"/>
          </a:xfrm>
        </p:spPr>
        <p:txBody>
          <a:bodyPr>
            <a:normAutofit fontScale="90000"/>
          </a:bodyPr>
          <a:lstStyle/>
          <a:p>
            <a:r>
              <a:rPr lang="en-US" dirty="0"/>
              <a:t>Cross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B774B-F027-4983-88E0-77B3CE54D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748" y="2031102"/>
            <a:ext cx="5573555" cy="4311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34FABD-7D42-425D-BC19-D467453C29CB}"/>
                  </a:ext>
                </a:extLst>
              </p:cNvPr>
              <p:cNvSpPr txBox="1"/>
              <p:nvPr/>
            </p:nvSpPr>
            <p:spPr>
              <a:xfrm>
                <a:off x="6427432" y="5477521"/>
                <a:ext cx="2157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34FABD-7D42-425D-BC19-D467453C2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32" y="5477521"/>
                <a:ext cx="21572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7AF2769-B989-49E9-9B67-92AE233A5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669002"/>
                <a:ext cx="10753725" cy="4785064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>
                    <a:latin typeface="+mj-lt"/>
                  </a:rPr>
                  <a:t>Membentuk </a:t>
                </a:r>
                <a:r>
                  <a:rPr lang="en-US" b="0" dirty="0" err="1">
                    <a:latin typeface="+mj-lt"/>
                  </a:rPr>
                  <a:t>vektor</a:t>
                </a:r>
                <a:r>
                  <a:rPr lang="en-US" b="0" dirty="0">
                    <a:latin typeface="+mj-lt"/>
                  </a:rPr>
                  <a:t> ke3 yang </a:t>
                </a:r>
                <a:r>
                  <a:rPr lang="en-US" b="0" dirty="0" err="1">
                    <a:latin typeface="+mj-lt"/>
                  </a:rPr>
                  <a:t>tegak</a:t>
                </a:r>
                <a:r>
                  <a:rPr lang="en-US" b="0" dirty="0">
                    <a:latin typeface="+mj-lt"/>
                  </a:rPr>
                  <a:t> </a:t>
                </a:r>
                <a:r>
                  <a:rPr lang="en-US" b="0" dirty="0" err="1">
                    <a:latin typeface="+mj-lt"/>
                  </a:rPr>
                  <a:t>lurus</a:t>
                </a:r>
                <a:r>
                  <a:rPr lang="en-US" b="0" dirty="0">
                    <a:latin typeface="+mj-lt"/>
                  </a:rPr>
                  <a:t> </a:t>
                </a:r>
                <a:r>
                  <a:rPr lang="en-US" b="0" dirty="0" err="1">
                    <a:latin typeface="+mj-lt"/>
                  </a:rPr>
                  <a:t>dengan</a:t>
                </a:r>
                <a:r>
                  <a:rPr lang="en-US" b="0" dirty="0">
                    <a:latin typeface="+mj-lt"/>
                  </a:rPr>
                  <a:t> </a:t>
                </a:r>
                <a:r>
                  <a:rPr lang="en-US" b="0" dirty="0" err="1">
                    <a:latin typeface="+mj-lt"/>
                  </a:rPr>
                  <a:t>kedua</a:t>
                </a:r>
                <a:r>
                  <a:rPr lang="en-US" b="0" dirty="0">
                    <a:latin typeface="+mj-lt"/>
                  </a:rPr>
                  <a:t> </a:t>
                </a:r>
                <a:r>
                  <a:rPr lang="en-US" b="0" dirty="0" err="1">
                    <a:latin typeface="+mj-lt"/>
                  </a:rPr>
                  <a:t>vektor</a:t>
                </a:r>
                <a:endParaRPr lang="en-US" b="0" dirty="0">
                  <a:latin typeface="+mj-lt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Dalam</a:t>
                </a:r>
                <a:r>
                  <a:rPr lang="en-US" dirty="0"/>
                  <a:t> 2 </a:t>
                </a:r>
                <a:r>
                  <a:rPr lang="en-US" dirty="0" err="1"/>
                  <a:t>dimensi</a:t>
                </a:r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1 −12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7AF2769-B989-49E9-9B67-92AE233A5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669002"/>
                <a:ext cx="10753725" cy="4785064"/>
              </a:xfrm>
              <a:blipFill>
                <a:blip r:embed="rId4"/>
                <a:stretch>
                  <a:fillRect t="-21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54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106C-D7B3-4F19-A1E3-0FA167F2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255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Kegunaan</a:t>
            </a:r>
            <a:r>
              <a:rPr lang="en-US" dirty="0"/>
              <a:t> Dot &amp; Cross</a:t>
            </a:r>
            <a:endParaRPr lang="id-ID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515527-4527-44B0-801A-F7057287B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029478"/>
              </p:ext>
            </p:extLst>
          </p:nvPr>
        </p:nvGraphicFramePr>
        <p:xfrm>
          <a:off x="676275" y="2011363"/>
          <a:ext cx="10753726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863">
                  <a:extLst>
                    <a:ext uri="{9D8B030D-6E8A-4147-A177-3AD203B41FA5}">
                      <a16:colId xmlns:a16="http://schemas.microsoft.com/office/drawing/2014/main" val="704900522"/>
                    </a:ext>
                  </a:extLst>
                </a:gridCol>
                <a:gridCol w="5376863">
                  <a:extLst>
                    <a:ext uri="{9D8B030D-6E8A-4147-A177-3AD203B41FA5}">
                      <a16:colId xmlns:a16="http://schemas.microsoft.com/office/drawing/2014/main" val="1550245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Dot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Cross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4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Tentuin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sudut</a:t>
                      </a: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(</a:t>
                      </a:r>
                      <a:r>
                        <a:rPr lang="en-US" dirty="0" err="1"/>
                        <a:t>Pakai</a:t>
                      </a:r>
                      <a:r>
                        <a:rPr lang="en-US" dirty="0"/>
                        <a:t> dot </a:t>
                      </a:r>
                      <a:r>
                        <a:rPr lang="en-US" dirty="0" err="1"/>
                        <a:t>aja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soalnya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</a:t>
                      </a:r>
                      <a:r>
                        <a:rPr lang="en-US" dirty="0"/>
                        <a:t> cos. </a:t>
                      </a:r>
                      <a:r>
                        <a:rPr lang="en-US" dirty="0" err="1"/>
                        <a:t>Kalau</a:t>
                      </a:r>
                      <a:r>
                        <a:rPr lang="en-US" dirty="0"/>
                        <a:t> sin </a:t>
                      </a:r>
                      <a:r>
                        <a:rPr lang="en-US" dirty="0" err="1"/>
                        <a:t>itu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aman</a:t>
                      </a:r>
                      <a:r>
                        <a:rPr lang="en-US" dirty="0"/>
                        <a:t>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Hitung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luas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75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Tentuin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proyeksi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Tentuin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belokan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segmen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itu</a:t>
                      </a:r>
                      <a:r>
                        <a:rPr lang="en-US" dirty="0"/>
                        <a:t> clockwise (CW)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counterclockwise (CCW)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collinear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94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Tentuin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garis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tegak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lurus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6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79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17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B56D-0AB8-42EC-8B82-0E7AD33F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96607"/>
          </a:xfrm>
        </p:spPr>
        <p:txBody>
          <a:bodyPr/>
          <a:lstStyle/>
          <a:p>
            <a:r>
              <a:rPr lang="en-US" dirty="0" err="1"/>
              <a:t>Cek</a:t>
            </a:r>
            <a:r>
              <a:rPr lang="en-US" dirty="0"/>
              <a:t> Clockwise / </a:t>
            </a:r>
            <a:r>
              <a:rPr lang="en-US" dirty="0" err="1"/>
              <a:t>CounterClockwise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285AE-E2CB-41BA-886D-D835B7891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651247"/>
                <a:ext cx="11272688" cy="46607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Misalkan </a:t>
                </a:r>
                <a:r>
                  <a:rPr lang="en-US" dirty="0" err="1"/>
                  <a:t>terdapat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mengecek</a:t>
                </a:r>
                <a:r>
                  <a:rPr lang="en-US" dirty="0"/>
                  <a:t> </a:t>
                </a:r>
                <a:r>
                  <a:rPr lang="en-US" dirty="0" err="1"/>
                  <a:t>arah</a:t>
                </a:r>
                <a:r>
                  <a:rPr lang="en-US" dirty="0"/>
                  <a:t> </a:t>
                </a:r>
                <a:r>
                  <a:rPr lang="en-US" dirty="0" err="1"/>
                  <a:t>belok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tinggal</a:t>
                </a:r>
                <a:r>
                  <a:rPr lang="en-US" dirty="0"/>
                  <a:t> </a:t>
                </a:r>
                <a:r>
                  <a:rPr lang="en-US" dirty="0" err="1"/>
                  <a:t>lakukan</a:t>
                </a:r>
                <a:r>
                  <a:rPr lang="en-US" dirty="0"/>
                  <a:t> 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terhadap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Kalau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&gt; 0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berbelok</a:t>
                </a:r>
                <a:r>
                  <a:rPr lang="en-US" dirty="0"/>
                  <a:t> </a:t>
                </a:r>
                <a:r>
                  <a:rPr lang="en-US" dirty="0" err="1"/>
                  <a:t>kiri</a:t>
                </a:r>
                <a:r>
                  <a:rPr lang="en-US" dirty="0"/>
                  <a:t> / </a:t>
                </a:r>
                <a:r>
                  <a:rPr lang="en-US" dirty="0" err="1"/>
                  <a:t>berlawanan</a:t>
                </a:r>
                <a:r>
                  <a:rPr lang="en-US" dirty="0"/>
                  <a:t> </a:t>
                </a:r>
                <a:r>
                  <a:rPr lang="en-US" dirty="0" err="1"/>
                  <a:t>jarum</a:t>
                </a:r>
                <a:r>
                  <a:rPr lang="en-US" dirty="0"/>
                  <a:t> jam (counter clockwise)</a:t>
                </a:r>
              </a:p>
              <a:p>
                <a:r>
                  <a:rPr lang="en-US" dirty="0"/>
                  <a:t>Kalau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&lt; 0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berbelok</a:t>
                </a:r>
                <a:r>
                  <a:rPr lang="en-US" dirty="0"/>
                  <a:t> </a:t>
                </a:r>
                <a:r>
                  <a:rPr lang="en-US" dirty="0" err="1"/>
                  <a:t>kanan</a:t>
                </a:r>
                <a:r>
                  <a:rPr lang="en-US" dirty="0"/>
                  <a:t> /</a:t>
                </a:r>
                <a:r>
                  <a:rPr lang="en-US" dirty="0" err="1"/>
                  <a:t>searah</a:t>
                </a:r>
                <a:r>
                  <a:rPr lang="en-US" dirty="0"/>
                  <a:t> </a:t>
                </a:r>
                <a:r>
                  <a:rPr lang="en-US" dirty="0" err="1"/>
                  <a:t>jarum</a:t>
                </a:r>
                <a:r>
                  <a:rPr lang="en-US" dirty="0"/>
                  <a:t> jam (clockwise)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err="1"/>
                  <a:t>Kalau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0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berbelok</a:t>
                </a:r>
                <a:r>
                  <a:rPr lang="en-US" dirty="0"/>
                  <a:t> (colinear)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Kalau</a:t>
                </a:r>
                <a:r>
                  <a:rPr lang="en-US" dirty="0"/>
                  <a:t> </a:t>
                </a:r>
                <a:r>
                  <a:rPr lang="en-US" dirty="0" err="1"/>
                  <a:t>mau</a:t>
                </a:r>
                <a:r>
                  <a:rPr lang="en-US" dirty="0"/>
                  <a:t> </a:t>
                </a:r>
                <a:r>
                  <a:rPr lang="en-US" dirty="0" err="1"/>
                  <a:t>cek</a:t>
                </a:r>
                <a:r>
                  <a:rPr lang="en-US" dirty="0"/>
                  <a:t> </a:t>
                </a:r>
                <a:r>
                  <a:rPr lang="en-US" dirty="0" err="1"/>
                  <a:t>arah</a:t>
                </a:r>
                <a:r>
                  <a:rPr lang="en-US" dirty="0"/>
                  <a:t> </a:t>
                </a:r>
                <a:r>
                  <a:rPr lang="en-US" dirty="0" err="1"/>
                  <a:t>belok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geser</a:t>
                </a:r>
                <a:r>
                  <a:rPr lang="en-US" dirty="0"/>
                  <a:t> </a:t>
                </a:r>
                <a:r>
                  <a:rPr lang="en-US" dirty="0" err="1"/>
                  <a:t>ketiga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hingga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berada</a:t>
                </a:r>
                <a:r>
                  <a:rPr lang="en-US" dirty="0"/>
                  <a:t> di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Lalu</a:t>
                </a:r>
                <a:r>
                  <a:rPr lang="en-US" dirty="0"/>
                  <a:t> </a:t>
                </a:r>
                <a:r>
                  <a:rPr lang="en-US" dirty="0" err="1"/>
                  <a:t>gunakan</a:t>
                </a:r>
                <a:r>
                  <a:rPr lang="en-US" dirty="0"/>
                  <a:t> </a:t>
                </a:r>
                <a:r>
                  <a:rPr lang="en-US" dirty="0" err="1"/>
                  <a:t>cara</a:t>
                </a:r>
                <a:r>
                  <a:rPr lang="en-US" dirty="0"/>
                  <a:t> di </a:t>
                </a:r>
                <a:r>
                  <a:rPr lang="en-US" dirty="0" err="1"/>
                  <a:t>atas</a:t>
                </a:r>
                <a:r>
                  <a:rPr lang="en-US" dirty="0"/>
                  <a:t>. (</a:t>
                </a:r>
                <a:r>
                  <a:rPr lang="en-US" dirty="0" err="1"/>
                  <a:t>lakukan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Ada juga yang </a:t>
                </a:r>
                <a:r>
                  <a:rPr lang="en-US" dirty="0" err="1"/>
                  <a:t>pakai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semuanya</a:t>
                </a:r>
                <a:r>
                  <a:rPr lang="en-US" dirty="0"/>
                  <a:t> </a:t>
                </a:r>
                <a:r>
                  <a:rPr lang="en-US" dirty="0" err="1"/>
                  <a:t>benar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285AE-E2CB-41BA-886D-D835B7891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651247"/>
                <a:ext cx="11272688" cy="4660775"/>
              </a:xfrm>
              <a:blipFill>
                <a:blip r:embed="rId2"/>
                <a:stretch>
                  <a:fillRect l="-811" t="-22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258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4591-37BD-459B-B539-B482F30D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1670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363BC-CD7C-4287-AB99-FF2FD4174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527" y="1457930"/>
            <a:ext cx="6183557" cy="451325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FC9747A-0518-4A56-B998-1680FF705A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6656" y="1651248"/>
                <a:ext cx="10753725" cy="41266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di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=4∗6 −2∗2=22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𝑐𝑜𝑢𝑛𝑡𝑒𝑟𝑐𝑙𝑜𝑐𝑘𝑤𝑖𝑠𝑒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=4∗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−16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𝑐𝑙𝑜𝑐𝑘𝑤𝑖𝑠𝑒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=4∗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𝑐𝑜𝑙𝑖𝑛𝑒𝑎𝑟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FC9747A-0518-4A56-B998-1680FF705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651248"/>
                <a:ext cx="10753725" cy="4126618"/>
              </a:xfrm>
              <a:prstGeom prst="rect">
                <a:avLst/>
              </a:prstGeom>
              <a:blipFill>
                <a:blip r:embed="rId3"/>
                <a:stretch>
                  <a:fillRect l="-113" t="-25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27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5B72-CFE8-4D42-A615-4039D2AD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49873"/>
          </a:xfrm>
        </p:spPr>
        <p:txBody>
          <a:bodyPr/>
          <a:lstStyle/>
          <a:p>
            <a:r>
              <a:rPr lang="en-US" dirty="0" err="1"/>
              <a:t>Lingkaran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963FB-0771-4191-99AD-C24523FDD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802168"/>
                <a:ext cx="10753725" cy="3975698"/>
              </a:xfrm>
            </p:spPr>
            <p:txBody>
              <a:bodyPr/>
              <a:lstStyle/>
              <a:p>
                <a:r>
                  <a:rPr lang="en-US" dirty="0"/>
                  <a:t>Just in case u need</a:t>
                </a:r>
              </a:p>
              <a:p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lingkaran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pusat</a:t>
                </a:r>
                <a:r>
                  <a:rPr lang="en-US" dirty="0"/>
                  <a:t> di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jari-jari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963FB-0771-4191-99AD-C24523FDD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802168"/>
                <a:ext cx="10753725" cy="3975698"/>
              </a:xfrm>
              <a:blipFill>
                <a:blip r:embed="rId2"/>
                <a:stretch>
                  <a:fillRect t="-260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549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D067-F8C5-4DCB-BFE2-D7844C35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43341"/>
          </a:xfrm>
        </p:spPr>
        <p:txBody>
          <a:bodyPr>
            <a:normAutofit fontScale="90000"/>
          </a:bodyPr>
          <a:lstStyle/>
          <a:p>
            <a:r>
              <a:rPr lang="id-ID" dirty="0"/>
              <a:t>Implementasi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BE0E-32A7-4CC6-B6DE-D0DC85590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73694"/>
            <a:ext cx="10753725" cy="4304172"/>
          </a:xfrm>
        </p:spPr>
        <p:txBody>
          <a:bodyPr/>
          <a:lstStyle/>
          <a:p>
            <a:r>
              <a:rPr lang="id-ID" dirty="0"/>
              <a:t>Titik / Vektor : pair&lt;double,double&gt; / struct point</a:t>
            </a:r>
            <a:r>
              <a:rPr lang="en-US" dirty="0"/>
              <a:t> &amp; </a:t>
            </a:r>
            <a:r>
              <a:rPr lang="en-US" dirty="0" err="1"/>
              <a:t>vektor</a:t>
            </a:r>
            <a:endParaRPr lang="id-ID" dirty="0"/>
          </a:p>
          <a:p>
            <a:r>
              <a:rPr lang="id-ID" dirty="0"/>
              <a:t>Segmen : pair&lt;point,point&gt;</a:t>
            </a:r>
          </a:p>
          <a:p>
            <a:r>
              <a:rPr lang="id-ID" dirty="0"/>
              <a:t>Garis : pair&lt;point,point&gt; / </a:t>
            </a:r>
            <a:r>
              <a:rPr lang="en-US" dirty="0"/>
              <a:t>struct line </a:t>
            </a:r>
            <a:r>
              <a:rPr lang="id-ID" dirty="0"/>
              <a:t>ax + by + c</a:t>
            </a:r>
          </a:p>
          <a:p>
            <a:r>
              <a:rPr lang="id-ID" dirty="0"/>
              <a:t>Lingkaran : pair&lt;point,double (radius)&gt; </a:t>
            </a:r>
          </a:p>
          <a:p>
            <a:r>
              <a:rPr lang="id-ID" dirty="0"/>
              <a:t>Poligon : vector&lt;point&gt;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Usahakan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double,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presisi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2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EF78-C2FB-42AE-985A-DAE1AB12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29772"/>
          </a:xfrm>
        </p:spPr>
        <p:txBody>
          <a:bodyPr/>
          <a:lstStyle/>
          <a:p>
            <a:r>
              <a:rPr lang="en-US" dirty="0"/>
              <a:t>Prerequisite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794C0-C1AE-41EF-AC0A-B672CA6C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ngitung</a:t>
            </a:r>
            <a:endParaRPr lang="en-US" dirty="0"/>
          </a:p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coret-coret</a:t>
            </a:r>
            <a:endParaRPr lang="en-US" dirty="0"/>
          </a:p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koding</a:t>
            </a:r>
            <a:endParaRPr lang="en-US" dirty="0"/>
          </a:p>
          <a:p>
            <a:r>
              <a:rPr lang="en-US" dirty="0" err="1"/>
              <a:t>Tahan</a:t>
            </a:r>
            <a:r>
              <a:rPr lang="en-US" dirty="0"/>
              <a:t> banting</a:t>
            </a:r>
          </a:p>
          <a:p>
            <a:endParaRPr lang="en-US" dirty="0"/>
          </a:p>
          <a:p>
            <a:r>
              <a:rPr lang="en-US" dirty="0" err="1"/>
              <a:t>Kalo</a:t>
            </a:r>
            <a:r>
              <a:rPr lang="en-US" dirty="0"/>
              <a:t> </a:t>
            </a:r>
            <a:r>
              <a:rPr lang="en-US" dirty="0" err="1"/>
              <a:t>gabisa</a:t>
            </a:r>
            <a:r>
              <a:rPr lang="en-US" dirty="0"/>
              <a:t>, kalian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id-ID" dirty="0"/>
          </a:p>
        </p:txBody>
      </p:sp>
      <p:pic>
        <p:nvPicPr>
          <p:cNvPr id="4" name="Picture 2" descr="Image result for you don't say">
            <a:extLst>
              <a:ext uri="{FF2B5EF4-FFF2-40B4-BE49-F238E27FC236}">
                <a16:creationId xmlns:a16="http://schemas.microsoft.com/office/drawing/2014/main" id="{EEDFE3AA-1DF2-4A81-AD48-CCE52A6C6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260" y="3570766"/>
            <a:ext cx="4156364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125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5F02-7E02-47C8-AB25-C7DAA107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25585"/>
          </a:xfrm>
        </p:spPr>
        <p:txBody>
          <a:bodyPr>
            <a:normAutofit fontScale="90000"/>
          </a:bodyPr>
          <a:lstStyle/>
          <a:p>
            <a:r>
              <a:rPr lang="id-ID" dirty="0"/>
              <a:t>Implementasi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DB0E-2E5C-4A39-A55D-A55A1037A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71348"/>
            <a:ext cx="10753725" cy="5286652"/>
          </a:xfrm>
        </p:spPr>
        <p:txBody>
          <a:bodyPr>
            <a:normAutofit lnSpcReduction="10000"/>
          </a:bodyPr>
          <a:lstStyle/>
          <a:p>
            <a:r>
              <a:rPr lang="id-ID" dirty="0"/>
              <a:t>Geometri itu tidak sehat, </a:t>
            </a:r>
            <a:r>
              <a:rPr lang="en-US" dirty="0" err="1"/>
              <a:t>biasanya</a:t>
            </a:r>
            <a:r>
              <a:rPr lang="id-ID" dirty="0"/>
              <a:t> masalah presisi </a:t>
            </a:r>
            <a:r>
              <a:rPr lang="id-ID" dirty="0">
                <a:sym typeface="Wingdings" panose="05000000000000000000" pitchFamily="2" charset="2"/>
              </a:rPr>
              <a:t></a:t>
            </a:r>
          </a:p>
          <a:p>
            <a:r>
              <a:rPr lang="id-ID" dirty="0"/>
              <a:t>Buat mengurangi permasalahan presisi, bisa pakai epsilon (nilai yang amat kecil antara 1e-7 ... 1e-12, bahkan ada yang baru bisa AC kalo 1e-15 </a:t>
            </a:r>
            <a:r>
              <a:rPr lang="id-ID" dirty="0">
                <a:sym typeface="Wingdings" panose="05000000000000000000" pitchFamily="2" charset="2"/>
              </a:rPr>
              <a:t></a:t>
            </a:r>
            <a:r>
              <a:rPr lang="id-ID" dirty="0"/>
              <a:t>)</a:t>
            </a:r>
          </a:p>
          <a:p>
            <a:endParaRPr lang="id-ID" dirty="0"/>
          </a:p>
          <a:p>
            <a:pPr>
              <a:buFont typeface="Arial" panose="020B0604020202020204" pitchFamily="34" charset="0"/>
              <a:buChar char="•"/>
            </a:pPr>
            <a:r>
              <a:rPr lang="id-ID" sz="3600" dirty="0"/>
              <a:t>A &lt; 0 -&gt; A &lt; 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3600" dirty="0"/>
              <a:t>A &gt; 0 -&gt; A &gt; </a:t>
            </a:r>
            <a:r>
              <a:rPr lang="en-US" sz="3600" dirty="0"/>
              <a:t>-</a:t>
            </a:r>
            <a:r>
              <a:rPr lang="id-ID" sz="3600" dirty="0"/>
              <a:t>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3600" dirty="0"/>
              <a:t>A &gt; B -&gt; A – B &gt; </a:t>
            </a:r>
            <a:r>
              <a:rPr lang="en-US" sz="3600" dirty="0"/>
              <a:t>-</a:t>
            </a:r>
            <a:r>
              <a:rPr lang="id-ID" sz="3600" dirty="0"/>
              <a:t>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3600" dirty="0"/>
              <a:t>A &lt; B -&gt; A – B &lt; 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3600" dirty="0"/>
              <a:t>A = B -&gt; fabs(A – B) &lt; eps</a:t>
            </a:r>
          </a:p>
          <a:p>
            <a:pPr marL="0" indent="0">
              <a:buNone/>
            </a:pPr>
            <a:r>
              <a:rPr lang="id-ID" dirty="0"/>
              <a:t>Kalo paranoid, buat sendiri fabsnya</a:t>
            </a:r>
          </a:p>
        </p:txBody>
      </p:sp>
    </p:spTree>
    <p:extLst>
      <p:ext uri="{BB962C8B-B14F-4D97-AF65-F5344CB8AC3E}">
        <p14:creationId xmlns:p14="http://schemas.microsoft.com/office/powerpoint/2010/main" val="2016522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291B-7966-4ABE-88B9-3D22AC1A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645686"/>
          </a:xfrm>
        </p:spPr>
        <p:txBody>
          <a:bodyPr>
            <a:normAutofit fontScale="90000"/>
          </a:bodyPr>
          <a:lstStyle/>
          <a:p>
            <a:r>
              <a:rPr lang="id-ID" dirty="0"/>
              <a:t>Jarak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317F1-9839-4DB0-8B0A-8D21B635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Titik-titik</a:t>
            </a:r>
          </a:p>
          <a:p>
            <a:r>
              <a:rPr lang="id-ID" dirty="0"/>
              <a:t>Titik-garis</a:t>
            </a:r>
          </a:p>
          <a:p>
            <a:r>
              <a:rPr lang="id-ID" dirty="0"/>
              <a:t>Titik-segme</a:t>
            </a:r>
            <a:r>
              <a:rPr lang="en-US" dirty="0"/>
              <a:t>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95945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BD28-FE7E-48DE-8F95-C56E152B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7699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Jarak</a:t>
            </a:r>
            <a:r>
              <a:rPr lang="en-US" dirty="0"/>
              <a:t> ..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216FD8-A76D-4933-B65E-EA075C5A0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669002"/>
                <a:ext cx="10753725" cy="4108863"/>
              </a:xfrm>
            </p:spPr>
            <p:txBody>
              <a:bodyPr/>
              <a:lstStyle/>
              <a:p>
                <a:r>
                  <a:rPr lang="en-US" dirty="0"/>
                  <a:t>Pada </a:t>
                </a:r>
                <a:r>
                  <a:rPr lang="en-US" dirty="0" err="1"/>
                  <a:t>bisa</a:t>
                </a:r>
                <a:r>
                  <a:rPr lang="en-US" dirty="0"/>
                  <a:t> </a:t>
                </a:r>
                <a:r>
                  <a:rPr lang="en-US" dirty="0" err="1"/>
                  <a:t>kan</a:t>
                </a:r>
                <a:r>
                  <a:rPr lang="en-US" dirty="0"/>
                  <a:t>?</a:t>
                </a:r>
              </a:p>
              <a:p>
                <a:r>
                  <a:rPr lang="en-US" dirty="0" err="1"/>
                  <a:t>Pake</a:t>
                </a:r>
                <a:r>
                  <a:rPr lang="en-US" dirty="0"/>
                  <a:t> Euclidean distance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216FD8-A76D-4933-B65E-EA075C5A0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669002"/>
                <a:ext cx="10753725" cy="4108863"/>
              </a:xfrm>
              <a:blipFill>
                <a:blip r:embed="rId2"/>
                <a:stretch>
                  <a:fillRect t="-25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774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8523-2E99-4AD9-9094-48A6DDEE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49873"/>
          </a:xfrm>
        </p:spPr>
        <p:txBody>
          <a:bodyPr/>
          <a:lstStyle/>
          <a:p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titik-garis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C1E91-B004-4923-B2AC-E1AC81EAE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651248"/>
                <a:ext cx="10753725" cy="41266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1. </a:t>
                </a:r>
                <a:r>
                  <a:rPr lang="en-US" dirty="0" err="1"/>
                  <a:t>Bisa</a:t>
                </a:r>
                <a:r>
                  <a:rPr lang="en-US" dirty="0"/>
                  <a:t> </a:t>
                </a:r>
                <a:r>
                  <a:rPr lang="en-US" dirty="0" err="1"/>
                  <a:t>pakai</a:t>
                </a:r>
                <a:r>
                  <a:rPr lang="en-US" dirty="0"/>
                  <a:t> </a:t>
                </a:r>
                <a:r>
                  <a:rPr lang="en-US" dirty="0" err="1"/>
                  <a:t>luas</a:t>
                </a:r>
                <a:r>
                  <a:rPr lang="en-US" dirty="0"/>
                  <a:t> </a:t>
                </a:r>
                <a:r>
                  <a:rPr lang="en-US" dirty="0" err="1"/>
                  <a:t>segitiga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2. </a:t>
                </a:r>
                <a:r>
                  <a:rPr lang="en-US" dirty="0" err="1"/>
                  <a:t>Bisa</a:t>
                </a:r>
                <a:r>
                  <a:rPr lang="en-US" dirty="0"/>
                  <a:t> </a:t>
                </a:r>
                <a:r>
                  <a:rPr lang="en-US" dirty="0" err="1"/>
                  <a:t>pakai</a:t>
                </a:r>
                <a:r>
                  <a:rPr lang="en-US" dirty="0"/>
                  <a:t> </a:t>
                </a:r>
                <a:r>
                  <a:rPr lang="en-US" dirty="0" err="1"/>
                  <a:t>panjang</a:t>
                </a:r>
                <a:r>
                  <a:rPr lang="en-US" dirty="0"/>
                  <a:t> </a:t>
                </a:r>
                <a:r>
                  <a:rPr lang="en-US" dirty="0" err="1"/>
                  <a:t>proyeksi</a:t>
                </a:r>
                <a:r>
                  <a:rPr lang="en-US" dirty="0"/>
                  <a:t> yang </a:t>
                </a:r>
                <a:r>
                  <a:rPr lang="en-US" dirty="0" err="1"/>
                  <a:t>didapat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dot product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𝑝𝑟𝑜𝑦𝑒𝑘𝑠𝑖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𝑡𝑒𝑟h𝑎𝑑𝑎𝑝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Dijelasin</a:t>
                </a:r>
                <a:r>
                  <a:rPr lang="en-US" dirty="0"/>
                  <a:t> di </a:t>
                </a:r>
                <a:r>
                  <a:rPr lang="en-US" dirty="0" err="1"/>
                  <a:t>papan</a:t>
                </a:r>
                <a:r>
                  <a:rPr lang="en-US" dirty="0"/>
                  <a:t> </a:t>
                </a:r>
                <a:r>
                  <a:rPr lang="en-US" dirty="0" err="1"/>
                  <a:t>kok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C1E91-B004-4923-B2AC-E1AC81EAE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651248"/>
                <a:ext cx="10753725" cy="4126618"/>
              </a:xfrm>
              <a:blipFill>
                <a:blip r:embed="rId2"/>
                <a:stretch>
                  <a:fillRect t="-310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676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5B6F-0501-4DF1-97E4-34A858AB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14362"/>
          </a:xfrm>
        </p:spPr>
        <p:txBody>
          <a:bodyPr/>
          <a:lstStyle/>
          <a:p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titik-segmen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D658-B1DB-4EDD-A3D2-A8F7B91C9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53592"/>
            <a:ext cx="10753725" cy="4224273"/>
          </a:xfrm>
        </p:spPr>
        <p:txBody>
          <a:bodyPr/>
          <a:lstStyle/>
          <a:p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strike="sngStrike" dirty="0" err="1"/>
              <a:t>jarak</a:t>
            </a:r>
            <a:r>
              <a:rPr lang="en-US" strike="sngStrike" dirty="0"/>
              <a:t> </a:t>
            </a:r>
            <a:r>
              <a:rPr lang="en-US" strike="sngStrike" dirty="0" err="1"/>
              <a:t>titik-garis</a:t>
            </a:r>
            <a:endParaRPr lang="en-US" strike="sngStrike" dirty="0"/>
          </a:p>
          <a:p>
            <a:r>
              <a:rPr lang="en-US" dirty="0"/>
              <a:t>Nope,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segmennya</a:t>
            </a:r>
            <a:r>
              <a:rPr lang="en-US" dirty="0"/>
              <a:t>, </a:t>
            </a:r>
            <a:r>
              <a:rPr lang="en-US" dirty="0" err="1"/>
              <a:t>trus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44907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1F9F-15C1-4D8B-8983-9C3A0B58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52218"/>
          </a:xfrm>
        </p:spPr>
        <p:txBody>
          <a:bodyPr>
            <a:normAutofit fontScale="90000"/>
          </a:bodyPr>
          <a:lstStyle/>
          <a:p>
            <a:r>
              <a:rPr lang="id-ID" dirty="0"/>
              <a:t>Transformasi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61E6-4281-447D-9E4C-C16F61831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57780"/>
            <a:ext cx="10753725" cy="4020086"/>
          </a:xfrm>
        </p:spPr>
        <p:txBody>
          <a:bodyPr/>
          <a:lstStyle/>
          <a:p>
            <a:r>
              <a:rPr lang="id-ID" dirty="0"/>
              <a:t>Translasi</a:t>
            </a:r>
          </a:p>
          <a:p>
            <a:r>
              <a:rPr lang="id-ID" dirty="0"/>
              <a:t>Rotasi</a:t>
            </a:r>
          </a:p>
          <a:p>
            <a:r>
              <a:rPr lang="id-ID" dirty="0"/>
              <a:t>Dilatasi</a:t>
            </a:r>
          </a:p>
          <a:p>
            <a:r>
              <a:rPr lang="id-ID" dirty="0"/>
              <a:t>Refleksi terhadap titik</a:t>
            </a:r>
          </a:p>
          <a:p>
            <a:r>
              <a:rPr lang="id-ID" dirty="0"/>
              <a:t>Refleksi terhadap garis</a:t>
            </a:r>
          </a:p>
        </p:txBody>
      </p:sp>
    </p:spTree>
    <p:extLst>
      <p:ext uri="{BB962C8B-B14F-4D97-AF65-F5344CB8AC3E}">
        <p14:creationId xmlns:p14="http://schemas.microsoft.com/office/powerpoint/2010/main" val="57579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F8E9-DAA0-4CD8-8534-246E2850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03139"/>
          </a:xfrm>
        </p:spPr>
        <p:txBody>
          <a:bodyPr/>
          <a:lstStyle/>
          <a:p>
            <a:r>
              <a:rPr lang="en-US" dirty="0" err="1"/>
              <a:t>Translasi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8F5513-92BE-4944-BC62-8DA4BF004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988598"/>
                <a:ext cx="10753725" cy="3789267"/>
              </a:xfrm>
            </p:spPr>
            <p:txBody>
              <a:bodyPr/>
              <a:lstStyle/>
              <a:p>
                <a:r>
                  <a:rPr lang="en-US" dirty="0"/>
                  <a:t>Titik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ditranslasikan</a:t>
                </a:r>
                <a:r>
                  <a:rPr lang="en-US" dirty="0"/>
                  <a:t> </a:t>
                </a:r>
                <a:r>
                  <a:rPr lang="en-US" dirty="0" err="1"/>
                  <a:t>sejauh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8F5513-92BE-4944-BC62-8DA4BF004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988598"/>
                <a:ext cx="10753725" cy="3789267"/>
              </a:xfrm>
              <a:blipFill>
                <a:blip r:embed="rId2"/>
                <a:stretch>
                  <a:fillRect t="-27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397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09D1-378B-44A9-ABD5-A2AAAE37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255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Rotasi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1D5B58-A73D-4251-BC3E-40ADC51E3D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Titik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dirotasikan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pusat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dan </a:t>
                </a:r>
                <a:r>
                  <a:rPr lang="en-US" dirty="0" err="1"/>
                  <a:t>sudut</a:t>
                </a:r>
                <a:r>
                  <a:rPr lang="en-US" dirty="0"/>
                  <a:t> </a:t>
                </a:r>
                <a:r>
                  <a:rPr lang="en-US" dirty="0" err="1"/>
                  <a:t>putaran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∝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∝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∝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∝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 err="1"/>
                  <a:t>Kalau</a:t>
                </a:r>
                <a:r>
                  <a:rPr lang="en-US" dirty="0"/>
                  <a:t> </a:t>
                </a:r>
                <a:r>
                  <a:rPr lang="en-US" dirty="0" err="1"/>
                  <a:t>pusatnya</a:t>
                </a:r>
                <a:r>
                  <a:rPr lang="en-US" dirty="0"/>
                  <a:t> </a:t>
                </a:r>
                <a:r>
                  <a:rPr lang="en-US" dirty="0" err="1"/>
                  <a:t>ga</a:t>
                </a:r>
                <a:r>
                  <a:rPr lang="en-US" dirty="0"/>
                  <a:t> di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gimana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 err="1"/>
                  <a:t>Geser</a:t>
                </a:r>
                <a:r>
                  <a:rPr lang="en-US" dirty="0"/>
                  <a:t> kedua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sampai</a:t>
                </a:r>
                <a:r>
                  <a:rPr lang="en-US" dirty="0"/>
                  <a:t> </a:t>
                </a:r>
                <a:r>
                  <a:rPr lang="en-US" dirty="0" err="1"/>
                  <a:t>pusatnya</a:t>
                </a:r>
                <a:r>
                  <a:rPr lang="en-US" dirty="0"/>
                  <a:t> di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rotasiin</a:t>
                </a:r>
                <a:r>
                  <a:rPr lang="en-US" dirty="0"/>
                  <a:t>, </a:t>
                </a:r>
                <a:r>
                  <a:rPr lang="en-US" dirty="0" err="1"/>
                  <a:t>trus</a:t>
                </a:r>
                <a:r>
                  <a:rPr lang="en-US" dirty="0"/>
                  <a:t> </a:t>
                </a:r>
                <a:r>
                  <a:rPr lang="en-US" dirty="0" err="1"/>
                  <a:t>geser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sampai</a:t>
                </a:r>
                <a:r>
                  <a:rPr lang="en-US" dirty="0"/>
                  <a:t> </a:t>
                </a:r>
                <a:r>
                  <a:rPr lang="en-US" dirty="0" err="1"/>
                  <a:t>pusatnya</a:t>
                </a:r>
                <a:r>
                  <a:rPr lang="en-US" dirty="0"/>
                  <a:t> </a:t>
                </a:r>
                <a:r>
                  <a:rPr lang="en-US" dirty="0" err="1"/>
                  <a:t>kembali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tempat</a:t>
                </a:r>
                <a:r>
                  <a:rPr lang="en-US" dirty="0"/>
                  <a:t> </a:t>
                </a:r>
                <a:r>
                  <a:rPr lang="en-US" dirty="0" err="1"/>
                  <a:t>awal</a:t>
                </a:r>
                <a:r>
                  <a:rPr lang="en-US" dirty="0"/>
                  <a:t> </a:t>
                </a:r>
                <a:r>
                  <a:rPr lang="en-US" dirty="0" err="1"/>
                  <a:t>lagi</a:t>
                </a:r>
                <a:r>
                  <a:rPr lang="en-US" dirty="0"/>
                  <a:t>.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1D5B58-A73D-4251-BC3E-40ADC51E3D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2751" b="-64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809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1B07-2B27-49B3-A7D6-2E3E40F8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1670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Dilatasi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443C0-942D-4F31-92D9-0B8D214CA3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Titik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didiliatasikan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pusat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perbesaran</a:t>
                </a:r>
                <a:r>
                  <a:rPr lang="en-US" dirty="0"/>
                  <a:t> k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/>
                  <a:t>singkatnya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id-ID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 err="1"/>
                  <a:t>Kalau</a:t>
                </a:r>
                <a:r>
                  <a:rPr lang="en-US" dirty="0"/>
                  <a:t> </a:t>
                </a:r>
                <a:r>
                  <a:rPr lang="en-US" dirty="0" err="1"/>
                  <a:t>pusatnya</a:t>
                </a:r>
                <a:r>
                  <a:rPr lang="en-US" dirty="0"/>
                  <a:t> </a:t>
                </a:r>
                <a:r>
                  <a:rPr lang="en-US" dirty="0" err="1"/>
                  <a:t>ga</a:t>
                </a:r>
                <a:r>
                  <a:rPr lang="en-US" dirty="0"/>
                  <a:t> di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gimana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Geser kedua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sampai</a:t>
                </a:r>
                <a:r>
                  <a:rPr lang="en-US" dirty="0"/>
                  <a:t> </a:t>
                </a:r>
                <a:r>
                  <a:rPr lang="en-US" dirty="0" err="1"/>
                  <a:t>pusatnya</a:t>
                </a:r>
                <a:r>
                  <a:rPr lang="en-US" dirty="0"/>
                  <a:t> di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rotasiin</a:t>
                </a:r>
                <a:r>
                  <a:rPr lang="en-US" dirty="0"/>
                  <a:t>, </a:t>
                </a:r>
                <a:r>
                  <a:rPr lang="en-US" dirty="0" err="1"/>
                  <a:t>trus</a:t>
                </a:r>
                <a:r>
                  <a:rPr lang="en-US" dirty="0"/>
                  <a:t> </a:t>
                </a:r>
                <a:r>
                  <a:rPr lang="en-US" dirty="0" err="1"/>
                  <a:t>geser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sampai</a:t>
                </a:r>
                <a:r>
                  <a:rPr lang="en-US" dirty="0"/>
                  <a:t> </a:t>
                </a:r>
                <a:r>
                  <a:rPr lang="en-US" dirty="0" err="1"/>
                  <a:t>pusatnya</a:t>
                </a:r>
                <a:r>
                  <a:rPr lang="en-US" dirty="0"/>
                  <a:t> </a:t>
                </a:r>
                <a:r>
                  <a:rPr lang="en-US" dirty="0" err="1"/>
                  <a:t>kembali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tempat</a:t>
                </a:r>
                <a:r>
                  <a:rPr lang="en-US" dirty="0"/>
                  <a:t> </a:t>
                </a:r>
                <a:r>
                  <a:rPr lang="en-US" dirty="0" err="1"/>
                  <a:t>awal</a:t>
                </a:r>
                <a:r>
                  <a:rPr lang="en-US" dirty="0"/>
                  <a:t> </a:t>
                </a:r>
                <a:r>
                  <a:rPr lang="en-US" dirty="0" err="1"/>
                  <a:t>lagi</a:t>
                </a:r>
                <a:r>
                  <a:rPr lang="en-US" dirty="0"/>
                  <a:t>.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443C0-942D-4F31-92D9-0B8D214CA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 t="-307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740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F9BC-D33F-4082-8DF3-88E228C6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522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Refleksi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891F03-1406-48F5-899E-C439119EA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Titik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direfleksi</a:t>
                </a:r>
                <a:r>
                  <a:rPr lang="en-US" dirty="0"/>
                  <a:t> di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891F03-1406-48F5-899E-C439119EA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20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34EB-5D92-4E7D-A181-110B8E9F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38650"/>
          </a:xfrm>
        </p:spPr>
        <p:txBody>
          <a:bodyPr/>
          <a:lstStyle/>
          <a:p>
            <a:r>
              <a:rPr lang="id-ID" dirty="0"/>
              <a:t>Today’s </a:t>
            </a:r>
            <a:r>
              <a:rPr lang="en-US" dirty="0"/>
              <a:t>Quotes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32A13-6FDD-4D88-B8D0-B636A7304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08" y="1346604"/>
            <a:ext cx="9876406" cy="28791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A66694-647F-4911-978C-B812A6B9D2CA}"/>
              </a:ext>
            </a:extLst>
          </p:cNvPr>
          <p:cNvSpPr txBox="1"/>
          <p:nvPr/>
        </p:nvSpPr>
        <p:spPr>
          <a:xfrm>
            <a:off x="2698811" y="6140546"/>
            <a:ext cx="6954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Jadi</a:t>
            </a:r>
            <a:r>
              <a:rPr lang="en-US" sz="2800" dirty="0"/>
              <a:t>, </a:t>
            </a:r>
            <a:r>
              <a:rPr lang="id-ID" sz="2800" dirty="0"/>
              <a:t>Hari ini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pelajari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id-ID" sz="2800" dirty="0">
                <a:sym typeface="Wingdings" panose="05000000000000000000" pitchFamily="2" charset="2"/>
              </a:rPr>
              <a:t></a:t>
            </a:r>
            <a:endParaRPr lang="id-ID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C6C55-78C9-4916-BEAC-7BB19772543D}"/>
              </a:ext>
            </a:extLst>
          </p:cNvPr>
          <p:cNvSpPr txBox="1"/>
          <p:nvPr/>
        </p:nvSpPr>
        <p:spPr>
          <a:xfrm>
            <a:off x="1837679" y="5183157"/>
            <a:ext cx="8232559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Kalo</a:t>
            </a:r>
            <a:r>
              <a:rPr lang="en-US" sz="2800" dirty="0"/>
              <a:t> </a:t>
            </a:r>
            <a:r>
              <a:rPr lang="en-US" sz="2800" dirty="0" err="1"/>
              <a:t>mau</a:t>
            </a:r>
            <a:r>
              <a:rPr lang="en-US" sz="2800" dirty="0"/>
              <a:t> IOI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siap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401630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395F-5506-4867-8B31-2367E11A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6634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Refleksi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garis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B11F-3333-4DA5-87A2-565F8D43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18082"/>
            <a:ext cx="10753725" cy="4259783"/>
          </a:xfrm>
        </p:spPr>
        <p:txBody>
          <a:bodyPr/>
          <a:lstStyle/>
          <a:p>
            <a:r>
              <a:rPr lang="en-US" dirty="0" err="1"/>
              <a:t>Agak</a:t>
            </a:r>
            <a:r>
              <a:rPr lang="en-US" dirty="0"/>
              <a:t> </a:t>
            </a:r>
            <a:r>
              <a:rPr lang="en-US" dirty="0" err="1"/>
              <a:t>susah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susah</a:t>
            </a:r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Tentuin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</a:t>
            </a:r>
            <a:r>
              <a:rPr lang="en-US" dirty="0" err="1"/>
              <a:t>titiknya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(</a:t>
            </a:r>
            <a:r>
              <a:rPr lang="en-US" dirty="0" err="1"/>
              <a:t>pakai</a:t>
            </a:r>
            <a:r>
              <a:rPr lang="en-US" dirty="0"/>
              <a:t> dot)</a:t>
            </a:r>
          </a:p>
          <a:p>
            <a:r>
              <a:rPr lang="en-US" dirty="0"/>
              <a:t>2.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refleksi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garis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90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BED8-DDE2-432A-A2A6-0B73902D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47" y="472900"/>
            <a:ext cx="10772775" cy="1658198"/>
          </a:xfrm>
        </p:spPr>
        <p:txBody>
          <a:bodyPr/>
          <a:lstStyle/>
          <a:p>
            <a:r>
              <a:rPr lang="en-US" dirty="0" err="1"/>
              <a:t>Bosen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?</a:t>
            </a:r>
            <a:endParaRPr lang="id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26CF38-21DC-4B13-BD44-EE29CB0E8704}"/>
              </a:ext>
            </a:extLst>
          </p:cNvPr>
          <p:cNvSpPr txBox="1">
            <a:spLocks/>
          </p:cNvSpPr>
          <p:nvPr/>
        </p:nvSpPr>
        <p:spPr>
          <a:xfrm>
            <a:off x="648346" y="3306356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de…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4580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31FE-47CA-4593-B654-6FC558EB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58354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76056-364D-486C-87AF-1DF2BBDA80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Uva 10263 Railway</a:t>
                </a:r>
              </a:p>
              <a:p>
                <a:pPr algn="just"/>
                <a:r>
                  <a:rPr lang="en-US" dirty="0" err="1"/>
                  <a:t>Diberikan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titik </a:t>
                </a:r>
                <a:r>
                  <a:rPr lang="en-US" dirty="0" err="1"/>
                  <a:t>awal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≤1000)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segmen</a:t>
                </a:r>
                <a:r>
                  <a:rPr lang="en-US" dirty="0"/>
                  <a:t> </a:t>
                </a:r>
                <a:r>
                  <a:rPr lang="en-US" dirty="0" err="1"/>
                  <a:t>rel</a:t>
                </a:r>
                <a:r>
                  <a:rPr lang="en-US" dirty="0"/>
                  <a:t> </a:t>
                </a:r>
                <a:r>
                  <a:rPr lang="en-US" dirty="0" err="1"/>
                  <a:t>kereta</a:t>
                </a:r>
                <a:r>
                  <a:rPr lang="en-US" dirty="0"/>
                  <a:t> </a:t>
                </a:r>
                <a:r>
                  <a:rPr lang="en-US" dirty="0" err="1"/>
                  <a:t>api</a:t>
                </a:r>
                <a:r>
                  <a:rPr lang="en-US" dirty="0"/>
                  <a:t> yang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ujungnya</a:t>
                </a:r>
                <a:r>
                  <a:rPr lang="en-US" dirty="0"/>
                  <a:t> </a:t>
                </a:r>
                <a:r>
                  <a:rPr lang="en-US" dirty="0" err="1"/>
                  <a:t>saling</a:t>
                </a:r>
                <a:r>
                  <a:rPr lang="en-US" dirty="0"/>
                  <a:t> </a:t>
                </a:r>
                <a:r>
                  <a:rPr lang="en-US" dirty="0" err="1"/>
                  <a:t>terhubung</a:t>
                </a:r>
                <a:r>
                  <a:rPr lang="en-US" dirty="0"/>
                  <a:t>. </a:t>
                </a:r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koordinat</a:t>
                </a:r>
                <a:r>
                  <a:rPr lang="en-US" dirty="0"/>
                  <a:t> di </a:t>
                </a:r>
                <a:r>
                  <a:rPr lang="en-US" dirty="0" err="1"/>
                  <a:t>rel</a:t>
                </a:r>
                <a:r>
                  <a:rPr lang="en-US" dirty="0"/>
                  <a:t> </a:t>
                </a:r>
                <a:r>
                  <a:rPr lang="en-US" dirty="0" err="1"/>
                  <a:t>kereta</a:t>
                </a:r>
                <a:r>
                  <a:rPr lang="en-US" dirty="0"/>
                  <a:t> </a:t>
                </a:r>
                <a:r>
                  <a:rPr lang="en-US" dirty="0" err="1"/>
                  <a:t>api</a:t>
                </a:r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jarak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awal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kereta</a:t>
                </a:r>
                <a:r>
                  <a:rPr lang="en-US" dirty="0"/>
                  <a:t> </a:t>
                </a:r>
                <a:r>
                  <a:rPr lang="en-US" dirty="0" err="1"/>
                  <a:t>api</a:t>
                </a:r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minimum.</a:t>
                </a:r>
                <a:endParaRPr lang="id-ID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76056-364D-486C-87AF-1DF2BBDA80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51" r="-8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614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DD2C-BB9E-48B3-B0F9-40419327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522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Solusi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BC83-5DCF-4C70-A2A8-D93013A3E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44716"/>
            <a:ext cx="10753725" cy="4233150"/>
          </a:xfrm>
        </p:spPr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segmen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jaraknya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titiknya</a:t>
            </a:r>
            <a:endParaRPr lang="en-US" dirty="0"/>
          </a:p>
          <a:p>
            <a:endParaRPr lang="en-US" dirty="0"/>
          </a:p>
          <a:p>
            <a:r>
              <a:rPr lang="en-US" dirty="0"/>
              <a:t>Simple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Udah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semangat</a:t>
            </a:r>
            <a:r>
              <a:rPr lang="en-US" dirty="0">
                <a:sym typeface="Wingdings" panose="05000000000000000000" pitchFamily="2" charset="2"/>
              </a:rPr>
              <a:t>? </a:t>
            </a:r>
            <a:r>
              <a:rPr lang="en-US" dirty="0" err="1">
                <a:sym typeface="Wingdings" panose="05000000000000000000" pitchFamily="2" charset="2"/>
              </a:rPr>
              <a:t>Balik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lagi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penjelasan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6117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DC8E-1BA7-4085-9920-F48B6A02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672319"/>
          </a:xfrm>
        </p:spPr>
        <p:txBody>
          <a:bodyPr>
            <a:normAutofit fontScale="90000"/>
          </a:bodyPr>
          <a:lstStyle/>
          <a:p>
            <a:r>
              <a:rPr lang="id-ID" dirty="0"/>
              <a:t>Letak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1BF5-64AE-4D7E-BAAF-2C4A35DE9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trike="sngStrike" dirty="0"/>
              <a:t>Letak titik terhadap titik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id-ID" strike="sngStrike" dirty="0"/>
          </a:p>
          <a:p>
            <a:r>
              <a:rPr lang="id-ID" dirty="0"/>
              <a:t>Letak titik terhadap garis (Segaris, Di kirinya, Di kanannya)</a:t>
            </a:r>
          </a:p>
          <a:p>
            <a:r>
              <a:rPr lang="id-ID" dirty="0"/>
              <a:t>Letak titik terhadap lingkaran</a:t>
            </a:r>
          </a:p>
          <a:p>
            <a:r>
              <a:rPr lang="id-ID" dirty="0"/>
              <a:t>Letak titik terhadap poligon</a:t>
            </a:r>
          </a:p>
        </p:txBody>
      </p:sp>
    </p:spTree>
    <p:extLst>
      <p:ext uri="{BB962C8B-B14F-4D97-AF65-F5344CB8AC3E}">
        <p14:creationId xmlns:p14="http://schemas.microsoft.com/office/powerpoint/2010/main" val="1202274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D0EE-89EC-43BC-B129-07866F8C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40995"/>
          </a:xfrm>
        </p:spPr>
        <p:txBody>
          <a:bodyPr/>
          <a:lstStyle/>
          <a:p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0309-EFF8-43EF-A98C-06EDBBF8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84412"/>
            <a:ext cx="10753725" cy="3993453"/>
          </a:xfrm>
        </p:spPr>
        <p:txBody>
          <a:bodyPr/>
          <a:lstStyle/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gradien</a:t>
            </a:r>
            <a:r>
              <a:rPr lang="en-US" dirty="0"/>
              <a:t>,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gradiennya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garis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pake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CW/CCW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7129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5C5-2F09-4306-917F-E7E2B891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14362"/>
          </a:xfrm>
        </p:spPr>
        <p:txBody>
          <a:bodyPr/>
          <a:lstStyle/>
          <a:p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lingkaran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0DBBA-A2FC-4C97-AED2-B77679FE0E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855434"/>
                <a:ext cx="10753725" cy="3922432"/>
              </a:xfrm>
            </p:spPr>
            <p:txBody>
              <a:bodyPr/>
              <a:lstStyle/>
              <a:p>
                <a:r>
                  <a:rPr lang="en-US" dirty="0"/>
                  <a:t>Bandingkan </a:t>
                </a:r>
                <a:r>
                  <a:rPr lang="en-US" dirty="0" err="1"/>
                  <a:t>jarak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pusat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jari-jari</a:t>
                </a:r>
                <a:r>
                  <a:rPr lang="en-US" dirty="0"/>
                  <a:t> </a:t>
                </a:r>
                <a:r>
                  <a:rPr lang="en-US" dirty="0" err="1"/>
                  <a:t>lingkaran</a:t>
                </a: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𝑐𝑒𝑛𝑡𝑒𝑟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: Di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lingkaran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Distance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𝑐𝑒𝑛𝑡𝑒𝑟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: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lingkaran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Distance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𝑐𝑒𝑛𝑡𝑒𝑟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: Di </a:t>
                </a:r>
                <a:r>
                  <a:rPr lang="en-US" dirty="0" err="1"/>
                  <a:t>luar</a:t>
                </a:r>
                <a:r>
                  <a:rPr lang="en-US" dirty="0"/>
                  <a:t> </a:t>
                </a:r>
                <a:r>
                  <a:rPr lang="en-US" dirty="0" err="1"/>
                  <a:t>lingkaran</a:t>
                </a:r>
                <a:endParaRPr lang="en-US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0DBBA-A2FC-4C97-AED2-B77679FE0E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855434"/>
                <a:ext cx="10753725" cy="3922432"/>
              </a:xfrm>
              <a:blipFill>
                <a:blip r:embed="rId2"/>
                <a:stretch>
                  <a:fillRect l="-850" t="-264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138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72B4-03A4-455C-B7A6-F57B8B07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poligon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4B03-BB73-4614-AB6F-7D3F034F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Cek</a:t>
            </a:r>
            <a:r>
              <a:rPr lang="en-US" dirty="0"/>
              <a:t> CW-CCW +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kolinear</a:t>
            </a:r>
            <a:r>
              <a:rPr lang="en-US" dirty="0"/>
              <a:t> (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konveks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/ Winding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Tembak</a:t>
            </a:r>
            <a:r>
              <a:rPr lang="en-US" dirty="0"/>
              <a:t>!! (Ray casting)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46207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C3B4-2BA8-4DD9-8887-E7972C9C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636809"/>
          </a:xfrm>
        </p:spPr>
        <p:txBody>
          <a:bodyPr>
            <a:normAutofit fontScale="90000"/>
          </a:bodyPr>
          <a:lstStyle/>
          <a:p>
            <a:r>
              <a:rPr lang="id-ID" dirty="0"/>
              <a:t>Perpotongan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37A0-23D7-4E58-908F-B54FF197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Perpotongan </a:t>
            </a:r>
            <a:r>
              <a:rPr lang="en-US" dirty="0"/>
              <a:t>g</a:t>
            </a:r>
            <a:r>
              <a:rPr lang="id-ID" dirty="0"/>
              <a:t>aris</a:t>
            </a:r>
            <a:r>
              <a:rPr lang="en-US" dirty="0"/>
              <a:t>-g</a:t>
            </a:r>
            <a:r>
              <a:rPr lang="id-ID" dirty="0"/>
              <a:t>aris</a:t>
            </a:r>
          </a:p>
          <a:p>
            <a:r>
              <a:rPr lang="id-ID" dirty="0"/>
              <a:t>Perpotongan </a:t>
            </a:r>
            <a:r>
              <a:rPr lang="en-US" dirty="0"/>
              <a:t>s</a:t>
            </a:r>
            <a:r>
              <a:rPr lang="id-ID" dirty="0"/>
              <a:t>egme</a:t>
            </a:r>
            <a:r>
              <a:rPr lang="en-US" dirty="0"/>
              <a:t>n-s</a:t>
            </a:r>
            <a:r>
              <a:rPr lang="id-ID" dirty="0"/>
              <a:t>egmen</a:t>
            </a:r>
            <a:endParaRPr lang="en-US" dirty="0"/>
          </a:p>
          <a:p>
            <a:r>
              <a:rPr lang="en-US" dirty="0" err="1"/>
              <a:t>Perpotongan</a:t>
            </a:r>
            <a:r>
              <a:rPr lang="en-US" dirty="0"/>
              <a:t> </a:t>
            </a:r>
            <a:r>
              <a:rPr lang="en-US" dirty="0" err="1"/>
              <a:t>garis-lingkaran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06267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B55-E15D-4891-9E7E-F816873C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46" y="499533"/>
            <a:ext cx="10772775" cy="814362"/>
          </a:xfrm>
        </p:spPr>
        <p:txBody>
          <a:bodyPr/>
          <a:lstStyle/>
          <a:p>
            <a:r>
              <a:rPr lang="en-US" dirty="0" err="1"/>
              <a:t>Perpotongan</a:t>
            </a:r>
            <a:r>
              <a:rPr lang="en-US" dirty="0"/>
              <a:t> </a:t>
            </a:r>
            <a:r>
              <a:rPr lang="en-US" dirty="0" err="1"/>
              <a:t>garis-garis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A2E0-830B-4B69-9D2F-E95DA0A7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dirty="0"/>
          </a:p>
          <a:p>
            <a:endParaRPr lang="id-ID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3E9BD4D-8359-49CC-917A-2E3FC605BE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6496802"/>
                  </p:ext>
                </p:extLst>
              </p:nvPr>
            </p:nvGraphicFramePr>
            <p:xfrm>
              <a:off x="3089428" y="1666005"/>
              <a:ext cx="8881110" cy="2757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0555">
                      <a:extLst>
                        <a:ext uri="{9D8B030D-6E8A-4147-A177-3AD203B41FA5}">
                          <a16:colId xmlns:a16="http://schemas.microsoft.com/office/drawing/2014/main" val="3450003491"/>
                        </a:ext>
                      </a:extLst>
                    </a:gridCol>
                    <a:gridCol w="4440555">
                      <a:extLst>
                        <a:ext uri="{9D8B030D-6E8A-4147-A177-3AD203B41FA5}">
                          <a16:colId xmlns:a16="http://schemas.microsoft.com/office/drawing/2014/main" val="2323556507"/>
                        </a:ext>
                      </a:extLst>
                    </a:gridCol>
                  </a:tblGrid>
                  <a:tr h="27427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2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22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22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22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4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4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22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4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2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22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22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22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4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2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  <m:r>
                                                          <a:rPr lang="en-US" sz="2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4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id-ID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1134" marR="111134" marT="55567" marB="55567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2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2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2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4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4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2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4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2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2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2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4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2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4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id-ID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1134" marR="111134" marT="55567" marB="55567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3175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3E9BD4D-8359-49CC-917A-2E3FC605BE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6496802"/>
                  </p:ext>
                </p:extLst>
              </p:nvPr>
            </p:nvGraphicFramePr>
            <p:xfrm>
              <a:off x="3089428" y="1666005"/>
              <a:ext cx="8881110" cy="2757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0555">
                      <a:extLst>
                        <a:ext uri="{9D8B030D-6E8A-4147-A177-3AD203B41FA5}">
                          <a16:colId xmlns:a16="http://schemas.microsoft.com/office/drawing/2014/main" val="3450003491"/>
                        </a:ext>
                      </a:extLst>
                    </a:gridCol>
                    <a:gridCol w="4440555">
                      <a:extLst>
                        <a:ext uri="{9D8B030D-6E8A-4147-A177-3AD203B41FA5}">
                          <a16:colId xmlns:a16="http://schemas.microsoft.com/office/drawing/2014/main" val="2323556507"/>
                        </a:ext>
                      </a:extLst>
                    </a:gridCol>
                  </a:tblGrid>
                  <a:tr h="2757814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111134" marR="111134" marT="55567" marB="55567">
                        <a:blipFill>
                          <a:blip r:embed="rId2"/>
                          <a:stretch>
                            <a:fillRect l="-137" t="-221" r="-100549" b="-8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111134" marR="111134" marT="55567" marB="55567">
                        <a:blipFill>
                          <a:blip r:embed="rId2"/>
                          <a:stretch>
                            <a:fillRect l="-100137" t="-221" r="-549" b="-8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31755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B90D81E-6160-485C-90CB-659C114B7D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0232544"/>
                  </p:ext>
                </p:extLst>
              </p:nvPr>
            </p:nvGraphicFramePr>
            <p:xfrm>
              <a:off x="1" y="4809849"/>
              <a:ext cx="12191999" cy="7077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1999">
                      <a:extLst>
                        <a:ext uri="{9D8B030D-6E8A-4147-A177-3AD203B41FA5}">
                          <a16:colId xmlns:a16="http://schemas.microsoft.com/office/drawing/2014/main" val="1624141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𝟑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𝟒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𝟑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𝟒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𝟑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𝟑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𝟒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𝟑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𝟑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𝟑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𝟒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𝟑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𝟒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𝟑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𝟑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𝟒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𝟑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𝟑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id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6415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B90D81E-6160-485C-90CB-659C114B7D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0232544"/>
                  </p:ext>
                </p:extLst>
              </p:nvPr>
            </p:nvGraphicFramePr>
            <p:xfrm>
              <a:off x="1" y="4809849"/>
              <a:ext cx="12191999" cy="7077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1999">
                      <a:extLst>
                        <a:ext uri="{9D8B030D-6E8A-4147-A177-3AD203B41FA5}">
                          <a16:colId xmlns:a16="http://schemas.microsoft.com/office/drawing/2014/main" val="162414105"/>
                        </a:ext>
                      </a:extLst>
                    </a:gridCol>
                  </a:tblGrid>
                  <a:tr h="707771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3"/>
                          <a:stretch>
                            <a:fillRect l="-100" t="-1709" r="-250" b="-3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6415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223B3A8-A6AA-4518-8CEE-3037AB69FE79}"/>
              </a:ext>
            </a:extLst>
          </p:cNvPr>
          <p:cNvSpPr txBox="1"/>
          <p:nvPr/>
        </p:nvSpPr>
        <p:spPr>
          <a:xfrm>
            <a:off x="8451542" y="5903650"/>
            <a:ext cx="335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Makasih</a:t>
            </a:r>
            <a:r>
              <a:rPr lang="en-US" dirty="0"/>
              <a:t> Wikipedia.org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EA3D9-2A91-4C8F-B9DC-1C0B14E7611B}"/>
              </a:ext>
            </a:extLst>
          </p:cNvPr>
          <p:cNvSpPr txBox="1"/>
          <p:nvPr/>
        </p:nvSpPr>
        <p:spPr>
          <a:xfrm>
            <a:off x="452762" y="5801817"/>
            <a:ext cx="4651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Kalo</a:t>
            </a:r>
            <a:r>
              <a:rPr lang="en-US" sz="2400" dirty="0"/>
              <a:t> </a:t>
            </a:r>
            <a:r>
              <a:rPr lang="en-US" sz="2400" dirty="0" err="1"/>
              <a:t>lupa</a:t>
            </a:r>
            <a:r>
              <a:rPr lang="en-US" sz="2400" dirty="0"/>
              <a:t>, </a:t>
            </a:r>
            <a:r>
              <a:rPr lang="en-US" sz="2400" dirty="0" err="1"/>
              <a:t>turunin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Jangan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suruh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gw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turunin</a:t>
            </a:r>
            <a:r>
              <a:rPr lang="en-US" sz="2400" dirty="0">
                <a:sym typeface="Wingdings" panose="05000000000000000000" pitchFamily="2" charset="2"/>
              </a:rPr>
              <a:t> </a:t>
            </a:r>
            <a:endParaRPr lang="id-ID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8BEBE0-966F-432E-B303-A9798DE71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8" y="1598092"/>
            <a:ext cx="3349611" cy="292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4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E16D-908A-457B-A2A1-24BFCE04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52218"/>
          </a:xfrm>
        </p:spPr>
        <p:txBody>
          <a:bodyPr>
            <a:normAutofit fontScale="90000"/>
          </a:bodyPr>
          <a:lstStyle/>
          <a:p>
            <a:r>
              <a:rPr lang="id-ID" dirty="0"/>
              <a:t>Topik Pembahasan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7B3F-FD3B-402F-B960-78833C57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47060"/>
            <a:ext cx="10753725" cy="4330805"/>
          </a:xfrm>
        </p:spPr>
        <p:txBody>
          <a:bodyPr/>
          <a:lstStyle/>
          <a:p>
            <a:r>
              <a:rPr lang="id-ID" dirty="0"/>
              <a:t>Terminologi </a:t>
            </a:r>
          </a:p>
          <a:p>
            <a:r>
              <a:rPr lang="id-ID" dirty="0"/>
              <a:t>Implementasi</a:t>
            </a:r>
          </a:p>
          <a:p>
            <a:r>
              <a:rPr lang="id-ID" dirty="0"/>
              <a:t>Vektor</a:t>
            </a:r>
          </a:p>
          <a:p>
            <a:r>
              <a:rPr lang="id-ID" dirty="0"/>
              <a:t>Transformasi</a:t>
            </a:r>
          </a:p>
          <a:p>
            <a:r>
              <a:rPr lang="id-ID" dirty="0"/>
              <a:t>Perpotongan</a:t>
            </a:r>
          </a:p>
          <a:p>
            <a:r>
              <a:rPr lang="id-ID" dirty="0"/>
              <a:t>Jarak</a:t>
            </a:r>
          </a:p>
          <a:p>
            <a:r>
              <a:rPr lang="id-ID" dirty="0"/>
              <a:t>Letak</a:t>
            </a:r>
          </a:p>
          <a:p>
            <a:r>
              <a:rPr lang="id-ID" dirty="0"/>
              <a:t>Luas</a:t>
            </a:r>
          </a:p>
        </p:txBody>
      </p:sp>
    </p:spTree>
    <p:extLst>
      <p:ext uri="{BB962C8B-B14F-4D97-AF65-F5344CB8AC3E}">
        <p14:creationId xmlns:p14="http://schemas.microsoft.com/office/powerpoint/2010/main" val="226235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4A8F-C809-400F-BD4B-6121956C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255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Perpotongan</a:t>
            </a:r>
            <a:r>
              <a:rPr lang="en-US" dirty="0"/>
              <a:t> </a:t>
            </a:r>
            <a:r>
              <a:rPr lang="en-US" dirty="0" err="1"/>
              <a:t>segmen-segmen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965FB-E1F7-42EA-96FF-6E4193D7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perpotongan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strike="sngStrike" dirty="0" err="1"/>
              <a:t>aja</a:t>
            </a:r>
            <a:endParaRPr lang="en-US" strike="sngStrike" dirty="0"/>
          </a:p>
          <a:p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perpotongannya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segmen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53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7710-B235-4565-BB33-B5049717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2"/>
            <a:ext cx="10772775" cy="84099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Perpotongan</a:t>
            </a:r>
            <a:r>
              <a:rPr lang="en-US" dirty="0"/>
              <a:t> </a:t>
            </a:r>
            <a:r>
              <a:rPr lang="en-US" dirty="0" err="1"/>
              <a:t>segmen-segmen</a:t>
            </a:r>
            <a:r>
              <a:rPr lang="en-US" dirty="0"/>
              <a:t> (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potongnya</a:t>
            </a:r>
            <a:r>
              <a:rPr lang="en-US" dirty="0"/>
              <a:t>)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0DC92-D2E1-4B0A-96C1-FCA942198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48" y="4036055"/>
            <a:ext cx="5479175" cy="211496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3D8EDA-9B3D-40A3-94BF-22874A362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211316"/>
            <a:ext cx="5573224" cy="186145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460563-A449-4E62-AED0-18F00D082F74}"/>
              </a:ext>
            </a:extLst>
          </p:cNvPr>
          <p:cNvSpPr txBox="1">
            <a:spLocks/>
          </p:cNvSpPr>
          <p:nvPr/>
        </p:nvSpPr>
        <p:spPr>
          <a:xfrm>
            <a:off x="534613" y="1692084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Lakukan</a:t>
            </a:r>
            <a:r>
              <a:rPr lang="en-US" dirty="0"/>
              <a:t> cross product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74E89E-72C0-4A76-BE06-F880B231F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23" y="3412158"/>
            <a:ext cx="5369053" cy="171809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321AF68-119B-48D6-AE37-B12B60FC7ED5}"/>
              </a:ext>
            </a:extLst>
          </p:cNvPr>
          <p:cNvSpPr txBox="1">
            <a:spLocks/>
          </p:cNvSpPr>
          <p:nvPr/>
        </p:nvSpPr>
        <p:spPr>
          <a:xfrm>
            <a:off x="923553" y="6151017"/>
            <a:ext cx="5040564" cy="523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D7E4BD0-912F-426F-B790-BFE0391DABA5}"/>
              </a:ext>
            </a:extLst>
          </p:cNvPr>
          <p:cNvSpPr txBox="1">
            <a:spLocks/>
          </p:cNvSpPr>
          <p:nvPr/>
        </p:nvSpPr>
        <p:spPr>
          <a:xfrm>
            <a:off x="6604523" y="5360385"/>
            <a:ext cx="5040564" cy="523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4EBC8D-49CE-4BD6-8B5F-ADC58FBECE5D}"/>
              </a:ext>
            </a:extLst>
          </p:cNvPr>
          <p:cNvSpPr txBox="1"/>
          <p:nvPr/>
        </p:nvSpPr>
        <p:spPr>
          <a:xfrm>
            <a:off x="5655075" y="6488668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Makasih</a:t>
            </a:r>
            <a:r>
              <a:rPr lang="en-US" dirty="0"/>
              <a:t> geeksforgeeks.org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C2A8D0-D011-4478-9E52-746D4839BAED}"/>
              </a:ext>
            </a:extLst>
          </p:cNvPr>
          <p:cNvCxnSpPr/>
          <p:nvPr/>
        </p:nvCxnSpPr>
        <p:spPr>
          <a:xfrm>
            <a:off x="6374167" y="1757779"/>
            <a:ext cx="0" cy="49170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32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347A-D43F-4527-9719-B9DC1C15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610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Perpotongan</a:t>
            </a:r>
            <a:r>
              <a:rPr lang="en-US" dirty="0"/>
              <a:t> </a:t>
            </a:r>
            <a:r>
              <a:rPr lang="en-US" dirty="0" err="1"/>
              <a:t>garis-lingkaran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A58FCE-4283-42A4-8E61-5AF3622E5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63" y="1260629"/>
            <a:ext cx="8449096" cy="5154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64088-6288-4118-A2E4-08C0C05E6472}"/>
              </a:ext>
            </a:extLst>
          </p:cNvPr>
          <p:cNvSpPr txBox="1"/>
          <p:nvPr/>
        </p:nvSpPr>
        <p:spPr>
          <a:xfrm>
            <a:off x="5655075" y="6488668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Makasih</a:t>
            </a:r>
            <a:r>
              <a:rPr lang="en-US" dirty="0"/>
              <a:t> mathworld.wolfram.com</a:t>
            </a:r>
          </a:p>
        </p:txBody>
      </p:sp>
    </p:spTree>
    <p:extLst>
      <p:ext uri="{BB962C8B-B14F-4D97-AF65-F5344CB8AC3E}">
        <p14:creationId xmlns:p14="http://schemas.microsoft.com/office/powerpoint/2010/main" val="290612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3017-E277-46BD-AA46-0AC7D5B8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698952"/>
          </a:xfrm>
        </p:spPr>
        <p:txBody>
          <a:bodyPr>
            <a:normAutofit fontScale="90000"/>
          </a:bodyPr>
          <a:lstStyle/>
          <a:p>
            <a:r>
              <a:rPr lang="id-ID" dirty="0"/>
              <a:t>Luas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A1DC-A9DB-4AD8-82B4-F173BC14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Segitiga</a:t>
            </a:r>
          </a:p>
          <a:p>
            <a:r>
              <a:rPr lang="id-ID" dirty="0"/>
              <a:t>Lingkaran</a:t>
            </a:r>
          </a:p>
          <a:p>
            <a:r>
              <a:rPr lang="id-ID" dirty="0"/>
              <a:t>Poligon</a:t>
            </a:r>
          </a:p>
        </p:txBody>
      </p:sp>
    </p:spTree>
    <p:extLst>
      <p:ext uri="{BB962C8B-B14F-4D97-AF65-F5344CB8AC3E}">
        <p14:creationId xmlns:p14="http://schemas.microsoft.com/office/powerpoint/2010/main" val="4179397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A3A4-5357-4121-A8B9-AD398778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12017"/>
          </a:xfrm>
        </p:spPr>
        <p:txBody>
          <a:bodyPr/>
          <a:lstStyle/>
          <a:p>
            <a:r>
              <a:rPr lang="en-US" dirty="0"/>
              <a:t>Luas </a:t>
            </a:r>
            <a:r>
              <a:rPr lang="en-US" dirty="0" err="1"/>
              <a:t>Segitiga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654C8-E88B-41C6-9A06-97EF880452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𝐶𝑟𝑜𝑠𝑠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𝑃𝑟𝑜𝑑𝑢𝑐𝑡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𝑎𝑙𝑎𝑠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𝑡𝑖𝑛𝑔𝑔𝑖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Heron’s Formula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654C8-E88B-41C6-9A06-97EF88045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070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D6FE-25F8-4D51-8FD6-547B54A8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16708"/>
          </a:xfrm>
        </p:spPr>
        <p:txBody>
          <a:bodyPr>
            <a:normAutofit fontScale="90000"/>
          </a:bodyPr>
          <a:lstStyle/>
          <a:p>
            <a:r>
              <a:rPr lang="en-US" dirty="0"/>
              <a:t>Luas </a:t>
            </a:r>
            <a:r>
              <a:rPr lang="en-US" dirty="0" err="1"/>
              <a:t>Lingkaran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50415-F903-4E28-8344-9B217759BE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Untuk</a:t>
                </a:r>
                <a:r>
                  <a:rPr lang="en-US" dirty="0"/>
                  <a:t> PI </a:t>
                </a:r>
                <a:r>
                  <a:rPr lang="en-US" dirty="0" err="1"/>
                  <a:t>bisa</a:t>
                </a:r>
                <a:r>
                  <a:rPr lang="en-US" dirty="0"/>
                  <a:t> </a:t>
                </a:r>
                <a:r>
                  <a:rPr lang="en-US" dirty="0" err="1"/>
                  <a:t>pakai</a:t>
                </a:r>
                <a:r>
                  <a:rPr lang="en-US" dirty="0"/>
                  <a:t> </a:t>
                </a:r>
                <a:r>
                  <a:rPr lang="en-US" dirty="0" err="1"/>
                  <a:t>acos</a:t>
                </a:r>
                <a:r>
                  <a:rPr lang="en-US" dirty="0"/>
                  <a:t>(-1)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50415-F903-4E28-8344-9B217759BE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307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267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1EA8-E612-4946-B190-277AF6F8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52218"/>
          </a:xfrm>
        </p:spPr>
        <p:txBody>
          <a:bodyPr>
            <a:normAutofit fontScale="90000"/>
          </a:bodyPr>
          <a:lstStyle/>
          <a:p>
            <a:r>
              <a:rPr lang="en-US" dirty="0"/>
              <a:t>Luas </a:t>
            </a:r>
            <a:r>
              <a:rPr lang="en-US" dirty="0" err="1"/>
              <a:t>Poligon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FF0D8-5B26-497A-9030-6B444207C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482572"/>
                <a:ext cx="10753725" cy="4295294"/>
              </a:xfrm>
            </p:spPr>
            <p:txBody>
              <a:bodyPr/>
              <a:lstStyle/>
              <a:p>
                <a:r>
                  <a:rPr lang="en-US" sz="3600" b="1" dirty="0"/>
                  <a:t>Shoelace formula</a:t>
                </a:r>
              </a:p>
              <a:p>
                <a:endParaRPr lang="en-US" dirty="0"/>
              </a:p>
              <a:p>
                <a:r>
                  <a:rPr lang="en-US" dirty="0" err="1"/>
                  <a:t>Anggap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n = </a:t>
                </a:r>
                <a:r>
                  <a:rPr lang="en-US" dirty="0" err="1"/>
                  <a:t>titik</a:t>
                </a:r>
                <a:r>
                  <a:rPr lang="en-US" dirty="0"/>
                  <a:t> 0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−…−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FF0D8-5B26-497A-9030-6B444207C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482572"/>
                <a:ext cx="10753725" cy="4295294"/>
              </a:xfrm>
              <a:blipFill>
                <a:blip r:embed="rId2"/>
                <a:stretch>
                  <a:fillRect l="-737" t="-397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F7DE94-C17B-4731-8DEE-501E79C5B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681" y="346228"/>
            <a:ext cx="3350078" cy="35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61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5039-5966-4437-B6C5-80826680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25585"/>
          </a:xfrm>
        </p:spPr>
        <p:txBody>
          <a:bodyPr>
            <a:normAutofit fontScale="90000"/>
          </a:bodyPr>
          <a:lstStyle/>
          <a:p>
            <a:r>
              <a:rPr lang="en-US" dirty="0"/>
              <a:t>Notes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FD3F-77E3-4A87-ADA3-E5BB9E0D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juga </a:t>
            </a:r>
            <a:r>
              <a:rPr lang="en-US" dirty="0" err="1"/>
              <a:t>hal-hal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di computational geometry.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trigonometry juga.</a:t>
            </a:r>
          </a:p>
        </p:txBody>
      </p:sp>
    </p:spTree>
    <p:extLst>
      <p:ext uri="{BB962C8B-B14F-4D97-AF65-F5344CB8AC3E}">
        <p14:creationId xmlns:p14="http://schemas.microsoft.com/office/powerpoint/2010/main" val="2842339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962D-CC86-451C-89F2-AB57BD26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610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145-0B6A-4529-ACF1-3ACCD844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Uva</a:t>
            </a:r>
            <a:r>
              <a:rPr lang="en-US" dirty="0"/>
              <a:t> 10406 Cutting tabletops</a:t>
            </a:r>
          </a:p>
          <a:p>
            <a:pPr algn="just"/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konveks</a:t>
            </a:r>
            <a:r>
              <a:rPr lang="en-US" dirty="0"/>
              <a:t>. Kita </a:t>
            </a:r>
            <a:r>
              <a:rPr lang="en-US" dirty="0" err="1"/>
              <a:t>ditugaskan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memotong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d.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 </a:t>
            </a:r>
            <a:r>
              <a:rPr lang="en-US" dirty="0" err="1"/>
              <a:t>dan</a:t>
            </a:r>
            <a:r>
              <a:rPr lang="en-US" dirty="0"/>
              <a:t> N </a:t>
            </a:r>
            <a:r>
              <a:rPr lang="en-US" dirty="0" err="1"/>
              <a:t>dimana</a:t>
            </a:r>
            <a:r>
              <a:rPr lang="en-US" dirty="0"/>
              <a:t> 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dipotong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vertex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N </a:t>
            </a:r>
            <a:r>
              <a:rPr lang="en-US" dirty="0" err="1"/>
              <a:t>pasang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. </a:t>
            </a:r>
            <a:r>
              <a:rPr lang="en-US" dirty="0" err="1"/>
              <a:t>Dijamin</a:t>
            </a:r>
            <a:r>
              <a:rPr lang="en-US" dirty="0"/>
              <a:t> d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poligon</a:t>
            </a:r>
            <a:r>
              <a:rPr lang="en-US" dirty="0"/>
              <a:t> </a:t>
            </a:r>
            <a:r>
              <a:rPr lang="en-US" dirty="0" err="1"/>
              <a:t>manapun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8826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4B50-DABA-4B02-B089-573264B3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03139"/>
          </a:xfrm>
        </p:spPr>
        <p:txBody>
          <a:bodyPr/>
          <a:lstStyle/>
          <a:p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E6805-A221-4F54-B985-C04D5902C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09204"/>
            <a:ext cx="10753725" cy="426866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Observasi</a:t>
            </a:r>
            <a:r>
              <a:rPr lang="en-US" dirty="0"/>
              <a:t>: </a:t>
            </a:r>
            <a:r>
              <a:rPr lang="en-US" dirty="0" err="1"/>
              <a:t>Memotong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,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di </a:t>
            </a:r>
            <a:r>
              <a:rPr lang="en-US" dirty="0" err="1"/>
              <a:t>segmen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berpotongan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“</a:t>
            </a:r>
            <a:r>
              <a:rPr lang="en-US" dirty="0" err="1"/>
              <a:t>menggeser</a:t>
            </a:r>
            <a:r>
              <a:rPr lang="en-US" dirty="0"/>
              <a:t>”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segmennya</a:t>
            </a:r>
            <a:r>
              <a:rPr lang="en-US" dirty="0"/>
              <a:t>. </a:t>
            </a:r>
            <a:r>
              <a:rPr lang="en-US" dirty="0" err="1"/>
              <a:t>Gesernya</a:t>
            </a:r>
            <a:r>
              <a:rPr lang="en-US" dirty="0"/>
              <a:t> </a:t>
            </a:r>
            <a:r>
              <a:rPr lang="en-US" dirty="0" err="1"/>
              <a:t>kemana</a:t>
            </a:r>
            <a:r>
              <a:rPr lang="en-US" dirty="0"/>
              <a:t>? -90</a:t>
            </a:r>
            <a:r>
              <a:rPr lang="en-US" baseline="30000" dirty="0"/>
              <a:t>O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menggeser</a:t>
            </a:r>
            <a:r>
              <a:rPr lang="en-US" dirty="0"/>
              <a:t> </a:t>
            </a:r>
            <a:r>
              <a:rPr lang="en-US" dirty="0" err="1"/>
              <a:t>segmennya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translasi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gimana</a:t>
            </a:r>
            <a:r>
              <a:rPr lang="en-US" dirty="0"/>
              <a:t>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potong</a:t>
            </a:r>
            <a:r>
              <a:rPr lang="en-US" dirty="0"/>
              <a:t>? </a:t>
            </a:r>
            <a:r>
              <a:rPr lang="en-US" dirty="0" err="1"/>
              <a:t>Yaudah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geser</a:t>
            </a:r>
            <a:r>
              <a:rPr lang="en-US" dirty="0"/>
              <a:t> </a:t>
            </a:r>
            <a:r>
              <a:rPr lang="en-US" dirty="0" err="1"/>
              <a:t>vektornya</a:t>
            </a:r>
            <a:r>
              <a:rPr lang="en-US" dirty="0"/>
              <a:t> per </a:t>
            </a:r>
            <a:r>
              <a:rPr lang="en-US" dirty="0" err="1"/>
              <a:t>komponennya</a:t>
            </a:r>
            <a:r>
              <a:rPr lang="en-US" dirty="0"/>
              <a:t> (x </a:t>
            </a:r>
            <a:r>
              <a:rPr lang="en-US" dirty="0" err="1"/>
              <a:t>dan</a:t>
            </a:r>
            <a:r>
              <a:rPr lang="en-US" dirty="0"/>
              <a:t> y)</a:t>
            </a:r>
          </a:p>
          <a:p>
            <a:pPr marL="457200" indent="-457200">
              <a:buAutoNum type="arabicPeriod"/>
            </a:pPr>
            <a:r>
              <a:rPr lang="en-US" dirty="0" err="1"/>
              <a:t>Abis</a:t>
            </a:r>
            <a:r>
              <a:rPr lang="en-US" dirty="0"/>
              <a:t> </a:t>
            </a:r>
            <a:r>
              <a:rPr lang="en-US" dirty="0" err="1"/>
              <a:t>digeser</a:t>
            </a:r>
            <a:r>
              <a:rPr lang="en-US" dirty="0"/>
              <a:t>,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potong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yang </a:t>
            </a:r>
            <a:r>
              <a:rPr lang="en-US" dirty="0" err="1"/>
              <a:t>bersebelahan</a:t>
            </a:r>
            <a:r>
              <a:rPr lang="en-US" dirty="0"/>
              <a:t> (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)</a:t>
            </a:r>
          </a:p>
          <a:p>
            <a:pPr marL="457200" indent="-457200">
              <a:buAutoNum type="arabicPeriod"/>
            </a:pPr>
            <a:r>
              <a:rPr lang="en-US" dirty="0" err="1"/>
              <a:t>Pakai</a:t>
            </a:r>
            <a:r>
              <a:rPr lang="en-US" dirty="0"/>
              <a:t> shoelace formula. BOOM!!! </a:t>
            </a:r>
            <a:r>
              <a:rPr lang="en-US" dirty="0" err="1"/>
              <a:t>Dapet</a:t>
            </a:r>
            <a:r>
              <a:rPr lang="en-US" dirty="0"/>
              <a:t> </a:t>
            </a:r>
            <a:r>
              <a:rPr lang="en-US" dirty="0" err="1"/>
              <a:t>jawabannya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3323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8B10-E58E-41E2-8AE5-841310B6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76506"/>
          </a:xfrm>
        </p:spPr>
        <p:txBody>
          <a:bodyPr/>
          <a:lstStyle/>
          <a:p>
            <a:r>
              <a:rPr lang="id-ID" dirty="0"/>
              <a:t>Terminologi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53DB-F903-4A4B-AB82-1592CCABE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76040"/>
            <a:ext cx="10753725" cy="4909350"/>
          </a:xfrm>
        </p:spPr>
        <p:txBody>
          <a:bodyPr numCol="2">
            <a:normAutofit/>
          </a:bodyPr>
          <a:lstStyle/>
          <a:p>
            <a:r>
              <a:rPr lang="id-ID" dirty="0"/>
              <a:t>Titik (Point)</a:t>
            </a:r>
          </a:p>
          <a:p>
            <a:r>
              <a:rPr lang="id-ID" dirty="0"/>
              <a:t>Garis (Line)</a:t>
            </a:r>
          </a:p>
          <a:p>
            <a:r>
              <a:rPr lang="id-ID" dirty="0"/>
              <a:t>Segmen (Segment)</a:t>
            </a:r>
          </a:p>
          <a:p>
            <a:r>
              <a:rPr lang="id-ID" dirty="0"/>
              <a:t>Sinar (Ray)</a:t>
            </a:r>
          </a:p>
          <a:p>
            <a:r>
              <a:rPr lang="id-ID" dirty="0"/>
              <a:t>Bidang (Plane)</a:t>
            </a:r>
          </a:p>
          <a:p>
            <a:r>
              <a:rPr lang="id-ID" dirty="0"/>
              <a:t>Poligon (polygon)</a:t>
            </a:r>
          </a:p>
          <a:p>
            <a:r>
              <a:rPr lang="id-ID" dirty="0"/>
              <a:t>Konveks</a:t>
            </a:r>
          </a:p>
          <a:p>
            <a:r>
              <a:rPr lang="id-ID" dirty="0"/>
              <a:t>Konkaf</a:t>
            </a:r>
          </a:p>
          <a:p>
            <a:r>
              <a:rPr lang="id-ID" dirty="0"/>
              <a:t>Vektor (Vector)</a:t>
            </a:r>
          </a:p>
          <a:p>
            <a:r>
              <a:rPr lang="id-ID" dirty="0"/>
              <a:t>Sudut (Angle, Directed Angle, Polar Angle)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22006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4063-8A92-480D-B421-7572F8E8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887626"/>
            <a:ext cx="10772775" cy="1658198"/>
          </a:xfrm>
        </p:spPr>
        <p:txBody>
          <a:bodyPr/>
          <a:lstStyle/>
          <a:p>
            <a:pPr algn="ctr"/>
            <a:r>
              <a:rPr lang="id-ID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428699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FB8A42-C93E-4FDF-A928-96B674FA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56" y="932155"/>
            <a:ext cx="9762326" cy="576962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56FA2B-FABC-4CB7-9648-8F676279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76506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Titik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Garis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Segmen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Sinar</a:t>
            </a:r>
            <a:endParaRPr lang="id-ID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9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24955F-D65C-4F1F-B54D-4A67B80BE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22" y="1636994"/>
            <a:ext cx="7031115" cy="477712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20FCA5-2925-4EDA-B995-DAE49A6E4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76506"/>
          </a:xfrm>
        </p:spPr>
        <p:txBody>
          <a:bodyPr/>
          <a:lstStyle/>
          <a:p>
            <a:r>
              <a:rPr lang="en-US" dirty="0" err="1"/>
              <a:t>Poligon</a:t>
            </a:r>
            <a:r>
              <a:rPr lang="en-US" dirty="0"/>
              <a:t>, </a:t>
            </a:r>
            <a:r>
              <a:rPr lang="en-US" dirty="0" err="1"/>
              <a:t>Konveks</a:t>
            </a:r>
            <a:r>
              <a:rPr lang="en-US" dirty="0"/>
              <a:t>, </a:t>
            </a:r>
            <a:r>
              <a:rPr lang="en-US" dirty="0" err="1"/>
              <a:t>Konkaf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6129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BD43-2DE9-4D29-BA3F-CDE467E4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43341"/>
          </a:xfrm>
        </p:spPr>
        <p:txBody>
          <a:bodyPr>
            <a:normAutofit fontScale="90000"/>
          </a:bodyPr>
          <a:lstStyle/>
          <a:p>
            <a:r>
              <a:rPr lang="en-US" dirty="0"/>
              <a:t>Angle, Directed Angle 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7199A6-6AA1-4881-A7F5-E3218A5F4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87" y="1242874"/>
            <a:ext cx="2698199" cy="55704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81ABD-E5BF-41DA-A8BF-E4F152B93425}"/>
              </a:ext>
            </a:extLst>
          </p:cNvPr>
          <p:cNvSpPr txBox="1"/>
          <p:nvPr/>
        </p:nvSpPr>
        <p:spPr>
          <a:xfrm>
            <a:off x="5504156" y="3417902"/>
            <a:ext cx="5406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C/C++ </a:t>
            </a:r>
            <a:r>
              <a:rPr lang="en-US" sz="4000" dirty="0" err="1"/>
              <a:t>pakai</a:t>
            </a:r>
            <a:r>
              <a:rPr lang="en-US" sz="4000" dirty="0"/>
              <a:t> atan2(</a:t>
            </a:r>
            <a:r>
              <a:rPr lang="en-US" sz="4000" dirty="0" err="1"/>
              <a:t>y,x</a:t>
            </a:r>
            <a:r>
              <a:rPr lang="en-US" sz="4000" dirty="0"/>
              <a:t>)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94121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687E-2EE5-4217-91B8-A86302AF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43341"/>
          </a:xfrm>
        </p:spPr>
        <p:txBody>
          <a:bodyPr>
            <a:normAutofit fontScale="90000"/>
          </a:bodyPr>
          <a:lstStyle/>
          <a:p>
            <a:r>
              <a:rPr lang="en-US" dirty="0"/>
              <a:t>Polar Angle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AF0B09-32F1-46AC-A440-2232F557D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660124"/>
                <a:ext cx="10753725" cy="4117741"/>
              </a:xfrm>
            </p:spPr>
            <p:txBody>
              <a:bodyPr/>
              <a:lstStyle/>
              <a:p>
                <a:r>
                  <a:rPr lang="en-US" dirty="0"/>
                  <a:t>Konversikan </a:t>
                </a:r>
                <a:r>
                  <a:rPr lang="en-US" dirty="0" err="1"/>
                  <a:t>dari</a:t>
                </a:r>
                <a:r>
                  <a:rPr lang="en-US" dirty="0"/>
                  <a:t> (</a:t>
                </a:r>
                <a:r>
                  <a:rPr lang="en-US" dirty="0" err="1"/>
                  <a:t>x,y</a:t>
                </a:r>
                <a:r>
                  <a:rPr lang="en-US" dirty="0"/>
                  <a:t>) </a:t>
                </a:r>
                <a:r>
                  <a:rPr lang="en-US" dirty="0" err="1"/>
                  <a:t>menjadi</a:t>
                </a:r>
                <a:r>
                  <a:rPr lang="en-US" dirty="0"/>
                  <a:t> (r,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).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AF0B09-32F1-46AC-A440-2232F557D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660124"/>
                <a:ext cx="10753725" cy="4117741"/>
              </a:xfrm>
              <a:blipFill>
                <a:blip r:embed="rId2"/>
                <a:stretch>
                  <a:fillRect t="-251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95CD12B-24B9-44D7-8E92-C4A8A4D7C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13" y="2405850"/>
            <a:ext cx="9227363" cy="42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3972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1030</TotalTime>
  <Words>1421</Words>
  <Application>Microsoft Office PowerPoint</Application>
  <PresentationFormat>Widescreen</PresentationFormat>
  <Paragraphs>257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 Light</vt:lpstr>
      <vt:lpstr>Cambria Math</vt:lpstr>
      <vt:lpstr>Wingdings</vt:lpstr>
      <vt:lpstr>Metropolitan</vt:lpstr>
      <vt:lpstr>Computational Geometry 1</vt:lpstr>
      <vt:lpstr>Prerequisite</vt:lpstr>
      <vt:lpstr>Today’s Quotes</vt:lpstr>
      <vt:lpstr>Topik Pembahasan</vt:lpstr>
      <vt:lpstr>Terminologi</vt:lpstr>
      <vt:lpstr>Titik, Garis, Segmen, Sinar</vt:lpstr>
      <vt:lpstr>Poligon, Konveks, Konkaf</vt:lpstr>
      <vt:lpstr>Angle, Directed Angle </vt:lpstr>
      <vt:lpstr>Polar Angle</vt:lpstr>
      <vt:lpstr>Vektor</vt:lpstr>
      <vt:lpstr>Vektor</vt:lpstr>
      <vt:lpstr>Operasi vektor</vt:lpstr>
      <vt:lpstr>Dot</vt:lpstr>
      <vt:lpstr>Cross</vt:lpstr>
      <vt:lpstr>Kegunaan Dot &amp; Cross</vt:lpstr>
      <vt:lpstr>Cek Clockwise / CounterClockwise</vt:lpstr>
      <vt:lpstr>Contoh</vt:lpstr>
      <vt:lpstr>Lingkaran</vt:lpstr>
      <vt:lpstr>Implementasi</vt:lpstr>
      <vt:lpstr>Implementasi</vt:lpstr>
      <vt:lpstr>Jarak</vt:lpstr>
      <vt:lpstr>Jarak ..</vt:lpstr>
      <vt:lpstr>Jarak titik-garis</vt:lpstr>
      <vt:lpstr>Jarak titik-segmen</vt:lpstr>
      <vt:lpstr>Transformasi</vt:lpstr>
      <vt:lpstr>Translasi</vt:lpstr>
      <vt:lpstr>Rotasi</vt:lpstr>
      <vt:lpstr>Dilatasi</vt:lpstr>
      <vt:lpstr>Refleksi terhadap titik</vt:lpstr>
      <vt:lpstr>Refleksi terhadap garis</vt:lpstr>
      <vt:lpstr>Bosen materi terus?</vt:lpstr>
      <vt:lpstr>Contoh Soal</vt:lpstr>
      <vt:lpstr>Solusi</vt:lpstr>
      <vt:lpstr>Letak</vt:lpstr>
      <vt:lpstr>Letak titik terhadap garis </vt:lpstr>
      <vt:lpstr>Letak titik terhadap lingkaran</vt:lpstr>
      <vt:lpstr>Letak titik terhadap poligon</vt:lpstr>
      <vt:lpstr>Perpotongan</vt:lpstr>
      <vt:lpstr>Perpotongan garis-garis</vt:lpstr>
      <vt:lpstr>Perpotongan segmen-segmen</vt:lpstr>
      <vt:lpstr>Perpotongan segmen-segmen (tanpa perlu tahu titik potongnya)</vt:lpstr>
      <vt:lpstr>Perpotongan garis-lingkaran</vt:lpstr>
      <vt:lpstr>Luas</vt:lpstr>
      <vt:lpstr>Luas Segitiga</vt:lpstr>
      <vt:lpstr>Luas Lingkaran</vt:lpstr>
      <vt:lpstr>Luas Poligon</vt:lpstr>
      <vt:lpstr>Notes</vt:lpstr>
      <vt:lpstr>Contoh Soal</vt:lpstr>
      <vt:lpstr>Solusi secara cepat</vt:lpstr>
      <vt:lpstr>END OF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Geometry 1</dc:title>
  <dc:creator>Rafael Herman Yosef</dc:creator>
  <cp:lastModifiedBy>Rafael Herman Yosef</cp:lastModifiedBy>
  <cp:revision>51</cp:revision>
  <dcterms:created xsi:type="dcterms:W3CDTF">2017-10-04T14:00:13Z</dcterms:created>
  <dcterms:modified xsi:type="dcterms:W3CDTF">2017-10-08T17:55:44Z</dcterms:modified>
</cp:coreProperties>
</file>