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71" r:id="rId16"/>
    <p:sldId id="269" r:id="rId17"/>
    <p:sldId id="272" r:id="rId18"/>
    <p:sldId id="273" r:id="rId19"/>
    <p:sldId id="275" r:id="rId20"/>
    <p:sldId id="279" r:id="rId21"/>
    <p:sldId id="280" r:id="rId22"/>
    <p:sldId id="281" r:id="rId23"/>
    <p:sldId id="282" r:id="rId24"/>
    <p:sldId id="283" r:id="rId25"/>
    <p:sldId id="276" r:id="rId26"/>
    <p:sldId id="289" r:id="rId27"/>
    <p:sldId id="277" r:id="rId28"/>
    <p:sldId id="290" r:id="rId29"/>
    <p:sldId id="284" r:id="rId30"/>
    <p:sldId id="285" r:id="rId31"/>
    <p:sldId id="286" r:id="rId32"/>
    <p:sldId id="287" r:id="rId33"/>
    <p:sldId id="288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6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620A-9F96-441D-8505-EAE80C884C3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4913-3C04-4B36-8846-652A7436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2</a:t>
            </a:r>
            <a:br>
              <a:rPr lang="en-US" dirty="0" smtClean="0"/>
            </a:br>
            <a:r>
              <a:rPr lang="en-US" dirty="0" smtClean="0"/>
              <a:t>Query Update Operation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Jingga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updatenya</a:t>
            </a:r>
            <a:r>
              <a:rPr lang="en-US" dirty="0" smtClean="0"/>
              <a:t> di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update </a:t>
            </a:r>
            <a:r>
              <a:rPr lang="en-US" dirty="0" err="1" smtClean="0"/>
              <a:t>dengan</a:t>
            </a:r>
            <a:r>
              <a:rPr lang="en-US" dirty="0" smtClean="0"/>
              <a:t> array.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update, </a:t>
            </a:r>
            <a:r>
              <a:rPr lang="en-US" dirty="0" err="1" smtClean="0"/>
              <a:t>gunakan</a:t>
            </a:r>
            <a:r>
              <a:rPr lang="en-US" dirty="0" smtClean="0"/>
              <a:t> Prefix Sum.</a:t>
            </a:r>
          </a:p>
          <a:p>
            <a:pPr marL="0" indent="0" algn="just">
              <a:buNone/>
            </a:pPr>
            <a:r>
              <a:rPr lang="en-US" dirty="0" err="1" smtClean="0"/>
              <a:t>prefsum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array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hingga</a:t>
            </a:r>
            <a:r>
              <a:rPr lang="en-US" dirty="0" smtClean="0"/>
              <a:t> I</a:t>
            </a:r>
          </a:p>
          <a:p>
            <a:pPr marL="0" indent="0" algn="just">
              <a:buNone/>
            </a:pPr>
            <a:r>
              <a:rPr lang="en-US" dirty="0" err="1"/>
              <a:t>p</a:t>
            </a:r>
            <a:r>
              <a:rPr lang="en-US" dirty="0" err="1" smtClean="0"/>
              <a:t>refsum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prefsum</a:t>
            </a:r>
            <a:r>
              <a:rPr lang="en-US" dirty="0" smtClean="0"/>
              <a:t>[i-1] +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sum </a:t>
            </a:r>
            <a:r>
              <a:rPr lang="en-US" dirty="0" err="1" smtClean="0"/>
              <a:t>dari</a:t>
            </a:r>
            <a:r>
              <a:rPr lang="en-US" dirty="0" smtClean="0"/>
              <a:t> l </a:t>
            </a:r>
            <a:r>
              <a:rPr lang="en-US" dirty="0" err="1" smtClean="0"/>
              <a:t>hingga</a:t>
            </a:r>
            <a:r>
              <a:rPr lang="en-US" dirty="0" smtClean="0"/>
              <a:t> r?</a:t>
            </a:r>
          </a:p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[</a:t>
            </a:r>
            <a:r>
              <a:rPr lang="en-US" dirty="0" err="1" smtClean="0"/>
              <a:t>l..r</a:t>
            </a:r>
            <a:r>
              <a:rPr lang="en-US" dirty="0" smtClean="0"/>
              <a:t>] = </a:t>
            </a:r>
            <a:r>
              <a:rPr lang="en-US" dirty="0" err="1" smtClean="0"/>
              <a:t>prefsum</a:t>
            </a:r>
            <a:r>
              <a:rPr lang="en-US" dirty="0" smtClean="0"/>
              <a:t>[r] – </a:t>
            </a:r>
            <a:r>
              <a:rPr lang="en-US" dirty="0" err="1" smtClean="0"/>
              <a:t>prefsum</a:t>
            </a:r>
            <a:r>
              <a:rPr lang="en-US" dirty="0" smtClean="0"/>
              <a:t>[l-1]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46295"/>
              </p:ext>
            </p:extLst>
          </p:nvPr>
        </p:nvGraphicFramePr>
        <p:xfrm>
          <a:off x="381000" y="2286000"/>
          <a:ext cx="822959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Prefsum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685800"/>
            <a:ext cx="8229600" cy="104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prefix sum: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Sum 2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3962400"/>
            <a:ext cx="9144000" cy="262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prefsum</a:t>
            </a:r>
            <a:r>
              <a:rPr lang="en-US" sz="2800" dirty="0" smtClean="0"/>
              <a:t>[l][r] = </a:t>
            </a:r>
            <a:r>
              <a:rPr lang="en-US" sz="2800" dirty="0" err="1" smtClean="0"/>
              <a:t>prefsum</a:t>
            </a:r>
            <a:r>
              <a:rPr lang="en-US" sz="2800" dirty="0" smtClean="0"/>
              <a:t>[l-1][r] + </a:t>
            </a:r>
            <a:r>
              <a:rPr lang="en-US" sz="2800" dirty="0" err="1" smtClean="0"/>
              <a:t>prefsum</a:t>
            </a:r>
            <a:r>
              <a:rPr lang="en-US" sz="2800" dirty="0" smtClean="0"/>
              <a:t>[l][r-1] </a:t>
            </a:r>
          </a:p>
          <a:p>
            <a:pPr marL="0" indent="0">
              <a:buNone/>
            </a:pPr>
            <a:r>
              <a:rPr lang="en-US" sz="2800" dirty="0" smtClean="0"/>
              <a:t>– </a:t>
            </a:r>
            <a:r>
              <a:rPr lang="en-US" sz="2800" dirty="0" err="1" smtClean="0"/>
              <a:t>prefsum</a:t>
            </a:r>
            <a:r>
              <a:rPr lang="en-US" sz="2800" dirty="0" smtClean="0"/>
              <a:t>[l-1][r-1] + </a:t>
            </a:r>
            <a:r>
              <a:rPr lang="en-US" sz="2800" dirty="0" err="1" smtClean="0"/>
              <a:t>arr</a:t>
            </a:r>
            <a:r>
              <a:rPr lang="en-US" sz="2800" dirty="0" smtClean="0"/>
              <a:t>[l][r];</a:t>
            </a:r>
          </a:p>
          <a:p>
            <a:pPr marL="0" indent="0">
              <a:buNone/>
            </a:pPr>
            <a:r>
              <a:rPr lang="en-US" sz="2800" dirty="0" err="1" smtClean="0"/>
              <a:t>ans</a:t>
            </a:r>
            <a:r>
              <a:rPr lang="en-US" sz="2800" dirty="0" smtClean="0"/>
              <a:t>[l1…r1][l2…r2] = </a:t>
            </a:r>
            <a:r>
              <a:rPr lang="en-US" sz="2800" dirty="0" err="1" smtClean="0"/>
              <a:t>prefsum</a:t>
            </a:r>
            <a:r>
              <a:rPr lang="en-US" sz="2800" dirty="0" smtClean="0"/>
              <a:t>[r1][r2] – </a:t>
            </a:r>
            <a:r>
              <a:rPr lang="en-US" sz="2800" dirty="0" err="1" smtClean="0"/>
              <a:t>prefsum</a:t>
            </a:r>
            <a:r>
              <a:rPr lang="en-US" sz="2800" dirty="0" smtClean="0"/>
              <a:t>[l1-1][r2] </a:t>
            </a:r>
          </a:p>
          <a:p>
            <a:pPr marL="0" indent="0">
              <a:buNone/>
            </a:pPr>
            <a:r>
              <a:rPr lang="en-US" sz="2800" dirty="0" smtClean="0"/>
              <a:t>– </a:t>
            </a:r>
            <a:r>
              <a:rPr lang="en-US" sz="2800" dirty="0" err="1" smtClean="0"/>
              <a:t>prefsum</a:t>
            </a:r>
            <a:r>
              <a:rPr lang="en-US" sz="2800" dirty="0" smtClean="0"/>
              <a:t>[r1][l2-1] + </a:t>
            </a:r>
            <a:r>
              <a:rPr lang="en-US" sz="2800" dirty="0" err="1" smtClean="0"/>
              <a:t>prefsum</a:t>
            </a:r>
            <a:r>
              <a:rPr lang="en-US" sz="2800" dirty="0" smtClean="0"/>
              <a:t>[l1-1][l2-1]</a:t>
            </a:r>
            <a:endParaRPr lang="en-US" sz="2800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91493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5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[Update di </a:t>
            </a:r>
            <a:r>
              <a:rPr lang="en-US" sz="3200" dirty="0" err="1" smtClean="0"/>
              <a:t>Awal</a:t>
            </a:r>
            <a:r>
              <a:rPr lang="en-US" sz="3200" dirty="0" smtClean="0"/>
              <a:t>] Update </a:t>
            </a:r>
            <a:r>
              <a:rPr lang="en-US" sz="3200" dirty="0" smtClean="0">
                <a:solidFill>
                  <a:srgbClr val="0070C0"/>
                </a:solidFill>
              </a:rPr>
              <a:t>Range</a:t>
            </a:r>
            <a:r>
              <a:rPr lang="en-US" sz="3200" dirty="0" smtClean="0"/>
              <a:t>, Query </a:t>
            </a:r>
            <a:r>
              <a:rPr lang="en-US" sz="3200" dirty="0" err="1" smtClean="0">
                <a:solidFill>
                  <a:srgbClr val="FF0000"/>
                </a:solidFill>
              </a:rPr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N array (1 &lt;= N &lt;= 10^5) </a:t>
            </a:r>
            <a:r>
              <a:rPr lang="en-US" dirty="0" err="1" smtClean="0"/>
              <a:t>dan</a:t>
            </a:r>
            <a:r>
              <a:rPr lang="en-US" dirty="0" smtClean="0"/>
              <a:t> Q queries (1 &lt;= Q &lt;= 10^5).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query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array left </a:t>
            </a:r>
            <a:r>
              <a:rPr lang="en-US" b="1" dirty="0" err="1" smtClean="0">
                <a:solidFill>
                  <a:srgbClr val="0070C0"/>
                </a:solidFill>
              </a:rPr>
              <a:t>sampai</a:t>
            </a:r>
            <a:r>
              <a:rPr lang="en-US" b="1" dirty="0" smtClean="0">
                <a:solidFill>
                  <a:srgbClr val="0070C0"/>
                </a:solidFill>
              </a:rPr>
              <a:t> right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array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u="sng" dirty="0" err="1" smtClean="0"/>
              <a:t>Semua</a:t>
            </a:r>
            <a:r>
              <a:rPr lang="en-US" u="sng" dirty="0" smtClean="0"/>
              <a:t> update </a:t>
            </a:r>
            <a:r>
              <a:rPr lang="en-US" u="sng" dirty="0" err="1" smtClean="0"/>
              <a:t>hanya</a:t>
            </a:r>
            <a:r>
              <a:rPr lang="en-US" u="sng" dirty="0" smtClean="0"/>
              <a:t> </a:t>
            </a:r>
            <a:r>
              <a:rPr lang="en-US" u="sng" dirty="0" err="1" smtClean="0"/>
              <a:t>ada</a:t>
            </a:r>
            <a:r>
              <a:rPr lang="en-US" u="sng" dirty="0" smtClean="0"/>
              <a:t> di </a:t>
            </a:r>
            <a:r>
              <a:rPr lang="en-US" u="sng" dirty="0" err="1" smtClean="0"/>
              <a:t>awal</a:t>
            </a:r>
            <a:r>
              <a:rPr lang="en-US" u="sng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updatenya</a:t>
            </a:r>
            <a:r>
              <a:rPr lang="en-US" dirty="0" smtClean="0"/>
              <a:t> di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query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arraynya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updatenya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Prefix difference.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prefdiff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Prefix sum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updatenya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update </a:t>
            </a:r>
            <a:r>
              <a:rPr lang="en-US" dirty="0" err="1" smtClean="0"/>
              <a:t>sebenarnya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di index </a:t>
            </a:r>
            <a:r>
              <a:rPr lang="en-US" dirty="0" err="1" smtClean="0"/>
              <a:t>ke</a:t>
            </a:r>
            <a:r>
              <a:rPr lang="en-US" dirty="0" smtClean="0"/>
              <a:t> l </a:t>
            </a:r>
            <a:r>
              <a:rPr lang="en-US" dirty="0" err="1" smtClean="0"/>
              <a:t>dan</a:t>
            </a:r>
            <a:r>
              <a:rPr lang="en-US" dirty="0" smtClean="0"/>
              <a:t> –x di index </a:t>
            </a:r>
            <a:r>
              <a:rPr lang="en-US" dirty="0" err="1" smtClean="0"/>
              <a:t>ke</a:t>
            </a:r>
            <a:r>
              <a:rPr lang="en-US" dirty="0" smtClean="0"/>
              <a:t> r+1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update </a:t>
            </a:r>
            <a:r>
              <a:rPr lang="en-US" dirty="0" err="1" smtClean="0"/>
              <a:t>sebenarnya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realupdate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realupdate</a:t>
            </a:r>
            <a:r>
              <a:rPr lang="en-US" dirty="0" smtClean="0"/>
              <a:t>[i-1] + </a:t>
            </a:r>
            <a:r>
              <a:rPr lang="en-US" dirty="0" err="1" smtClean="0"/>
              <a:t>prefdiff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update,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realupdate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11572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Anggap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array </a:t>
            </a:r>
            <a:r>
              <a:rPr lang="en-US" sz="2400" dirty="0" err="1" smtClean="0"/>
              <a:t>sebagai</a:t>
            </a:r>
            <a:r>
              <a:rPr lang="en-US" sz="2400" dirty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Updatenya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+3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2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+2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1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prefix difference: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21298"/>
              </p:ext>
            </p:extLst>
          </p:nvPr>
        </p:nvGraphicFramePr>
        <p:xfrm>
          <a:off x="914400" y="3124200"/>
          <a:ext cx="4267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3782"/>
                <a:gridCol w="368373"/>
                <a:gridCol w="488278"/>
                <a:gridCol w="368373"/>
                <a:gridCol w="368373"/>
                <a:gridCol w="368373"/>
                <a:gridCol w="441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 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Real</a:t>
                      </a:r>
                      <a:r>
                        <a:rPr lang="en-US" sz="1600" baseline="0" dirty="0" smtClean="0"/>
                        <a:t> update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44253"/>
              </p:ext>
            </p:extLst>
          </p:nvPr>
        </p:nvGraphicFramePr>
        <p:xfrm>
          <a:off x="914400" y="4953000"/>
          <a:ext cx="430777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547"/>
                <a:gridCol w="465455"/>
                <a:gridCol w="465455"/>
                <a:gridCol w="351155"/>
                <a:gridCol w="421005"/>
                <a:gridCol w="351155"/>
                <a:gridCol w="421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 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Real update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98079"/>
              </p:ext>
            </p:extLst>
          </p:nvPr>
        </p:nvGraphicFramePr>
        <p:xfrm>
          <a:off x="914400" y="1371600"/>
          <a:ext cx="3159005" cy="76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587"/>
                <a:gridCol w="368373"/>
                <a:gridCol w="488278"/>
                <a:gridCol w="368373"/>
                <a:gridCol w="368373"/>
                <a:gridCol w="368373"/>
                <a:gridCol w="441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6180" y="6059545"/>
            <a:ext cx="5181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Real Update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di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endParaRPr lang="en-US" sz="2400" dirty="0" smtClean="0"/>
          </a:p>
          <a:p>
            <a:pPr algn="r"/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memperjelas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4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prefix sum di prefix difference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realupdate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realupdate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array </a:t>
            </a:r>
            <a:r>
              <a:rPr lang="en-US" dirty="0" err="1" smtClean="0"/>
              <a:t>awal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update.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23782"/>
              </p:ext>
            </p:extLst>
          </p:nvPr>
        </p:nvGraphicFramePr>
        <p:xfrm>
          <a:off x="533400" y="381000"/>
          <a:ext cx="430777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547"/>
                <a:gridCol w="465455"/>
                <a:gridCol w="465455"/>
                <a:gridCol w="351155"/>
                <a:gridCol w="421005"/>
                <a:gridCol w="351155"/>
                <a:gridCol w="421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 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Real update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54589"/>
              </p:ext>
            </p:extLst>
          </p:nvPr>
        </p:nvGraphicFramePr>
        <p:xfrm>
          <a:off x="533400" y="3886200"/>
          <a:ext cx="6291519" cy="76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587"/>
                <a:gridCol w="879793"/>
                <a:gridCol w="1008380"/>
                <a:gridCol w="879793"/>
                <a:gridCol w="879793"/>
                <a:gridCol w="1008380"/>
                <a:gridCol w="8797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3+2=5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5+5=10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4+5=9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2+3=5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8+3=11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5+0=5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3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[Update Di </a:t>
            </a:r>
            <a:r>
              <a:rPr lang="en-US" sz="3200" dirty="0" err="1" smtClean="0"/>
              <a:t>Awal</a:t>
            </a:r>
            <a:r>
              <a:rPr lang="en-US" sz="3200" dirty="0" smtClean="0"/>
              <a:t>] Update </a:t>
            </a:r>
            <a:r>
              <a:rPr lang="en-US" sz="3200" dirty="0" smtClean="0">
                <a:solidFill>
                  <a:srgbClr val="0070C0"/>
                </a:solidFill>
              </a:rPr>
              <a:t>Range</a:t>
            </a:r>
            <a:r>
              <a:rPr lang="en-US" sz="3200" dirty="0" smtClean="0"/>
              <a:t>, Query </a:t>
            </a:r>
            <a:r>
              <a:rPr lang="en-US" sz="3200" dirty="0" smtClean="0">
                <a:solidFill>
                  <a:srgbClr val="0070C0"/>
                </a:solidFill>
              </a:rPr>
              <a:t>Range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N array (1 &lt;= N &lt;= 10^5) </a:t>
            </a:r>
            <a:r>
              <a:rPr lang="en-US" dirty="0" err="1" smtClean="0"/>
              <a:t>dan</a:t>
            </a:r>
            <a:r>
              <a:rPr lang="en-US" dirty="0" smtClean="0"/>
              <a:t> Q queries (1 &lt;= Q &lt;= 10^5).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query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array left </a:t>
            </a:r>
            <a:r>
              <a:rPr lang="en-US" b="1" dirty="0" err="1" smtClean="0">
                <a:solidFill>
                  <a:srgbClr val="0070C0"/>
                </a:solidFill>
              </a:rPr>
              <a:t>sampai</a:t>
            </a:r>
            <a:r>
              <a:rPr lang="en-US" b="1" dirty="0" smtClean="0">
                <a:solidFill>
                  <a:srgbClr val="0070C0"/>
                </a:solidFill>
              </a:rPr>
              <a:t> right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array left </a:t>
            </a:r>
            <a:r>
              <a:rPr lang="en-US" b="1" dirty="0" err="1" smtClean="0">
                <a:solidFill>
                  <a:srgbClr val="0070C0"/>
                </a:solidFill>
              </a:rPr>
              <a:t>sampai</a:t>
            </a:r>
            <a:r>
              <a:rPr lang="en-US" b="1" dirty="0" smtClean="0">
                <a:solidFill>
                  <a:srgbClr val="0070C0"/>
                </a:solidFill>
              </a:rPr>
              <a:t> right</a:t>
            </a:r>
          </a:p>
          <a:p>
            <a:pPr marL="514350" indent="-514350" algn="just">
              <a:buAutoNum type="arabicPeriod"/>
            </a:pPr>
            <a:r>
              <a:rPr lang="en-US" u="sng" dirty="0" err="1" smtClean="0"/>
              <a:t>Semua</a:t>
            </a:r>
            <a:r>
              <a:rPr lang="en-US" u="sng" dirty="0" smtClean="0"/>
              <a:t> update </a:t>
            </a:r>
            <a:r>
              <a:rPr lang="en-US" u="sng" dirty="0" err="1" smtClean="0"/>
              <a:t>hanya</a:t>
            </a:r>
            <a:r>
              <a:rPr lang="en-US" u="sng" dirty="0" smtClean="0"/>
              <a:t> </a:t>
            </a:r>
            <a:r>
              <a:rPr lang="en-US" u="sng" dirty="0" err="1" smtClean="0"/>
              <a:t>ada</a:t>
            </a:r>
            <a:r>
              <a:rPr lang="en-US" u="sng" dirty="0" smtClean="0"/>
              <a:t> di </a:t>
            </a:r>
            <a:r>
              <a:rPr lang="en-US" u="sng" dirty="0" err="1" smtClean="0"/>
              <a:t>awal</a:t>
            </a:r>
            <a:r>
              <a:rPr lang="en-US" u="sng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prefix difference di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update, </a:t>
            </a:r>
            <a:r>
              <a:rPr lang="en-US" dirty="0" err="1" smtClean="0"/>
              <a:t>lakukan</a:t>
            </a:r>
            <a:r>
              <a:rPr lang="en-US" dirty="0" smtClean="0"/>
              <a:t> prefix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Rekursif</a:t>
            </a:r>
            <a:endParaRPr lang="en-US" dirty="0" smtClean="0"/>
          </a:p>
          <a:p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andi</a:t>
            </a:r>
            <a:endParaRPr lang="en-US" dirty="0" smtClean="0"/>
          </a:p>
          <a:p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akan</a:t>
            </a:r>
            <a:endParaRPr lang="en-US" dirty="0" smtClean="0"/>
          </a:p>
          <a:p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hoki</a:t>
            </a:r>
            <a:r>
              <a:rPr lang="en-US" dirty="0" smtClean="0"/>
              <a:t> (</a:t>
            </a:r>
            <a:r>
              <a:rPr lang="en-US" dirty="0" err="1" smtClean="0"/>
              <a:t>biar</a:t>
            </a:r>
            <a:r>
              <a:rPr lang="en-US" dirty="0" smtClean="0"/>
              <a:t> </a:t>
            </a:r>
            <a:r>
              <a:rPr lang="en-US" dirty="0" err="1" smtClean="0"/>
              <a:t>cepet</a:t>
            </a:r>
            <a:r>
              <a:rPr lang="en-US" dirty="0" smtClean="0"/>
              <a:t> </a:t>
            </a:r>
            <a:r>
              <a:rPr lang="en-US" dirty="0" err="1" smtClean="0"/>
              <a:t>ngerti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strike="sngStrike" dirty="0" err="1" smtClean="0"/>
              <a:t>Tampan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Cantik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5986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algn="just"/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yuk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[Update di </a:t>
            </a:r>
            <a:r>
              <a:rPr lang="en-US" sz="3200" dirty="0" err="1" smtClean="0"/>
              <a:t>Awal</a:t>
            </a:r>
            <a:r>
              <a:rPr lang="en-US" sz="3200" dirty="0" smtClean="0"/>
              <a:t>] Update </a:t>
            </a:r>
            <a:r>
              <a:rPr lang="en-US" sz="3200" dirty="0" err="1" smtClean="0">
                <a:solidFill>
                  <a:srgbClr val="FF0000"/>
                </a:solidFill>
              </a:rPr>
              <a:t>Titik</a:t>
            </a:r>
            <a:r>
              <a:rPr lang="en-US" sz="3200" dirty="0" smtClean="0"/>
              <a:t>, Query </a:t>
            </a:r>
            <a:r>
              <a:rPr lang="en-US" sz="3200" dirty="0" smtClean="0">
                <a:solidFill>
                  <a:srgbClr val="0070C0"/>
                </a:solidFill>
              </a:rPr>
              <a:t>Range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N array (1 &lt;= N &lt;= 10^5) </a:t>
            </a:r>
            <a:r>
              <a:rPr lang="en-US" dirty="0" err="1" smtClean="0"/>
              <a:t>dan</a:t>
            </a:r>
            <a:r>
              <a:rPr lang="en-US" dirty="0" smtClean="0"/>
              <a:t> Q queries (1 &lt;= Q &lt;= 10^5).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query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array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Maximum / Minimum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array left </a:t>
            </a:r>
            <a:r>
              <a:rPr lang="en-US" b="1" dirty="0" err="1" smtClean="0">
                <a:solidFill>
                  <a:srgbClr val="0070C0"/>
                </a:solidFill>
              </a:rPr>
              <a:t>sampai</a:t>
            </a:r>
            <a:r>
              <a:rPr lang="en-US" b="1" dirty="0" smtClean="0">
                <a:solidFill>
                  <a:srgbClr val="0070C0"/>
                </a:solidFill>
              </a:rPr>
              <a:t> right</a:t>
            </a:r>
          </a:p>
          <a:p>
            <a:pPr marL="514350" indent="-514350" algn="just">
              <a:buAutoNum type="arabicPeriod"/>
            </a:pPr>
            <a:r>
              <a:rPr lang="en-US" u="sng" dirty="0" err="1" smtClean="0"/>
              <a:t>Semua</a:t>
            </a:r>
            <a:r>
              <a:rPr lang="en-US" u="sng" dirty="0" smtClean="0"/>
              <a:t> update </a:t>
            </a:r>
            <a:r>
              <a:rPr lang="en-US" u="sng" dirty="0" err="1" smtClean="0"/>
              <a:t>hanya</a:t>
            </a:r>
            <a:r>
              <a:rPr lang="en-US" u="sng" dirty="0" smtClean="0"/>
              <a:t> </a:t>
            </a:r>
            <a:r>
              <a:rPr lang="en-US" u="sng" dirty="0" err="1" smtClean="0"/>
              <a:t>ada</a:t>
            </a:r>
            <a:r>
              <a:rPr lang="en-US" u="sng" dirty="0" smtClean="0"/>
              <a:t> di </a:t>
            </a:r>
            <a:r>
              <a:rPr lang="en-US" u="sng" dirty="0" err="1" smtClean="0"/>
              <a:t>awal</a:t>
            </a:r>
            <a:r>
              <a:rPr lang="en-US" u="sng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Sparse Table</a:t>
            </a:r>
          </a:p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LCA.</a:t>
            </a:r>
          </a:p>
          <a:p>
            <a:pPr marL="0" indent="0">
              <a:buNone/>
            </a:pPr>
            <a:r>
              <a:rPr lang="en-US" dirty="0" err="1" smtClean="0"/>
              <a:t>Buat</a:t>
            </a:r>
            <a:r>
              <a:rPr lang="en-US" dirty="0" smtClean="0"/>
              <a:t> array yang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min / max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berkelipatan</a:t>
            </a:r>
            <a:r>
              <a:rPr lang="en-US" dirty="0" smtClean="0"/>
              <a:t> 2^i.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Jarak</a:t>
            </a:r>
            <a:r>
              <a:rPr lang="en-US" dirty="0" smtClean="0"/>
              <a:t> 1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jarak</a:t>
            </a:r>
            <a:r>
              <a:rPr lang="en-US" dirty="0" smtClean="0"/>
              <a:t> 2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i+1.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Minimumnya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Lv</a:t>
            </a:r>
            <a:r>
              <a:rPr lang="en-US" dirty="0" smtClean="0"/>
              <a:t> 1 </a:t>
            </a:r>
            <a:r>
              <a:rPr lang="en-US" dirty="0" err="1" smtClean="0"/>
              <a:t>idx</a:t>
            </a:r>
            <a:r>
              <a:rPr lang="en-US" dirty="0" smtClean="0"/>
              <a:t> 3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minimum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hingga</a:t>
            </a:r>
            <a:r>
              <a:rPr lang="en-US" dirty="0" smtClean="0"/>
              <a:t> 4 (2^1 </a:t>
            </a:r>
            <a:r>
              <a:rPr lang="en-US" dirty="0" err="1" smtClean="0"/>
              <a:t>angka</a:t>
            </a:r>
            <a:r>
              <a:rPr lang="en-US" dirty="0" smtClean="0"/>
              <a:t>)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501402"/>
              </p:ext>
            </p:extLst>
          </p:nvPr>
        </p:nvGraphicFramePr>
        <p:xfrm>
          <a:off x="457200" y="1295400"/>
          <a:ext cx="8229599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67969"/>
              </p:ext>
            </p:extLst>
          </p:nvPr>
        </p:nvGraphicFramePr>
        <p:xfrm>
          <a:off x="990600" y="3048000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Lv</a:t>
                      </a:r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Minimum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hingga</a:t>
            </a:r>
            <a:r>
              <a:rPr lang="en-US" dirty="0" smtClean="0"/>
              <a:t> 6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hingga</a:t>
            </a:r>
            <a:r>
              <a:rPr lang="en-US" dirty="0" smtClean="0"/>
              <a:t> 6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5 </a:t>
            </a:r>
            <a:r>
              <a:rPr lang="en-US" dirty="0" err="1" smtClean="0"/>
              <a:t>angka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2^n &lt;= 5, n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perpotongan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min(</a:t>
            </a:r>
            <a:r>
              <a:rPr lang="en-US" dirty="0" err="1" smtClean="0"/>
              <a:t>arr</a:t>
            </a:r>
            <a:r>
              <a:rPr lang="en-US" dirty="0" smtClean="0"/>
              <a:t>(lv 2,idx 2), </a:t>
            </a:r>
            <a:r>
              <a:rPr lang="en-US" dirty="0" err="1" smtClean="0"/>
              <a:t>arr</a:t>
            </a:r>
            <a:r>
              <a:rPr lang="en-US" dirty="0" smtClean="0"/>
              <a:t>(lv 2, </a:t>
            </a:r>
            <a:r>
              <a:rPr lang="en-US" dirty="0" err="1" smtClean="0"/>
              <a:t>idx</a:t>
            </a:r>
            <a:r>
              <a:rPr lang="en-US" dirty="0" smtClean="0"/>
              <a:t> 6 – 2^2 + 1) ) =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87861"/>
              </p:ext>
            </p:extLst>
          </p:nvPr>
        </p:nvGraphicFramePr>
        <p:xfrm>
          <a:off x="533400" y="228600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Lv</a:t>
                      </a:r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>
                <a:solidFill>
                  <a:srgbClr val="FF0000"/>
                </a:solidFill>
              </a:rPr>
              <a:t>Titik</a:t>
            </a:r>
            <a:r>
              <a:rPr lang="en-US" dirty="0" smtClean="0"/>
              <a:t>, Query </a:t>
            </a:r>
            <a:r>
              <a:rPr lang="en-US" dirty="0" smtClean="0">
                <a:solidFill>
                  <a:srgbClr val="0070C0"/>
                </a:solidFill>
              </a:rPr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N array (1 &lt;= N &lt;= 10^5) </a:t>
            </a:r>
            <a:r>
              <a:rPr lang="en-US" dirty="0" err="1" smtClean="0"/>
              <a:t>dan</a:t>
            </a:r>
            <a:r>
              <a:rPr lang="en-US" dirty="0" smtClean="0"/>
              <a:t> Q queries (1 &lt;= Q &lt;= 10^5).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query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array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array left </a:t>
            </a:r>
            <a:r>
              <a:rPr lang="en-US" b="1" dirty="0" err="1" smtClean="0">
                <a:solidFill>
                  <a:srgbClr val="0070C0"/>
                </a:solidFill>
              </a:rPr>
              <a:t>sampai</a:t>
            </a:r>
            <a:r>
              <a:rPr lang="en-US" b="1" dirty="0" smtClean="0">
                <a:solidFill>
                  <a:srgbClr val="0070C0"/>
                </a:solidFill>
              </a:rPr>
              <a:t> right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prefix sum,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update di index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update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index </a:t>
            </a:r>
            <a:r>
              <a:rPr lang="en-US" dirty="0" err="1" smtClean="0"/>
              <a:t>ke</a:t>
            </a:r>
            <a:r>
              <a:rPr lang="en-US" dirty="0" smtClean="0"/>
              <a:t> i+1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n.</a:t>
            </a:r>
          </a:p>
          <a:p>
            <a:pPr marL="0" indent="0" algn="just">
              <a:buNone/>
            </a:pPr>
            <a:r>
              <a:rPr lang="en-US" dirty="0" smtClean="0"/>
              <a:t>Update = O(n), Query = O(1),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prefix difference, update = O(1), </a:t>
            </a:r>
            <a:r>
              <a:rPr lang="en-US" dirty="0" err="1" smtClean="0"/>
              <a:t>querynya</a:t>
            </a:r>
            <a:r>
              <a:rPr lang="en-US" dirty="0"/>
              <a:t> </a:t>
            </a:r>
            <a:r>
              <a:rPr lang="en-US" dirty="0" smtClean="0"/>
              <a:t>= O(n),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 dong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Solusi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</a:t>
            </a:r>
            <a:r>
              <a:rPr lang="en-US" sz="2400" dirty="0" smtClean="0"/>
              <a:t>(Susah </a:t>
            </a:r>
            <a:r>
              <a:rPr lang="en-US" sz="2400" dirty="0" err="1" smtClean="0"/>
              <a:t>dimengerti</a:t>
            </a:r>
            <a:r>
              <a:rPr lang="en-US" sz="2400" dirty="0" smtClean="0"/>
              <a:t>, </a:t>
            </a:r>
            <a:r>
              <a:rPr lang="en-US" sz="2400" dirty="0" err="1" smtClean="0"/>
              <a:t>jarang</a:t>
            </a:r>
            <a:r>
              <a:rPr lang="en-US" sz="2400" dirty="0" smtClean="0"/>
              <a:t> </a:t>
            </a:r>
            <a:r>
              <a:rPr lang="en-US" sz="2400" dirty="0" err="1" smtClean="0"/>
              <a:t>bugnya</a:t>
            </a:r>
            <a:r>
              <a:rPr lang="en-US" sz="2400" dirty="0" smtClean="0"/>
              <a:t>, </a:t>
            </a:r>
            <a:r>
              <a:rPr lang="en-US" sz="2400" dirty="0" err="1" smtClean="0"/>
              <a:t>pendek</a:t>
            </a:r>
            <a:r>
              <a:rPr lang="en-US" sz="2400" dirty="0" smtClean="0"/>
              <a:t> </a:t>
            </a:r>
            <a:r>
              <a:rPr lang="en-US" sz="2400" dirty="0" err="1" smtClean="0"/>
              <a:t>codingnya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Segment Tree </a:t>
            </a:r>
            <a:r>
              <a:rPr lang="en-US" sz="2400" dirty="0" smtClean="0"/>
              <a:t>(</a:t>
            </a:r>
            <a:r>
              <a:rPr lang="en-US" sz="2400" dirty="0" err="1" smtClean="0"/>
              <a:t>Gampang</a:t>
            </a:r>
            <a:r>
              <a:rPr lang="en-US" sz="2400" dirty="0" smtClean="0"/>
              <a:t> </a:t>
            </a:r>
            <a:r>
              <a:rPr lang="en-US" sz="2400" dirty="0" err="1" smtClean="0"/>
              <a:t>dimengerti</a:t>
            </a:r>
            <a:r>
              <a:rPr lang="en-US" sz="2400" dirty="0" smtClean="0"/>
              <a:t>,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bugnya</a:t>
            </a:r>
            <a:r>
              <a:rPr lang="en-US" sz="2400" dirty="0" smtClean="0"/>
              <a:t>,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codingnya</a:t>
            </a:r>
            <a:r>
              <a:rPr lang="en-US" sz="24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Seperti</a:t>
            </a:r>
            <a:r>
              <a:rPr lang="en-US" dirty="0" smtClean="0"/>
              <a:t> Prefix sum,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bit</a:t>
            </a:r>
          </a:p>
          <a:p>
            <a:pPr marL="0" indent="0" algn="just">
              <a:buNone/>
            </a:pPr>
            <a:r>
              <a:rPr lang="en-US" dirty="0"/>
              <a:t>BIT[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array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– x + 1]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 algn="just">
              <a:buNone/>
            </a:pPr>
            <a:r>
              <a:rPr lang="en-US" dirty="0" err="1"/>
              <a:t>dimana</a:t>
            </a:r>
            <a:r>
              <a:rPr lang="en-US" dirty="0"/>
              <a:t> x = </a:t>
            </a:r>
            <a:r>
              <a:rPr lang="en-US" dirty="0" err="1"/>
              <a:t>i</a:t>
            </a:r>
            <a:r>
              <a:rPr lang="en-US" dirty="0"/>
              <a:t> &amp; (-</a:t>
            </a:r>
            <a:r>
              <a:rPr lang="en-US" dirty="0" err="1"/>
              <a:t>i</a:t>
            </a:r>
            <a:r>
              <a:rPr lang="en-US" dirty="0" smtClean="0"/>
              <a:t>) least </a:t>
            </a:r>
            <a:r>
              <a:rPr lang="en-US" dirty="0"/>
              <a:t>significant </a:t>
            </a:r>
            <a:r>
              <a:rPr lang="en-US" dirty="0" smtClean="0"/>
              <a:t>bit (bit </a:t>
            </a:r>
            <a:r>
              <a:rPr lang="en-US" dirty="0" err="1" smtClean="0"/>
              <a:t>terkanan</a:t>
            </a:r>
            <a:r>
              <a:rPr lang="en-US" dirty="0" smtClean="0"/>
              <a:t> yang </a:t>
            </a:r>
            <a:r>
              <a:rPr lang="en-US" dirty="0" err="1" smtClean="0"/>
              <a:t>menyala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(Binary Indexed Tree)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78" y="1981200"/>
            <a:ext cx="5931040" cy="326413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866436"/>
            <a:ext cx="8229600" cy="3429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BIT[1] = Sum[1..1]</a:t>
            </a:r>
            <a:br>
              <a:rPr lang="en-US" sz="3200" dirty="0" smtClean="0"/>
            </a:br>
            <a:r>
              <a:rPr lang="en-US" sz="3200" dirty="0" smtClean="0"/>
              <a:t>BIT[2] = Sum[1..2]</a:t>
            </a:r>
            <a:br>
              <a:rPr lang="en-US" sz="3200" dirty="0" smtClean="0"/>
            </a:br>
            <a:r>
              <a:rPr lang="en-US" sz="3200" dirty="0" smtClean="0"/>
              <a:t>BIT[3] = Sum[3..3]</a:t>
            </a:r>
            <a:br>
              <a:rPr lang="en-US" sz="3200" dirty="0" smtClean="0"/>
            </a:br>
            <a:r>
              <a:rPr lang="en-US" sz="3200" dirty="0" smtClean="0"/>
              <a:t>BIT[4] = Sum[1..4]</a:t>
            </a:r>
            <a:br>
              <a:rPr lang="en-US" sz="3200" dirty="0" smtClean="0"/>
            </a:br>
            <a:r>
              <a:rPr lang="en-US" sz="3200" dirty="0" smtClean="0"/>
              <a:t>BIT[5] = Sum[5..5]</a:t>
            </a:r>
            <a:br>
              <a:rPr lang="en-US" sz="3200" dirty="0" smtClean="0"/>
            </a:br>
            <a:r>
              <a:rPr lang="en-US" sz="3200" dirty="0" smtClean="0"/>
              <a:t>BIT[6] = Sum[5..6]</a:t>
            </a:r>
            <a:br>
              <a:rPr lang="en-US" sz="3200" dirty="0" smtClean="0"/>
            </a:br>
            <a:r>
              <a:rPr lang="en-US" sz="3200" dirty="0" smtClean="0"/>
              <a:t>BIT[7] = Sum[7..7]</a:t>
            </a:r>
            <a:br>
              <a:rPr lang="en-US" sz="3200" dirty="0" smtClean="0"/>
            </a:br>
            <a:r>
              <a:rPr lang="en-US" sz="3200" dirty="0" smtClean="0"/>
              <a:t>BIT[8] = Sum[1..8]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221294"/>
            <a:ext cx="4267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 err="1" smtClean="0"/>
              <a:t>Jadi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BIT </a:t>
            </a:r>
            <a:r>
              <a:rPr lang="en-US" sz="3200" dirty="0" err="1" smtClean="0"/>
              <a:t>nya</a:t>
            </a:r>
            <a:r>
              <a:rPr lang="en-US" sz="3200" dirty="0" smtClean="0"/>
              <a:t> </a:t>
            </a:r>
            <a:r>
              <a:rPr lang="en-US" sz="3200" dirty="0" err="1" smtClean="0"/>
              <a:t>menyimpan</a:t>
            </a:r>
            <a:r>
              <a:rPr lang="en-US" sz="3200" dirty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30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rgbClr val="FF0000"/>
                </a:solidFill>
              </a:rPr>
              <a:t>WARNING</a:t>
            </a:r>
            <a:endParaRPr lang="en-US" sz="138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Semua</a:t>
            </a:r>
            <a:r>
              <a:rPr lang="en-US" dirty="0" smtClean="0"/>
              <a:t> slide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index array </a:t>
            </a:r>
            <a:r>
              <a:rPr lang="en-US" dirty="0" err="1" smtClean="0"/>
              <a:t>dari</a:t>
            </a:r>
            <a:r>
              <a:rPr lang="en-US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1790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sum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hingga</a:t>
            </a:r>
            <a:r>
              <a:rPr lang="en-US" dirty="0" smtClean="0"/>
              <a:t> 7</a:t>
            </a:r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BIT[7] + BIT[6] + BIT[4]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97" y="304800"/>
            <a:ext cx="6738923" cy="37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hingga</a:t>
            </a:r>
            <a:r>
              <a:rPr lang="en-US" dirty="0" smtClean="0"/>
              <a:t> r?</a:t>
            </a:r>
          </a:p>
          <a:p>
            <a:pPr marL="0" indent="0" algn="just">
              <a:buNone/>
            </a:pPr>
            <a:r>
              <a:rPr lang="en-US" dirty="0" smtClean="0"/>
              <a:t>By definition: BIT[</a:t>
            </a:r>
            <a:r>
              <a:rPr lang="en-US" dirty="0" err="1" smtClean="0"/>
              <a:t>i</a:t>
            </a:r>
            <a:r>
              <a:rPr lang="en-US" dirty="0"/>
              <a:t>]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array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– x + 1]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/>
              <a:t>x = </a:t>
            </a:r>
            <a:r>
              <a:rPr lang="en-US" dirty="0" err="1"/>
              <a:t>i</a:t>
            </a:r>
            <a:r>
              <a:rPr lang="en-US" dirty="0"/>
              <a:t> &amp; (-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(least </a:t>
            </a:r>
            <a:r>
              <a:rPr lang="en-US" dirty="0" smtClean="0"/>
              <a:t>significant bit)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BIT[r], </a:t>
            </a:r>
            <a:r>
              <a:rPr lang="en-US" dirty="0" err="1" smtClean="0"/>
              <a:t>maka</a:t>
            </a:r>
            <a:r>
              <a:rPr lang="en-US" dirty="0" smtClean="0"/>
              <a:t> sum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[r – (r&amp;(-r)) + 1]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[r].</a:t>
            </a:r>
          </a:p>
          <a:p>
            <a:pPr marL="0" indent="0" algn="just">
              <a:buNone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BIT[r – (r&amp;(-r))]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proses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BIT[0]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BIT (</a:t>
            </a:r>
            <a:r>
              <a:rPr lang="en-US" dirty="0" err="1" smtClean="0"/>
              <a:t>int</a:t>
            </a:r>
            <a:r>
              <a:rPr lang="en-US" dirty="0" smtClean="0"/>
              <a:t>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total = 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r ;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 -= (</a:t>
            </a:r>
            <a:r>
              <a:rPr lang="en-US" dirty="0" err="1" smtClean="0"/>
              <a:t>i</a:t>
            </a:r>
            <a:r>
              <a:rPr lang="en-US" dirty="0" smtClean="0"/>
              <a:t> &amp; -</a:t>
            </a:r>
            <a:r>
              <a:rPr lang="en-US" dirty="0" err="1" smtClean="0"/>
              <a:t>i</a:t>
            </a:r>
            <a:r>
              <a:rPr lang="en-US" dirty="0" smtClean="0"/>
              <a:t>)) total += BIT[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return total;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atau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If(r==0) return 0;</a:t>
            </a:r>
          </a:p>
          <a:p>
            <a:pPr marL="0" indent="0">
              <a:buNone/>
            </a:pPr>
            <a:r>
              <a:rPr lang="en-US" dirty="0" smtClean="0"/>
              <a:t>return BIT[r] + query(r – (r &amp; (-r 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8016"/>
            <a:ext cx="8229600" cy="226814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updatenya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3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3, 4, 8.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97" y="152400"/>
            <a:ext cx="6738923" cy="37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mengupdate</a:t>
            </a:r>
            <a:r>
              <a:rPr lang="en-US" dirty="0" smtClean="0"/>
              <a:t> 3,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mengupdate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3, </a:t>
            </a:r>
            <a:r>
              <a:rPr lang="en-US" dirty="0" err="1" smtClean="0"/>
              <a:t>yaitu</a:t>
            </a:r>
            <a:r>
              <a:rPr lang="en-US" dirty="0" smtClean="0">
                <a:sym typeface="Wingdings" panose="05000000000000000000" pitchFamily="2" charset="2"/>
              </a:rPr>
              <a:t> 4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Kemudian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harus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mengupdate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merupakan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bagian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4, </a:t>
            </a:r>
            <a:r>
              <a:rPr lang="en-US" dirty="0" err="1" smtClean="0">
                <a:sym typeface="Wingdings" panose="05000000000000000000" pitchFamily="2" charset="2"/>
              </a:rPr>
              <a:t>yaitu</a:t>
            </a:r>
            <a:r>
              <a:rPr lang="en-US" dirty="0" smtClean="0">
                <a:sym typeface="Wingdings" panose="05000000000000000000" pitchFamily="2" charset="2"/>
              </a:rPr>
              <a:t> 8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tersebut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merupakan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penjumlahan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least significant bit </a:t>
            </a:r>
            <a:r>
              <a:rPr lang="en-US" dirty="0" err="1" smtClean="0">
                <a:sym typeface="Wingdings" panose="05000000000000000000" pitchFamily="2" charset="2"/>
              </a:rPr>
              <a:t>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BIT(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,int</a:t>
            </a:r>
            <a:r>
              <a:rPr lang="en-US" dirty="0" smtClean="0"/>
              <a:t>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for( ; </a:t>
            </a:r>
            <a:r>
              <a:rPr lang="en-US" dirty="0" err="1" smtClean="0"/>
              <a:t>i</a:t>
            </a:r>
            <a:r>
              <a:rPr lang="en-US" dirty="0" smtClean="0"/>
              <a:t> &lt;= n ; </a:t>
            </a:r>
            <a:r>
              <a:rPr lang="en-US" dirty="0" err="1" smtClean="0"/>
              <a:t>i</a:t>
            </a:r>
            <a:r>
              <a:rPr lang="en-US" dirty="0" smtClean="0"/>
              <a:t> += (</a:t>
            </a:r>
            <a:r>
              <a:rPr lang="en-US" dirty="0" err="1" smtClean="0"/>
              <a:t>i</a:t>
            </a:r>
            <a:r>
              <a:rPr lang="en-US" dirty="0" smtClean="0"/>
              <a:t> &amp; -</a:t>
            </a:r>
            <a:r>
              <a:rPr lang="en-US" dirty="0" err="1" smtClean="0"/>
              <a:t>i</a:t>
            </a:r>
            <a:r>
              <a:rPr lang="en-US" dirty="0" smtClean="0"/>
              <a:t>) ) BIT[</a:t>
            </a:r>
            <a:r>
              <a:rPr lang="en-US" dirty="0" err="1" smtClean="0"/>
              <a:t>i</a:t>
            </a:r>
            <a:r>
              <a:rPr lang="en-US" dirty="0" smtClean="0"/>
              <a:t>] += x;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2252" y="5181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codingannya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5153" y="3700397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maka</a:t>
            </a:r>
            <a:r>
              <a:rPr lang="en-US" dirty="0" smtClean="0"/>
              <a:t> infinite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Sum </a:t>
            </a:r>
            <a:r>
              <a:rPr lang="en-US" dirty="0" err="1" smtClean="0"/>
              <a:t>dari</a:t>
            </a:r>
            <a:r>
              <a:rPr lang="en-US" dirty="0" smtClean="0"/>
              <a:t> left </a:t>
            </a:r>
            <a:r>
              <a:rPr lang="en-US" dirty="0" err="1" smtClean="0"/>
              <a:t>hingga</a:t>
            </a:r>
            <a:r>
              <a:rPr lang="en-US" dirty="0" smtClean="0"/>
              <a:t> right?</a:t>
            </a:r>
          </a:p>
          <a:p>
            <a:pPr marL="0" indent="0">
              <a:buNone/>
            </a:pPr>
            <a:r>
              <a:rPr lang="en-US" dirty="0" err="1" smtClean="0"/>
              <a:t>Panggil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Query(right) – Query(left –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N (N &lt;= 10^5)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 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bubble sort.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minimal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elementnya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di </a:t>
            </a:r>
            <a:r>
              <a:rPr lang="en-US" dirty="0" err="1" smtClean="0"/>
              <a:t>Papan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BIT (Susah </a:t>
            </a:r>
            <a:r>
              <a:rPr lang="en-US" strike="sngStrike" dirty="0" err="1"/>
              <a:t>dimengerti</a:t>
            </a:r>
            <a:r>
              <a:rPr lang="en-US" strike="sngStrike" dirty="0"/>
              <a:t>, </a:t>
            </a:r>
            <a:r>
              <a:rPr lang="en-US" strike="sngStrike" dirty="0" err="1"/>
              <a:t>jarang</a:t>
            </a:r>
            <a:r>
              <a:rPr lang="en-US" strike="sngStrike" dirty="0"/>
              <a:t> </a:t>
            </a:r>
            <a:r>
              <a:rPr lang="en-US" strike="sngStrike" dirty="0" err="1"/>
              <a:t>bugnya</a:t>
            </a:r>
            <a:r>
              <a:rPr lang="en-US" strike="sngStrike" dirty="0"/>
              <a:t>, </a:t>
            </a:r>
            <a:r>
              <a:rPr lang="en-US" strike="sngStrike" dirty="0" err="1"/>
              <a:t>pendek</a:t>
            </a:r>
            <a:r>
              <a:rPr lang="en-US" strike="sngStrike" dirty="0"/>
              <a:t> </a:t>
            </a:r>
            <a:r>
              <a:rPr lang="en-US" strike="sngStrike" dirty="0" err="1"/>
              <a:t>codingnya</a:t>
            </a:r>
            <a:r>
              <a:rPr lang="en-US" strike="sngStrike" dirty="0" smtClean="0"/>
              <a:t>)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dijelasin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endParaRPr lang="en-US" dirty="0"/>
          </a:p>
          <a:p>
            <a:r>
              <a:rPr lang="en-US" dirty="0"/>
              <a:t>Segment Tree (</a:t>
            </a:r>
            <a:r>
              <a:rPr lang="en-US" dirty="0" err="1"/>
              <a:t>Gampang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,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bugnya</a:t>
            </a:r>
            <a:r>
              <a:rPr lang="en-US" dirty="0"/>
              <a:t>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codingnya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Solusi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Motivational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N array (1 &lt;= N &lt;= 10^5) </a:t>
            </a:r>
            <a:r>
              <a:rPr lang="en-US" dirty="0" err="1" smtClean="0"/>
              <a:t>dan</a:t>
            </a:r>
            <a:r>
              <a:rPr lang="en-US" dirty="0" smtClean="0"/>
              <a:t> Q queries (1 &lt;= Q &lt;= 10^5).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query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Update array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X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Sum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1143000"/>
          </a:xfrm>
        </p:spPr>
        <p:txBody>
          <a:bodyPr/>
          <a:lstStyle/>
          <a:p>
            <a:r>
              <a:rPr lang="en-US" dirty="0" err="1" smtClean="0"/>
              <a:t>Solusinya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529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querynya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197" y="3291735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Bruteforce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907" y="499684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bruteforce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, </a:t>
            </a:r>
            <a:r>
              <a:rPr lang="en-US" dirty="0" err="1" smtClean="0"/>
              <a:t>ngapain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Mari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Update </a:t>
            </a:r>
            <a:r>
              <a:rPr lang="en-US" sz="2800" dirty="0" err="1" smtClean="0">
                <a:solidFill>
                  <a:srgbClr val="FF0000"/>
                </a:solidFill>
              </a:rPr>
              <a:t>titik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(1 array </a:t>
            </a:r>
            <a:r>
              <a:rPr lang="en-US" sz="2800" dirty="0" err="1" smtClean="0"/>
              <a:t>saja</a:t>
            </a:r>
            <a:r>
              <a:rPr lang="en-US" sz="2800" dirty="0" smtClean="0"/>
              <a:t>), query </a:t>
            </a:r>
            <a:r>
              <a:rPr lang="en-US" sz="2800" dirty="0" err="1" smtClean="0">
                <a:solidFill>
                  <a:srgbClr val="FF0000"/>
                </a:solidFill>
              </a:rPr>
              <a:t>titik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[Update di </a:t>
            </a:r>
            <a:r>
              <a:rPr lang="en-US" sz="2800" dirty="0" err="1" smtClean="0"/>
              <a:t>awal</a:t>
            </a:r>
            <a:r>
              <a:rPr lang="en-US" sz="2800" dirty="0" smtClean="0"/>
              <a:t>] update </a:t>
            </a:r>
            <a:r>
              <a:rPr lang="en-US" sz="2800" dirty="0" err="1" smtClean="0">
                <a:solidFill>
                  <a:srgbClr val="FF0000"/>
                </a:solidFill>
              </a:rPr>
              <a:t>titik</a:t>
            </a:r>
            <a:r>
              <a:rPr lang="en-US" sz="2800" dirty="0" smtClean="0"/>
              <a:t>, query </a:t>
            </a:r>
            <a:r>
              <a:rPr lang="en-US" sz="2800" dirty="0" smtClean="0">
                <a:solidFill>
                  <a:srgbClr val="0070C0"/>
                </a:solidFill>
              </a:rPr>
              <a:t>range</a:t>
            </a:r>
            <a:r>
              <a:rPr lang="en-US" sz="2800" dirty="0" smtClean="0"/>
              <a:t> (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array </a:t>
            </a:r>
            <a:r>
              <a:rPr lang="en-US" sz="2800" dirty="0" err="1" smtClean="0"/>
              <a:t>berurutan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[Update di </a:t>
            </a:r>
            <a:r>
              <a:rPr lang="en-US" sz="2800" dirty="0" err="1" smtClean="0"/>
              <a:t>awal</a:t>
            </a:r>
            <a:r>
              <a:rPr lang="en-US" sz="2800" dirty="0" smtClean="0"/>
              <a:t>] update </a:t>
            </a:r>
            <a:r>
              <a:rPr lang="en-US" sz="2800" dirty="0" smtClean="0">
                <a:solidFill>
                  <a:srgbClr val="0070C0"/>
                </a:solidFill>
              </a:rPr>
              <a:t>range</a:t>
            </a:r>
            <a:r>
              <a:rPr lang="en-US" sz="2800" dirty="0" smtClean="0"/>
              <a:t>, query </a:t>
            </a:r>
            <a:r>
              <a:rPr lang="en-US" sz="2800" dirty="0" err="1" smtClean="0">
                <a:solidFill>
                  <a:srgbClr val="FF0000"/>
                </a:solidFill>
              </a:rPr>
              <a:t>titik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[Update di </a:t>
            </a:r>
            <a:r>
              <a:rPr lang="en-US" sz="2800" dirty="0" err="1" smtClean="0"/>
              <a:t>awal</a:t>
            </a:r>
            <a:r>
              <a:rPr lang="en-US" sz="2800" dirty="0" smtClean="0"/>
              <a:t>] update </a:t>
            </a:r>
            <a:r>
              <a:rPr lang="en-US" sz="2800" dirty="0" smtClean="0">
                <a:solidFill>
                  <a:srgbClr val="0070C0"/>
                </a:solidFill>
              </a:rPr>
              <a:t>range</a:t>
            </a:r>
            <a:r>
              <a:rPr lang="en-US" sz="2800" dirty="0" smtClean="0"/>
              <a:t>, query </a:t>
            </a:r>
            <a:r>
              <a:rPr lang="en-US" sz="2800" dirty="0" smtClean="0">
                <a:solidFill>
                  <a:srgbClr val="0070C0"/>
                </a:solidFill>
              </a:rPr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Update </a:t>
            </a:r>
            <a:r>
              <a:rPr lang="en-US" sz="2800" dirty="0" err="1" smtClean="0">
                <a:solidFill>
                  <a:srgbClr val="FF0000"/>
                </a:solidFill>
              </a:rPr>
              <a:t>titik</a:t>
            </a:r>
            <a:r>
              <a:rPr lang="en-US" sz="2800" dirty="0" smtClean="0"/>
              <a:t>, query </a:t>
            </a:r>
            <a:r>
              <a:rPr lang="en-US" sz="2800" dirty="0" smtClean="0">
                <a:solidFill>
                  <a:srgbClr val="0070C0"/>
                </a:solidFill>
              </a:rPr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Update </a:t>
            </a:r>
            <a:r>
              <a:rPr lang="en-US" sz="2800" dirty="0" smtClean="0">
                <a:solidFill>
                  <a:srgbClr val="0070C0"/>
                </a:solidFill>
              </a:rPr>
              <a:t>range</a:t>
            </a:r>
            <a:r>
              <a:rPr lang="en-US" sz="2800" dirty="0" smtClean="0"/>
              <a:t>, query </a:t>
            </a:r>
            <a:r>
              <a:rPr lang="en-US" sz="2800" dirty="0" err="1" smtClean="0">
                <a:solidFill>
                  <a:srgbClr val="FF0000"/>
                </a:solidFill>
              </a:rPr>
              <a:t>titik</a:t>
            </a:r>
            <a:r>
              <a:rPr lang="en-US" sz="2800" dirty="0" smtClean="0">
                <a:solidFill>
                  <a:srgbClr val="0070C0"/>
                </a:solidFill>
              </a:rPr>
              <a:t>/range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7473" y="6172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banget</a:t>
            </a:r>
            <a:r>
              <a:rPr lang="en-US" dirty="0" smtClean="0"/>
              <a:t> dah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Update </a:t>
            </a:r>
            <a:r>
              <a:rPr lang="en-US" dirty="0" err="1" smtClean="0">
                <a:solidFill>
                  <a:srgbClr val="FF0000"/>
                </a:solidFill>
              </a:rPr>
              <a:t>Titik</a:t>
            </a:r>
            <a:r>
              <a:rPr lang="en-US" dirty="0" smtClean="0"/>
              <a:t>, Query </a:t>
            </a:r>
            <a:r>
              <a:rPr lang="en-US" dirty="0" err="1" smtClean="0">
                <a:solidFill>
                  <a:srgbClr val="FF0000"/>
                </a:solidFill>
              </a:rPr>
              <a:t>Titik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N array (1 &lt;= N &lt;= 10^5) </a:t>
            </a:r>
            <a:r>
              <a:rPr lang="en-US" dirty="0" err="1" smtClean="0"/>
              <a:t>dan</a:t>
            </a:r>
            <a:r>
              <a:rPr lang="en-US" dirty="0" smtClean="0"/>
              <a:t> Q queries (1 &lt;= Q &lt;= 10^5).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query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Update </a:t>
            </a:r>
            <a:r>
              <a:rPr lang="en-US" b="1" dirty="0" smtClean="0">
                <a:solidFill>
                  <a:srgbClr val="FF0000"/>
                </a:solidFill>
              </a:rPr>
              <a:t>array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X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array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Pakai</a:t>
            </a:r>
            <a:r>
              <a:rPr lang="en-US" dirty="0" smtClean="0"/>
              <a:t> array</a:t>
            </a:r>
          </a:p>
          <a:p>
            <a:pPr marL="0" indent="0" algn="just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update,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 di </a:t>
            </a:r>
            <a:r>
              <a:rPr lang="en-US" dirty="0" err="1" smtClean="0"/>
              <a:t>arraynya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sum,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keluarin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di </a:t>
            </a:r>
            <a:r>
              <a:rPr lang="en-US" dirty="0" err="1" smtClean="0"/>
              <a:t>arraynya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Kompleksitas</a:t>
            </a:r>
            <a:r>
              <a:rPr lang="en-US" dirty="0" smtClean="0"/>
              <a:t>: O(1)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562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Maaf</a:t>
            </a:r>
            <a:r>
              <a:rPr lang="en-US" sz="2400" dirty="0" smtClean="0"/>
              <a:t> </a:t>
            </a:r>
            <a:r>
              <a:rPr lang="en-US" sz="2400" dirty="0" err="1" smtClean="0"/>
              <a:t>membuang</a:t>
            </a:r>
            <a:r>
              <a:rPr lang="en-US" sz="2400" dirty="0" smtClean="0"/>
              <a:t> 10 </a:t>
            </a:r>
            <a:r>
              <a:rPr lang="en-US" sz="2400" dirty="0" err="1" smtClean="0"/>
              <a:t>menit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kalian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4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[Update di </a:t>
            </a:r>
            <a:r>
              <a:rPr lang="en-US" sz="3200" dirty="0" err="1" smtClean="0"/>
              <a:t>Awal</a:t>
            </a:r>
            <a:r>
              <a:rPr lang="en-US" sz="3200" dirty="0" smtClean="0"/>
              <a:t>] Update </a:t>
            </a:r>
            <a:r>
              <a:rPr lang="en-US" sz="3200" dirty="0" err="1" smtClean="0">
                <a:solidFill>
                  <a:srgbClr val="FF0000"/>
                </a:solidFill>
              </a:rPr>
              <a:t>Titik</a:t>
            </a:r>
            <a:r>
              <a:rPr lang="en-US" sz="3200" dirty="0" smtClean="0"/>
              <a:t>, Query </a:t>
            </a:r>
            <a:r>
              <a:rPr lang="en-US" sz="3200" dirty="0" smtClean="0">
                <a:solidFill>
                  <a:srgbClr val="0070C0"/>
                </a:solidFill>
              </a:rPr>
              <a:t>Range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N array (1 &lt;= N &lt;= 10^5) </a:t>
            </a:r>
            <a:r>
              <a:rPr lang="en-US" dirty="0" err="1" smtClean="0"/>
              <a:t>dan</a:t>
            </a:r>
            <a:r>
              <a:rPr lang="en-US" dirty="0" smtClean="0"/>
              <a:t> Q queries (1 &lt;= Q &lt;= 10^5).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query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array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array left </a:t>
            </a:r>
            <a:r>
              <a:rPr lang="en-US" b="1" dirty="0" err="1" smtClean="0">
                <a:solidFill>
                  <a:srgbClr val="0070C0"/>
                </a:solidFill>
              </a:rPr>
              <a:t>sampai</a:t>
            </a:r>
            <a:r>
              <a:rPr lang="en-US" b="1" dirty="0" smtClean="0">
                <a:solidFill>
                  <a:srgbClr val="0070C0"/>
                </a:solidFill>
              </a:rPr>
              <a:t> right</a:t>
            </a:r>
            <a:endParaRPr lang="en-US" b="1" dirty="0">
              <a:solidFill>
                <a:srgbClr val="0070C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u="sng" dirty="0" err="1" smtClean="0"/>
              <a:t>Semua</a:t>
            </a:r>
            <a:r>
              <a:rPr lang="en-US" u="sng" dirty="0" smtClean="0"/>
              <a:t> update </a:t>
            </a:r>
            <a:r>
              <a:rPr lang="en-US" u="sng" dirty="0" err="1" smtClean="0"/>
              <a:t>hanya</a:t>
            </a:r>
            <a:r>
              <a:rPr lang="en-US" u="sng" dirty="0" smtClean="0"/>
              <a:t> </a:t>
            </a:r>
            <a:r>
              <a:rPr lang="en-US" u="sng" dirty="0" err="1" smtClean="0"/>
              <a:t>ada</a:t>
            </a:r>
            <a:r>
              <a:rPr lang="en-US" u="sng" dirty="0" smtClean="0"/>
              <a:t> di </a:t>
            </a:r>
            <a:r>
              <a:rPr lang="en-US" u="sng" dirty="0" err="1" smtClean="0"/>
              <a:t>awal</a:t>
            </a:r>
            <a:r>
              <a:rPr lang="en-US" u="sng" dirty="0" smtClean="0"/>
              <a:t>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839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1584</Words>
  <Application>Microsoft Office PowerPoint</Application>
  <PresentationFormat>On-screen Show (4:3)</PresentationFormat>
  <Paragraphs>370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Data Structure 2 Query Update Operation</vt:lpstr>
      <vt:lpstr>Prerequisite</vt:lpstr>
      <vt:lpstr>WARNING</vt:lpstr>
      <vt:lpstr>Motivational Problem</vt:lpstr>
      <vt:lpstr>Solusinya?</vt:lpstr>
      <vt:lpstr>Mari Dibagi Beberapa Batasan</vt:lpstr>
      <vt:lpstr>Update Titik, Query Titik</vt:lpstr>
      <vt:lpstr>Solusi</vt:lpstr>
      <vt:lpstr>[Update di Awal] Update Titik, Query Range</vt:lpstr>
      <vt:lpstr>Solusi</vt:lpstr>
      <vt:lpstr>PowerPoint Presentation</vt:lpstr>
      <vt:lpstr>Prefix Sum 2 Dimensi</vt:lpstr>
      <vt:lpstr>[Update di Awal] Update Range, Query Titik</vt:lpstr>
      <vt:lpstr>Solusi</vt:lpstr>
      <vt:lpstr>PowerPoint Presentation</vt:lpstr>
      <vt:lpstr>PowerPoint Presentation</vt:lpstr>
      <vt:lpstr>PowerPoint Presentation</vt:lpstr>
      <vt:lpstr>[Update Di Awal] Update Range, Query Range</vt:lpstr>
      <vt:lpstr>Solusi</vt:lpstr>
      <vt:lpstr>Kembali dulu yuk</vt:lpstr>
      <vt:lpstr>[Update di Awal] Update Titik, Query Range</vt:lpstr>
      <vt:lpstr>Solusi</vt:lpstr>
      <vt:lpstr>Contoh</vt:lpstr>
      <vt:lpstr>PowerPoint Presentation</vt:lpstr>
      <vt:lpstr>Update Titik, Query Range</vt:lpstr>
      <vt:lpstr>Solusi</vt:lpstr>
      <vt:lpstr>Solusi</vt:lpstr>
      <vt:lpstr>BIT (Binary Indexed Tree)</vt:lpstr>
      <vt:lpstr>BIT[1] = Sum[1..1] BIT[2] = Sum[1..2] BIT[3] = Sum[3..3] BIT[4] = Sum[1..4] BIT[5] = Sum[5..5] BIT[6] = Sum[5..6] BIT[7] = Sum[7..7] BIT[8] = Sum[1..8]</vt:lpstr>
      <vt:lpstr>PowerPoint Presentation</vt:lpstr>
      <vt:lpstr>PowerPoint Presentation</vt:lpstr>
      <vt:lpstr>Query BIT (int r)</vt:lpstr>
      <vt:lpstr>PowerPoint Presentation</vt:lpstr>
      <vt:lpstr>PowerPoint Presentation</vt:lpstr>
      <vt:lpstr>Update BIT(int i,int x)</vt:lpstr>
      <vt:lpstr>Query Range</vt:lpstr>
      <vt:lpstr>Contoh Soal</vt:lpstr>
      <vt:lpstr>Pembahasan di Papan Ya</vt:lpstr>
      <vt:lpstr>Solusi</vt:lpstr>
      <vt:lpstr>Segment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2 Query Update Operation</dc:title>
  <dc:creator>prk</dc:creator>
  <cp:lastModifiedBy>prk</cp:lastModifiedBy>
  <cp:revision>47</cp:revision>
  <dcterms:created xsi:type="dcterms:W3CDTF">2017-10-16T06:35:06Z</dcterms:created>
  <dcterms:modified xsi:type="dcterms:W3CDTF">2017-10-16T12:01:10Z</dcterms:modified>
</cp:coreProperties>
</file>