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6" r:id="rId7"/>
    <p:sldId id="270" r:id="rId8"/>
    <p:sldId id="259" r:id="rId9"/>
    <p:sldId id="260" r:id="rId10"/>
    <p:sldId id="261" r:id="rId11"/>
    <p:sldId id="264" r:id="rId12"/>
    <p:sldId id="262" r:id="rId13"/>
    <p:sldId id="263" r:id="rId14"/>
    <p:sldId id="265" r:id="rId15"/>
    <p:sldId id="271" r:id="rId16"/>
    <p:sldId id="272" r:id="rId17"/>
    <p:sldId id="273" r:id="rId18"/>
    <p:sldId id="274" r:id="rId19"/>
    <p:sldId id="275" r:id="rId20"/>
    <p:sldId id="278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6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1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6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2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4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7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2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3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9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8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C64D7-AE88-4355-9880-13AAC6611C1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8000" dirty="0" smtClean="0"/>
              <a:t>Divide and Conquer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Jollybee</a:t>
            </a:r>
            <a:r>
              <a:rPr lang="en-US" dirty="0" smtClean="0"/>
              <a:t> Basic Training 2018</a:t>
            </a:r>
          </a:p>
          <a:p>
            <a:r>
              <a:rPr lang="en-US" dirty="0" smtClean="0"/>
              <a:t>Week </a:t>
            </a:r>
            <a:r>
              <a:rPr lang="en-US" dirty="0"/>
              <a:t>4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© </a:t>
            </a:r>
            <a:r>
              <a:rPr lang="en-US" dirty="0" err="1" smtClean="0"/>
              <a:t>Jollybee</a:t>
            </a:r>
            <a:r>
              <a:rPr lang="en-US" dirty="0" smtClean="0"/>
              <a:t>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1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Merge Sort (1/5)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Cara:</a:t>
            </a:r>
          </a:p>
          <a:p>
            <a:r>
              <a:rPr lang="en-US" dirty="0" smtClean="0"/>
              <a:t>Divide:</a:t>
            </a:r>
          </a:p>
          <a:p>
            <a:pPr lvl="1"/>
            <a:r>
              <a:rPr lang="en-US" dirty="0" err="1" smtClean="0"/>
              <a:t>MergeSort</a:t>
            </a:r>
            <a:r>
              <a:rPr lang="en-US" dirty="0" smtClean="0"/>
              <a:t> segment </a:t>
            </a:r>
            <a:r>
              <a:rPr lang="en-US" dirty="0" err="1" smtClean="0"/>
              <a:t>kiri</a:t>
            </a:r>
            <a:r>
              <a:rPr lang="en-US" dirty="0" smtClean="0"/>
              <a:t> ( left, mid )</a:t>
            </a:r>
          </a:p>
          <a:p>
            <a:pPr lvl="1"/>
            <a:r>
              <a:rPr lang="en-US" dirty="0" err="1" smtClean="0"/>
              <a:t>MergeSort</a:t>
            </a:r>
            <a:r>
              <a:rPr lang="en-US" dirty="0"/>
              <a:t> </a:t>
            </a:r>
            <a:r>
              <a:rPr lang="en-US" dirty="0" smtClean="0"/>
              <a:t>segment </a:t>
            </a:r>
            <a:r>
              <a:rPr lang="en-US" dirty="0" err="1" smtClean="0"/>
              <a:t>kanan</a:t>
            </a:r>
            <a:r>
              <a:rPr lang="en-US" dirty="0" smtClean="0"/>
              <a:t> ( mid+1,right )</a:t>
            </a:r>
          </a:p>
          <a:p>
            <a:r>
              <a:rPr lang="en-US" dirty="0" smtClean="0"/>
              <a:t>Combine:</a:t>
            </a:r>
          </a:p>
          <a:p>
            <a:pPr lvl="1"/>
            <a:r>
              <a:rPr lang="en-US" dirty="0" err="1" smtClean="0"/>
              <a:t>Gabungkan</a:t>
            </a:r>
            <a:r>
              <a:rPr lang="en-US" dirty="0" smtClean="0"/>
              <a:t> segment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rekursif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6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Merge Sort (2/5)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Solve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/>
              <a:t>recursive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Base case:</a:t>
            </a:r>
          </a:p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smtClean="0"/>
              <a:t>l==r: </a:t>
            </a:r>
            <a:r>
              <a:rPr lang="en-US" i="1" dirty="0" smtClean="0"/>
              <a:t>do nothing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Recurrence</a:t>
            </a:r>
          </a:p>
          <a:p>
            <a:r>
              <a:rPr lang="en-US" dirty="0" smtClean="0"/>
              <a:t>Divide:</a:t>
            </a:r>
          </a:p>
          <a:p>
            <a:pPr lvl="1"/>
            <a:r>
              <a:rPr lang="en-US" dirty="0" err="1" smtClean="0"/>
              <a:t>MergeSort</a:t>
            </a:r>
            <a:r>
              <a:rPr lang="en-US" dirty="0" smtClean="0"/>
              <a:t> segment </a:t>
            </a:r>
            <a:r>
              <a:rPr lang="en-US" dirty="0" err="1" smtClean="0"/>
              <a:t>kiri</a:t>
            </a:r>
            <a:r>
              <a:rPr lang="en-US" dirty="0" smtClean="0"/>
              <a:t> ( left, mid )</a:t>
            </a:r>
          </a:p>
          <a:p>
            <a:pPr lvl="1"/>
            <a:r>
              <a:rPr lang="en-US" dirty="0" err="1" smtClean="0"/>
              <a:t>MergeSort</a:t>
            </a:r>
            <a:r>
              <a:rPr lang="en-US" dirty="0"/>
              <a:t> </a:t>
            </a:r>
            <a:r>
              <a:rPr lang="en-US" dirty="0" smtClean="0"/>
              <a:t>segment </a:t>
            </a:r>
            <a:r>
              <a:rPr lang="en-US" dirty="0" err="1" smtClean="0"/>
              <a:t>kanan</a:t>
            </a:r>
            <a:r>
              <a:rPr lang="en-US" dirty="0" smtClean="0"/>
              <a:t> ( mid+1,right )</a:t>
            </a:r>
          </a:p>
          <a:p>
            <a:r>
              <a:rPr lang="en-US" dirty="0" smtClean="0"/>
              <a:t>Combine:</a:t>
            </a:r>
          </a:p>
          <a:p>
            <a:pPr lvl="1"/>
            <a:r>
              <a:rPr lang="en-US" dirty="0" err="1" smtClean="0"/>
              <a:t>Gabungkan</a:t>
            </a:r>
            <a:r>
              <a:rPr lang="en-US" dirty="0" smtClean="0"/>
              <a:t> segment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35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Merge Sort (3/5)</a:t>
            </a:r>
            <a:endParaRPr lang="en-US" dirty="0"/>
          </a:p>
        </p:txBody>
      </p:sp>
      <p:pic>
        <p:nvPicPr>
          <p:cNvPr id="5" name="Picture 2" descr="Merge-sort-example-300px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17072"/>
            <a:ext cx="8222768" cy="493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0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Merge Sort (4/5)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itchFamily="49" charset="0"/>
              </a:rPr>
              <a:t>void </a:t>
            </a:r>
            <a:r>
              <a:rPr lang="en-US" sz="2400" dirty="0" err="1">
                <a:latin typeface="Consolas" pitchFamily="49" charset="0"/>
              </a:rPr>
              <a:t>MergeSort</a:t>
            </a:r>
            <a:r>
              <a:rPr lang="en-US" sz="2400" dirty="0">
                <a:latin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</a:rPr>
              <a:t>left,int</a:t>
            </a:r>
            <a:r>
              <a:rPr lang="en-US" sz="2400" dirty="0">
                <a:latin typeface="Consolas" pitchFamily="49" charset="0"/>
              </a:rPr>
              <a:t> right) </a:t>
            </a: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</a:rPr>
              <a:t>    </a:t>
            </a:r>
            <a:r>
              <a:rPr lang="en-US" sz="2400" dirty="0" smtClean="0">
                <a:solidFill>
                  <a:srgbClr val="92D050"/>
                </a:solidFill>
                <a:latin typeface="Consolas" pitchFamily="49" charset="0"/>
              </a:rPr>
              <a:t>//</a:t>
            </a:r>
            <a:r>
              <a:rPr lang="en-US" sz="2400" dirty="0">
                <a:solidFill>
                  <a:srgbClr val="92D050"/>
                </a:solidFill>
                <a:latin typeface="Consolas" pitchFamily="49" charset="0"/>
              </a:rPr>
              <a:t>One element is sorted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</a:rPr>
              <a:t>    if(left == right) </a:t>
            </a:r>
            <a:r>
              <a:rPr lang="en-US" sz="2400" dirty="0" smtClean="0">
                <a:latin typeface="Consolas" pitchFamily="49" charset="0"/>
              </a:rPr>
              <a:t>return;</a:t>
            </a:r>
            <a:endParaRPr lang="en-US" sz="24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</a:rPr>
              <a:t>    </a:t>
            </a:r>
            <a:r>
              <a:rPr lang="en-US" sz="2400" dirty="0" smtClean="0">
                <a:latin typeface="Consolas" pitchFamily="49" charset="0"/>
              </a:rPr>
              <a:t>else{</a:t>
            </a:r>
            <a:endParaRPr lang="en-US" sz="24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</a:rPr>
              <a:t>        </a:t>
            </a:r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 mid = (left + right) / </a:t>
            </a:r>
            <a:r>
              <a:rPr lang="en-US" sz="2400" dirty="0" smtClean="0">
                <a:latin typeface="Consolas" pitchFamily="49" charset="0"/>
              </a:rPr>
              <a:t>2;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</a:rPr>
              <a:t>        </a:t>
            </a:r>
            <a:r>
              <a:rPr lang="en-US" sz="2400" dirty="0" err="1" smtClean="0">
                <a:latin typeface="Consolas" pitchFamily="49" charset="0"/>
              </a:rPr>
              <a:t>MergeSort</a:t>
            </a:r>
            <a:r>
              <a:rPr lang="en-US" sz="2400" dirty="0" smtClean="0">
                <a:latin typeface="Consolas" pitchFamily="49" charset="0"/>
              </a:rPr>
              <a:t>(left, mid);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</a:rPr>
              <a:t>        </a:t>
            </a:r>
            <a:r>
              <a:rPr lang="en-US" sz="2400" dirty="0" err="1">
                <a:latin typeface="Consolas" pitchFamily="49" charset="0"/>
              </a:rPr>
              <a:t>MergeSort</a:t>
            </a:r>
            <a:r>
              <a:rPr lang="en-US" sz="2400" dirty="0">
                <a:latin typeface="Consolas" pitchFamily="49" charset="0"/>
              </a:rPr>
              <a:t>(mid + 1, right);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</a:rPr>
              <a:t>        Combine(left</a:t>
            </a:r>
            <a:r>
              <a:rPr lang="en-US" sz="2400" dirty="0" smtClean="0">
                <a:latin typeface="Consolas" pitchFamily="49" charset="0"/>
              </a:rPr>
              <a:t>, mid</a:t>
            </a:r>
            <a:r>
              <a:rPr lang="en-US" sz="2400" dirty="0">
                <a:latin typeface="Consolas" pitchFamily="49" charset="0"/>
              </a:rPr>
              <a:t>, mid + 1</a:t>
            </a:r>
            <a:r>
              <a:rPr lang="en-US" sz="2400" dirty="0" smtClean="0">
                <a:latin typeface="Consolas" pitchFamily="49" charset="0"/>
              </a:rPr>
              <a:t>, right</a:t>
            </a:r>
            <a:r>
              <a:rPr lang="en-US" sz="2400" dirty="0">
                <a:latin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</a:rPr>
              <a:t>}</a:t>
            </a:r>
            <a:endParaRPr lang="en-US" sz="24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472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Merge Sort (5/5)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 err="1" smtClean="0">
                <a:latin typeface="Consolas" pitchFamily="49" charset="0"/>
              </a:rPr>
              <a:t>int</a:t>
            </a:r>
            <a:r>
              <a:rPr lang="en-US" sz="2100" dirty="0" smtClean="0">
                <a:latin typeface="Consolas" pitchFamily="49" charset="0"/>
              </a:rPr>
              <a:t> temp[];</a:t>
            </a:r>
          </a:p>
          <a:p>
            <a:pPr marL="0" indent="0">
              <a:buNone/>
            </a:pPr>
            <a:endParaRPr lang="en-US" sz="2100" dirty="0" smtClean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 pitchFamily="49" charset="0"/>
              </a:rPr>
              <a:t>void </a:t>
            </a:r>
            <a:r>
              <a:rPr lang="en-US" sz="2100" dirty="0">
                <a:latin typeface="Consolas" pitchFamily="49" charset="0"/>
              </a:rPr>
              <a:t>Combine(</a:t>
            </a:r>
            <a:r>
              <a:rPr lang="en-US" sz="2100" dirty="0" err="1">
                <a:latin typeface="Consolas" pitchFamily="49" charset="0"/>
              </a:rPr>
              <a:t>int</a:t>
            </a:r>
            <a:r>
              <a:rPr lang="en-US" sz="2100" dirty="0">
                <a:latin typeface="Consolas" pitchFamily="49" charset="0"/>
              </a:rPr>
              <a:t> left1</a:t>
            </a:r>
            <a:r>
              <a:rPr lang="en-US" sz="2100" dirty="0" smtClean="0">
                <a:latin typeface="Consolas" pitchFamily="49" charset="0"/>
              </a:rPr>
              <a:t>, </a:t>
            </a:r>
            <a:r>
              <a:rPr lang="en-US" sz="2100" dirty="0" err="1" smtClean="0">
                <a:latin typeface="Consolas" pitchFamily="49" charset="0"/>
              </a:rPr>
              <a:t>int</a:t>
            </a:r>
            <a:r>
              <a:rPr lang="en-US" sz="2100" dirty="0" smtClean="0">
                <a:latin typeface="Consolas" pitchFamily="49" charset="0"/>
              </a:rPr>
              <a:t> </a:t>
            </a:r>
            <a:r>
              <a:rPr lang="en-US" sz="2100" dirty="0">
                <a:latin typeface="Consolas" pitchFamily="49" charset="0"/>
              </a:rPr>
              <a:t>right1</a:t>
            </a:r>
            <a:r>
              <a:rPr lang="en-US" sz="2100" dirty="0" smtClean="0">
                <a:latin typeface="Consolas" pitchFamily="49" charset="0"/>
              </a:rPr>
              <a:t>, </a:t>
            </a:r>
            <a:r>
              <a:rPr lang="en-US" sz="2100" dirty="0" err="1" smtClean="0">
                <a:latin typeface="Consolas" pitchFamily="49" charset="0"/>
              </a:rPr>
              <a:t>int</a:t>
            </a:r>
            <a:r>
              <a:rPr lang="en-US" sz="2100" dirty="0" smtClean="0">
                <a:latin typeface="Consolas" pitchFamily="49" charset="0"/>
              </a:rPr>
              <a:t> </a:t>
            </a:r>
            <a:r>
              <a:rPr lang="en-US" sz="2100" dirty="0">
                <a:latin typeface="Consolas" pitchFamily="49" charset="0"/>
              </a:rPr>
              <a:t>left2</a:t>
            </a:r>
            <a:r>
              <a:rPr lang="en-US" sz="2100" dirty="0" smtClean="0">
                <a:latin typeface="Consolas" pitchFamily="49" charset="0"/>
              </a:rPr>
              <a:t>, </a:t>
            </a:r>
            <a:r>
              <a:rPr lang="en-US" sz="2100" dirty="0" err="1" smtClean="0">
                <a:latin typeface="Consolas" pitchFamily="49" charset="0"/>
              </a:rPr>
              <a:t>int</a:t>
            </a:r>
            <a:r>
              <a:rPr lang="en-US" sz="2100" dirty="0" smtClean="0">
                <a:latin typeface="Consolas" pitchFamily="49" charset="0"/>
              </a:rPr>
              <a:t> </a:t>
            </a:r>
            <a:r>
              <a:rPr lang="en-US" sz="2100" dirty="0">
                <a:latin typeface="Consolas" pitchFamily="49" charset="0"/>
              </a:rPr>
              <a:t>right2) </a:t>
            </a:r>
            <a:r>
              <a:rPr lang="en-US" sz="2100" dirty="0" smtClean="0">
                <a:latin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100" dirty="0">
                <a:latin typeface="Consolas" pitchFamily="49" charset="0"/>
              </a:rPr>
              <a:t> </a:t>
            </a:r>
            <a:r>
              <a:rPr lang="en-US" sz="2100" dirty="0" smtClean="0">
                <a:latin typeface="Consolas" pitchFamily="49" charset="0"/>
              </a:rPr>
              <a:t>   </a:t>
            </a:r>
            <a:r>
              <a:rPr lang="en-US" sz="2100" dirty="0" err="1" smtClean="0">
                <a:latin typeface="Consolas" pitchFamily="49" charset="0"/>
              </a:rPr>
              <a:t>int</a:t>
            </a:r>
            <a:r>
              <a:rPr lang="en-US" sz="2100" dirty="0" smtClean="0">
                <a:latin typeface="Consolas" pitchFamily="49" charset="0"/>
              </a:rPr>
              <a:t> </a:t>
            </a:r>
            <a:r>
              <a:rPr lang="en-US" sz="2100" dirty="0" err="1" smtClean="0">
                <a:latin typeface="Consolas" pitchFamily="49" charset="0"/>
              </a:rPr>
              <a:t>rLeft</a:t>
            </a:r>
            <a:r>
              <a:rPr lang="en-US" sz="2100" dirty="0" smtClean="0">
                <a:latin typeface="Consolas" pitchFamily="49" charset="0"/>
              </a:rPr>
              <a:t> = left1, </a:t>
            </a:r>
            <a:r>
              <a:rPr lang="en-US" sz="2100" dirty="0" err="1" smtClean="0">
                <a:latin typeface="Consolas" pitchFamily="49" charset="0"/>
              </a:rPr>
              <a:t>rRight</a:t>
            </a:r>
            <a:r>
              <a:rPr lang="en-US" sz="2100" dirty="0" smtClean="0">
                <a:latin typeface="Consolas" pitchFamily="49" charset="0"/>
              </a:rPr>
              <a:t> = right2;</a:t>
            </a:r>
          </a:p>
          <a:p>
            <a:pPr marL="0" indent="0">
              <a:buNone/>
            </a:pPr>
            <a:r>
              <a:rPr lang="en-US" sz="2100" dirty="0" smtClean="0">
                <a:latin typeface="Consolas" pitchFamily="49" charset="0"/>
              </a:rPr>
              <a:t>    </a:t>
            </a:r>
            <a:r>
              <a:rPr lang="en-US" sz="2100" dirty="0">
                <a:latin typeface="Consolas" pitchFamily="49" charset="0"/>
              </a:rPr>
              <a:t>for(</a:t>
            </a:r>
            <a:r>
              <a:rPr lang="en-US" sz="2100" dirty="0" err="1">
                <a:latin typeface="Consolas" pitchFamily="49" charset="0"/>
              </a:rPr>
              <a:t>int</a:t>
            </a:r>
            <a:r>
              <a:rPr lang="en-US" sz="2100" dirty="0">
                <a:latin typeface="Consolas" pitchFamily="49" charset="0"/>
              </a:rPr>
              <a:t> </a:t>
            </a:r>
            <a:r>
              <a:rPr lang="en-US" sz="2100" dirty="0" err="1">
                <a:latin typeface="Consolas" pitchFamily="49" charset="0"/>
              </a:rPr>
              <a:t>i</a:t>
            </a:r>
            <a:r>
              <a:rPr lang="en-US" sz="2100" dirty="0">
                <a:latin typeface="Consolas" pitchFamily="49" charset="0"/>
              </a:rPr>
              <a:t> = </a:t>
            </a:r>
            <a:r>
              <a:rPr lang="en-US" sz="2100" dirty="0" smtClean="0">
                <a:latin typeface="Consolas" pitchFamily="49" charset="0"/>
              </a:rPr>
              <a:t>left1; </a:t>
            </a:r>
            <a:r>
              <a:rPr lang="en-US" sz="2100" dirty="0" err="1">
                <a:latin typeface="Consolas" pitchFamily="49" charset="0"/>
              </a:rPr>
              <a:t>i</a:t>
            </a:r>
            <a:r>
              <a:rPr lang="en-US" sz="2100" dirty="0">
                <a:latin typeface="Consolas" pitchFamily="49" charset="0"/>
              </a:rPr>
              <a:t> &lt;= right2; </a:t>
            </a:r>
            <a:r>
              <a:rPr lang="en-US" sz="2100" dirty="0" err="1">
                <a:latin typeface="Consolas" pitchFamily="49" charset="0"/>
              </a:rPr>
              <a:t>i</a:t>
            </a:r>
            <a:r>
              <a:rPr lang="en-US" sz="2100" dirty="0">
                <a:latin typeface="Consolas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100" dirty="0">
                <a:latin typeface="Consolas" pitchFamily="49" charset="0"/>
              </a:rPr>
              <a:t>        if(left1 &gt; right1) temp[</a:t>
            </a:r>
            <a:r>
              <a:rPr lang="en-US" sz="2100" dirty="0" err="1">
                <a:latin typeface="Consolas" pitchFamily="49" charset="0"/>
              </a:rPr>
              <a:t>i</a:t>
            </a:r>
            <a:r>
              <a:rPr lang="en-US" sz="2100" dirty="0">
                <a:latin typeface="Consolas" pitchFamily="49" charset="0"/>
              </a:rPr>
              <a:t>] = </a:t>
            </a:r>
            <a:r>
              <a:rPr lang="en-US" sz="2100" dirty="0" err="1">
                <a:latin typeface="Consolas" pitchFamily="49" charset="0"/>
              </a:rPr>
              <a:t>arr</a:t>
            </a:r>
            <a:r>
              <a:rPr lang="en-US" sz="2100" dirty="0">
                <a:latin typeface="Consolas" pitchFamily="49" charset="0"/>
              </a:rPr>
              <a:t>[left2++];</a:t>
            </a:r>
          </a:p>
          <a:p>
            <a:pPr marL="0" indent="0">
              <a:buNone/>
            </a:pPr>
            <a:r>
              <a:rPr lang="en-US" sz="2100" dirty="0">
                <a:latin typeface="Consolas" pitchFamily="49" charset="0"/>
              </a:rPr>
              <a:t>        else if(left2 &gt; right2) temp[</a:t>
            </a:r>
            <a:r>
              <a:rPr lang="en-US" sz="2100" dirty="0" err="1">
                <a:latin typeface="Consolas" pitchFamily="49" charset="0"/>
              </a:rPr>
              <a:t>i</a:t>
            </a:r>
            <a:r>
              <a:rPr lang="en-US" sz="2100" dirty="0" smtClean="0">
                <a:latin typeface="Consolas" pitchFamily="49" charset="0"/>
              </a:rPr>
              <a:t>] = </a:t>
            </a:r>
            <a:r>
              <a:rPr lang="en-US" sz="2100" dirty="0" err="1" smtClean="0">
                <a:latin typeface="Consolas" pitchFamily="49" charset="0"/>
              </a:rPr>
              <a:t>arr</a:t>
            </a:r>
            <a:r>
              <a:rPr lang="en-US" sz="2100" dirty="0" smtClean="0">
                <a:latin typeface="Consolas" pitchFamily="49" charset="0"/>
              </a:rPr>
              <a:t>[left1++];</a:t>
            </a:r>
          </a:p>
          <a:p>
            <a:pPr marL="0" indent="0">
              <a:buNone/>
            </a:pPr>
            <a:endParaRPr lang="en-US" sz="21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pitchFamily="49" charset="0"/>
              </a:rPr>
              <a:t>        else if(</a:t>
            </a:r>
            <a:r>
              <a:rPr lang="en-US" sz="2100" dirty="0" err="1">
                <a:latin typeface="Consolas" pitchFamily="49" charset="0"/>
              </a:rPr>
              <a:t>arr</a:t>
            </a:r>
            <a:r>
              <a:rPr lang="en-US" sz="2100" dirty="0">
                <a:latin typeface="Consolas" pitchFamily="49" charset="0"/>
              </a:rPr>
              <a:t>[left1] &lt; </a:t>
            </a:r>
            <a:r>
              <a:rPr lang="en-US" sz="2100" dirty="0" err="1">
                <a:latin typeface="Consolas" pitchFamily="49" charset="0"/>
              </a:rPr>
              <a:t>arr</a:t>
            </a:r>
            <a:r>
              <a:rPr lang="en-US" sz="2100" dirty="0">
                <a:latin typeface="Consolas" pitchFamily="49" charset="0"/>
              </a:rPr>
              <a:t>[left2</a:t>
            </a:r>
            <a:r>
              <a:rPr lang="en-US" sz="2100" dirty="0" smtClean="0">
                <a:latin typeface="Consolas" pitchFamily="49" charset="0"/>
              </a:rPr>
              <a:t>])</a:t>
            </a:r>
            <a:r>
              <a:rPr lang="en-US" sz="700" dirty="0" smtClean="0">
                <a:latin typeface="Consolas" pitchFamily="49" charset="0"/>
              </a:rPr>
              <a:t> </a:t>
            </a:r>
            <a:r>
              <a:rPr lang="en-US" sz="2100" dirty="0" smtClean="0">
                <a:latin typeface="Consolas" pitchFamily="49" charset="0"/>
              </a:rPr>
              <a:t>temp[</a:t>
            </a:r>
            <a:r>
              <a:rPr lang="en-US" sz="2100" dirty="0" err="1" smtClean="0">
                <a:latin typeface="Consolas" pitchFamily="49" charset="0"/>
              </a:rPr>
              <a:t>i</a:t>
            </a:r>
            <a:r>
              <a:rPr lang="en-US" sz="2100" dirty="0" smtClean="0">
                <a:latin typeface="Consolas" pitchFamily="49" charset="0"/>
              </a:rPr>
              <a:t>]=</a:t>
            </a:r>
            <a:r>
              <a:rPr lang="en-US" sz="2100" dirty="0" err="1" smtClean="0">
                <a:latin typeface="Consolas" pitchFamily="49" charset="0"/>
              </a:rPr>
              <a:t>arr</a:t>
            </a:r>
            <a:r>
              <a:rPr lang="en-US" sz="2100" dirty="0" smtClean="0">
                <a:latin typeface="Consolas" pitchFamily="49" charset="0"/>
              </a:rPr>
              <a:t>[left1</a:t>
            </a:r>
            <a:r>
              <a:rPr lang="en-US" sz="2100" dirty="0">
                <a:latin typeface="Consolas" pitchFamily="49" charset="0"/>
              </a:rPr>
              <a:t>++];</a:t>
            </a:r>
          </a:p>
          <a:p>
            <a:pPr marL="0" indent="0">
              <a:buNone/>
            </a:pPr>
            <a:r>
              <a:rPr lang="en-US" sz="2100" dirty="0">
                <a:latin typeface="Consolas" pitchFamily="49" charset="0"/>
              </a:rPr>
              <a:t>        else temp[</a:t>
            </a:r>
            <a:r>
              <a:rPr lang="en-US" sz="2100" dirty="0" err="1">
                <a:latin typeface="Consolas" pitchFamily="49" charset="0"/>
              </a:rPr>
              <a:t>i</a:t>
            </a:r>
            <a:r>
              <a:rPr lang="en-US" sz="2100" dirty="0">
                <a:latin typeface="Consolas" pitchFamily="49" charset="0"/>
              </a:rPr>
              <a:t>] = </a:t>
            </a:r>
            <a:r>
              <a:rPr lang="en-US" sz="2100" dirty="0" err="1">
                <a:latin typeface="Consolas" pitchFamily="49" charset="0"/>
              </a:rPr>
              <a:t>arr</a:t>
            </a:r>
            <a:r>
              <a:rPr lang="en-US" sz="2100" dirty="0">
                <a:latin typeface="Consolas" pitchFamily="49" charset="0"/>
              </a:rPr>
              <a:t>[left2++];</a:t>
            </a:r>
          </a:p>
          <a:p>
            <a:pPr marL="0" indent="0">
              <a:buNone/>
            </a:pPr>
            <a:r>
              <a:rPr lang="en-US" sz="2100" dirty="0">
                <a:latin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100" dirty="0">
                <a:latin typeface="Consolas" pitchFamily="49" charset="0"/>
              </a:rPr>
              <a:t>    for(</a:t>
            </a:r>
            <a:r>
              <a:rPr lang="en-US" sz="2100" dirty="0" err="1">
                <a:latin typeface="Consolas" pitchFamily="49" charset="0"/>
              </a:rPr>
              <a:t>int</a:t>
            </a:r>
            <a:r>
              <a:rPr lang="en-US" sz="2100" dirty="0">
                <a:latin typeface="Consolas" pitchFamily="49" charset="0"/>
              </a:rPr>
              <a:t> </a:t>
            </a:r>
            <a:r>
              <a:rPr lang="en-US" sz="2100" dirty="0" err="1">
                <a:latin typeface="Consolas" pitchFamily="49" charset="0"/>
              </a:rPr>
              <a:t>i</a:t>
            </a:r>
            <a:r>
              <a:rPr lang="en-US" sz="2100" dirty="0">
                <a:latin typeface="Consolas" pitchFamily="49" charset="0"/>
              </a:rPr>
              <a:t> = </a:t>
            </a:r>
            <a:r>
              <a:rPr lang="en-US" sz="2100" dirty="0" err="1">
                <a:latin typeface="Consolas" pitchFamily="49" charset="0"/>
              </a:rPr>
              <a:t>rLeft</a:t>
            </a:r>
            <a:r>
              <a:rPr lang="en-US" sz="2100" dirty="0">
                <a:latin typeface="Consolas" pitchFamily="49" charset="0"/>
              </a:rPr>
              <a:t>; </a:t>
            </a:r>
            <a:r>
              <a:rPr lang="en-US" sz="2100" dirty="0" err="1">
                <a:latin typeface="Consolas" pitchFamily="49" charset="0"/>
              </a:rPr>
              <a:t>i</a:t>
            </a:r>
            <a:r>
              <a:rPr lang="en-US" sz="2100" dirty="0">
                <a:latin typeface="Consolas" pitchFamily="49" charset="0"/>
              </a:rPr>
              <a:t> &lt;= </a:t>
            </a:r>
            <a:r>
              <a:rPr lang="en-US" sz="2100" dirty="0" err="1">
                <a:latin typeface="Consolas" pitchFamily="49" charset="0"/>
              </a:rPr>
              <a:t>rRight</a:t>
            </a:r>
            <a:r>
              <a:rPr lang="en-US" sz="2100" dirty="0">
                <a:latin typeface="Consolas" pitchFamily="49" charset="0"/>
              </a:rPr>
              <a:t>; </a:t>
            </a:r>
            <a:r>
              <a:rPr lang="en-US" sz="2100" dirty="0" err="1">
                <a:latin typeface="Consolas" pitchFamily="49" charset="0"/>
              </a:rPr>
              <a:t>i</a:t>
            </a:r>
            <a:r>
              <a:rPr lang="en-US" sz="2100" dirty="0">
                <a:latin typeface="Consolas" pitchFamily="49" charset="0"/>
              </a:rPr>
              <a:t>++) </a:t>
            </a:r>
            <a:r>
              <a:rPr lang="en-US" sz="2100" dirty="0" err="1">
                <a:latin typeface="Consolas" pitchFamily="49" charset="0"/>
              </a:rPr>
              <a:t>arr</a:t>
            </a:r>
            <a:r>
              <a:rPr lang="en-US" sz="2100" dirty="0">
                <a:latin typeface="Consolas" pitchFamily="49" charset="0"/>
              </a:rPr>
              <a:t>[</a:t>
            </a:r>
            <a:r>
              <a:rPr lang="en-US" sz="2100" dirty="0" err="1">
                <a:latin typeface="Consolas" pitchFamily="49" charset="0"/>
              </a:rPr>
              <a:t>i</a:t>
            </a:r>
            <a:r>
              <a:rPr lang="en-US" sz="2100" dirty="0">
                <a:latin typeface="Consolas" pitchFamily="49" charset="0"/>
              </a:rPr>
              <a:t>] = temp[</a:t>
            </a:r>
            <a:r>
              <a:rPr lang="en-US" sz="2100" dirty="0" err="1">
                <a:latin typeface="Consolas" pitchFamily="49" charset="0"/>
              </a:rPr>
              <a:t>i</a:t>
            </a:r>
            <a:r>
              <a:rPr lang="en-US" sz="2100" dirty="0">
                <a:latin typeface="Consolas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100" dirty="0">
                <a:latin typeface="Consolas" pitchFamily="49" charset="0"/>
              </a:rPr>
              <a:t>}</a:t>
            </a:r>
            <a:endParaRPr lang="en-US" sz="21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416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 (1/5)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Ambil</a:t>
            </a:r>
            <a:r>
              <a:rPr lang="en-US" dirty="0" smtClean="0"/>
              <a:t> 1 element : pivot</a:t>
            </a:r>
          </a:p>
          <a:p>
            <a:r>
              <a:rPr lang="en-US" dirty="0" smtClean="0"/>
              <a:t>Reorder array </a:t>
            </a:r>
            <a:r>
              <a:rPr lang="en-US" dirty="0" err="1" smtClean="0"/>
              <a:t>sehingga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(element &lt; pivot), pivot, (element &gt; pivot)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Lakukan</a:t>
            </a:r>
            <a:r>
              <a:rPr lang="en-US" dirty="0" smtClean="0"/>
              <a:t> recursive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 (2/5)</a:t>
            </a:r>
            <a:endParaRPr lang="en-US" dirty="0"/>
          </a:p>
        </p:txBody>
      </p:sp>
      <p:pic>
        <p:nvPicPr>
          <p:cNvPr id="2050" name="Picture 2" descr="Animated visualization of the quicksort algorithm. The horizontal lines are pivot values.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71" y="1260764"/>
            <a:ext cx="7298459" cy="557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1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 (3/5)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void </a:t>
            </a:r>
            <a:r>
              <a:rPr lang="en-US" dirty="0" err="1">
                <a:latin typeface="Consolas" pitchFamily="49" charset="0"/>
              </a:rPr>
              <a:t>QuickSort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lo,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hi){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92D050"/>
                </a:solidFill>
                <a:latin typeface="Consolas" pitchFamily="49" charset="0"/>
              </a:rPr>
              <a:t>// base </a:t>
            </a:r>
            <a:r>
              <a:rPr lang="en-US" dirty="0">
                <a:solidFill>
                  <a:srgbClr val="92D050"/>
                </a:solidFill>
                <a:latin typeface="Consolas" pitchFamily="49" charset="0"/>
              </a:rPr>
              <a:t>case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if( lo==hi ) return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smtClean="0">
                <a:solidFill>
                  <a:srgbClr val="92D050"/>
                </a:solidFill>
                <a:latin typeface="Consolas" pitchFamily="49" charset="0"/>
              </a:rPr>
              <a:t>// </a:t>
            </a:r>
            <a:r>
              <a:rPr lang="en-US" dirty="0" err="1" smtClean="0">
                <a:solidFill>
                  <a:srgbClr val="92D050"/>
                </a:solidFill>
                <a:latin typeface="Consolas" pitchFamily="49" charset="0"/>
              </a:rPr>
              <a:t>reccurence</a:t>
            </a:r>
            <a:endParaRPr lang="en-US" dirty="0">
              <a:solidFill>
                <a:srgbClr val="92D050"/>
              </a:solidFill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pos</a:t>
            </a:r>
            <a:r>
              <a:rPr lang="en-US" dirty="0">
                <a:latin typeface="Consolas" pitchFamily="49" charset="0"/>
              </a:rPr>
              <a:t> = Partition(</a:t>
            </a:r>
            <a:r>
              <a:rPr lang="en-US" dirty="0" err="1">
                <a:latin typeface="Consolas" pitchFamily="49" charset="0"/>
              </a:rPr>
              <a:t>lo,hi</a:t>
            </a:r>
            <a:r>
              <a:rPr lang="en-US" dirty="0">
                <a:latin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QuickSort</a:t>
            </a:r>
            <a:r>
              <a:rPr lang="en-US" dirty="0">
                <a:latin typeface="Consolas" pitchFamily="49" charset="0"/>
              </a:rPr>
              <a:t>(lo, p-1);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QuickSort</a:t>
            </a:r>
            <a:r>
              <a:rPr lang="en-US" dirty="0">
                <a:latin typeface="Consolas" pitchFamily="49" charset="0"/>
              </a:rPr>
              <a:t>(p+1, hi);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06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 (4/5)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Partition(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lo,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hi){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pivot = lo;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for(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=lo+1;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&lt;=hi;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++){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    if( data[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] &lt; data[pivot] ){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        swap(data[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],data[pivot]);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        pivot =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return pivot;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250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Sort (5/5)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 </a:t>
            </a:r>
            <a:r>
              <a:rPr lang="en-US" dirty="0" err="1" smtClean="0"/>
              <a:t>terurut</a:t>
            </a:r>
            <a:r>
              <a:rPr lang="en-US" dirty="0" smtClean="0"/>
              <a:t>:</a:t>
            </a:r>
          </a:p>
          <a:p>
            <a:r>
              <a:rPr lang="en-US" dirty="0" smtClean="0"/>
              <a:t>Complexity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Cara </a:t>
            </a:r>
            <a:r>
              <a:rPr lang="en-US" dirty="0" err="1" smtClean="0"/>
              <a:t>mengatasi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i="1" dirty="0" smtClean="0"/>
              <a:t>random pivot</a:t>
            </a:r>
            <a:r>
              <a:rPr lang="en-US" dirty="0" smtClean="0"/>
              <a:t> 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memecah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relatif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diselesaikan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digabungkan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/>
              <a:t> </a:t>
            </a:r>
            <a:r>
              <a:rPr lang="en-US" dirty="0" err="1" smtClean="0"/>
              <a:t>akhir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91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Exponentiation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Cara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30000" dirty="0" err="1" smtClean="0"/>
              <a:t>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DnC</a:t>
            </a:r>
            <a:endParaRPr lang="en-US" baseline="30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Base Case: </a:t>
            </a:r>
          </a:p>
          <a:p>
            <a:r>
              <a:rPr lang="en-US" dirty="0" smtClean="0"/>
              <a:t>p = 1: return a</a:t>
            </a:r>
          </a:p>
          <a:p>
            <a:pPr marL="0" indent="0">
              <a:buNone/>
            </a:pPr>
            <a:r>
              <a:rPr lang="en-US" dirty="0" err="1" smtClean="0"/>
              <a:t>Reccurence</a:t>
            </a:r>
            <a:r>
              <a:rPr lang="en-US" dirty="0" smtClean="0"/>
              <a:t>:</a:t>
            </a:r>
          </a:p>
          <a:p>
            <a:r>
              <a:rPr lang="en-US" dirty="0" smtClean="0"/>
              <a:t>p%2 = 0: return ( fast(</a:t>
            </a:r>
            <a:r>
              <a:rPr lang="en-US" dirty="0" err="1" smtClean="0"/>
              <a:t>a,p</a:t>
            </a:r>
            <a:r>
              <a:rPr lang="en-US" dirty="0" smtClean="0"/>
              <a:t>/2) )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p%2 = 1: return a * </a:t>
            </a:r>
            <a:r>
              <a:rPr lang="en-US" dirty="0"/>
              <a:t>( fast(</a:t>
            </a:r>
            <a:r>
              <a:rPr lang="en-US" dirty="0" err="1"/>
              <a:t>a,p</a:t>
            </a:r>
            <a:r>
              <a:rPr lang="en-US" dirty="0"/>
              <a:t>/2) )</a:t>
            </a:r>
            <a:r>
              <a:rPr lang="en-US" baseline="300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Exponentiation O(p)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fast(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a,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p){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92D050"/>
                </a:solidFill>
                <a:latin typeface="Consolas" pitchFamily="49" charset="0"/>
              </a:rPr>
              <a:t>// base case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    if(p==1)return a;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92D050"/>
                </a:solidFill>
                <a:latin typeface="Consolas" pitchFamily="49" charset="0"/>
              </a:rPr>
              <a:t>// </a:t>
            </a:r>
            <a:r>
              <a:rPr lang="en-US" dirty="0" err="1" smtClean="0">
                <a:solidFill>
                  <a:srgbClr val="92D050"/>
                </a:solidFill>
                <a:latin typeface="Consolas" pitchFamily="49" charset="0"/>
              </a:rPr>
              <a:t>reccurence</a:t>
            </a:r>
            <a:endParaRPr lang="en-US" dirty="0">
              <a:solidFill>
                <a:srgbClr val="92D050"/>
              </a:solidFill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    if(p%2</a:t>
            </a:r>
            <a:r>
              <a:rPr lang="en-US" dirty="0">
                <a:latin typeface="Consolas" pitchFamily="49" charset="0"/>
              </a:rPr>
              <a:t>==0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    return </a:t>
            </a:r>
            <a:r>
              <a:rPr lang="en-US" dirty="0">
                <a:latin typeface="Consolas" pitchFamily="49" charset="0"/>
              </a:rPr>
              <a:t>fast(</a:t>
            </a:r>
            <a:r>
              <a:rPr lang="en-US" dirty="0" err="1">
                <a:latin typeface="Consolas" pitchFamily="49" charset="0"/>
              </a:rPr>
              <a:t>a,p</a:t>
            </a:r>
            <a:r>
              <a:rPr lang="en-US" dirty="0">
                <a:latin typeface="Consolas" pitchFamily="49" charset="0"/>
              </a:rPr>
              <a:t>/2</a:t>
            </a:r>
            <a:r>
              <a:rPr lang="en-US" dirty="0" smtClean="0">
                <a:latin typeface="Consolas" pitchFamily="49" charset="0"/>
              </a:rPr>
              <a:t>)*</a:t>
            </a:r>
            <a:r>
              <a:rPr lang="en-US" dirty="0">
                <a:latin typeface="Consolas" pitchFamily="49" charset="0"/>
              </a:rPr>
              <a:t>fast(</a:t>
            </a:r>
            <a:r>
              <a:rPr lang="en-US" dirty="0" err="1">
                <a:latin typeface="Consolas" pitchFamily="49" charset="0"/>
              </a:rPr>
              <a:t>a,p</a:t>
            </a:r>
            <a:r>
              <a:rPr lang="en-US" dirty="0">
                <a:latin typeface="Consolas" pitchFamily="49" charset="0"/>
              </a:rPr>
              <a:t>/2)</a:t>
            </a:r>
            <a:r>
              <a:rPr lang="en-US" dirty="0" smtClean="0">
                <a:latin typeface="Consolas" pitchFamily="49" charset="0"/>
              </a:rPr>
              <a:t>;</a:t>
            </a: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if(p%2==1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    return </a:t>
            </a:r>
            <a:r>
              <a:rPr lang="en-US" dirty="0">
                <a:latin typeface="Consolas" pitchFamily="49" charset="0"/>
              </a:rPr>
              <a:t>fast(</a:t>
            </a:r>
            <a:r>
              <a:rPr lang="en-US" dirty="0" err="1">
                <a:latin typeface="Consolas" pitchFamily="49" charset="0"/>
              </a:rPr>
              <a:t>a,p</a:t>
            </a:r>
            <a:r>
              <a:rPr lang="en-US" dirty="0">
                <a:latin typeface="Consolas" pitchFamily="49" charset="0"/>
              </a:rPr>
              <a:t>/2</a:t>
            </a:r>
            <a:r>
              <a:rPr lang="en-US" dirty="0" smtClean="0">
                <a:latin typeface="Consolas" pitchFamily="49" charset="0"/>
              </a:rPr>
              <a:t>)*</a:t>
            </a:r>
            <a:r>
              <a:rPr lang="en-US" dirty="0">
                <a:latin typeface="Consolas" pitchFamily="49" charset="0"/>
              </a:rPr>
              <a:t>fast(</a:t>
            </a:r>
            <a:r>
              <a:rPr lang="en-US" dirty="0" err="1">
                <a:latin typeface="Consolas" pitchFamily="49" charset="0"/>
              </a:rPr>
              <a:t>a,p</a:t>
            </a:r>
            <a:r>
              <a:rPr lang="en-US" dirty="0">
                <a:latin typeface="Consolas" pitchFamily="49" charset="0"/>
              </a:rPr>
              <a:t>/2)</a:t>
            </a:r>
            <a:r>
              <a:rPr lang="en-US" dirty="0" smtClean="0">
                <a:latin typeface="Consolas" pitchFamily="49" charset="0"/>
              </a:rPr>
              <a:t>*</a:t>
            </a:r>
            <a:r>
              <a:rPr lang="en-US" dirty="0">
                <a:latin typeface="Consolas" pitchFamily="49" charset="0"/>
              </a:rPr>
              <a:t>a;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739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Exponentiation O(log 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fast(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a,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p){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92D050"/>
                </a:solidFill>
                <a:latin typeface="Consolas" pitchFamily="49" charset="0"/>
              </a:rPr>
              <a:t>// base case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    if(p==1)return a;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92D050"/>
                </a:solidFill>
                <a:latin typeface="Consolas" pitchFamily="49" charset="0"/>
              </a:rPr>
              <a:t>// </a:t>
            </a:r>
            <a:r>
              <a:rPr lang="en-US" dirty="0" err="1" smtClean="0">
                <a:solidFill>
                  <a:srgbClr val="92D050"/>
                </a:solidFill>
                <a:latin typeface="Consolas" pitchFamily="49" charset="0"/>
              </a:rPr>
              <a:t>reccurence</a:t>
            </a:r>
            <a:endParaRPr lang="en-US" dirty="0">
              <a:solidFill>
                <a:srgbClr val="92D050"/>
              </a:solidFill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ans</a:t>
            </a:r>
            <a:r>
              <a:rPr lang="en-US" dirty="0">
                <a:latin typeface="Consolas" pitchFamily="49" charset="0"/>
              </a:rPr>
              <a:t> = fast(</a:t>
            </a:r>
            <a:r>
              <a:rPr lang="en-US" dirty="0" err="1">
                <a:latin typeface="Consolas" pitchFamily="49" charset="0"/>
              </a:rPr>
              <a:t>a,p</a:t>
            </a:r>
            <a:r>
              <a:rPr lang="en-US" dirty="0">
                <a:latin typeface="Consolas" pitchFamily="49" charset="0"/>
              </a:rPr>
              <a:t>/2);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if(p%2==0)return </a:t>
            </a:r>
            <a:r>
              <a:rPr lang="en-US" dirty="0" err="1">
                <a:latin typeface="Consolas" pitchFamily="49" charset="0"/>
              </a:rPr>
              <a:t>ans</a:t>
            </a:r>
            <a:r>
              <a:rPr lang="en-US" dirty="0">
                <a:latin typeface="Consolas" pitchFamily="49" charset="0"/>
              </a:rPr>
              <a:t>*</a:t>
            </a:r>
            <a:r>
              <a:rPr lang="en-US" dirty="0" err="1">
                <a:latin typeface="Consolas" pitchFamily="49" charset="0"/>
              </a:rPr>
              <a:t>ans</a:t>
            </a:r>
            <a:r>
              <a:rPr lang="en-US" dirty="0">
                <a:latin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if(p%2==1)return </a:t>
            </a:r>
            <a:r>
              <a:rPr lang="en-US" dirty="0" err="1">
                <a:latin typeface="Consolas" pitchFamily="49" charset="0"/>
              </a:rPr>
              <a:t>ans</a:t>
            </a:r>
            <a:r>
              <a:rPr lang="en-US" dirty="0">
                <a:latin typeface="Consolas" pitchFamily="49" charset="0"/>
              </a:rPr>
              <a:t>*</a:t>
            </a:r>
            <a:r>
              <a:rPr lang="en-US" dirty="0" err="1">
                <a:latin typeface="Consolas" pitchFamily="49" charset="0"/>
              </a:rPr>
              <a:t>ans</a:t>
            </a:r>
            <a:r>
              <a:rPr lang="en-US" dirty="0">
                <a:latin typeface="Consolas" pitchFamily="49" charset="0"/>
              </a:rPr>
              <a:t>*a;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5559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DnC</a:t>
            </a:r>
            <a:r>
              <a:rPr lang="en-US" dirty="0" smtClean="0"/>
              <a:t> (Binary Search)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binser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data[],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sz</a:t>
            </a:r>
            <a:r>
              <a:rPr lang="en-US" dirty="0">
                <a:latin typeface="Consolas" pitchFamily="49" charset="0"/>
              </a:rPr>
              <a:t>,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key){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lo=0, mid, hi=sz-1;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while( lo &lt;= hi ){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    mid = (</a:t>
            </a:r>
            <a:r>
              <a:rPr lang="en-US" dirty="0" err="1">
                <a:latin typeface="Consolas" pitchFamily="49" charset="0"/>
              </a:rPr>
              <a:t>lo+hi</a:t>
            </a:r>
            <a:r>
              <a:rPr lang="en-US" dirty="0">
                <a:latin typeface="Consolas" pitchFamily="49" charset="0"/>
              </a:rPr>
              <a:t>)/</a:t>
            </a:r>
            <a:r>
              <a:rPr lang="en-US" dirty="0" smtClean="0">
                <a:latin typeface="Consolas" pitchFamily="49" charset="0"/>
              </a:rPr>
              <a:t>2;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    if</a:t>
            </a:r>
            <a:r>
              <a:rPr lang="en-US" dirty="0">
                <a:latin typeface="Consolas" pitchFamily="49" charset="0"/>
              </a:rPr>
              <a:t>( key&lt; data[mid] ) hi = mid-1;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    if( key==data[mid] ) return mid;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    if( key &gt;data[mid] ) lo = mid+1;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return -1; </a:t>
            </a:r>
            <a:r>
              <a:rPr lang="en-US" dirty="0">
                <a:solidFill>
                  <a:srgbClr val="92D050"/>
                </a:solidFill>
                <a:latin typeface="Consolas" pitchFamily="49" charset="0"/>
              </a:rPr>
              <a:t>// not found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}</a:t>
            </a:r>
            <a:endParaRPr lang="en-US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9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Ternary Search (1/4)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i="1" dirty="0" smtClean="0"/>
              <a:t>local maximum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i="1" dirty="0" smtClean="0"/>
              <a:t>local minimum</a:t>
            </a:r>
            <a:endParaRPr lang="en-US" dirty="0" smtClean="0"/>
          </a:p>
          <a:p>
            <a:endParaRPr lang="en-US" i="1" dirty="0"/>
          </a:p>
          <a:p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membagi</a:t>
            </a:r>
            <a:r>
              <a:rPr lang="en-US" dirty="0" smtClean="0"/>
              <a:t> range </a:t>
            </a:r>
            <a:r>
              <a:rPr lang="en-US" dirty="0" err="1" smtClean="0"/>
              <a:t>menjadi</a:t>
            </a:r>
            <a:r>
              <a:rPr lang="en-US" dirty="0" smtClean="0"/>
              <a:t> 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Ternary Search 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Cara</a:t>
            </a:r>
            <a:r>
              <a:rPr lang="en-US" dirty="0" smtClean="0"/>
              <a:t>: (local maximum)</a:t>
            </a:r>
            <a:endParaRPr lang="en-US" dirty="0"/>
          </a:p>
          <a:p>
            <a:r>
              <a:rPr lang="en-US" dirty="0" smtClean="0"/>
              <a:t>mid1 = ( 2*lo + hi ) / 3;</a:t>
            </a:r>
          </a:p>
          <a:p>
            <a:r>
              <a:rPr lang="en-US" dirty="0" smtClean="0"/>
              <a:t>mid2 = ( lo + 2*hi ) / 3;</a:t>
            </a:r>
          </a:p>
          <a:p>
            <a:endParaRPr lang="en-US" dirty="0"/>
          </a:p>
          <a:p>
            <a:r>
              <a:rPr lang="en-US" dirty="0" smtClean="0"/>
              <a:t>( f(mid1) &lt; f(mid2) ) : lo = mid1</a:t>
            </a:r>
          </a:p>
          <a:p>
            <a:r>
              <a:rPr lang="en-US" dirty="0" smtClean="0"/>
              <a:t>( f(mid1) &gt; f(mid2) ) : hi = mid2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 smtClean="0"/>
              <a:t>berulang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Search (3/4)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double ternary(double lo, double hi){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</a:t>
            </a:r>
            <a:r>
              <a:rPr lang="en-US" dirty="0">
                <a:solidFill>
                  <a:srgbClr val="92D050"/>
                </a:solidFill>
                <a:latin typeface="Consolas" pitchFamily="49" charset="0"/>
              </a:rPr>
              <a:t>//</a:t>
            </a:r>
            <a:r>
              <a:rPr lang="en-US" dirty="0" err="1">
                <a:solidFill>
                  <a:srgbClr val="92D050"/>
                </a:solidFill>
                <a:latin typeface="Consolas" pitchFamily="49" charset="0"/>
              </a:rPr>
              <a:t>cari</a:t>
            </a:r>
            <a:r>
              <a:rPr lang="en-US" dirty="0">
                <a:solidFill>
                  <a:srgbClr val="92D050"/>
                </a:solidFill>
                <a:latin typeface="Consolas" pitchFamily="49" charset="0"/>
              </a:rPr>
              <a:t> local maximum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double mid1, mid2;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for(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=1;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&lt;=100;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++){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    mid1 = ( 2*lo + hi ) / </a:t>
            </a:r>
            <a:r>
              <a:rPr lang="en-US" dirty="0" smtClean="0">
                <a:latin typeface="Consolas" pitchFamily="49" charset="0"/>
              </a:rPr>
              <a:t>(double)3.0;</a:t>
            </a: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    mid2 = ( lo + 2*hi ) / </a:t>
            </a:r>
            <a:r>
              <a:rPr lang="en-US" dirty="0" smtClean="0">
                <a:latin typeface="Consolas" pitchFamily="49" charset="0"/>
              </a:rPr>
              <a:t>(double)3.0;</a:t>
            </a: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    if( f(mid1) &lt; f(mid2) ) lo = mid1;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    if( f(mid1) &gt; f(mid2) ) hi = mid2;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    return mid1; </a:t>
            </a:r>
            <a:r>
              <a:rPr lang="en-US" dirty="0">
                <a:solidFill>
                  <a:srgbClr val="92D050"/>
                </a:solidFill>
                <a:latin typeface="Consolas" pitchFamily="49" charset="0"/>
              </a:rPr>
              <a:t>// mid1 == mid2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097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Search (4/4)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ternary(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lo,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hi</a:t>
            </a:r>
            <a:r>
              <a:rPr lang="en-US" sz="1800" dirty="0" smtClean="0">
                <a:latin typeface="Consolas" pitchFamily="49" charset="0"/>
              </a:rPr>
              <a:t>){  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</a:rPr>
              <a:t>//</a:t>
            </a:r>
            <a:r>
              <a:rPr lang="en-US" sz="1800" dirty="0" err="1">
                <a:solidFill>
                  <a:srgbClr val="92D050"/>
                </a:solidFill>
                <a:latin typeface="Consolas" pitchFamily="49" charset="0"/>
              </a:rPr>
              <a:t>cari</a:t>
            </a:r>
            <a:r>
              <a:rPr lang="en-US" sz="1800" dirty="0">
                <a:solidFill>
                  <a:srgbClr val="92D050"/>
                </a:solidFill>
                <a:latin typeface="Consolas" pitchFamily="49" charset="0"/>
              </a:rPr>
              <a:t> local maximum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mid1, mid2;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</a:rPr>
              <a:t>    while( lo+20 &lt;= hi ){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</a:rPr>
              <a:t>        mid1 = ( 2*lo + hi ) / 3;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</a:rPr>
              <a:t>        mid2 = ( lo + 2*hi ) / 3;</a:t>
            </a:r>
          </a:p>
          <a:p>
            <a:pPr marL="0" indent="0"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</a:rPr>
              <a:t>        if( f(mid1) &lt; f(mid2) ) lo = mid1;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</a:rPr>
              <a:t>        if( f(mid1) &gt; f(mid2) ) hi = mid2;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smtClean="0">
                <a:latin typeface="Consolas" pitchFamily="49" charset="0"/>
              </a:rPr>
              <a:t>}</a:t>
            </a:r>
            <a:endParaRPr lang="en-US" sz="18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ans</a:t>
            </a:r>
            <a:r>
              <a:rPr lang="en-US" sz="1800" dirty="0">
                <a:latin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</a:rPr>
              <a:t>    for(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=lo; </a:t>
            </a: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&lt;=hi; </a:t>
            </a: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</a:rPr>
              <a:t>        if( f(</a:t>
            </a:r>
            <a:r>
              <a:rPr lang="en-US" sz="1800" dirty="0" err="1">
                <a:latin typeface="Consolas" pitchFamily="49" charset="0"/>
              </a:rPr>
              <a:t>ans</a:t>
            </a:r>
            <a:r>
              <a:rPr lang="en-US" sz="1800" dirty="0">
                <a:latin typeface="Consolas" pitchFamily="49" charset="0"/>
              </a:rPr>
              <a:t>) &lt; f(</a:t>
            </a: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) ) </a:t>
            </a:r>
            <a:r>
              <a:rPr lang="en-US" sz="1800" dirty="0" err="1">
                <a:latin typeface="Consolas" pitchFamily="49" charset="0"/>
              </a:rPr>
              <a:t>ans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</a:rPr>
              <a:t>    return </a:t>
            </a:r>
            <a:r>
              <a:rPr lang="en-US" sz="1800" dirty="0" err="1">
                <a:latin typeface="Consolas" pitchFamily="49" charset="0"/>
              </a:rPr>
              <a:t>ans</a:t>
            </a:r>
            <a:r>
              <a:rPr lang="en-US" sz="1800" dirty="0">
                <a:latin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3982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Sorting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Sort data yang </a:t>
            </a:r>
            <a:r>
              <a:rPr lang="en-US" dirty="0" err="1" smtClean="0"/>
              <a:t>berjumlah</a:t>
            </a:r>
            <a:r>
              <a:rPr lang="en-US" dirty="0" smtClean="0"/>
              <a:t> N = 100 000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data[100000] = { 45, 854, …}</a:t>
            </a:r>
          </a:p>
        </p:txBody>
      </p:sp>
    </p:spTree>
    <p:extLst>
      <p:ext uri="{BB962C8B-B14F-4D97-AF65-F5344CB8AC3E}">
        <p14:creationId xmlns:p14="http://schemas.microsoft.com/office/powerpoint/2010/main" val="28649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Sorting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i="1" dirty="0" smtClean="0"/>
              <a:t>Bubble sort</a:t>
            </a:r>
            <a:r>
              <a:rPr lang="en-US" dirty="0" smtClean="0"/>
              <a:t>, </a:t>
            </a:r>
            <a:r>
              <a:rPr lang="en-US" i="1" dirty="0" smtClean="0"/>
              <a:t>insertion sort</a:t>
            </a:r>
            <a:r>
              <a:rPr lang="en-US" dirty="0" smtClean="0"/>
              <a:t>, </a:t>
            </a:r>
            <a:r>
              <a:rPr lang="en-US" i="1" dirty="0" smtClean="0"/>
              <a:t>selection sort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O( N</a:t>
            </a:r>
            <a:r>
              <a:rPr lang="en-US" baseline="30000" dirty="0" smtClean="0"/>
              <a:t>2 </a:t>
            </a:r>
            <a:r>
              <a:rPr lang="en-US" dirty="0" smtClean="0"/>
              <a:t>) </a:t>
            </a:r>
            <a:r>
              <a:rPr lang="en-US" dirty="0" err="1" smtClean="0"/>
              <a:t>dengan</a:t>
            </a:r>
            <a:r>
              <a:rPr lang="en-US" dirty="0" smtClean="0"/>
              <a:t> N = 100 000</a:t>
            </a:r>
          </a:p>
          <a:p>
            <a:endParaRPr lang="en-US" dirty="0"/>
          </a:p>
          <a:p>
            <a:r>
              <a:rPr lang="en-US" dirty="0" err="1" smtClean="0"/>
              <a:t>Gunakan</a:t>
            </a:r>
            <a:r>
              <a:rPr lang="en-US" dirty="0" smtClean="0"/>
              <a:t> Divide and Conquer: O( N log N )</a:t>
            </a:r>
          </a:p>
          <a:p>
            <a:r>
              <a:rPr lang="en-US" i="1" dirty="0" smtClean="0"/>
              <a:t>Quick Sort</a:t>
            </a:r>
            <a:r>
              <a:rPr lang="en-US" dirty="0" smtClean="0"/>
              <a:t>, </a:t>
            </a:r>
            <a:r>
              <a:rPr lang="en-US" i="1" dirty="0" smtClean="0"/>
              <a:t>Merge Sort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465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1004</Words>
  <Application>Microsoft Office PowerPoint</Application>
  <PresentationFormat>On-screen Show (4:3)</PresentationFormat>
  <Paragraphs>181</Paragraphs>
  <Slides>22</Slides>
  <Notes>0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Divide and Conquer</vt:lpstr>
      <vt:lpstr>Divide and Conquer</vt:lpstr>
      <vt:lpstr>Contoh DnC (Binary Search)</vt:lpstr>
      <vt:lpstr>Ternary Search (1/4)</vt:lpstr>
      <vt:lpstr>Ternary Search (2/4)</vt:lpstr>
      <vt:lpstr>Ternary Search (3/4)</vt:lpstr>
      <vt:lpstr>Ternary Search (4/4)</vt:lpstr>
      <vt:lpstr>Sorting (1/2)</vt:lpstr>
      <vt:lpstr>Sorting (2/2)</vt:lpstr>
      <vt:lpstr>Merge Sort (1/5)</vt:lpstr>
      <vt:lpstr>Merge Sort (2/5)</vt:lpstr>
      <vt:lpstr>Merge Sort (3/5)</vt:lpstr>
      <vt:lpstr>Merge Sort (4/5)</vt:lpstr>
      <vt:lpstr>Merge Sort (5/5)</vt:lpstr>
      <vt:lpstr>Quick Sort (1/5)</vt:lpstr>
      <vt:lpstr>Quick Sort (2/5)</vt:lpstr>
      <vt:lpstr>Quick Sort (3/5)</vt:lpstr>
      <vt:lpstr>Quick Sort (4/5)</vt:lpstr>
      <vt:lpstr>Quick Sort (5/5)</vt:lpstr>
      <vt:lpstr>Fast Exponentiation</vt:lpstr>
      <vt:lpstr>Fast Exponentiation O(p)</vt:lpstr>
      <vt:lpstr>Fast Exponentiation O(log p)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</dc:title>
  <dc:creator>prk</dc:creator>
  <cp:lastModifiedBy>prk</cp:lastModifiedBy>
  <cp:revision>22</cp:revision>
  <dcterms:created xsi:type="dcterms:W3CDTF">2018-02-27T08:30:23Z</dcterms:created>
  <dcterms:modified xsi:type="dcterms:W3CDTF">2018-03-07T08:33:49Z</dcterms:modified>
</cp:coreProperties>
</file>