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7" r:id="rId4"/>
    <p:sldId id="295" r:id="rId5"/>
    <p:sldId id="280" r:id="rId6"/>
    <p:sldId id="258" r:id="rId7"/>
    <p:sldId id="282" r:id="rId8"/>
    <p:sldId id="283" r:id="rId9"/>
    <p:sldId id="284" r:id="rId10"/>
    <p:sldId id="285" r:id="rId11"/>
    <p:sldId id="286" r:id="rId12"/>
    <p:sldId id="287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/>
              <a:t>Graph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Jollybee</a:t>
            </a:r>
            <a:r>
              <a:rPr lang="en-US" dirty="0"/>
              <a:t> Basic Training 2018</a:t>
            </a:r>
          </a:p>
          <a:p>
            <a:r>
              <a:rPr lang="en-US" dirty="0"/>
              <a:t>Week 6</a:t>
            </a:r>
          </a:p>
          <a:p>
            <a:endParaRPr lang="en-US" dirty="0"/>
          </a:p>
          <a:p>
            <a:r>
              <a:rPr lang="en-US" dirty="0"/>
              <a:t>© </a:t>
            </a:r>
            <a:r>
              <a:rPr lang="en-US" dirty="0" err="1"/>
              <a:t>Jollybee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25441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solusi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DFS Recursive</a:t>
            </a:r>
          </a:p>
          <a:p>
            <a:pPr marL="514350" indent="-514350">
              <a:buAutoNum type="arabicPeriod"/>
            </a:pPr>
            <a:r>
              <a:rPr lang="en-US" dirty="0"/>
              <a:t>BFS Kahn’s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80207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vertex, </a:t>
            </a:r>
            <a:r>
              <a:rPr lang="en-US" sz="2000" dirty="0" err="1"/>
              <a:t>berikan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0 : </a:t>
            </a:r>
            <a:r>
              <a:rPr lang="en-US" sz="2000" dirty="0" err="1"/>
              <a:t>Jika</a:t>
            </a:r>
            <a:r>
              <a:rPr lang="en-US" sz="2000" dirty="0"/>
              <a:t> vertex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dikunjungi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 : </a:t>
            </a:r>
            <a:r>
              <a:rPr lang="en-US" sz="2000" dirty="0" err="1"/>
              <a:t>Jika</a:t>
            </a:r>
            <a:r>
              <a:rPr lang="en-US" sz="2000" dirty="0"/>
              <a:t> vertex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dikunjungi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anak-anaknya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dikunjungi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 : </a:t>
            </a:r>
            <a:r>
              <a:rPr lang="en-US" sz="2000" dirty="0" err="1"/>
              <a:t>Jika</a:t>
            </a:r>
            <a:r>
              <a:rPr lang="en-US" sz="2000" dirty="0"/>
              <a:t> vertex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dikunjungi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anak-anaknya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dikunjungi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Solution: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Cari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vertex yang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0 </a:t>
            </a:r>
            <a:r>
              <a:rPr lang="en-US" sz="2000" dirty="0" err="1"/>
              <a:t>dan</a:t>
            </a:r>
            <a:r>
              <a:rPr lang="en-US" sz="2000" dirty="0"/>
              <a:t> set </a:t>
            </a:r>
            <a:r>
              <a:rPr lang="en-US" sz="2000" dirty="0" err="1"/>
              <a:t>menjadi</a:t>
            </a:r>
            <a:r>
              <a:rPr lang="en-US" sz="2000" dirty="0"/>
              <a:t> 1</a:t>
            </a:r>
          </a:p>
          <a:p>
            <a:pPr marL="0" indent="0">
              <a:buNone/>
            </a:pPr>
            <a:r>
              <a:rPr lang="en-US" sz="2000" dirty="0"/>
              <a:t>2. Dari vertex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lakukan</a:t>
            </a:r>
            <a:r>
              <a:rPr lang="en-US" sz="2000" dirty="0"/>
              <a:t> DFS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anak-anak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vertex </a:t>
            </a:r>
            <a:r>
              <a:rPr lang="en-US" sz="2000" dirty="0" err="1"/>
              <a:t>tersebut</a:t>
            </a:r>
            <a:r>
              <a:rPr lang="en-US" sz="2000" dirty="0"/>
              <a:t> yang </a:t>
            </a:r>
            <a:r>
              <a:rPr lang="en-US" sz="2000" dirty="0" err="1"/>
              <a:t>bernilai</a:t>
            </a:r>
            <a:r>
              <a:rPr lang="en-US" sz="2000" dirty="0"/>
              <a:t> 0.</a:t>
            </a:r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anaknya</a:t>
            </a:r>
            <a:r>
              <a:rPr lang="en-US" sz="2000" dirty="0"/>
              <a:t>,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1</a:t>
            </a:r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vertex </a:t>
            </a:r>
            <a:r>
              <a:rPr lang="en-US" sz="2000" dirty="0" err="1"/>
              <a:t>tersebut</a:t>
            </a:r>
            <a:r>
              <a:rPr lang="en-US" sz="2000" dirty="0"/>
              <a:t> yang </a:t>
            </a:r>
            <a:r>
              <a:rPr lang="en-US" sz="2000" dirty="0" err="1"/>
              <a:t>bernilai</a:t>
            </a:r>
            <a:r>
              <a:rPr lang="en-US" sz="2000" dirty="0"/>
              <a:t> 1,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5.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anaknya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dikunjungi</a:t>
            </a:r>
            <a:r>
              <a:rPr lang="en-US" sz="2000" dirty="0"/>
              <a:t>, </a:t>
            </a:r>
            <a:r>
              <a:rPr lang="en-US" sz="2000" dirty="0" err="1"/>
              <a:t>tandai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2.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85764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+mj-lt"/>
              </a:rPr>
              <a:t>Hitung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jumlah</a:t>
            </a:r>
            <a:r>
              <a:rPr lang="en-US" sz="2000" dirty="0">
                <a:latin typeface="+mj-lt"/>
              </a:rPr>
              <a:t> indegree </a:t>
            </a:r>
            <a:r>
              <a:rPr lang="en-US" sz="2000" dirty="0" err="1">
                <a:latin typeface="+mj-lt"/>
              </a:rPr>
              <a:t>dari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masing-masing</a:t>
            </a:r>
            <a:r>
              <a:rPr lang="en-US" sz="2000" dirty="0">
                <a:latin typeface="+mj-lt"/>
              </a:rPr>
              <a:t> vertex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+mj-lt"/>
              </a:rPr>
              <a:t>Untuk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setiap</a:t>
            </a:r>
            <a:r>
              <a:rPr lang="en-US" sz="2000" dirty="0">
                <a:latin typeface="+mj-lt"/>
              </a:rPr>
              <a:t> vertex yang </a:t>
            </a:r>
            <a:r>
              <a:rPr lang="en-US" sz="2000" dirty="0" err="1">
                <a:latin typeface="+mj-lt"/>
              </a:rPr>
              <a:t>memiliki</a:t>
            </a:r>
            <a:r>
              <a:rPr lang="en-US" sz="2000" dirty="0">
                <a:latin typeface="+mj-lt"/>
              </a:rPr>
              <a:t> indegree 0, </a:t>
            </a:r>
            <a:r>
              <a:rPr lang="en-US" sz="2000" dirty="0" err="1">
                <a:latin typeface="+mj-lt"/>
              </a:rPr>
              <a:t>masukkan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ke</a:t>
            </a:r>
            <a:r>
              <a:rPr lang="en-US" sz="2000" dirty="0">
                <a:latin typeface="+mj-lt"/>
              </a:rPr>
              <a:t>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Dari </a:t>
            </a:r>
            <a:r>
              <a:rPr lang="en-US" sz="2000" dirty="0" err="1">
                <a:latin typeface="+mj-lt"/>
              </a:rPr>
              <a:t>setiap</a:t>
            </a:r>
            <a:r>
              <a:rPr lang="en-US" sz="2000" dirty="0">
                <a:latin typeface="+mj-lt"/>
              </a:rPr>
              <a:t> vertex  yang </a:t>
            </a:r>
            <a:r>
              <a:rPr lang="en-US" sz="2000" dirty="0" err="1">
                <a:latin typeface="+mj-lt"/>
              </a:rPr>
              <a:t>berada</a:t>
            </a:r>
            <a:r>
              <a:rPr lang="en-US" sz="2000" dirty="0">
                <a:latin typeface="+mj-lt"/>
              </a:rPr>
              <a:t> di queue, </a:t>
            </a:r>
            <a:r>
              <a:rPr lang="en-US" sz="2000" dirty="0" err="1">
                <a:latin typeface="+mj-lt"/>
              </a:rPr>
              <a:t>kurangi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nilai</a:t>
            </a:r>
            <a:r>
              <a:rPr lang="en-US" sz="2000" dirty="0">
                <a:latin typeface="+mj-lt"/>
              </a:rPr>
              <a:t> indegree </a:t>
            </a:r>
            <a:r>
              <a:rPr lang="en-US" sz="2000" dirty="0" err="1">
                <a:latin typeface="+mj-lt"/>
              </a:rPr>
              <a:t>semua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anak-anak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dari</a:t>
            </a:r>
            <a:r>
              <a:rPr lang="en-US" sz="2000" dirty="0">
                <a:latin typeface="+mj-lt"/>
              </a:rPr>
              <a:t> vertex </a:t>
            </a:r>
            <a:r>
              <a:rPr lang="en-US" sz="2000" dirty="0" err="1">
                <a:latin typeface="+mj-lt"/>
              </a:rPr>
              <a:t>tersebut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Lakukan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langkah</a:t>
            </a:r>
            <a:r>
              <a:rPr lang="en-US" sz="2000" dirty="0">
                <a:latin typeface="+mj-lt"/>
              </a:rPr>
              <a:t> 2 </a:t>
            </a:r>
            <a:r>
              <a:rPr lang="en-US" sz="2000" dirty="0" err="1">
                <a:latin typeface="+mj-lt"/>
              </a:rPr>
              <a:t>hingga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tidak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ada</a:t>
            </a:r>
            <a:r>
              <a:rPr lang="en-US" sz="2000" dirty="0">
                <a:latin typeface="+mj-lt"/>
              </a:rPr>
              <a:t> vertex di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+mj-lt"/>
              </a:rPr>
              <a:t>Solusi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ditemukan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jika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semua</a:t>
            </a:r>
            <a:r>
              <a:rPr lang="en-US" sz="2000" dirty="0">
                <a:latin typeface="+mj-lt"/>
              </a:rPr>
              <a:t> vertex </a:t>
            </a:r>
            <a:r>
              <a:rPr lang="en-US" sz="2000" dirty="0" err="1">
                <a:latin typeface="+mj-lt"/>
              </a:rPr>
              <a:t>masuk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dalam</a:t>
            </a:r>
            <a:r>
              <a:rPr lang="en-US" sz="2000" dirty="0">
                <a:latin typeface="+mj-lt"/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31594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graph, </a:t>
            </a:r>
            <a:r>
              <a:rPr lang="en-US" sz="2800" dirty="0" err="1"/>
              <a:t>tentukan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graph </a:t>
            </a:r>
            <a:r>
              <a:rPr lang="en-US" sz="2800" dirty="0" err="1"/>
              <a:t>tersebut</a:t>
            </a:r>
            <a:r>
              <a:rPr lang="en-US" sz="2800" dirty="0"/>
              <a:t> bipartite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Solusi</a:t>
            </a:r>
            <a:r>
              <a:rPr lang="en-US" sz="2800" dirty="0"/>
              <a:t>: </a:t>
            </a:r>
            <a:r>
              <a:rPr lang="en-US" sz="2800" dirty="0" err="1"/>
              <a:t>Lakukan</a:t>
            </a:r>
            <a:r>
              <a:rPr lang="en-US" sz="2800" dirty="0"/>
              <a:t> DFS / BFS </a:t>
            </a:r>
            <a:r>
              <a:rPr lang="en-US" sz="2800" dirty="0" err="1"/>
              <a:t>dengan</a:t>
            </a:r>
            <a:r>
              <a:rPr lang="en-US" sz="2800" dirty="0"/>
              <a:t> numbering 0 </a:t>
            </a:r>
            <a:r>
              <a:rPr lang="en-US" sz="2800" dirty="0" err="1"/>
              <a:t>dan</a:t>
            </a:r>
            <a:r>
              <a:rPr lang="en-US" sz="2800" dirty="0"/>
              <a:t> 1.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sekarang</a:t>
            </a:r>
            <a:r>
              <a:rPr lang="en-US" sz="2800" dirty="0"/>
              <a:t> </a:t>
            </a:r>
            <a:r>
              <a:rPr lang="en-US" sz="2800" dirty="0" err="1"/>
              <a:t>vertexnya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0, </a:t>
            </a:r>
            <a:r>
              <a:rPr lang="en-US" sz="2800" dirty="0" err="1"/>
              <a:t>maka</a:t>
            </a:r>
            <a:r>
              <a:rPr lang="en-US" sz="2800" dirty="0"/>
              <a:t> vertex </a:t>
            </a:r>
            <a:r>
              <a:rPr lang="en-US" sz="2800" dirty="0" err="1"/>
              <a:t>sebelahnya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1,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sebaliknya</a:t>
            </a:r>
            <a:r>
              <a:rPr lang="en-US" sz="2800" dirty="0"/>
              <a:t>.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dirty="0" err="1"/>
              <a:t>dikatakan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kontradiksi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07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FFC9-1E13-44EB-9A93-AF1A3A89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0DCA-0B4B-488E-B1F8-7B4A94D5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  <a:p>
            <a:r>
              <a:rPr lang="en-US" dirty="0"/>
              <a:t>BFS / DFS</a:t>
            </a:r>
          </a:p>
          <a:p>
            <a:r>
              <a:rPr lang="en-US" dirty="0"/>
              <a:t>Topological Sort</a:t>
            </a:r>
          </a:p>
          <a:p>
            <a:r>
              <a:rPr lang="en-US" dirty="0"/>
              <a:t>Bipartite Checking</a:t>
            </a:r>
          </a:p>
        </p:txBody>
      </p:sp>
    </p:spTree>
    <p:extLst>
      <p:ext uri="{BB962C8B-B14F-4D97-AF65-F5344CB8AC3E}">
        <p14:creationId xmlns:p14="http://schemas.microsoft.com/office/powerpoint/2010/main" val="68739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weight:</a:t>
            </a:r>
          </a:p>
          <a:p>
            <a:r>
              <a:rPr lang="en-US" dirty="0"/>
              <a:t>Unweighted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berbobot</a:t>
            </a:r>
            <a:r>
              <a:rPr lang="en-US" dirty="0"/>
              <a:t>)</a:t>
            </a:r>
          </a:p>
          <a:p>
            <a:r>
              <a:rPr lang="en-US" dirty="0"/>
              <a:t>Weighted (</a:t>
            </a:r>
            <a:r>
              <a:rPr lang="en-US" dirty="0" err="1"/>
              <a:t>berbobot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arahnya</a:t>
            </a:r>
            <a:endParaRPr lang="en-US" dirty="0"/>
          </a:p>
          <a:p>
            <a:r>
              <a:rPr lang="en-US" dirty="0"/>
              <a:t>Directed (</a:t>
            </a:r>
            <a:r>
              <a:rPr lang="en-US" dirty="0" err="1"/>
              <a:t>berarah</a:t>
            </a:r>
            <a:r>
              <a:rPr lang="en-US" dirty="0"/>
              <a:t>) </a:t>
            </a:r>
          </a:p>
          <a:p>
            <a:r>
              <a:rPr lang="en-US" dirty="0"/>
              <a:t>Undirected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)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9573C5CA-6E5D-480F-89C2-11F7A58D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335"/>
            <a:ext cx="914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7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9C72-6FC0-4A54-B825-E6EDC137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1CA1-8CDA-4515-9ADB-D9081B3D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02702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Indegree : Banyak edge yang </a:t>
            </a:r>
            <a:r>
              <a:rPr lang="en-US" sz="2600" dirty="0" err="1"/>
              <a:t>menuju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vertex lain di directed graph</a:t>
            </a:r>
          </a:p>
          <a:p>
            <a:pPr marL="0" indent="0">
              <a:buNone/>
            </a:pPr>
            <a:r>
              <a:rPr lang="en-US" sz="2600" dirty="0"/>
              <a:t>Outdegree : Banyak edge </a:t>
            </a:r>
            <a:r>
              <a:rPr lang="en-US" sz="2600" dirty="0" err="1"/>
              <a:t>dari</a:t>
            </a:r>
            <a:r>
              <a:rPr lang="en-US" sz="2600" dirty="0"/>
              <a:t> vertex lain di directed graph</a:t>
            </a:r>
          </a:p>
          <a:p>
            <a:pPr marL="0" indent="0">
              <a:buNone/>
            </a:pPr>
            <a:r>
              <a:rPr lang="en-US" sz="2600" dirty="0"/>
              <a:t>Tree : Graph yang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cycle</a:t>
            </a:r>
          </a:p>
          <a:p>
            <a:pPr marL="0" indent="0">
              <a:buNone/>
            </a:pPr>
            <a:r>
              <a:rPr lang="en-US" sz="2600" dirty="0"/>
              <a:t>Leaf : Node di tree yang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memiliki</a:t>
            </a:r>
            <a:r>
              <a:rPr lang="en-US" sz="2600" dirty="0"/>
              <a:t> 1 degree</a:t>
            </a:r>
          </a:p>
          <a:p>
            <a:pPr marL="0" indent="0">
              <a:buNone/>
            </a:pPr>
            <a:r>
              <a:rPr lang="en-US" sz="2600" dirty="0"/>
              <a:t>Forest : Multiple tree</a:t>
            </a:r>
          </a:p>
          <a:p>
            <a:pPr marL="0" indent="0">
              <a:buNone/>
            </a:pPr>
            <a:r>
              <a:rPr lang="en-US" sz="2600" dirty="0"/>
              <a:t>Bipartite Graph : Graph yang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dipisah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2 set </a:t>
            </a:r>
            <a:r>
              <a:rPr lang="en-US" sz="2600" dirty="0" err="1"/>
              <a:t>dimana</a:t>
            </a:r>
            <a:r>
              <a:rPr lang="en-US" sz="2600" dirty="0"/>
              <a:t> vertex di </a:t>
            </a:r>
            <a:r>
              <a:rPr lang="en-US" sz="2600" dirty="0" err="1"/>
              <a:t>setiap</a:t>
            </a:r>
            <a:r>
              <a:rPr lang="en-US" sz="2600" dirty="0"/>
              <a:t> set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terhubung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set </a:t>
            </a:r>
            <a:r>
              <a:rPr lang="en-US" sz="2600" dirty="0" err="1"/>
              <a:t>sendiri</a:t>
            </a:r>
            <a:endParaRPr lang="en-US" sz="2600" dirty="0"/>
          </a:p>
        </p:txBody>
      </p:sp>
      <p:pic>
        <p:nvPicPr>
          <p:cNvPr id="2050" name="Picture 2" descr="https://upload.wikimedia.org/wikipedia/commons/thumb/e/e8/Simple-bipartite-graph.svg/220px-Simple-bipartite-graph.svg.png">
            <a:extLst>
              <a:ext uri="{FF2B5EF4-FFF2-40B4-BE49-F238E27FC236}">
                <a16:creationId xmlns:a16="http://schemas.microsoft.com/office/drawing/2014/main" id="{66F3D6C9-8C6C-4E79-B57C-97467E23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06" y="4548674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14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/ DFS</a:t>
            </a:r>
          </a:p>
        </p:txBody>
      </p:sp>
      <p:pic>
        <p:nvPicPr>
          <p:cNvPr id="3074" name="Picture 2" descr="Image result for bfs dfs">
            <a:extLst>
              <a:ext uri="{FF2B5EF4-FFF2-40B4-BE49-F238E27FC236}">
                <a16:creationId xmlns:a16="http://schemas.microsoft.com/office/drawing/2014/main" id="{ACC89685-FAC6-4060-9110-9CAE86C3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1E5BEB-11F9-4825-8D0B-412F6DE4959E}"/>
              </a:ext>
            </a:extLst>
          </p:cNvPr>
          <p:cNvSpPr txBox="1"/>
          <p:nvPr/>
        </p:nvSpPr>
        <p:spPr>
          <a:xfrm>
            <a:off x="152400" y="53340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Implementasi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BFS: </a:t>
            </a:r>
            <a:r>
              <a:rPr lang="en-US" sz="2400" dirty="0" err="1"/>
              <a:t>Menggunakan</a:t>
            </a:r>
            <a:r>
              <a:rPr lang="en-US" sz="2400" dirty="0"/>
              <a:t> Queue</a:t>
            </a:r>
          </a:p>
          <a:p>
            <a:r>
              <a:rPr lang="en-US" sz="2400" dirty="0"/>
              <a:t>DFS: </a:t>
            </a:r>
            <a:r>
              <a:rPr lang="en-US" sz="2400" dirty="0" err="1"/>
              <a:t>Menggunakan</a:t>
            </a:r>
            <a:r>
              <a:rPr lang="en-US" sz="2400" dirty="0"/>
              <a:t> Stack / Recursive</a:t>
            </a:r>
          </a:p>
        </p:txBody>
      </p:sp>
    </p:spTree>
    <p:extLst>
      <p:ext uri="{BB962C8B-B14F-4D97-AF65-F5344CB8AC3E}">
        <p14:creationId xmlns:p14="http://schemas.microsoft.com/office/powerpoint/2010/main" val="331408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/ DFS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A5458710-6C15-4298-B7D0-1F6F007D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3.cs.stonybrook.edu/~skiena/combinatorica/animations/anim/dfs.gif">
            <a:extLst>
              <a:ext uri="{FF2B5EF4-FFF2-40B4-BE49-F238E27FC236}">
                <a16:creationId xmlns:a16="http://schemas.microsoft.com/office/drawing/2014/main" id="{9452DEF7-7854-4FAE-8B36-A84C565F6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9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/ DFS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A55034-1748-4D8E-B44E-FE8B76168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88258"/>
              </p:ext>
            </p:extLst>
          </p:nvPr>
        </p:nvGraphicFramePr>
        <p:xfrm>
          <a:off x="457200" y="1600200"/>
          <a:ext cx="8229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4545741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73894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5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cari</a:t>
                      </a:r>
                      <a:r>
                        <a:rPr lang="en-US" dirty="0"/>
                        <a:t> shortest path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panjang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codingnya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vertex </a:t>
                      </a:r>
                      <a:r>
                        <a:rPr lang="en-US" dirty="0" err="1"/>
                        <a:t>terhubung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pendek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codingnya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3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0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, </a:t>
            </a:r>
            <a:r>
              <a:rPr lang="en-US" dirty="0" err="1"/>
              <a:t>celana</a:t>
            </a:r>
            <a:r>
              <a:rPr lang="en-US" dirty="0"/>
              <a:t>, </a:t>
            </a:r>
            <a:r>
              <a:rPr lang="en-US" dirty="0" err="1"/>
              <a:t>dalaman</a:t>
            </a:r>
            <a:r>
              <a:rPr lang="en-US" dirty="0"/>
              <a:t>, </a:t>
            </a:r>
            <a:r>
              <a:rPr lang="en-US" dirty="0" err="1"/>
              <a:t>jaket</a:t>
            </a:r>
            <a:r>
              <a:rPr lang="en-US" dirty="0"/>
              <a:t>, </a:t>
            </a:r>
            <a:r>
              <a:rPr lang="en-US" dirty="0" err="1"/>
              <a:t>topi</a:t>
            </a:r>
            <a:r>
              <a:rPr lang="en-US" dirty="0"/>
              <a:t>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topological sort / </a:t>
            </a:r>
            <a:r>
              <a:rPr lang="en-US" dirty="0" err="1"/>
              <a:t>toposort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Topological sort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8A225-9575-4CE8-B232-1F8819BAF7DF}"/>
              </a:ext>
            </a:extLst>
          </p:cNvPr>
          <p:cNvSpPr/>
          <p:nvPr/>
        </p:nvSpPr>
        <p:spPr>
          <a:xfrm>
            <a:off x="4243003" y="5561872"/>
            <a:ext cx="1895856" cy="74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75CD3-AAD1-4036-ABA1-89F7C18D204A}"/>
              </a:ext>
            </a:extLst>
          </p:cNvPr>
          <p:cNvSpPr/>
          <p:nvPr/>
        </p:nvSpPr>
        <p:spPr>
          <a:xfrm>
            <a:off x="7019731" y="5561872"/>
            <a:ext cx="1895856" cy="74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77ACD3-2044-4B8F-8E39-2FDC20CCF62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138859" y="5935299"/>
            <a:ext cx="8808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3642EE-DD91-44A9-8082-ED589ECD66B7}"/>
              </a:ext>
            </a:extLst>
          </p:cNvPr>
          <p:cNvSpPr txBox="1"/>
          <p:nvPr/>
        </p:nvSpPr>
        <p:spPr>
          <a:xfrm>
            <a:off x="4215011" y="6462064"/>
            <a:ext cx="49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Berarti</a:t>
            </a:r>
            <a:r>
              <a:rPr lang="en-US" dirty="0"/>
              <a:t> 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/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85827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11272-26E4-4A37-9BBC-F08A3162A372}"/>
              </a:ext>
            </a:extLst>
          </p:cNvPr>
          <p:cNvSpPr/>
          <p:nvPr/>
        </p:nvSpPr>
        <p:spPr>
          <a:xfrm>
            <a:off x="5715000" y="3924300"/>
            <a:ext cx="1895856" cy="74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Baju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B49B8-CBA0-4E22-A9A1-FB857541364D}"/>
              </a:ext>
            </a:extLst>
          </p:cNvPr>
          <p:cNvSpPr/>
          <p:nvPr/>
        </p:nvSpPr>
        <p:spPr>
          <a:xfrm>
            <a:off x="1752600" y="2228406"/>
            <a:ext cx="1895856" cy="74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Celana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483A4-3D4D-4778-9A97-D08D9B2F58FC}"/>
              </a:ext>
            </a:extLst>
          </p:cNvPr>
          <p:cNvSpPr/>
          <p:nvPr/>
        </p:nvSpPr>
        <p:spPr>
          <a:xfrm>
            <a:off x="5410200" y="1582992"/>
            <a:ext cx="1895856" cy="74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Dalaman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7028F-6B5D-469B-9868-543748AD26CD}"/>
              </a:ext>
            </a:extLst>
          </p:cNvPr>
          <p:cNvSpPr/>
          <p:nvPr/>
        </p:nvSpPr>
        <p:spPr>
          <a:xfrm>
            <a:off x="3590544" y="5745162"/>
            <a:ext cx="1895856" cy="74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Topi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E0F4B-45A0-436B-AFB2-E9537F55DBB6}"/>
              </a:ext>
            </a:extLst>
          </p:cNvPr>
          <p:cNvSpPr/>
          <p:nvPr/>
        </p:nvSpPr>
        <p:spPr>
          <a:xfrm>
            <a:off x="1219200" y="4343400"/>
            <a:ext cx="1895856" cy="74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Jaket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C9CCB-3CD0-40A6-96B6-537E4A66C97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6358128" y="2329845"/>
            <a:ext cx="304800" cy="1594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443A28-B30E-4295-B3D4-807FC0C5AC0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648456" y="1956419"/>
            <a:ext cx="1761744" cy="64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2A7808-D748-444D-9DA7-1BBF9E6E1996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2167128" y="2975259"/>
            <a:ext cx="533400" cy="1368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9BDF60-003D-4188-8F55-0F01F9C12B36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3115056" y="4297727"/>
            <a:ext cx="2599944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E3D34-047B-4E6C-B7F8-EBA46828B7AB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167128" y="5090253"/>
            <a:ext cx="1423416" cy="1028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7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425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Graph 1</vt:lpstr>
      <vt:lpstr>Graph 1</vt:lpstr>
      <vt:lpstr>Terminology</vt:lpstr>
      <vt:lpstr>Terminology</vt:lpstr>
      <vt:lpstr>BFS / DFS</vt:lpstr>
      <vt:lpstr>BFS / DFS</vt:lpstr>
      <vt:lpstr>BFS / DFS</vt:lpstr>
      <vt:lpstr>Topological Sort</vt:lpstr>
      <vt:lpstr>Topological Sort</vt:lpstr>
      <vt:lpstr>Topological Sort</vt:lpstr>
      <vt:lpstr>Recursive Solution</vt:lpstr>
      <vt:lpstr>Kahn’s Algorithm</vt:lpstr>
      <vt:lpstr>Bipartite Checking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</dc:title>
  <dc:creator>prk</dc:creator>
  <cp:lastModifiedBy>Rafael Herman Yosef</cp:lastModifiedBy>
  <cp:revision>35</cp:revision>
  <dcterms:created xsi:type="dcterms:W3CDTF">2018-02-27T08:30:23Z</dcterms:created>
  <dcterms:modified xsi:type="dcterms:W3CDTF">2018-03-30T12:36:55Z</dcterms:modified>
</cp:coreProperties>
</file>