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1"/>
  </p:notesMasterIdLst>
  <p:handoutMasterIdLst>
    <p:handoutMasterId r:id="rId32"/>
  </p:handoutMasterIdLst>
  <p:sldIdLst>
    <p:sldId id="669" r:id="rId3"/>
    <p:sldId id="916" r:id="rId4"/>
    <p:sldId id="918" r:id="rId5"/>
    <p:sldId id="1006" r:id="rId6"/>
    <p:sldId id="1008" r:id="rId7"/>
    <p:sldId id="1009" r:id="rId8"/>
    <p:sldId id="1022" r:id="rId9"/>
    <p:sldId id="1021" r:id="rId10"/>
    <p:sldId id="1010" r:id="rId11"/>
    <p:sldId id="1018" r:id="rId12"/>
    <p:sldId id="1011" r:id="rId13"/>
    <p:sldId id="1020" r:id="rId14"/>
    <p:sldId id="1012" r:id="rId15"/>
    <p:sldId id="1014" r:id="rId16"/>
    <p:sldId id="1016" r:id="rId17"/>
    <p:sldId id="1028" r:id="rId18"/>
    <p:sldId id="1029" r:id="rId19"/>
    <p:sldId id="1023" r:id="rId20"/>
    <p:sldId id="1019" r:id="rId21"/>
    <p:sldId id="1025" r:id="rId22"/>
    <p:sldId id="1024" r:id="rId23"/>
    <p:sldId id="1017" r:id="rId24"/>
    <p:sldId id="1026" r:id="rId25"/>
    <p:sldId id="1000" r:id="rId26"/>
    <p:sldId id="1001" r:id="rId27"/>
    <p:sldId id="1027" r:id="rId28"/>
    <p:sldId id="308" r:id="rId29"/>
    <p:sldId id="309" r:id="rId30"/>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74" autoAdjust="0"/>
    <p:restoredTop sz="94829" autoAdjust="0"/>
  </p:normalViewPr>
  <p:slideViewPr>
    <p:cSldViewPr>
      <p:cViewPr varScale="1">
        <p:scale>
          <a:sx n="152" d="100"/>
          <a:sy n="152" d="100"/>
        </p:scale>
        <p:origin x="2368" y="17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21</a:t>
            </a:fld>
            <a:endParaRPr lang="en-US"/>
          </a:p>
        </p:txBody>
      </p:sp>
    </p:spTree>
    <p:extLst>
      <p:ext uri="{BB962C8B-B14F-4D97-AF65-F5344CB8AC3E}">
        <p14:creationId xmlns:p14="http://schemas.microsoft.com/office/powerpoint/2010/main" val="342253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22</a:t>
            </a:fld>
            <a:endParaRPr lang="en-US"/>
          </a:p>
        </p:txBody>
      </p:sp>
    </p:spTree>
    <p:extLst>
      <p:ext uri="{BB962C8B-B14F-4D97-AF65-F5344CB8AC3E}">
        <p14:creationId xmlns:p14="http://schemas.microsoft.com/office/powerpoint/2010/main" val="230029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23</a:t>
            </a:fld>
            <a:endParaRPr lang="en-US"/>
          </a:p>
        </p:txBody>
      </p:sp>
    </p:spTree>
    <p:extLst>
      <p:ext uri="{BB962C8B-B14F-4D97-AF65-F5344CB8AC3E}">
        <p14:creationId xmlns:p14="http://schemas.microsoft.com/office/powerpoint/2010/main" val="22906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6</a:t>
            </a:fld>
            <a:endParaRPr lang="en-US"/>
          </a:p>
        </p:txBody>
      </p:sp>
    </p:spTree>
    <p:extLst>
      <p:ext uri="{BB962C8B-B14F-4D97-AF65-F5344CB8AC3E}">
        <p14:creationId xmlns:p14="http://schemas.microsoft.com/office/powerpoint/2010/main" val="50574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14</a:t>
            </a:fld>
            <a:endParaRPr lang="en-US"/>
          </a:p>
        </p:txBody>
      </p:sp>
    </p:spTree>
    <p:extLst>
      <p:ext uri="{BB962C8B-B14F-4D97-AF65-F5344CB8AC3E}">
        <p14:creationId xmlns:p14="http://schemas.microsoft.com/office/powerpoint/2010/main" val="7794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15</a:t>
            </a:fld>
            <a:endParaRPr lang="en-US"/>
          </a:p>
        </p:txBody>
      </p:sp>
    </p:spTree>
    <p:extLst>
      <p:ext uri="{BB962C8B-B14F-4D97-AF65-F5344CB8AC3E}">
        <p14:creationId xmlns:p14="http://schemas.microsoft.com/office/powerpoint/2010/main" val="228375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16</a:t>
            </a:fld>
            <a:endParaRPr lang="en-US"/>
          </a:p>
        </p:txBody>
      </p:sp>
    </p:spTree>
    <p:extLst>
      <p:ext uri="{BB962C8B-B14F-4D97-AF65-F5344CB8AC3E}">
        <p14:creationId xmlns:p14="http://schemas.microsoft.com/office/powerpoint/2010/main" val="211807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17</a:t>
            </a:fld>
            <a:endParaRPr lang="en-US"/>
          </a:p>
        </p:txBody>
      </p:sp>
    </p:spTree>
    <p:extLst>
      <p:ext uri="{BB962C8B-B14F-4D97-AF65-F5344CB8AC3E}">
        <p14:creationId xmlns:p14="http://schemas.microsoft.com/office/powerpoint/2010/main" val="289016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18</a:t>
            </a:fld>
            <a:endParaRPr lang="en-US"/>
          </a:p>
        </p:txBody>
      </p:sp>
    </p:spTree>
    <p:extLst>
      <p:ext uri="{BB962C8B-B14F-4D97-AF65-F5344CB8AC3E}">
        <p14:creationId xmlns:p14="http://schemas.microsoft.com/office/powerpoint/2010/main" val="16964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19</a:t>
            </a:fld>
            <a:endParaRPr lang="en-US"/>
          </a:p>
        </p:txBody>
      </p:sp>
    </p:spTree>
    <p:extLst>
      <p:ext uri="{BB962C8B-B14F-4D97-AF65-F5344CB8AC3E}">
        <p14:creationId xmlns:p14="http://schemas.microsoft.com/office/powerpoint/2010/main" val="116908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20</a:t>
            </a:fld>
            <a:endParaRPr lang="en-US"/>
          </a:p>
        </p:txBody>
      </p:sp>
    </p:spTree>
    <p:extLst>
      <p:ext uri="{BB962C8B-B14F-4D97-AF65-F5344CB8AC3E}">
        <p14:creationId xmlns:p14="http://schemas.microsoft.com/office/powerpoint/2010/main" val="51164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45025" y="1535112"/>
            <a:ext cx="4041775" cy="639765"/>
          </a:xfrm>
          <a:prstGeom prst="rect">
            <a:avLst/>
          </a:prstGeom>
        </p:spPr>
        <p:txBody>
          <a:bodyPr anchor="b"/>
          <a:lstStyle/>
          <a:p>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414848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4609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834516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0" y="273050"/>
            <a:ext cx="3008316"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73050"/>
            <a:ext cx="5111750"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785841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4800600"/>
            <a:ext cx="5486403" cy="566738"/>
          </a:xfrm>
          <a:prstGeom prst="rect">
            <a:avLst/>
          </a:prstGeom>
        </p:spPr>
        <p:txBody>
          <a:bodyPr anchor="b"/>
          <a:lstStyle>
            <a:lvl1pPr algn="l">
              <a:defRPr sz="2000" b="1"/>
            </a:lvl1pPr>
          </a:lstStyle>
          <a:p>
            <a:r>
              <a:t>标题文本</a:t>
            </a:r>
          </a:p>
        </p:txBody>
      </p:sp>
      <p:sp>
        <p:nvSpPr>
          <p:cNvPr id="83" name="Picture Placeholder 2"/>
          <p:cNvSpPr>
            <a:spLocks noGrp="1"/>
          </p:cNvSpPr>
          <p:nvPr>
            <p:ph type="pic" sz="half" idx="13"/>
          </p:nvPr>
        </p:nvSpPr>
        <p:spPr>
          <a:xfrm>
            <a:off x="1792288" y="612775"/>
            <a:ext cx="5486403" cy="4114800"/>
          </a:xfrm>
          <a:prstGeom prst="rect">
            <a:avLst/>
          </a:prstGeom>
        </p:spPr>
        <p:txBody>
          <a:bodyPr lIns="91439" tIns="45719" rIns="91439" bIns="45719">
            <a:noAutofit/>
          </a:bodyPr>
          <a:lstStyle/>
          <a:p>
            <a:endParaRPr/>
          </a:p>
        </p:txBody>
      </p:sp>
      <p:sp>
        <p:nvSpPr>
          <p:cNvPr id="84" name="正文级别 1…"/>
          <p:cNvSpPr txBox="1">
            <a:spLocks noGrp="1"/>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15319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96193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629400" y="274638"/>
            <a:ext cx="2057400" cy="5851527"/>
          </a:xfrm>
          <a:prstGeom prst="rect">
            <a:avLst/>
          </a:prstGeom>
        </p:spPr>
        <p:txBody>
          <a:bodyPr/>
          <a:lstStyle/>
          <a:p>
            <a:r>
              <a:t>标题文本</a:t>
            </a:r>
          </a:p>
        </p:txBody>
      </p:sp>
      <p:sp>
        <p:nvSpPr>
          <p:cNvPr id="102" name="正文级别 1…"/>
          <p:cNvSpPr txBox="1">
            <a:spLocks noGrp="1"/>
          </p:cNvSpPr>
          <p:nvPr>
            <p:ph type="body" idx="1"/>
          </p:nvPr>
        </p:nvSpPr>
        <p:spPr>
          <a:xfrm>
            <a:off x="457200" y="274638"/>
            <a:ext cx="6019800" cy="585152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08979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403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2130425"/>
            <a:ext cx="7772400" cy="1470025"/>
          </a:xfrm>
          <a:prstGeom prst="rect">
            <a:avLst/>
          </a:prstGeom>
        </p:spPr>
        <p:txBody>
          <a:bodyPr/>
          <a:lstStyle/>
          <a:p>
            <a:r>
              <a:t>标题文本</a:t>
            </a:r>
          </a:p>
        </p:txBody>
      </p:sp>
      <p:sp>
        <p:nvSpPr>
          <p:cNvPr id="12" name="正文级别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96786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108773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833694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258566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7"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61963967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cw.mit.edu/courses/electrical-engineering-and-computer-science/6-006-introduction-to-algorithms-fall-2011/lecture-videos/MIT6_006F11_lec13.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cw.mit.edu/courses/electrical-engineering-and-computer-science/6-006-introduction-to-algorithms-fall-2011/lecture-videos/MIT6_006F11_lec16.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e0409763@u.nus.edu" TargetMode="External"/><Relationship Id="rId2" Type="http://schemas.openxmlformats.org/officeDocument/2006/relationships/hyperlink" Target="mailto:e0546081@u.nus.ed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518349"/>
            <a:ext cx="9138417" cy="13716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CS4225/CS5425 Big Data Systems for Data Science</a:t>
            </a:r>
          </a:p>
        </p:txBody>
      </p:sp>
      <p:sp>
        <p:nvSpPr>
          <p:cNvPr id="7" name="Rectangle 14"/>
          <p:cNvSpPr>
            <a:spLocks noChangeArrowheads="1"/>
          </p:cNvSpPr>
          <p:nvPr/>
        </p:nvSpPr>
        <p:spPr bwMode="auto">
          <a:xfrm>
            <a:off x="0" y="3124200"/>
            <a:ext cx="8991600" cy="914400"/>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Assignment 2: Spark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18422"/>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you only need to focus on two types of data, i.e., node data and road data.</a:t>
            </a:r>
          </a:p>
          <a:p>
            <a:pPr marL="914400" lvl="1" indent="-457200">
              <a:lnSpc>
                <a:spcPct val="80000"/>
              </a:lnSpc>
              <a:defRPr sz="2400"/>
            </a:pPr>
            <a:r>
              <a:rPr lang="en-US" sz="2400" dirty="0">
                <a:latin typeface="Calibri" panose="020F0502020204030204" pitchFamily="34" charset="0"/>
                <a:cs typeface="Calibri" panose="020F0502020204030204" pitchFamily="34" charset="0"/>
              </a:rPr>
              <a:t>A node data represents a location. It will start with </a:t>
            </a:r>
            <a:r>
              <a:rPr lang="en-US" dirty="0"/>
              <a:t>'</a:t>
            </a:r>
            <a:r>
              <a:rPr lang="en-US" sz="2400" dirty="0">
                <a:latin typeface="Calibri" panose="020F0502020204030204" pitchFamily="34" charset="0"/>
                <a:cs typeface="Calibri" panose="020F0502020204030204" pitchFamily="34" charset="0"/>
              </a:rPr>
              <a:t>&lt;node</a:t>
            </a:r>
            <a:r>
              <a:rPr lang="en-US" dirty="0"/>
              <a:t>'  </a:t>
            </a:r>
            <a:r>
              <a:rPr lang="en-US" sz="2400" dirty="0">
                <a:latin typeface="Calibri" panose="020F0502020204030204" pitchFamily="34" charset="0"/>
                <a:cs typeface="Calibri" panose="020F0502020204030204" pitchFamily="34" charset="0"/>
              </a:rPr>
              <a:t>and end with </a:t>
            </a:r>
            <a:r>
              <a:rPr lang="en-US" dirty="0"/>
              <a:t>‘</a:t>
            </a:r>
            <a:r>
              <a:rPr lang="en-US" sz="2400" dirty="0">
                <a:latin typeface="Calibri" panose="020F0502020204030204" pitchFamily="34" charset="0"/>
                <a:cs typeface="Calibri" panose="020F0502020204030204" pitchFamily="34" charset="0"/>
              </a:rPr>
              <a:t>/&gt;</a:t>
            </a:r>
            <a:r>
              <a:rPr lang="en-US" dirty="0"/>
              <a:t>' or '&lt;/node&gt;',</a:t>
            </a:r>
            <a:r>
              <a:rPr lang="en-US" sz="2400" dirty="0">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mn-ea"/>
                <a:cs typeface="Calibri" panose="020F0502020204030204" pitchFamily="34" charset="0"/>
              </a:rPr>
              <a:t>the id for each node is </a:t>
            </a:r>
            <a:r>
              <a:rPr lang="en-US" sz="2400" dirty="0">
                <a:solidFill>
                  <a:srgbClr val="FF0000"/>
                </a:solidFill>
                <a:latin typeface="Calibri" panose="020F0502020204030204" pitchFamily="34" charset="0"/>
                <a:ea typeface="+mn-ea"/>
                <a:cs typeface="Calibri" panose="020F0502020204030204" pitchFamily="34" charset="0"/>
              </a:rPr>
              <a:t>unique</a:t>
            </a:r>
            <a:r>
              <a:rPr lang="en-US" sz="2400" dirty="0">
                <a:latin typeface="Calibri" panose="020F0502020204030204" pitchFamily="34" charset="0"/>
                <a:cs typeface="Calibri" panose="020F0502020204030204" pitchFamily="34" charset="0"/>
              </a:rPr>
              <a:t>. You need to extract the id, latitude and longitude information for each node.</a:t>
            </a:r>
          </a:p>
          <a:p>
            <a:pPr marL="914400" lvl="1" indent="-457200">
              <a:lnSpc>
                <a:spcPct val="80000"/>
              </a:lnSpc>
              <a:defRPr sz="2400"/>
            </a:pP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10</a:t>
            </a:fld>
            <a:endParaRPr lang="en-US"/>
          </a:p>
        </p:txBody>
      </p:sp>
      <p:pic>
        <p:nvPicPr>
          <p:cNvPr id="6" name="Picture 5">
            <a:extLst>
              <a:ext uri="{FF2B5EF4-FFF2-40B4-BE49-F238E27FC236}">
                <a16:creationId xmlns:a16="http://schemas.microsoft.com/office/drawing/2014/main" id="{15A0E993-546B-394A-BDD7-C2410E9CC4E8}"/>
              </a:ext>
            </a:extLst>
          </p:cNvPr>
          <p:cNvPicPr>
            <a:picLocks noChangeAspect="1"/>
          </p:cNvPicPr>
          <p:nvPr/>
        </p:nvPicPr>
        <p:blipFill>
          <a:blip r:embed="rId2"/>
          <a:stretch>
            <a:fillRect/>
          </a:stretch>
        </p:blipFill>
        <p:spPr>
          <a:xfrm>
            <a:off x="182461" y="3810053"/>
            <a:ext cx="8787196" cy="1068307"/>
          </a:xfrm>
          <a:prstGeom prst="rect">
            <a:avLst/>
          </a:prstGeom>
        </p:spPr>
      </p:pic>
      <p:sp>
        <p:nvSpPr>
          <p:cNvPr id="23" name="Straight Arrow Connector 8">
            <a:extLst>
              <a:ext uri="{FF2B5EF4-FFF2-40B4-BE49-F238E27FC236}">
                <a16:creationId xmlns:a16="http://schemas.microsoft.com/office/drawing/2014/main" id="{F2ED4E0E-DB1A-6949-94FC-F3EAFCB88629}"/>
              </a:ext>
            </a:extLst>
          </p:cNvPr>
          <p:cNvSpPr/>
          <p:nvPr/>
        </p:nvSpPr>
        <p:spPr>
          <a:xfrm flipV="1">
            <a:off x="990600" y="4114800"/>
            <a:ext cx="71506" cy="1230312"/>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4" name="TextBox 6">
            <a:extLst>
              <a:ext uri="{FF2B5EF4-FFF2-40B4-BE49-F238E27FC236}">
                <a16:creationId xmlns:a16="http://schemas.microsoft.com/office/drawing/2014/main" id="{77B2E872-0C86-024D-8338-15FEF7974702}"/>
              </a:ext>
            </a:extLst>
          </p:cNvPr>
          <p:cNvSpPr txBox="1"/>
          <p:nvPr/>
        </p:nvSpPr>
        <p:spPr>
          <a:xfrm>
            <a:off x="609600" y="5290190"/>
            <a:ext cx="1519306"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Node id</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5" name="Straight Arrow Connector 8">
            <a:extLst>
              <a:ext uri="{FF2B5EF4-FFF2-40B4-BE49-F238E27FC236}">
                <a16:creationId xmlns:a16="http://schemas.microsoft.com/office/drawing/2014/main" id="{DC7E8EFE-867A-3348-9573-35C123DC21E4}"/>
              </a:ext>
            </a:extLst>
          </p:cNvPr>
          <p:cNvSpPr/>
          <p:nvPr/>
        </p:nvSpPr>
        <p:spPr>
          <a:xfrm flipV="1">
            <a:off x="6858000" y="4114800"/>
            <a:ext cx="347968" cy="1241718"/>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 name="TextBox 6">
            <a:extLst>
              <a:ext uri="{FF2B5EF4-FFF2-40B4-BE49-F238E27FC236}">
                <a16:creationId xmlns:a16="http://schemas.microsoft.com/office/drawing/2014/main" id="{16B7B9AA-AFD1-D24A-B87D-5C5EDF7705CF}"/>
              </a:ext>
            </a:extLst>
          </p:cNvPr>
          <p:cNvSpPr txBox="1"/>
          <p:nvPr/>
        </p:nvSpPr>
        <p:spPr>
          <a:xfrm>
            <a:off x="6558268" y="5301596"/>
            <a:ext cx="9144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latitude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9" name="Straight Arrow Connector 8">
            <a:extLst>
              <a:ext uri="{FF2B5EF4-FFF2-40B4-BE49-F238E27FC236}">
                <a16:creationId xmlns:a16="http://schemas.microsoft.com/office/drawing/2014/main" id="{7D6F8F42-934C-EF4D-B753-7D9211CD329D}"/>
              </a:ext>
            </a:extLst>
          </p:cNvPr>
          <p:cNvSpPr/>
          <p:nvPr/>
        </p:nvSpPr>
        <p:spPr>
          <a:xfrm flipV="1">
            <a:off x="7996306" y="4114800"/>
            <a:ext cx="157094" cy="1230312"/>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0" name="TextBox 6">
            <a:extLst>
              <a:ext uri="{FF2B5EF4-FFF2-40B4-BE49-F238E27FC236}">
                <a16:creationId xmlns:a16="http://schemas.microsoft.com/office/drawing/2014/main" id="{271C7ACD-9656-014D-8EF3-83E98086FEB1}"/>
              </a:ext>
            </a:extLst>
          </p:cNvPr>
          <p:cNvSpPr txBox="1"/>
          <p:nvPr/>
        </p:nvSpPr>
        <p:spPr>
          <a:xfrm>
            <a:off x="7655566" y="5301596"/>
            <a:ext cx="9144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longitude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2" name="Frame 11">
            <a:extLst>
              <a:ext uri="{FF2B5EF4-FFF2-40B4-BE49-F238E27FC236}">
                <a16:creationId xmlns:a16="http://schemas.microsoft.com/office/drawing/2014/main" id="{9330960E-88E5-724E-92E2-E1845647EF09}"/>
              </a:ext>
            </a:extLst>
          </p:cNvPr>
          <p:cNvSpPr/>
          <p:nvPr/>
        </p:nvSpPr>
        <p:spPr bwMode="auto">
          <a:xfrm flipV="1">
            <a:off x="152400" y="3886199"/>
            <a:ext cx="8787197" cy="533399"/>
          </a:xfrm>
          <a:prstGeom prst="frame">
            <a:avLst>
              <a:gd name="adj1" fmla="val 917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20739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you only need to focus on two types of data, i.e., node data and road data.</a:t>
            </a:r>
          </a:p>
          <a:p>
            <a:pPr marL="914400" lvl="1" indent="-457200">
              <a:lnSpc>
                <a:spcPct val="80000"/>
              </a:lnSpc>
              <a:defRPr sz="2400"/>
            </a:pPr>
            <a:r>
              <a:rPr lang="en-US" sz="2400" dirty="0">
                <a:latin typeface="Calibri" panose="020F0502020204030204" pitchFamily="34" charset="0"/>
                <a:cs typeface="Calibri" panose="020F0502020204030204" pitchFamily="34" charset="0"/>
              </a:rPr>
              <a:t>A road data represents a way that connect multiple nodes. It will start with </a:t>
            </a:r>
            <a:r>
              <a:rPr lang="en-US" dirty="0"/>
              <a:t>'</a:t>
            </a:r>
            <a:r>
              <a:rPr lang="en-US" sz="2400" dirty="0">
                <a:latin typeface="Calibri" panose="020F0502020204030204" pitchFamily="34" charset="0"/>
                <a:cs typeface="Calibri" panose="020F0502020204030204" pitchFamily="34" charset="0"/>
              </a:rPr>
              <a:t>&lt;way</a:t>
            </a:r>
            <a:r>
              <a:rPr lang="en-US" dirty="0"/>
              <a:t>'  </a:t>
            </a:r>
            <a:r>
              <a:rPr lang="en-US" sz="2400" dirty="0">
                <a:latin typeface="Calibri" panose="020F0502020204030204" pitchFamily="34" charset="0"/>
                <a:cs typeface="Calibri" panose="020F0502020204030204" pitchFamily="34" charset="0"/>
              </a:rPr>
              <a:t>and end with </a:t>
            </a:r>
            <a:r>
              <a:rPr lang="en-US" dirty="0"/>
              <a:t>'&lt;/</a:t>
            </a:r>
            <a:r>
              <a:rPr lang="en-US" sz="2400" dirty="0">
                <a:solidFill>
                  <a:srgbClr val="000000"/>
                </a:solidFill>
                <a:latin typeface="Calibri" panose="020F0502020204030204" pitchFamily="34" charset="0"/>
                <a:ea typeface="+mn-ea"/>
                <a:cs typeface="Calibri" panose="020F0502020204030204" pitchFamily="34" charset="0"/>
              </a:rPr>
              <a:t>way</a:t>
            </a:r>
            <a:r>
              <a:rPr lang="en-US" dirty="0"/>
              <a:t>&gt;',</a:t>
            </a:r>
            <a:r>
              <a:rPr lang="en-US" sz="2400" dirty="0">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mn-ea"/>
                <a:cs typeface="Calibri" panose="020F0502020204030204" pitchFamily="34" charset="0"/>
              </a:rPr>
              <a:t>the id for each way is </a:t>
            </a:r>
            <a:r>
              <a:rPr lang="en-US" sz="2400" dirty="0">
                <a:solidFill>
                  <a:srgbClr val="FF0000"/>
                </a:solidFill>
                <a:latin typeface="Calibri" panose="020F0502020204030204" pitchFamily="34" charset="0"/>
                <a:ea typeface="+mn-ea"/>
                <a:cs typeface="Calibri" panose="020F0502020204030204" pitchFamily="34" charset="0"/>
              </a:rPr>
              <a:t>not</a:t>
            </a:r>
            <a:r>
              <a:rPr lang="en-US" sz="2400" dirty="0">
                <a:solidFill>
                  <a:srgbClr val="000000"/>
                </a:solidFill>
                <a:latin typeface="Calibri" panose="020F0502020204030204" pitchFamily="34" charset="0"/>
                <a:ea typeface="+mn-ea"/>
                <a:cs typeface="Calibri" panose="020F0502020204030204" pitchFamily="34" charset="0"/>
              </a:rPr>
              <a:t> </a:t>
            </a:r>
            <a:r>
              <a:rPr lang="en-US" sz="2400" dirty="0">
                <a:solidFill>
                  <a:srgbClr val="FF0000"/>
                </a:solidFill>
                <a:latin typeface="Calibri" panose="020F0502020204030204" pitchFamily="34" charset="0"/>
                <a:ea typeface="+mn-ea"/>
                <a:cs typeface="Calibri" panose="020F0502020204030204" pitchFamily="34" charset="0"/>
              </a:rPr>
              <a:t>unique</a:t>
            </a:r>
            <a:r>
              <a:rPr lang="en-US" sz="2400" dirty="0">
                <a:latin typeface="Calibri" panose="020F0502020204030204" pitchFamily="34" charset="0"/>
                <a:cs typeface="Calibri" panose="020F0502020204030204" pitchFamily="34" charset="0"/>
              </a:rPr>
              <a:t>. </a:t>
            </a: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we only consider the road data with a highway tag.</a:t>
            </a: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11</a:t>
            </a:fld>
            <a:endParaRPr lang="en-US"/>
          </a:p>
        </p:txBody>
      </p:sp>
      <p:pic>
        <p:nvPicPr>
          <p:cNvPr id="5" name="Picture 4">
            <a:extLst>
              <a:ext uri="{FF2B5EF4-FFF2-40B4-BE49-F238E27FC236}">
                <a16:creationId xmlns:a16="http://schemas.microsoft.com/office/drawing/2014/main" id="{08D12F00-C754-0645-8068-75B9E0AD6C5B}"/>
              </a:ext>
            </a:extLst>
          </p:cNvPr>
          <p:cNvPicPr>
            <a:picLocks noChangeAspect="1"/>
          </p:cNvPicPr>
          <p:nvPr/>
        </p:nvPicPr>
        <p:blipFill>
          <a:blip r:embed="rId2"/>
          <a:stretch>
            <a:fillRect/>
          </a:stretch>
        </p:blipFill>
        <p:spPr>
          <a:xfrm>
            <a:off x="155895" y="4460976"/>
            <a:ext cx="8226105" cy="1053721"/>
          </a:xfrm>
          <a:prstGeom prst="rect">
            <a:avLst/>
          </a:prstGeom>
        </p:spPr>
      </p:pic>
      <p:sp>
        <p:nvSpPr>
          <p:cNvPr id="13" name="Straight Arrow Connector 8">
            <a:extLst>
              <a:ext uri="{FF2B5EF4-FFF2-40B4-BE49-F238E27FC236}">
                <a16:creationId xmlns:a16="http://schemas.microsoft.com/office/drawing/2014/main" id="{4991E2FD-CF5D-9743-A22D-40B011E95B42}"/>
              </a:ext>
            </a:extLst>
          </p:cNvPr>
          <p:cNvSpPr/>
          <p:nvPr/>
        </p:nvSpPr>
        <p:spPr>
          <a:xfrm flipH="1" flipV="1">
            <a:off x="990600" y="5377836"/>
            <a:ext cx="762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4" name="TextBox 6">
            <a:extLst>
              <a:ext uri="{FF2B5EF4-FFF2-40B4-BE49-F238E27FC236}">
                <a16:creationId xmlns:a16="http://schemas.microsoft.com/office/drawing/2014/main" id="{3843D3DD-ADCF-B242-A8ED-EF28DA992392}"/>
              </a:ext>
            </a:extLst>
          </p:cNvPr>
          <p:cNvSpPr txBox="1"/>
          <p:nvPr/>
        </p:nvSpPr>
        <p:spPr>
          <a:xfrm>
            <a:off x="685800" y="5867400"/>
            <a:ext cx="1519306" cy="5847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Road data with highway tag</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32663436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8EB048-FB2C-B049-B307-D40FA24E8957}"/>
              </a:ext>
            </a:extLst>
          </p:cNvPr>
          <p:cNvPicPr>
            <a:picLocks noChangeAspect="1"/>
          </p:cNvPicPr>
          <p:nvPr/>
        </p:nvPicPr>
        <p:blipFill>
          <a:blip r:embed="rId2"/>
          <a:stretch>
            <a:fillRect/>
          </a:stretch>
        </p:blipFill>
        <p:spPr>
          <a:xfrm>
            <a:off x="170793" y="4553832"/>
            <a:ext cx="8347650" cy="1028700"/>
          </a:xfrm>
          <a:prstGeom prst="rect">
            <a:avLst/>
          </a:prstGeom>
        </p:spPr>
      </p:pic>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you only need to focus on two types of data, i.e., node data and road data.</a:t>
            </a:r>
          </a:p>
          <a:p>
            <a:pPr marL="914400" lvl="1" indent="-457200">
              <a:lnSpc>
                <a:spcPct val="80000"/>
              </a:lnSpc>
              <a:defRPr sz="2400"/>
            </a:pPr>
            <a:r>
              <a:rPr lang="en-US" sz="2400" dirty="0">
                <a:latin typeface="Calibri" panose="020F0502020204030204" pitchFamily="34" charset="0"/>
                <a:cs typeface="Calibri" panose="020F0502020204030204" pitchFamily="34" charset="0"/>
              </a:rPr>
              <a:t>A road data represents a way that connect multiple nodes. It will start with </a:t>
            </a:r>
            <a:r>
              <a:rPr lang="en-US" dirty="0"/>
              <a:t>'</a:t>
            </a:r>
            <a:r>
              <a:rPr lang="en-US" sz="2400" dirty="0">
                <a:latin typeface="Calibri" panose="020F0502020204030204" pitchFamily="34" charset="0"/>
                <a:cs typeface="Calibri" panose="020F0502020204030204" pitchFamily="34" charset="0"/>
              </a:rPr>
              <a:t>&lt;way</a:t>
            </a:r>
            <a:r>
              <a:rPr lang="en-US" dirty="0"/>
              <a:t>'  </a:t>
            </a:r>
            <a:r>
              <a:rPr lang="en-US" sz="2400" dirty="0">
                <a:latin typeface="Calibri" panose="020F0502020204030204" pitchFamily="34" charset="0"/>
                <a:cs typeface="Calibri" panose="020F0502020204030204" pitchFamily="34" charset="0"/>
              </a:rPr>
              <a:t>and end with </a:t>
            </a:r>
            <a:r>
              <a:rPr lang="en-US" dirty="0"/>
              <a:t>'&lt;/</a:t>
            </a:r>
            <a:r>
              <a:rPr lang="en-US" sz="2400" dirty="0">
                <a:solidFill>
                  <a:srgbClr val="000000"/>
                </a:solidFill>
                <a:latin typeface="Calibri" panose="020F0502020204030204" pitchFamily="34" charset="0"/>
                <a:ea typeface="+mn-ea"/>
                <a:cs typeface="Calibri" panose="020F0502020204030204" pitchFamily="34" charset="0"/>
              </a:rPr>
              <a:t>way</a:t>
            </a:r>
            <a:r>
              <a:rPr lang="en-US" dirty="0"/>
              <a:t>&gt;',</a:t>
            </a:r>
            <a:r>
              <a:rPr lang="en-US" sz="2400" dirty="0">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mn-ea"/>
                <a:cs typeface="Calibri" panose="020F0502020204030204" pitchFamily="34" charset="0"/>
              </a:rPr>
              <a:t>the id for each way is </a:t>
            </a:r>
            <a:r>
              <a:rPr lang="en-US" sz="2400" dirty="0">
                <a:solidFill>
                  <a:srgbClr val="FF0000"/>
                </a:solidFill>
                <a:latin typeface="Calibri" panose="020F0502020204030204" pitchFamily="34" charset="0"/>
                <a:ea typeface="+mn-ea"/>
                <a:cs typeface="Calibri" panose="020F0502020204030204" pitchFamily="34" charset="0"/>
              </a:rPr>
              <a:t>not</a:t>
            </a:r>
            <a:r>
              <a:rPr lang="en-US" sz="2400" dirty="0">
                <a:solidFill>
                  <a:srgbClr val="000000"/>
                </a:solidFill>
                <a:latin typeface="Calibri" panose="020F0502020204030204" pitchFamily="34" charset="0"/>
                <a:ea typeface="+mn-ea"/>
                <a:cs typeface="Calibri" panose="020F0502020204030204" pitchFamily="34" charset="0"/>
              </a:rPr>
              <a:t> </a:t>
            </a:r>
            <a:r>
              <a:rPr lang="en-US" sz="2400" dirty="0">
                <a:solidFill>
                  <a:srgbClr val="FF0000"/>
                </a:solidFill>
                <a:latin typeface="Calibri" panose="020F0502020204030204" pitchFamily="34" charset="0"/>
                <a:ea typeface="+mn-ea"/>
                <a:cs typeface="Calibri" panose="020F0502020204030204" pitchFamily="34" charset="0"/>
              </a:rPr>
              <a:t>unique</a:t>
            </a:r>
            <a:r>
              <a:rPr lang="en-US" sz="2400" dirty="0">
                <a:latin typeface="Calibri" panose="020F0502020204030204" pitchFamily="34" charset="0"/>
                <a:cs typeface="Calibri" panose="020F0502020204030204" pitchFamily="34" charset="0"/>
              </a:rPr>
              <a:t>. </a:t>
            </a: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we only consider the road data with a highway tag.</a:t>
            </a: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12</a:t>
            </a:fld>
            <a:endParaRPr lang="en-US"/>
          </a:p>
        </p:txBody>
      </p:sp>
      <p:sp>
        <p:nvSpPr>
          <p:cNvPr id="13" name="Straight Arrow Connector 8">
            <a:extLst>
              <a:ext uri="{FF2B5EF4-FFF2-40B4-BE49-F238E27FC236}">
                <a16:creationId xmlns:a16="http://schemas.microsoft.com/office/drawing/2014/main" id="{4991E2FD-CF5D-9743-A22D-40B011E95B42}"/>
              </a:ext>
            </a:extLst>
          </p:cNvPr>
          <p:cNvSpPr/>
          <p:nvPr/>
        </p:nvSpPr>
        <p:spPr>
          <a:xfrm flipH="1" flipV="1">
            <a:off x="990600" y="5377836"/>
            <a:ext cx="762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4" name="TextBox 6">
            <a:extLst>
              <a:ext uri="{FF2B5EF4-FFF2-40B4-BE49-F238E27FC236}">
                <a16:creationId xmlns:a16="http://schemas.microsoft.com/office/drawing/2014/main" id="{3843D3DD-ADCF-B242-A8ED-EF28DA992392}"/>
              </a:ext>
            </a:extLst>
          </p:cNvPr>
          <p:cNvSpPr txBox="1"/>
          <p:nvPr/>
        </p:nvSpPr>
        <p:spPr>
          <a:xfrm>
            <a:off x="685800" y="5872700"/>
            <a:ext cx="2895600" cy="5847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Road data without highway tag</a:t>
            </a:r>
            <a:r>
              <a:rPr lang="en-US" kern="0" dirty="0">
                <a:solidFill>
                  <a:srgbClr val="000000"/>
                </a:solidFill>
                <a:latin typeface="Calibri"/>
                <a:cs typeface="Calibri"/>
                <a:sym typeface="Calibri"/>
              </a:rPr>
              <a:t>, you can ignore this road</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31841729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each road data, you need to extract all the nodes inside it. For each node, it will be reflected as &lt;</a:t>
            </a:r>
            <a:r>
              <a:rPr lang="en-US" sz="2400" dirty="0" err="1">
                <a:latin typeface="Calibri" panose="020F0502020204030204" pitchFamily="34" charset="0"/>
                <a:cs typeface="Calibri" panose="020F0502020204030204" pitchFamily="34" charset="0"/>
              </a:rPr>
              <a:t>nd</a:t>
            </a:r>
            <a:r>
              <a:rPr lang="en-US" sz="2400" dirty="0">
                <a:latin typeface="Calibri" panose="020F0502020204030204" pitchFamily="34" charset="0"/>
                <a:cs typeface="Calibri" panose="020F0502020204030204" pitchFamily="34" charset="0"/>
              </a:rPr>
              <a:t> ref=’</a:t>
            </a:r>
            <a:r>
              <a:rPr lang="en-US" sz="2400" dirty="0" err="1">
                <a:latin typeface="Calibri" panose="020F0502020204030204" pitchFamily="34" charset="0"/>
                <a:cs typeface="Calibri" panose="020F0502020204030204" pitchFamily="34" charset="0"/>
              </a:rPr>
              <a:t>unique_id</a:t>
            </a:r>
            <a:r>
              <a:rPr lang="en-US" sz="2400" dirty="0">
                <a:latin typeface="Calibri" panose="020F0502020204030204" pitchFamily="34" charset="0"/>
                <a:cs typeface="Calibri" panose="020F0502020204030204" pitchFamily="34" charset="0"/>
              </a:rPr>
              <a:t>’ /&gt;.</a:t>
            </a:r>
          </a:p>
          <a:p>
            <a:pPr marL="914400" lvl="1" indent="-457200">
              <a:lnSpc>
                <a:spcPct val="80000"/>
              </a:lnSpc>
              <a:defRPr sz="2400"/>
            </a:pPr>
            <a:r>
              <a:rPr lang="en-US" sz="2400" dirty="0">
                <a:latin typeface="Calibri" panose="020F0502020204030204" pitchFamily="34" charset="0"/>
                <a:cs typeface="Calibri" panose="020F0502020204030204" pitchFamily="34" charset="0"/>
              </a:rPr>
              <a:t>Only the adjacent nodes in the road data are directly connected to each other.</a:t>
            </a:r>
          </a:p>
          <a:p>
            <a:pPr marL="914400" lvl="1" indent="-457200">
              <a:lnSpc>
                <a:spcPct val="80000"/>
              </a:lnSpc>
              <a:defRPr sz="2400"/>
            </a:pP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13</a:t>
            </a:fld>
            <a:endParaRPr lang="en-US"/>
          </a:p>
        </p:txBody>
      </p:sp>
      <p:pic>
        <p:nvPicPr>
          <p:cNvPr id="5" name="Picture 4">
            <a:extLst>
              <a:ext uri="{FF2B5EF4-FFF2-40B4-BE49-F238E27FC236}">
                <a16:creationId xmlns:a16="http://schemas.microsoft.com/office/drawing/2014/main" id="{08D12F00-C754-0645-8068-75B9E0AD6C5B}"/>
              </a:ext>
            </a:extLst>
          </p:cNvPr>
          <p:cNvPicPr>
            <a:picLocks noChangeAspect="1"/>
          </p:cNvPicPr>
          <p:nvPr/>
        </p:nvPicPr>
        <p:blipFill>
          <a:blip r:embed="rId2"/>
          <a:stretch>
            <a:fillRect/>
          </a:stretch>
        </p:blipFill>
        <p:spPr>
          <a:xfrm>
            <a:off x="228600" y="3581400"/>
            <a:ext cx="8226105" cy="1053721"/>
          </a:xfrm>
          <a:prstGeom prst="rect">
            <a:avLst/>
          </a:prstGeom>
        </p:spPr>
      </p:pic>
      <p:sp>
        <p:nvSpPr>
          <p:cNvPr id="7" name="Frame 6">
            <a:extLst>
              <a:ext uri="{FF2B5EF4-FFF2-40B4-BE49-F238E27FC236}">
                <a16:creationId xmlns:a16="http://schemas.microsoft.com/office/drawing/2014/main" id="{3088D94D-0CDC-CB40-906E-469FF71300A7}"/>
              </a:ext>
            </a:extLst>
          </p:cNvPr>
          <p:cNvSpPr/>
          <p:nvPr/>
        </p:nvSpPr>
        <p:spPr bwMode="auto">
          <a:xfrm>
            <a:off x="342900" y="3733800"/>
            <a:ext cx="1562100" cy="174678"/>
          </a:xfrm>
          <a:prstGeom prst="frame">
            <a:avLst>
              <a:gd name="adj1" fmla="val 1436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TextBox 6">
            <a:extLst>
              <a:ext uri="{FF2B5EF4-FFF2-40B4-BE49-F238E27FC236}">
                <a16:creationId xmlns:a16="http://schemas.microsoft.com/office/drawing/2014/main" id="{4878E1B6-DCB4-6845-BB26-59D81BF26C01}"/>
              </a:ext>
            </a:extLst>
          </p:cNvPr>
          <p:cNvSpPr txBox="1"/>
          <p:nvPr/>
        </p:nvSpPr>
        <p:spPr>
          <a:xfrm>
            <a:off x="379252" y="4690634"/>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A node with id ‘1833982457’ </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5" name="Straight Arrow Connector 8">
            <a:extLst>
              <a:ext uri="{FF2B5EF4-FFF2-40B4-BE49-F238E27FC236}">
                <a16:creationId xmlns:a16="http://schemas.microsoft.com/office/drawing/2014/main" id="{CEC70C04-B1AD-7348-ADA3-0B29D533FE06}"/>
              </a:ext>
            </a:extLst>
          </p:cNvPr>
          <p:cNvSpPr/>
          <p:nvPr/>
        </p:nvSpPr>
        <p:spPr>
          <a:xfrm flipH="1" flipV="1">
            <a:off x="1621310" y="3908478"/>
            <a:ext cx="7425" cy="879043"/>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8" name="Oval 7">
            <a:extLst>
              <a:ext uri="{FF2B5EF4-FFF2-40B4-BE49-F238E27FC236}">
                <a16:creationId xmlns:a16="http://schemas.microsoft.com/office/drawing/2014/main" id="{AA6AD3C4-A939-6B4B-AD54-7F49C052902E}"/>
              </a:ext>
            </a:extLst>
          </p:cNvPr>
          <p:cNvSpPr/>
          <p:nvPr/>
        </p:nvSpPr>
        <p:spPr bwMode="auto">
          <a:xfrm>
            <a:off x="197840" y="5722593"/>
            <a:ext cx="1676400" cy="35649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1883982457</a:t>
            </a:r>
          </a:p>
        </p:txBody>
      </p:sp>
      <p:sp>
        <p:nvSpPr>
          <p:cNvPr id="26" name="Oval 25">
            <a:extLst>
              <a:ext uri="{FF2B5EF4-FFF2-40B4-BE49-F238E27FC236}">
                <a16:creationId xmlns:a16="http://schemas.microsoft.com/office/drawing/2014/main" id="{A49D2E7B-1E46-6645-9E3C-9F911256BFF2}"/>
              </a:ext>
            </a:extLst>
          </p:cNvPr>
          <p:cNvSpPr/>
          <p:nvPr/>
        </p:nvSpPr>
        <p:spPr bwMode="auto">
          <a:xfrm>
            <a:off x="2373735" y="5722593"/>
            <a:ext cx="1819013" cy="374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23254382457</a:t>
            </a:r>
          </a:p>
        </p:txBody>
      </p:sp>
      <p:sp>
        <p:nvSpPr>
          <p:cNvPr id="27" name="Oval 26">
            <a:extLst>
              <a:ext uri="{FF2B5EF4-FFF2-40B4-BE49-F238E27FC236}">
                <a16:creationId xmlns:a16="http://schemas.microsoft.com/office/drawing/2014/main" id="{B6AB9339-4F8B-314F-90D1-D4B85C0DC94F}"/>
              </a:ext>
            </a:extLst>
          </p:cNvPr>
          <p:cNvSpPr/>
          <p:nvPr/>
        </p:nvSpPr>
        <p:spPr bwMode="auto">
          <a:xfrm>
            <a:off x="4647850" y="5746760"/>
            <a:ext cx="1780214" cy="3409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charset="0"/>
              </a:rPr>
              <a:t>3674112907</a:t>
            </a:r>
          </a:p>
        </p:txBody>
      </p:sp>
      <p:sp>
        <p:nvSpPr>
          <p:cNvPr id="28" name="Oval 27">
            <a:extLst>
              <a:ext uri="{FF2B5EF4-FFF2-40B4-BE49-F238E27FC236}">
                <a16:creationId xmlns:a16="http://schemas.microsoft.com/office/drawing/2014/main" id="{10BE6151-3BB8-4E46-8A51-A12565242546}"/>
              </a:ext>
            </a:extLst>
          </p:cNvPr>
          <p:cNvSpPr/>
          <p:nvPr/>
        </p:nvSpPr>
        <p:spPr bwMode="auto">
          <a:xfrm>
            <a:off x="6771314" y="5744131"/>
            <a:ext cx="1744036" cy="3528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1555154266</a:t>
            </a:r>
          </a:p>
        </p:txBody>
      </p:sp>
      <p:cxnSp>
        <p:nvCxnSpPr>
          <p:cNvPr id="29" name="Curved Connector 28">
            <a:extLst>
              <a:ext uri="{FF2B5EF4-FFF2-40B4-BE49-F238E27FC236}">
                <a16:creationId xmlns:a16="http://schemas.microsoft.com/office/drawing/2014/main" id="{197B4C02-14C4-D040-A8DB-C49EA1188EC6}"/>
              </a:ext>
            </a:extLst>
          </p:cNvPr>
          <p:cNvCxnSpPr>
            <a:stCxn id="8" idx="7"/>
            <a:endCxn id="26" idx="1"/>
          </p:cNvCxnSpPr>
          <p:nvPr/>
        </p:nvCxnSpPr>
        <p:spPr bwMode="auto">
          <a:xfrm rot="16200000" flipH="1">
            <a:off x="2133116" y="5270421"/>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Curved Connector 29">
            <a:extLst>
              <a:ext uri="{FF2B5EF4-FFF2-40B4-BE49-F238E27FC236}">
                <a16:creationId xmlns:a16="http://schemas.microsoft.com/office/drawing/2014/main" id="{10F9D4AB-2A2B-EE4A-A875-DB3630F805DC}"/>
              </a:ext>
            </a:extLst>
          </p:cNvPr>
          <p:cNvCxnSpPr>
            <a:cxnSpLocks/>
            <a:stCxn id="26" idx="3"/>
            <a:endCxn id="8" idx="5"/>
          </p:cNvCxnSpPr>
          <p:nvPr/>
        </p:nvCxnSpPr>
        <p:spPr bwMode="auto">
          <a:xfrm rot="5400000" flipH="1">
            <a:off x="2126773" y="5528844"/>
            <a:ext cx="15313" cy="1011386"/>
          </a:xfrm>
          <a:prstGeom prst="curvedConnector3">
            <a:avLst>
              <a:gd name="adj1" fmla="val -1850944"/>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Curved Connector 35">
            <a:extLst>
              <a:ext uri="{FF2B5EF4-FFF2-40B4-BE49-F238E27FC236}">
                <a16:creationId xmlns:a16="http://schemas.microsoft.com/office/drawing/2014/main" id="{1A3766F4-8DAE-D84F-9ECB-DB4FFD2D276B}"/>
              </a:ext>
            </a:extLst>
          </p:cNvPr>
          <p:cNvCxnSpPr/>
          <p:nvPr/>
        </p:nvCxnSpPr>
        <p:spPr bwMode="auto">
          <a:xfrm rot="16200000" flipH="1">
            <a:off x="4399411" y="5239753"/>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Curved Connector 36">
            <a:extLst>
              <a:ext uri="{FF2B5EF4-FFF2-40B4-BE49-F238E27FC236}">
                <a16:creationId xmlns:a16="http://schemas.microsoft.com/office/drawing/2014/main" id="{240F2DBE-298E-B64A-8713-EA36230BD1D1}"/>
              </a:ext>
            </a:extLst>
          </p:cNvPr>
          <p:cNvCxnSpPr>
            <a:cxnSpLocks/>
          </p:cNvCxnSpPr>
          <p:nvPr/>
        </p:nvCxnSpPr>
        <p:spPr bwMode="auto">
          <a:xfrm rot="5400000" flipH="1">
            <a:off x="4403112" y="5549928"/>
            <a:ext cx="15313" cy="1011386"/>
          </a:xfrm>
          <a:prstGeom prst="curvedConnector3">
            <a:avLst>
              <a:gd name="adj1" fmla="val -1850944"/>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Curved Connector 37">
            <a:extLst>
              <a:ext uri="{FF2B5EF4-FFF2-40B4-BE49-F238E27FC236}">
                <a16:creationId xmlns:a16="http://schemas.microsoft.com/office/drawing/2014/main" id="{2F496F56-43A9-1746-AA0A-6AFF7A37DCA6}"/>
              </a:ext>
            </a:extLst>
          </p:cNvPr>
          <p:cNvCxnSpPr/>
          <p:nvPr/>
        </p:nvCxnSpPr>
        <p:spPr bwMode="auto">
          <a:xfrm rot="16200000" flipH="1">
            <a:off x="6603269" y="5277715"/>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Curved Connector 38">
            <a:extLst>
              <a:ext uri="{FF2B5EF4-FFF2-40B4-BE49-F238E27FC236}">
                <a16:creationId xmlns:a16="http://schemas.microsoft.com/office/drawing/2014/main" id="{0BFF8972-7E75-5640-BD12-FA4144ED1848}"/>
              </a:ext>
            </a:extLst>
          </p:cNvPr>
          <p:cNvCxnSpPr>
            <a:cxnSpLocks/>
          </p:cNvCxnSpPr>
          <p:nvPr/>
        </p:nvCxnSpPr>
        <p:spPr bwMode="auto">
          <a:xfrm rot="5400000" flipH="1">
            <a:off x="6620951" y="5568419"/>
            <a:ext cx="15313" cy="1011386"/>
          </a:xfrm>
          <a:prstGeom prst="curvedConnector3">
            <a:avLst>
              <a:gd name="adj1" fmla="val -1850944"/>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6">
            <a:extLst>
              <a:ext uri="{FF2B5EF4-FFF2-40B4-BE49-F238E27FC236}">
                <a16:creationId xmlns:a16="http://schemas.microsoft.com/office/drawing/2014/main" id="{FFF3BDF4-A633-B745-BEF1-646DE8E68280}"/>
              </a:ext>
            </a:extLst>
          </p:cNvPr>
          <p:cNvSpPr txBox="1"/>
          <p:nvPr/>
        </p:nvSpPr>
        <p:spPr>
          <a:xfrm>
            <a:off x="239086" y="5202630"/>
            <a:ext cx="3953662"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The final road graph of the example will be: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315131642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15044F79-0FDC-C04A-91A4-B9A1A697C068}"/>
              </a:ext>
            </a:extLst>
          </p:cNvPr>
          <p:cNvPicPr>
            <a:picLocks noChangeAspect="1"/>
          </p:cNvPicPr>
          <p:nvPr/>
        </p:nvPicPr>
        <p:blipFill>
          <a:blip r:embed="rId3"/>
          <a:stretch>
            <a:fillRect/>
          </a:stretch>
        </p:blipFill>
        <p:spPr>
          <a:xfrm>
            <a:off x="457200" y="3124200"/>
            <a:ext cx="8077200" cy="1758184"/>
          </a:xfrm>
          <a:prstGeom prst="rect">
            <a:avLst/>
          </a:prstGeom>
        </p:spPr>
      </p:pic>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A road is one-way if it has a </a:t>
            </a:r>
            <a:r>
              <a:rPr lang="en-US" sz="2400" dirty="0" err="1">
                <a:latin typeface="Calibri" panose="020F0502020204030204" pitchFamily="34" charset="0"/>
                <a:cs typeface="Calibri" panose="020F0502020204030204" pitchFamily="34" charset="0"/>
              </a:rPr>
              <a:t>oneway</a:t>
            </a:r>
            <a:r>
              <a:rPr lang="en-US" sz="2400" dirty="0">
                <a:latin typeface="Calibri" panose="020F0502020204030204" pitchFamily="34" charset="0"/>
                <a:cs typeface="Calibri" panose="020F0502020204030204" pitchFamily="34" charset="0"/>
              </a:rPr>
              <a:t> tag, i.e., the road data contain a line: &lt;tag k=‘</a:t>
            </a:r>
            <a:r>
              <a:rPr lang="en-US" sz="2400" dirty="0" err="1">
                <a:latin typeface="Calibri" panose="020F0502020204030204" pitchFamily="34" charset="0"/>
                <a:cs typeface="Calibri" panose="020F0502020204030204" pitchFamily="34" charset="0"/>
              </a:rPr>
              <a:t>oneway</a:t>
            </a:r>
            <a:r>
              <a:rPr lang="en-US" sz="2400" dirty="0">
                <a:latin typeface="Calibri" panose="020F0502020204030204" pitchFamily="34" charset="0"/>
                <a:cs typeface="Calibri" panose="020F0502020204030204" pitchFamily="34" charset="0"/>
              </a:rPr>
              <a:t>’ v=‘yes’ /&gt;.</a:t>
            </a:r>
          </a:p>
          <a:p>
            <a:pPr marL="914400" lvl="1" indent="-457200">
              <a:lnSpc>
                <a:spcPct val="80000"/>
              </a:lnSpc>
              <a:defRPr sz="2400"/>
            </a:pPr>
            <a:r>
              <a:rPr lang="en-US" sz="2400" dirty="0">
                <a:latin typeface="Calibri" panose="020F0502020204030204" pitchFamily="34" charset="0"/>
                <a:cs typeface="Calibri" panose="020F0502020204030204" pitchFamily="34" charset="0"/>
              </a:rPr>
              <a:t>The node in the road data is directly connected to node in the next line in one direction.</a:t>
            </a:r>
          </a:p>
          <a:p>
            <a:pPr marL="914400" lvl="1" indent="-457200">
              <a:lnSpc>
                <a:spcPct val="80000"/>
              </a:lnSpc>
              <a:defRPr sz="2400"/>
            </a:pP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14</a:t>
            </a:fld>
            <a:endParaRPr lang="en-US"/>
          </a:p>
        </p:txBody>
      </p:sp>
      <p:sp>
        <p:nvSpPr>
          <p:cNvPr id="7" name="Frame 6">
            <a:extLst>
              <a:ext uri="{FF2B5EF4-FFF2-40B4-BE49-F238E27FC236}">
                <a16:creationId xmlns:a16="http://schemas.microsoft.com/office/drawing/2014/main" id="{3088D94D-0CDC-CB40-906E-469FF71300A7}"/>
              </a:ext>
            </a:extLst>
          </p:cNvPr>
          <p:cNvSpPr/>
          <p:nvPr/>
        </p:nvSpPr>
        <p:spPr bwMode="auto">
          <a:xfrm>
            <a:off x="538993" y="4273407"/>
            <a:ext cx="1828488" cy="174678"/>
          </a:xfrm>
          <a:prstGeom prst="frame">
            <a:avLst>
              <a:gd name="adj1" fmla="val 1436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AA6AD3C4-A939-6B4B-AD54-7F49C052902E}"/>
              </a:ext>
            </a:extLst>
          </p:cNvPr>
          <p:cNvSpPr/>
          <p:nvPr/>
        </p:nvSpPr>
        <p:spPr bwMode="auto">
          <a:xfrm>
            <a:off x="197840" y="5950165"/>
            <a:ext cx="1676400" cy="35649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2370430100</a:t>
            </a:r>
          </a:p>
        </p:txBody>
      </p:sp>
      <p:sp>
        <p:nvSpPr>
          <p:cNvPr id="26" name="Oval 25">
            <a:extLst>
              <a:ext uri="{FF2B5EF4-FFF2-40B4-BE49-F238E27FC236}">
                <a16:creationId xmlns:a16="http://schemas.microsoft.com/office/drawing/2014/main" id="{A49D2E7B-1E46-6645-9E3C-9F911256BFF2}"/>
              </a:ext>
            </a:extLst>
          </p:cNvPr>
          <p:cNvSpPr/>
          <p:nvPr/>
        </p:nvSpPr>
        <p:spPr bwMode="auto">
          <a:xfrm>
            <a:off x="2373735" y="5950165"/>
            <a:ext cx="1819013" cy="374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8835282774</a:t>
            </a:r>
          </a:p>
        </p:txBody>
      </p:sp>
      <p:sp>
        <p:nvSpPr>
          <p:cNvPr id="27" name="Oval 26">
            <a:extLst>
              <a:ext uri="{FF2B5EF4-FFF2-40B4-BE49-F238E27FC236}">
                <a16:creationId xmlns:a16="http://schemas.microsoft.com/office/drawing/2014/main" id="{B6AB9339-4F8B-314F-90D1-D4B85C0DC94F}"/>
              </a:ext>
            </a:extLst>
          </p:cNvPr>
          <p:cNvSpPr/>
          <p:nvPr/>
        </p:nvSpPr>
        <p:spPr bwMode="auto">
          <a:xfrm>
            <a:off x="4647850" y="5974332"/>
            <a:ext cx="1780214" cy="3409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charset="0"/>
              </a:rPr>
              <a:t>7930531843</a:t>
            </a:r>
          </a:p>
        </p:txBody>
      </p:sp>
      <p:sp>
        <p:nvSpPr>
          <p:cNvPr id="28" name="Oval 27">
            <a:extLst>
              <a:ext uri="{FF2B5EF4-FFF2-40B4-BE49-F238E27FC236}">
                <a16:creationId xmlns:a16="http://schemas.microsoft.com/office/drawing/2014/main" id="{10BE6151-3BB8-4E46-8A51-A12565242546}"/>
              </a:ext>
            </a:extLst>
          </p:cNvPr>
          <p:cNvSpPr/>
          <p:nvPr/>
        </p:nvSpPr>
        <p:spPr bwMode="auto">
          <a:xfrm>
            <a:off x="6771314" y="5950165"/>
            <a:ext cx="1744036" cy="374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2370430098</a:t>
            </a:r>
          </a:p>
        </p:txBody>
      </p:sp>
      <p:cxnSp>
        <p:nvCxnSpPr>
          <p:cNvPr id="29" name="Curved Connector 28">
            <a:extLst>
              <a:ext uri="{FF2B5EF4-FFF2-40B4-BE49-F238E27FC236}">
                <a16:creationId xmlns:a16="http://schemas.microsoft.com/office/drawing/2014/main" id="{197B4C02-14C4-D040-A8DB-C49EA1188EC6}"/>
              </a:ext>
            </a:extLst>
          </p:cNvPr>
          <p:cNvCxnSpPr>
            <a:cxnSpLocks/>
            <a:stCxn id="8" idx="7"/>
            <a:endCxn id="26" idx="1"/>
          </p:cNvCxnSpPr>
          <p:nvPr/>
        </p:nvCxnSpPr>
        <p:spPr bwMode="auto">
          <a:xfrm rot="16200000" flipH="1">
            <a:off x="2133116" y="5497993"/>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Curved Connector 35">
            <a:extLst>
              <a:ext uri="{FF2B5EF4-FFF2-40B4-BE49-F238E27FC236}">
                <a16:creationId xmlns:a16="http://schemas.microsoft.com/office/drawing/2014/main" id="{1A3766F4-8DAE-D84F-9ECB-DB4FFD2D276B}"/>
              </a:ext>
            </a:extLst>
          </p:cNvPr>
          <p:cNvCxnSpPr/>
          <p:nvPr/>
        </p:nvCxnSpPr>
        <p:spPr bwMode="auto">
          <a:xfrm rot="16200000" flipH="1">
            <a:off x="4399411" y="5467325"/>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Curved Connector 37">
            <a:extLst>
              <a:ext uri="{FF2B5EF4-FFF2-40B4-BE49-F238E27FC236}">
                <a16:creationId xmlns:a16="http://schemas.microsoft.com/office/drawing/2014/main" id="{2F496F56-43A9-1746-AA0A-6AFF7A37DCA6}"/>
              </a:ext>
            </a:extLst>
          </p:cNvPr>
          <p:cNvCxnSpPr/>
          <p:nvPr/>
        </p:nvCxnSpPr>
        <p:spPr bwMode="auto">
          <a:xfrm rot="16200000" flipH="1">
            <a:off x="6603269" y="5505287"/>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6">
            <a:extLst>
              <a:ext uri="{FF2B5EF4-FFF2-40B4-BE49-F238E27FC236}">
                <a16:creationId xmlns:a16="http://schemas.microsoft.com/office/drawing/2014/main" id="{FFF3BDF4-A633-B745-BEF1-646DE8E68280}"/>
              </a:ext>
            </a:extLst>
          </p:cNvPr>
          <p:cNvSpPr txBox="1"/>
          <p:nvPr/>
        </p:nvSpPr>
        <p:spPr>
          <a:xfrm>
            <a:off x="239086" y="5430202"/>
            <a:ext cx="3953662"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The final road graph of the example will be: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1" name="TextBox 6">
            <a:extLst>
              <a:ext uri="{FF2B5EF4-FFF2-40B4-BE49-F238E27FC236}">
                <a16:creationId xmlns:a16="http://schemas.microsoft.com/office/drawing/2014/main" id="{6B719719-62F8-694B-B913-CF057B4EE216}"/>
              </a:ext>
            </a:extLst>
          </p:cNvPr>
          <p:cNvSpPr txBox="1"/>
          <p:nvPr/>
        </p:nvSpPr>
        <p:spPr>
          <a:xfrm>
            <a:off x="1777325" y="4852820"/>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Oneway</a:t>
            </a:r>
            <a:r>
              <a:rPr kumimoji="0" lang="en-US" sz="1600" b="0" i="0" u="none" strike="noStrike" kern="0" cap="none" spc="0" normalizeH="0" baseline="0" noProof="0" dirty="0">
                <a:ln>
                  <a:noFill/>
                </a:ln>
                <a:solidFill>
                  <a:srgbClr val="000000"/>
                </a:solidFill>
                <a:effectLst/>
                <a:uLnTx/>
                <a:uFillTx/>
                <a:latin typeface="Calibri"/>
                <a:cs typeface="Calibri"/>
                <a:sym typeface="Calibri"/>
              </a:rPr>
              <a:t> tag for the road</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2" name="Straight Arrow Connector 8">
            <a:extLst>
              <a:ext uri="{FF2B5EF4-FFF2-40B4-BE49-F238E27FC236}">
                <a16:creationId xmlns:a16="http://schemas.microsoft.com/office/drawing/2014/main" id="{B760362B-5D97-DA4C-A022-6F07F5EC3077}"/>
              </a:ext>
            </a:extLst>
          </p:cNvPr>
          <p:cNvSpPr/>
          <p:nvPr/>
        </p:nvSpPr>
        <p:spPr>
          <a:xfrm flipH="1" flipV="1">
            <a:off x="2367480" y="4448084"/>
            <a:ext cx="306160" cy="434298"/>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22451692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After constructing your</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road graph, you need to use the </a:t>
            </a:r>
            <a:r>
              <a:rPr lang="en-US" sz="2400" dirty="0">
                <a:latin typeface="Calibri" panose="020F0502020204030204" pitchFamily="34" charset="0"/>
                <a:cs typeface="Calibri" panose="020F0502020204030204" pitchFamily="34" charset="0"/>
              </a:rPr>
              <a:t>latitude and longitude information to calculated the length of every edge. You can use our supported </a:t>
            </a:r>
            <a:r>
              <a:rPr lang="en-US" sz="2400" dirty="0">
                <a:solidFill>
                  <a:srgbClr val="FF0000"/>
                </a:solidFill>
                <a:latin typeface="Calibri" panose="020F0502020204030204" pitchFamily="34" charset="0"/>
                <a:cs typeface="Calibri" panose="020F0502020204030204" pitchFamily="34" charset="0"/>
              </a:rPr>
              <a:t>distance</a:t>
            </a:r>
            <a:r>
              <a:rPr lang="en-US" sz="2400" dirty="0">
                <a:latin typeface="Calibri" panose="020F0502020204030204" pitchFamily="34" charset="0"/>
                <a:cs typeface="Calibri" panose="020F0502020204030204" pitchFamily="34" charset="0"/>
              </a:rPr>
              <a:t> function.</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15</a:t>
            </a:fld>
            <a:endParaRPr lang="en-US"/>
          </a:p>
        </p:txBody>
      </p:sp>
      <p:sp>
        <p:nvSpPr>
          <p:cNvPr id="5" name="Oval 4">
            <a:extLst>
              <a:ext uri="{FF2B5EF4-FFF2-40B4-BE49-F238E27FC236}">
                <a16:creationId xmlns:a16="http://schemas.microsoft.com/office/drawing/2014/main" id="{CFB0A2BC-5BF0-C349-A687-022A1545205B}"/>
              </a:ext>
            </a:extLst>
          </p:cNvPr>
          <p:cNvSpPr/>
          <p:nvPr/>
        </p:nvSpPr>
        <p:spPr bwMode="auto">
          <a:xfrm>
            <a:off x="1338876" y="4036176"/>
            <a:ext cx="1932590" cy="356494"/>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Arial" charset="0"/>
              </a:rPr>
              <a:t>a</a:t>
            </a:r>
            <a:r>
              <a:rPr kumimoji="0" lang="en-US" sz="1400" b="1" i="0" u="none" strike="noStrike" cap="none" normalizeH="0" baseline="0" dirty="0">
                <a:ln>
                  <a:noFill/>
                </a:ln>
                <a:solidFill>
                  <a:schemeClr val="bg1"/>
                </a:solidFill>
                <a:effectLst/>
                <a:latin typeface="Arial" charset="0"/>
              </a:rPr>
              <a:t>, </a:t>
            </a:r>
            <a:r>
              <a:rPr kumimoji="0" lang="en-US" sz="1400" b="1" i="0" u="none" strike="noStrike" cap="none" normalizeH="0" baseline="0" dirty="0" err="1">
                <a:ln>
                  <a:noFill/>
                </a:ln>
                <a:solidFill>
                  <a:schemeClr val="bg1"/>
                </a:solidFill>
                <a:effectLst/>
                <a:latin typeface="Arial" charset="0"/>
              </a:rPr>
              <a:t>lat_a</a:t>
            </a:r>
            <a:r>
              <a:rPr kumimoji="0" lang="en-US" sz="1400" b="1" i="0" u="none" strike="noStrike" cap="none" normalizeH="0" baseline="0" dirty="0">
                <a:ln>
                  <a:noFill/>
                </a:ln>
                <a:solidFill>
                  <a:schemeClr val="bg1"/>
                </a:solidFill>
                <a:effectLst/>
                <a:latin typeface="Arial" charset="0"/>
              </a:rPr>
              <a:t>, </a:t>
            </a:r>
            <a:r>
              <a:rPr kumimoji="0" lang="en-US" sz="1400" b="1" i="0" u="none" strike="noStrike" cap="none" normalizeH="0" baseline="0" dirty="0" err="1">
                <a:ln>
                  <a:noFill/>
                </a:ln>
                <a:solidFill>
                  <a:schemeClr val="bg1"/>
                </a:solidFill>
                <a:effectLst/>
                <a:latin typeface="Arial" charset="0"/>
              </a:rPr>
              <a:t>lon_a</a:t>
            </a:r>
            <a:endParaRPr kumimoji="0" lang="en-US" sz="1400" b="1" i="0" u="none" strike="noStrike" cap="none" normalizeH="0" baseline="0" dirty="0">
              <a:ln>
                <a:noFill/>
              </a:ln>
              <a:solidFill>
                <a:schemeClr val="bg1"/>
              </a:solidFill>
              <a:effectLst/>
              <a:latin typeface="Arial" charset="0"/>
            </a:endParaRPr>
          </a:p>
        </p:txBody>
      </p:sp>
      <p:sp>
        <p:nvSpPr>
          <p:cNvPr id="6" name="Oval 5">
            <a:extLst>
              <a:ext uri="{FF2B5EF4-FFF2-40B4-BE49-F238E27FC236}">
                <a16:creationId xmlns:a16="http://schemas.microsoft.com/office/drawing/2014/main" id="{9B148178-33AA-EA4E-A41B-B345F91C19E9}"/>
              </a:ext>
            </a:extLst>
          </p:cNvPr>
          <p:cNvSpPr/>
          <p:nvPr/>
        </p:nvSpPr>
        <p:spPr bwMode="auto">
          <a:xfrm>
            <a:off x="3514771" y="4036176"/>
            <a:ext cx="2042695" cy="374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b, </a:t>
            </a:r>
            <a:r>
              <a:rPr lang="en-US" sz="1400" dirty="0" err="1">
                <a:solidFill>
                  <a:schemeClr val="bg1"/>
                </a:solidFill>
                <a:latin typeface="Arial" charset="0"/>
              </a:rPr>
              <a:t>lat_b</a:t>
            </a:r>
            <a:r>
              <a:rPr lang="en-US" sz="1400" dirty="0">
                <a:solidFill>
                  <a:schemeClr val="bg1"/>
                </a:solidFill>
                <a:latin typeface="Arial" charset="0"/>
              </a:rPr>
              <a:t>, </a:t>
            </a:r>
            <a:r>
              <a:rPr lang="en-US" sz="1400" dirty="0" err="1">
                <a:solidFill>
                  <a:schemeClr val="bg1"/>
                </a:solidFill>
                <a:latin typeface="Arial" charset="0"/>
              </a:rPr>
              <a:t>lon_b</a:t>
            </a:r>
            <a:endParaRPr lang="en-US" sz="1400" dirty="0">
              <a:solidFill>
                <a:schemeClr val="bg1"/>
              </a:solidFill>
              <a:latin typeface="Arial" charset="0"/>
            </a:endParaRPr>
          </a:p>
        </p:txBody>
      </p:sp>
      <p:sp>
        <p:nvSpPr>
          <p:cNvPr id="7" name="Oval 6">
            <a:extLst>
              <a:ext uri="{FF2B5EF4-FFF2-40B4-BE49-F238E27FC236}">
                <a16:creationId xmlns:a16="http://schemas.microsoft.com/office/drawing/2014/main" id="{D316D2FE-FCD7-9743-85CC-3F60ECBCA4A6}"/>
              </a:ext>
            </a:extLst>
          </p:cNvPr>
          <p:cNvSpPr/>
          <p:nvPr/>
        </p:nvSpPr>
        <p:spPr bwMode="auto">
          <a:xfrm>
            <a:off x="5788886" y="4081881"/>
            <a:ext cx="1902180" cy="31945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bg1"/>
                </a:solidFill>
                <a:latin typeface="Arial" charset="0"/>
              </a:rPr>
              <a:t>c, </a:t>
            </a:r>
            <a:r>
              <a:rPr lang="en-US" sz="1400" dirty="0" err="1">
                <a:solidFill>
                  <a:schemeClr val="bg1"/>
                </a:solidFill>
                <a:latin typeface="Arial" charset="0"/>
              </a:rPr>
              <a:t>lat_c</a:t>
            </a:r>
            <a:r>
              <a:rPr lang="en-US" sz="1400" dirty="0">
                <a:solidFill>
                  <a:schemeClr val="bg1"/>
                </a:solidFill>
                <a:latin typeface="Arial" charset="0"/>
              </a:rPr>
              <a:t>, </a:t>
            </a:r>
            <a:r>
              <a:rPr lang="en-US" sz="1400" dirty="0" err="1">
                <a:solidFill>
                  <a:schemeClr val="bg1"/>
                </a:solidFill>
                <a:latin typeface="Arial" charset="0"/>
              </a:rPr>
              <a:t>lob_c</a:t>
            </a:r>
            <a:endParaRPr lang="en-US" sz="1400" dirty="0">
              <a:solidFill>
                <a:schemeClr val="bg1"/>
              </a:solidFill>
              <a:latin typeface="Arial" charset="0"/>
            </a:endParaRPr>
          </a:p>
        </p:txBody>
      </p:sp>
      <p:cxnSp>
        <p:nvCxnSpPr>
          <p:cNvPr id="9" name="Curved Connector 8">
            <a:extLst>
              <a:ext uri="{FF2B5EF4-FFF2-40B4-BE49-F238E27FC236}">
                <a16:creationId xmlns:a16="http://schemas.microsoft.com/office/drawing/2014/main" id="{EA4DFDF2-AE7C-E74A-9965-0BA572CB3954}"/>
              </a:ext>
            </a:extLst>
          </p:cNvPr>
          <p:cNvCxnSpPr>
            <a:cxnSpLocks/>
            <a:stCxn id="5" idx="7"/>
            <a:endCxn id="6" idx="1"/>
          </p:cNvCxnSpPr>
          <p:nvPr/>
        </p:nvCxnSpPr>
        <p:spPr bwMode="auto">
          <a:xfrm rot="16200000" flipH="1">
            <a:off x="3399867" y="3676961"/>
            <a:ext cx="2628" cy="825472"/>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Curved Connector 9">
            <a:extLst>
              <a:ext uri="{FF2B5EF4-FFF2-40B4-BE49-F238E27FC236}">
                <a16:creationId xmlns:a16="http://schemas.microsoft.com/office/drawing/2014/main" id="{87378985-CDFF-6E4F-AAD3-D33714CEC3B7}"/>
              </a:ext>
            </a:extLst>
          </p:cNvPr>
          <p:cNvCxnSpPr>
            <a:cxnSpLocks/>
          </p:cNvCxnSpPr>
          <p:nvPr/>
        </p:nvCxnSpPr>
        <p:spPr bwMode="auto">
          <a:xfrm rot="16200000" flipH="1">
            <a:off x="5540447" y="3553336"/>
            <a:ext cx="2628" cy="1011386"/>
          </a:xfrm>
          <a:prstGeom prst="curvedConnector3">
            <a:avLst>
              <a:gd name="adj1" fmla="val -1068519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Curved Connector 10">
            <a:extLst>
              <a:ext uri="{FF2B5EF4-FFF2-40B4-BE49-F238E27FC236}">
                <a16:creationId xmlns:a16="http://schemas.microsoft.com/office/drawing/2014/main" id="{4BD0A4C5-29A8-AB4D-84D6-14BE990E19F8}"/>
              </a:ext>
            </a:extLst>
          </p:cNvPr>
          <p:cNvCxnSpPr>
            <a:cxnSpLocks/>
            <a:stCxn id="7" idx="3"/>
          </p:cNvCxnSpPr>
          <p:nvPr/>
        </p:nvCxnSpPr>
        <p:spPr bwMode="auto">
          <a:xfrm rot="5400000">
            <a:off x="5532703" y="3857921"/>
            <a:ext cx="38116" cy="1031386"/>
          </a:xfrm>
          <a:prstGeom prst="curvedConnector4">
            <a:avLst>
              <a:gd name="adj1" fmla="val 599748"/>
              <a:gd name="adj2" fmla="val 9815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6B5AB21C-65BF-FF40-A1B7-E66EE2003FF2}"/>
              </a:ext>
            </a:extLst>
          </p:cNvPr>
          <p:cNvSpPr txBox="1"/>
          <p:nvPr/>
        </p:nvSpPr>
        <p:spPr>
          <a:xfrm>
            <a:off x="2988445" y="3548407"/>
            <a:ext cx="821059" cy="307777"/>
          </a:xfrm>
          <a:prstGeom prst="rect">
            <a:avLst/>
          </a:prstGeom>
          <a:noFill/>
        </p:spPr>
        <p:txBody>
          <a:bodyPr wrap="none" rtlCol="0">
            <a:spAutoFit/>
          </a:bodyPr>
          <a:lstStyle/>
          <a:p>
            <a:r>
              <a:rPr lang="en-US" sz="1400" dirty="0" err="1">
                <a:solidFill>
                  <a:schemeClr val="bg1"/>
                </a:solidFill>
              </a:rPr>
              <a:t>Edge_a</a:t>
            </a:r>
            <a:endParaRPr lang="en-US" sz="1400" dirty="0">
              <a:solidFill>
                <a:schemeClr val="bg1"/>
              </a:solidFill>
            </a:endParaRPr>
          </a:p>
        </p:txBody>
      </p:sp>
      <p:sp>
        <p:nvSpPr>
          <p:cNvPr id="36" name="TextBox 35">
            <a:extLst>
              <a:ext uri="{FF2B5EF4-FFF2-40B4-BE49-F238E27FC236}">
                <a16:creationId xmlns:a16="http://schemas.microsoft.com/office/drawing/2014/main" id="{56F71C28-1D57-6249-83B4-F50DB815E7B2}"/>
              </a:ext>
            </a:extLst>
          </p:cNvPr>
          <p:cNvSpPr txBox="1"/>
          <p:nvPr/>
        </p:nvSpPr>
        <p:spPr>
          <a:xfrm>
            <a:off x="5043146" y="3523565"/>
            <a:ext cx="830677" cy="307777"/>
          </a:xfrm>
          <a:prstGeom prst="rect">
            <a:avLst/>
          </a:prstGeom>
          <a:noFill/>
        </p:spPr>
        <p:txBody>
          <a:bodyPr wrap="none" rtlCol="0">
            <a:spAutoFit/>
          </a:bodyPr>
          <a:lstStyle/>
          <a:p>
            <a:r>
              <a:rPr lang="en-US" sz="1400" dirty="0" err="1">
                <a:solidFill>
                  <a:schemeClr val="bg1"/>
                </a:solidFill>
              </a:rPr>
              <a:t>Edge_b</a:t>
            </a:r>
            <a:endParaRPr lang="en-US" sz="1400" dirty="0">
              <a:solidFill>
                <a:schemeClr val="bg1"/>
              </a:solidFill>
            </a:endParaRPr>
          </a:p>
        </p:txBody>
      </p:sp>
      <p:sp>
        <p:nvSpPr>
          <p:cNvPr id="37" name="TextBox 36">
            <a:extLst>
              <a:ext uri="{FF2B5EF4-FFF2-40B4-BE49-F238E27FC236}">
                <a16:creationId xmlns:a16="http://schemas.microsoft.com/office/drawing/2014/main" id="{9A1EA858-7235-8E4C-9078-081149F067FF}"/>
              </a:ext>
            </a:extLst>
          </p:cNvPr>
          <p:cNvSpPr txBox="1"/>
          <p:nvPr/>
        </p:nvSpPr>
        <p:spPr>
          <a:xfrm>
            <a:off x="5024437" y="4507025"/>
            <a:ext cx="821059" cy="307777"/>
          </a:xfrm>
          <a:prstGeom prst="rect">
            <a:avLst/>
          </a:prstGeom>
          <a:noFill/>
        </p:spPr>
        <p:txBody>
          <a:bodyPr wrap="none" rtlCol="0">
            <a:spAutoFit/>
          </a:bodyPr>
          <a:lstStyle/>
          <a:p>
            <a:r>
              <a:rPr lang="en-US" sz="1400" dirty="0" err="1">
                <a:solidFill>
                  <a:schemeClr val="bg1"/>
                </a:solidFill>
              </a:rPr>
              <a:t>Edge_c</a:t>
            </a:r>
            <a:endParaRPr lang="en-US" sz="1400" dirty="0">
              <a:solidFill>
                <a:schemeClr val="bg1"/>
              </a:solidFill>
            </a:endParaRPr>
          </a:p>
        </p:txBody>
      </p:sp>
      <p:sp>
        <p:nvSpPr>
          <p:cNvPr id="39" name="TextBox 6">
            <a:extLst>
              <a:ext uri="{FF2B5EF4-FFF2-40B4-BE49-F238E27FC236}">
                <a16:creationId xmlns:a16="http://schemas.microsoft.com/office/drawing/2014/main" id="{A3E54623-DB85-1A41-90A2-AC620755B57B}"/>
              </a:ext>
            </a:extLst>
          </p:cNvPr>
          <p:cNvSpPr txBox="1"/>
          <p:nvPr/>
        </p:nvSpPr>
        <p:spPr>
          <a:xfrm>
            <a:off x="1338876" y="4819975"/>
            <a:ext cx="6466247" cy="830993"/>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Length of </a:t>
            </a: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edge_a</a:t>
            </a:r>
            <a:r>
              <a:rPr kumimoji="0" lang="en-US" sz="1600" b="0" i="0" u="none" strike="noStrike" kern="0" cap="none" spc="0" normalizeH="0" baseline="0" noProof="0" dirty="0">
                <a:ln>
                  <a:noFill/>
                </a:ln>
                <a:solidFill>
                  <a:srgbClr val="000000"/>
                </a:solidFill>
                <a:effectLst/>
                <a:uLnTx/>
                <a:uFillTx/>
                <a:latin typeface="Calibri"/>
                <a:cs typeface="Calibri"/>
                <a:sym typeface="Calibri"/>
              </a:rPr>
              <a:t> = distance(</a:t>
            </a: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lat_a</a:t>
            </a:r>
            <a:r>
              <a:rPr kumimoji="0" lang="en-US" sz="1600" b="0" i="0" u="none" strike="noStrike" kern="0" cap="none" spc="0" normalizeH="0" baseline="0" noProof="0" dirty="0">
                <a:ln>
                  <a:noFill/>
                </a:ln>
                <a:solidFill>
                  <a:srgbClr val="000000"/>
                </a:solidFill>
                <a:effectLst/>
                <a:uLnTx/>
                <a:uFillTx/>
                <a:latin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lat_b</a:t>
            </a:r>
            <a:r>
              <a:rPr kumimoji="0" lang="en-US" sz="1600" b="0" i="0" u="none" strike="noStrike" kern="0" cap="none" spc="0" normalizeH="0" baseline="0" noProof="0" dirty="0">
                <a:ln>
                  <a:noFill/>
                </a:ln>
                <a:solidFill>
                  <a:srgbClr val="000000"/>
                </a:solidFill>
                <a:effectLst/>
                <a:uLnTx/>
                <a:uFillTx/>
                <a:latin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lon_a</a:t>
            </a:r>
            <a:r>
              <a:rPr kumimoji="0" lang="en-US" sz="1600" b="0" i="0" u="none" strike="noStrike" kern="0" cap="none" spc="0" normalizeH="0" baseline="0" noProof="0" dirty="0">
                <a:ln>
                  <a:noFill/>
                </a:ln>
                <a:solidFill>
                  <a:srgbClr val="000000"/>
                </a:solidFill>
                <a:effectLst/>
                <a:uLnTx/>
                <a:uFillTx/>
                <a:latin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latin typeface="Calibri"/>
                <a:cs typeface="Calibri"/>
                <a:sym typeface="Calibri"/>
              </a:rPr>
              <a:t>lon_b</a:t>
            </a:r>
            <a:r>
              <a:rPr kumimoji="0" lang="en-US" sz="1600" b="0" i="0" u="none" strike="noStrike" kern="0" cap="none" spc="0" normalizeH="0" baseline="0" noProof="0" dirty="0">
                <a:ln>
                  <a:noFill/>
                </a:ln>
                <a:solidFill>
                  <a:srgbClr val="000000"/>
                </a:solidFill>
                <a:effectLst/>
                <a:uLnTx/>
                <a:uFillTx/>
                <a:latin typeface="Calibri"/>
                <a:cs typeface="Calibri"/>
                <a:sym typeface="Calibri"/>
              </a:rPr>
              <a:t>)</a:t>
            </a:r>
          </a:p>
          <a:p>
            <a:pPr eaLnBrk="1" fontAlgn="auto">
              <a:spcBef>
                <a:spcPts val="0"/>
              </a:spcBef>
              <a:spcAft>
                <a:spcPts val="0"/>
              </a:spcAft>
              <a:defRPr sz="1600" b="1"/>
            </a:pPr>
            <a:r>
              <a:rPr lang="en-US" b="0" kern="0" dirty="0">
                <a:solidFill>
                  <a:srgbClr val="000000"/>
                </a:solidFill>
                <a:latin typeface="Calibri"/>
                <a:cs typeface="Calibri"/>
                <a:sym typeface="Calibri"/>
              </a:rPr>
              <a:t>Length of </a:t>
            </a:r>
            <a:r>
              <a:rPr lang="en-US" b="0" kern="0" dirty="0" err="1">
                <a:solidFill>
                  <a:srgbClr val="000000"/>
                </a:solidFill>
                <a:latin typeface="Calibri"/>
                <a:cs typeface="Calibri"/>
                <a:sym typeface="Calibri"/>
              </a:rPr>
              <a:t>edge_b</a:t>
            </a:r>
            <a:r>
              <a:rPr lang="en-US" b="0" kern="0" dirty="0">
                <a:solidFill>
                  <a:srgbClr val="000000"/>
                </a:solidFill>
                <a:latin typeface="Calibri"/>
                <a:cs typeface="Calibri"/>
                <a:sym typeface="Calibri"/>
              </a:rPr>
              <a:t> = Length of </a:t>
            </a:r>
            <a:r>
              <a:rPr lang="en-US" b="0" kern="0" dirty="0" err="1">
                <a:solidFill>
                  <a:srgbClr val="000000"/>
                </a:solidFill>
                <a:latin typeface="Calibri"/>
                <a:cs typeface="Calibri"/>
                <a:sym typeface="Calibri"/>
              </a:rPr>
              <a:t>edge_c</a:t>
            </a:r>
            <a:r>
              <a:rPr lang="en-US" b="0" kern="0" dirty="0">
                <a:solidFill>
                  <a:srgbClr val="000000"/>
                </a:solidFill>
                <a:latin typeface="Calibri"/>
                <a:cs typeface="Calibri"/>
                <a:sym typeface="Calibri"/>
              </a:rPr>
              <a:t> = distance(</a:t>
            </a:r>
            <a:r>
              <a:rPr lang="en-US" b="0" kern="0" dirty="0" err="1">
                <a:solidFill>
                  <a:srgbClr val="000000"/>
                </a:solidFill>
                <a:latin typeface="Calibri"/>
                <a:cs typeface="Calibri"/>
                <a:sym typeface="Calibri"/>
              </a:rPr>
              <a:t>lat_b</a:t>
            </a:r>
            <a:r>
              <a:rPr lang="en-US" b="0" kern="0" dirty="0">
                <a:solidFill>
                  <a:srgbClr val="000000"/>
                </a:solidFill>
                <a:latin typeface="Calibri"/>
                <a:cs typeface="Calibri"/>
                <a:sym typeface="Calibri"/>
              </a:rPr>
              <a:t>, </a:t>
            </a:r>
            <a:r>
              <a:rPr lang="en-US" b="0" kern="0" dirty="0" err="1">
                <a:solidFill>
                  <a:srgbClr val="000000"/>
                </a:solidFill>
                <a:latin typeface="Calibri"/>
                <a:cs typeface="Calibri"/>
                <a:sym typeface="Calibri"/>
              </a:rPr>
              <a:t>lat_c</a:t>
            </a:r>
            <a:r>
              <a:rPr lang="en-US" b="0" kern="0" dirty="0">
                <a:solidFill>
                  <a:srgbClr val="000000"/>
                </a:solidFill>
                <a:latin typeface="Calibri"/>
                <a:cs typeface="Calibri"/>
                <a:sym typeface="Calibri"/>
              </a:rPr>
              <a:t>, </a:t>
            </a:r>
            <a:r>
              <a:rPr lang="en-US" b="0" kern="0" dirty="0" err="1">
                <a:solidFill>
                  <a:srgbClr val="000000"/>
                </a:solidFill>
                <a:latin typeface="Calibri"/>
                <a:cs typeface="Calibri"/>
                <a:sym typeface="Calibri"/>
              </a:rPr>
              <a:t>lon_b</a:t>
            </a:r>
            <a:r>
              <a:rPr lang="en-US" b="0" kern="0" dirty="0">
                <a:solidFill>
                  <a:srgbClr val="000000"/>
                </a:solidFill>
                <a:latin typeface="Calibri"/>
                <a:cs typeface="Calibri"/>
                <a:sym typeface="Calibri"/>
              </a:rPr>
              <a:t>, </a:t>
            </a:r>
            <a:r>
              <a:rPr lang="en-US" b="0" kern="0" dirty="0" err="1">
                <a:solidFill>
                  <a:srgbClr val="000000"/>
                </a:solidFill>
                <a:latin typeface="Calibri"/>
                <a:cs typeface="Calibri"/>
                <a:sym typeface="Calibri"/>
              </a:rPr>
              <a:t>lon_c</a:t>
            </a:r>
            <a:r>
              <a:rPr lang="en-US" b="0" kern="0" dirty="0">
                <a:solidFill>
                  <a:srgbClr val="000000"/>
                </a:solidFill>
                <a:latin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sz="1600" b="1"/>
            </a:pP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5573558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You need to use spark to design an algorithm that can find a path between any two nodes in the road graph.</a:t>
            </a:r>
          </a:p>
          <a:p>
            <a:pPr marL="914400" lvl="1" indent="-457200">
              <a:lnSpc>
                <a:spcPct val="80000"/>
              </a:lnSpc>
              <a:defRPr sz="2400"/>
            </a:pPr>
            <a:r>
              <a:rPr lang="en-US" sz="2400" dirty="0">
                <a:latin typeface="Calibri" panose="020F0502020204030204" pitchFamily="34" charset="0"/>
                <a:cs typeface="Calibri" panose="020F0502020204030204" pitchFamily="34" charset="0"/>
              </a:rPr>
              <a:t>Your algorithm should be able to find the result </a:t>
            </a:r>
            <a:r>
              <a:rPr lang="en-US" sz="2400" dirty="0">
                <a:solidFill>
                  <a:srgbClr val="FF0000"/>
                </a:solidFill>
                <a:latin typeface="Calibri" panose="020F0502020204030204" pitchFamily="34" charset="0"/>
                <a:cs typeface="Calibri" panose="020F0502020204030204" pitchFamily="34" charset="0"/>
              </a:rPr>
              <a:t>within 20 minutes </a:t>
            </a:r>
            <a:r>
              <a:rPr lang="en-US" sz="2400" dirty="0">
                <a:latin typeface="Calibri" panose="020F0502020204030204" pitchFamily="34" charset="0"/>
                <a:cs typeface="Calibri" panose="020F0502020204030204" pitchFamily="34" charset="0"/>
              </a:rPr>
              <a:t>using the soc cluster. We will </a:t>
            </a:r>
            <a:r>
              <a:rPr lang="en-US" sz="2400" dirty="0">
                <a:solidFill>
                  <a:srgbClr val="FF0000"/>
                </a:solidFill>
                <a:latin typeface="Calibri" panose="020F0502020204030204" pitchFamily="34" charset="0"/>
                <a:cs typeface="Calibri" panose="020F0502020204030204" pitchFamily="34" charset="0"/>
              </a:rPr>
              <a:t>stop your program </a:t>
            </a:r>
            <a:r>
              <a:rPr lang="en-US" sz="2400" dirty="0">
                <a:latin typeface="Calibri" panose="020F0502020204030204" pitchFamily="34" charset="0"/>
                <a:cs typeface="Calibri" panose="020F0502020204030204" pitchFamily="34" charset="0"/>
              </a:rPr>
              <a:t>if your codes run more than 20 minutes.</a:t>
            </a:r>
          </a:p>
          <a:p>
            <a:pPr marL="914400" lvl="1" indent="-457200">
              <a:lnSpc>
                <a:spcPct val="80000"/>
              </a:lnSpc>
              <a:defRPr sz="2400"/>
            </a:pPr>
            <a:r>
              <a:rPr lang="en-US" sz="2400" dirty="0">
                <a:latin typeface="Calibri" panose="020F0502020204030204" pitchFamily="34" charset="0"/>
                <a:cs typeface="Calibri" panose="020F0502020204030204" pitchFamily="34" charset="0"/>
              </a:rPr>
              <a:t>You should flush your result to the disk once you find the path for a test case, so that your buffered output won’t lost if we stop your program.</a:t>
            </a: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16</a:t>
            </a:fld>
            <a:endParaRPr lang="en-US" dirty="0"/>
          </a:p>
        </p:txBody>
      </p:sp>
    </p:spTree>
    <p:extLst>
      <p:ext uri="{BB962C8B-B14F-4D97-AF65-F5344CB8AC3E}">
        <p14:creationId xmlns:p14="http://schemas.microsoft.com/office/powerpoint/2010/main" val="27041518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solidFill>
                  <a:srgbClr val="FF0000"/>
                </a:solidFill>
                <a:latin typeface="Calibri" panose="020F0502020204030204" pitchFamily="34" charset="0"/>
                <a:cs typeface="Calibri" panose="020F0502020204030204" pitchFamily="34" charset="0"/>
              </a:rPr>
              <a:t>Hint</a:t>
            </a:r>
            <a:r>
              <a:rPr lang="en-US" sz="2400" dirty="0">
                <a:latin typeface="Calibri" panose="020F0502020204030204" pitchFamily="34" charset="0"/>
                <a:cs typeface="Calibri" panose="020F0502020204030204" pitchFamily="34" charset="0"/>
              </a:rPr>
              <a:t>: You can use some basic graph traversal algorithms such as DFS or BFS[1]. You can also use some algorithms that can find the single-source-shortest-path(SSSP), such as Dijkstra[2]. </a:t>
            </a:r>
          </a:p>
          <a:p>
            <a:pPr marL="914400" lvl="1" indent="-457200">
              <a:lnSpc>
                <a:spcPct val="80000"/>
              </a:lnSpc>
              <a:defRPr sz="2400"/>
            </a:pPr>
            <a:r>
              <a:rPr lang="en-US" sz="2400" dirty="0">
                <a:latin typeface="Calibri" panose="020F0502020204030204" pitchFamily="34" charset="0"/>
                <a:cs typeface="Calibri" panose="020F0502020204030204" pitchFamily="34" charset="0"/>
              </a:rPr>
              <a:t>You can use spark-xml (version 2.12) and </a:t>
            </a:r>
            <a:r>
              <a:rPr lang="en-US" sz="2400" dirty="0" err="1">
                <a:latin typeface="Calibri" panose="020F0502020204030204" pitchFamily="34" charset="0"/>
                <a:cs typeface="Calibri" panose="020F0502020204030204" pitchFamily="34" charset="0"/>
              </a:rPr>
              <a:t>graphframe</a:t>
            </a:r>
            <a:r>
              <a:rPr lang="en-US" sz="2400" dirty="0">
                <a:latin typeface="Calibri" panose="020F0502020204030204" pitchFamily="34" charset="0"/>
                <a:cs typeface="Calibri" panose="020F0502020204030204" pitchFamily="34" charset="0"/>
              </a:rPr>
              <a:t> (version 2.12) package to help you design the algorithm. You can not use any other libraries except those two packages and the java, </a:t>
            </a:r>
            <a:r>
              <a:rPr lang="en-US" sz="2400" dirty="0" err="1">
                <a:latin typeface="Calibri" panose="020F0502020204030204" pitchFamily="34" charset="0"/>
                <a:cs typeface="Calibri" panose="020F0502020204030204" pitchFamily="34" charset="0"/>
              </a:rPr>
              <a:t>hadoop</a:t>
            </a:r>
            <a:r>
              <a:rPr lang="en-US" sz="2400" dirty="0">
                <a:latin typeface="Calibri" panose="020F0502020204030204" pitchFamily="34" charset="0"/>
                <a:cs typeface="Calibri" panose="020F0502020204030204" pitchFamily="34" charset="0"/>
              </a:rPr>
              <a:t> and spark native libraries.</a:t>
            </a: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17</a:t>
            </a:fld>
            <a:endParaRPr lang="en-US" dirty="0"/>
          </a:p>
        </p:txBody>
      </p:sp>
      <p:sp>
        <p:nvSpPr>
          <p:cNvPr id="8" name="Rectangle 7">
            <a:extLst>
              <a:ext uri="{FF2B5EF4-FFF2-40B4-BE49-F238E27FC236}">
                <a16:creationId xmlns:a16="http://schemas.microsoft.com/office/drawing/2014/main" id="{09E54152-42AE-824F-AA42-AB1609D36670}"/>
              </a:ext>
            </a:extLst>
          </p:cNvPr>
          <p:cNvSpPr/>
          <p:nvPr/>
        </p:nvSpPr>
        <p:spPr>
          <a:xfrm>
            <a:off x="619124" y="4561150"/>
            <a:ext cx="8181976" cy="1323439"/>
          </a:xfrm>
          <a:prstGeom prst="rect">
            <a:avLst/>
          </a:prstGeom>
        </p:spPr>
        <p:txBody>
          <a:bodyPr wrap="square">
            <a:spAutoFit/>
          </a:bodyPr>
          <a:lstStyle/>
          <a:p>
            <a:r>
              <a:rPr lang="en-US" b="0" dirty="0">
                <a:solidFill>
                  <a:schemeClr val="bg1"/>
                </a:solidFill>
              </a:rPr>
              <a:t>[1] </a:t>
            </a:r>
            <a:r>
              <a:rPr lang="en-US" b="0" dirty="0">
                <a:solidFill>
                  <a:schemeClr val="bg1"/>
                </a:solidFill>
                <a:hlinkClick r:id="rId3"/>
              </a:rPr>
              <a:t>https://ocw.mit.edu/courses/electrical-engineering-and-computer-science/6-006-introduction-to-algorithms-fall-2011/lecture-videos/MIT6_006F11_lec13.pdf</a:t>
            </a:r>
            <a:endParaRPr lang="en-US" b="0" dirty="0">
              <a:solidFill>
                <a:schemeClr val="bg1"/>
              </a:solidFill>
            </a:endParaRPr>
          </a:p>
          <a:p>
            <a:r>
              <a:rPr lang="en-US" b="0" dirty="0">
                <a:solidFill>
                  <a:schemeClr val="bg1"/>
                </a:solidFill>
              </a:rPr>
              <a:t>[2] </a:t>
            </a:r>
            <a:r>
              <a:rPr lang="en-US" b="0" dirty="0">
                <a:solidFill>
                  <a:schemeClr val="bg1"/>
                </a:solidFill>
                <a:hlinkClick r:id="rId4"/>
              </a:rPr>
              <a:t>https://ocw.mit.edu/courses/electrical-engineering-and-computer-science/6-006-introduction-to-algorithms-fall-2011/lecture-videos/MIT6_006F11_lec16.pdf</a:t>
            </a:r>
            <a:endParaRPr lang="en-US" b="0" dirty="0">
              <a:solidFill>
                <a:schemeClr val="bg1"/>
              </a:solidFill>
            </a:endParaRPr>
          </a:p>
          <a:p>
            <a:endParaRPr lang="en-US" b="0" dirty="0">
              <a:solidFill>
                <a:schemeClr val="bg1"/>
              </a:solidFill>
            </a:endParaRPr>
          </a:p>
        </p:txBody>
      </p:sp>
    </p:spTree>
    <p:extLst>
      <p:ext uri="{BB962C8B-B14F-4D97-AF65-F5344CB8AC3E}">
        <p14:creationId xmlns:p14="http://schemas.microsoft.com/office/powerpoint/2010/main" val="42033110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801100" cy="2095447"/>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We support a tool name ‘</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to help you test your code. You need to choose the correct tool based on your current operating system. For example, if you are running your code on MacOS, you need to choose ‘</a:t>
            </a:r>
            <a:r>
              <a:rPr lang="en-US" sz="2400" dirty="0" err="1">
                <a:latin typeface="Calibri" panose="020F0502020204030204" pitchFamily="34" charset="0"/>
                <a:cs typeface="Calibri" panose="020F0502020204030204" pitchFamily="34" charset="0"/>
              </a:rPr>
              <a:t>osmutil_mac</a:t>
            </a:r>
            <a:r>
              <a:rPr lang="en-US" sz="2400" dirty="0">
                <a:latin typeface="Calibri" panose="020F0502020204030204" pitchFamily="34" charset="0"/>
                <a:cs typeface="Calibri" panose="020F0502020204030204" pitchFamily="34" charset="0"/>
              </a:rPr>
              <a:t>’.</a:t>
            </a:r>
          </a:p>
          <a:p>
            <a:pPr marL="914400" lvl="1" indent="-457200">
              <a:lnSpc>
                <a:spcPct val="80000"/>
              </a:lnSpc>
              <a:defRPr sz="2400"/>
            </a:pPr>
            <a:r>
              <a:rPr lang="en-US" sz="2400" dirty="0">
                <a:latin typeface="Calibri" panose="020F0502020204030204" pitchFamily="34" charset="0"/>
                <a:cs typeface="Calibri" panose="020F0502020204030204" pitchFamily="34" charset="0"/>
              </a:rPr>
              <a:t>You can use ‘./</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help’ to see the usage of the tool.</a:t>
            </a: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18</a:t>
            </a:fld>
            <a:endParaRPr lang="en-US"/>
          </a:p>
        </p:txBody>
      </p:sp>
      <p:pic>
        <p:nvPicPr>
          <p:cNvPr id="7" name="Picture 6">
            <a:extLst>
              <a:ext uri="{FF2B5EF4-FFF2-40B4-BE49-F238E27FC236}">
                <a16:creationId xmlns:a16="http://schemas.microsoft.com/office/drawing/2014/main" id="{726251A1-25E7-F548-AC2E-4F880EFF779E}"/>
              </a:ext>
            </a:extLst>
          </p:cNvPr>
          <p:cNvPicPr>
            <a:picLocks noChangeAspect="1"/>
          </p:cNvPicPr>
          <p:nvPr/>
        </p:nvPicPr>
        <p:blipFill>
          <a:blip r:embed="rId3"/>
          <a:stretch>
            <a:fillRect/>
          </a:stretch>
        </p:blipFill>
        <p:spPr>
          <a:xfrm>
            <a:off x="1752600" y="3019992"/>
            <a:ext cx="5200650" cy="3809346"/>
          </a:xfrm>
          <a:prstGeom prst="rect">
            <a:avLst/>
          </a:prstGeom>
        </p:spPr>
      </p:pic>
    </p:spTree>
    <p:extLst>
      <p:ext uri="{BB962C8B-B14F-4D97-AF65-F5344CB8AC3E}">
        <p14:creationId xmlns:p14="http://schemas.microsoft.com/office/powerpoint/2010/main" val="12786738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95400"/>
            <a:ext cx="8115300" cy="14478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convert-map &lt;map-file&gt; &lt;</a:t>
            </a:r>
            <a:r>
              <a:rPr lang="en-US" sz="2400" dirty="0" err="1">
                <a:latin typeface="Calibri" panose="020F0502020204030204" pitchFamily="34" charset="0"/>
                <a:cs typeface="Calibri" panose="020F0502020204030204" pitchFamily="34" charset="0"/>
              </a:rPr>
              <a:t>adjmap</a:t>
            </a:r>
            <a:r>
              <a:rPr lang="en-US" sz="2400" dirty="0">
                <a:latin typeface="Calibri" panose="020F0502020204030204" pitchFamily="34" charset="0"/>
                <a:cs typeface="Calibri" panose="020F0502020204030204" pitchFamily="34" charset="0"/>
              </a:rPr>
              <a:t>-file&gt; will output the map file in adjacent format. Your code should output the same map file if you want to pass the test case.</a:t>
            </a: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19</a:t>
            </a:fld>
            <a:endParaRPr lang="en-US"/>
          </a:p>
        </p:txBody>
      </p:sp>
      <p:pic>
        <p:nvPicPr>
          <p:cNvPr id="5" name="Picture 4">
            <a:extLst>
              <a:ext uri="{FF2B5EF4-FFF2-40B4-BE49-F238E27FC236}">
                <a16:creationId xmlns:a16="http://schemas.microsoft.com/office/drawing/2014/main" id="{7247C17C-BB89-8F4B-88E8-EA6C31BC44E4}"/>
              </a:ext>
            </a:extLst>
          </p:cNvPr>
          <p:cNvPicPr>
            <a:picLocks noChangeAspect="1"/>
          </p:cNvPicPr>
          <p:nvPr/>
        </p:nvPicPr>
        <p:blipFill>
          <a:blip r:embed="rId3"/>
          <a:stretch>
            <a:fillRect/>
          </a:stretch>
        </p:blipFill>
        <p:spPr>
          <a:xfrm>
            <a:off x="1066800" y="2743200"/>
            <a:ext cx="7207250" cy="2624056"/>
          </a:xfrm>
          <a:prstGeom prst="rect">
            <a:avLst/>
          </a:prstGeom>
        </p:spPr>
      </p:pic>
    </p:spTree>
    <p:extLst>
      <p:ext uri="{BB962C8B-B14F-4D97-AF65-F5344CB8AC3E}">
        <p14:creationId xmlns:p14="http://schemas.microsoft.com/office/powerpoint/2010/main" val="18456284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5F6FA-7E64-45F1-921C-AF80BBBE72F3}"/>
              </a:ext>
            </a:extLst>
          </p:cNvPr>
          <p:cNvSpPr>
            <a:spLocks noGrp="1"/>
          </p:cNvSpPr>
          <p:nvPr>
            <p:ph idx="1"/>
          </p:nvPr>
        </p:nvSpPr>
        <p:spPr>
          <a:xfrm>
            <a:off x="381000" y="1371600"/>
            <a:ext cx="8458200" cy="4800600"/>
          </a:xfrm>
        </p:spPr>
        <p:txBody>
          <a:bodyPr/>
          <a:lstStyle/>
          <a:p>
            <a:pPr marL="342265" indent="-342265"/>
            <a:r>
              <a:rPr lang="en-US" sz="2800" dirty="0">
                <a:latin typeface="Calibri" panose="020F0502020204030204" pitchFamily="34" charset="0"/>
                <a:cs typeface="Calibri" panose="020F0502020204030204" pitchFamily="34" charset="0"/>
              </a:rPr>
              <a:t>Description of Assignment 2</a:t>
            </a:r>
          </a:p>
          <a:p>
            <a:pPr marL="342265" indent="-342265"/>
            <a:r>
              <a:rPr lang="en-US" sz="2800" dirty="0">
                <a:latin typeface="Calibri" panose="020F0502020204030204" pitchFamily="34" charset="0"/>
                <a:cs typeface="Calibri" panose="020F0502020204030204" pitchFamily="34" charset="0"/>
              </a:rPr>
              <a:t>Submission requirements</a:t>
            </a:r>
          </a:p>
          <a:p>
            <a:endParaRPr lang="en-SG"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137DC154-77AF-4BF4-8BE9-9081B9A9B682}"/>
              </a:ext>
            </a:extLst>
          </p:cNvPr>
          <p:cNvSpPr>
            <a:spLocks noGrp="1"/>
          </p:cNvSpPr>
          <p:nvPr>
            <p:ph type="title"/>
          </p:nvPr>
        </p:nvSpPr>
        <p:spPr>
          <a:xfrm>
            <a:off x="533400" y="114300"/>
            <a:ext cx="8305800" cy="1028700"/>
          </a:xfrm>
        </p:spPr>
        <p:txBody>
          <a:bodyPr/>
          <a:lstStyle/>
          <a:p>
            <a:r>
              <a:rPr lang="en-US" dirty="0">
                <a:latin typeface="Calibri" panose="020F0502020204030204" pitchFamily="34" charset="0"/>
                <a:cs typeface="Calibri" panose="020F0502020204030204" pitchFamily="34" charset="0"/>
              </a:rPr>
              <a:t>Outline</a:t>
            </a:r>
            <a:endParaRPr lang="en-SG"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9F0F00BC-33F7-44B1-89B7-1D9BA4B5F6EF}"/>
              </a:ext>
            </a:extLst>
          </p:cNvPr>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37116885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619CE7-5F96-2A4B-847B-24BB26332DDA}"/>
              </a:ext>
            </a:extLst>
          </p:cNvPr>
          <p:cNvPicPr>
            <a:picLocks noChangeAspect="1"/>
          </p:cNvPicPr>
          <p:nvPr/>
        </p:nvPicPr>
        <p:blipFill>
          <a:blip r:embed="rId3"/>
          <a:stretch>
            <a:fillRect/>
          </a:stretch>
        </p:blipFill>
        <p:spPr>
          <a:xfrm>
            <a:off x="895350" y="3306698"/>
            <a:ext cx="7620000" cy="717673"/>
          </a:xfrm>
          <a:prstGeom prst="rect">
            <a:avLst/>
          </a:prstGeom>
        </p:spPr>
      </p:pic>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You can use ./</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validate-map &lt;map-file&gt; &lt;</a:t>
            </a:r>
            <a:r>
              <a:rPr lang="en-US" sz="2400" dirty="0" err="1">
                <a:latin typeface="Calibri" panose="020F0502020204030204" pitchFamily="34" charset="0"/>
                <a:cs typeface="Calibri" panose="020F0502020204030204" pitchFamily="34" charset="0"/>
              </a:rPr>
              <a:t>adjmap</a:t>
            </a:r>
            <a:r>
              <a:rPr lang="en-US" sz="2400" dirty="0">
                <a:latin typeface="Calibri" panose="020F0502020204030204" pitchFamily="34" charset="0"/>
                <a:cs typeface="Calibri" panose="020F0502020204030204" pitchFamily="34" charset="0"/>
              </a:rPr>
              <a:t>-file&gt; to check whether your output of the map is correct.</a:t>
            </a:r>
          </a:p>
          <a:p>
            <a:pPr marL="914400" lvl="1" indent="-457200">
              <a:lnSpc>
                <a:spcPct val="80000"/>
              </a:lnSpc>
              <a:defRPr sz="2400"/>
            </a:pPr>
            <a:r>
              <a:rPr lang="en-US" sz="2400" dirty="0">
                <a:latin typeface="Calibri" panose="020F0502020204030204" pitchFamily="34" charset="0"/>
                <a:cs typeface="Calibri" panose="020F0502020204030204" pitchFamily="34" charset="0"/>
              </a:rPr>
              <a:t>If your result is correct, the tool will print ‘valid’.</a:t>
            </a:r>
          </a:p>
          <a:p>
            <a:pPr marL="914400" lvl="1" indent="-457200">
              <a:lnSpc>
                <a:spcPct val="80000"/>
              </a:lnSpc>
              <a:defRPr sz="2400"/>
            </a:pPr>
            <a:r>
              <a:rPr lang="en-US" sz="2400" dirty="0">
                <a:latin typeface="Calibri" panose="020F0502020204030204" pitchFamily="34" charset="0"/>
                <a:cs typeface="Calibri" panose="020F0502020204030204" pitchFamily="34" charset="0"/>
              </a:rPr>
              <a:t>If your result is wrong, the tool will print ‘invalid’ along with your problems.</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20</a:t>
            </a:fld>
            <a:endParaRPr lang="en-US"/>
          </a:p>
        </p:txBody>
      </p:sp>
      <p:sp>
        <p:nvSpPr>
          <p:cNvPr id="7" name="Frame 6">
            <a:extLst>
              <a:ext uri="{FF2B5EF4-FFF2-40B4-BE49-F238E27FC236}">
                <a16:creationId xmlns:a16="http://schemas.microsoft.com/office/drawing/2014/main" id="{E26786F8-3652-1E46-9541-F4ACDC400144}"/>
              </a:ext>
            </a:extLst>
          </p:cNvPr>
          <p:cNvSpPr/>
          <p:nvPr/>
        </p:nvSpPr>
        <p:spPr bwMode="auto">
          <a:xfrm>
            <a:off x="838200" y="3810001"/>
            <a:ext cx="622358" cy="256928"/>
          </a:xfrm>
          <a:prstGeom prst="frame">
            <a:avLst>
              <a:gd name="adj1" fmla="val 1436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5B140D27-6A5F-3748-8692-20FA877137FF}"/>
              </a:ext>
            </a:extLst>
          </p:cNvPr>
          <p:cNvPicPr>
            <a:picLocks noChangeAspect="1"/>
          </p:cNvPicPr>
          <p:nvPr/>
        </p:nvPicPr>
        <p:blipFill>
          <a:blip r:embed="rId4"/>
          <a:stretch>
            <a:fillRect/>
          </a:stretch>
        </p:blipFill>
        <p:spPr>
          <a:xfrm>
            <a:off x="838200" y="4701581"/>
            <a:ext cx="7581900" cy="969524"/>
          </a:xfrm>
          <a:prstGeom prst="rect">
            <a:avLst/>
          </a:prstGeom>
        </p:spPr>
      </p:pic>
      <p:sp>
        <p:nvSpPr>
          <p:cNvPr id="12" name="Frame 11">
            <a:extLst>
              <a:ext uri="{FF2B5EF4-FFF2-40B4-BE49-F238E27FC236}">
                <a16:creationId xmlns:a16="http://schemas.microsoft.com/office/drawing/2014/main" id="{C63DF11E-E276-A646-8DA5-17064979DFC8}"/>
              </a:ext>
            </a:extLst>
          </p:cNvPr>
          <p:cNvSpPr/>
          <p:nvPr/>
        </p:nvSpPr>
        <p:spPr bwMode="auto">
          <a:xfrm>
            <a:off x="765932" y="5029200"/>
            <a:ext cx="2590800" cy="641905"/>
          </a:xfrm>
          <a:prstGeom prst="frame">
            <a:avLst>
              <a:gd name="adj1" fmla="val 7826"/>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3" name="TextBox 6">
            <a:extLst>
              <a:ext uri="{FF2B5EF4-FFF2-40B4-BE49-F238E27FC236}">
                <a16:creationId xmlns:a16="http://schemas.microsoft.com/office/drawing/2014/main" id="{1B5C159C-61FE-E545-9551-C89530C07ED6}"/>
              </a:ext>
            </a:extLst>
          </p:cNvPr>
          <p:cNvSpPr txBox="1"/>
          <p:nvPr/>
        </p:nvSpPr>
        <p:spPr>
          <a:xfrm>
            <a:off x="1426303" y="4193701"/>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Your output is correct.</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4" name="Straight Arrow Connector 8">
            <a:extLst>
              <a:ext uri="{FF2B5EF4-FFF2-40B4-BE49-F238E27FC236}">
                <a16:creationId xmlns:a16="http://schemas.microsoft.com/office/drawing/2014/main" id="{D0ECB0D7-D8E8-9C46-8DB0-CCD823C6471B}"/>
              </a:ext>
            </a:extLst>
          </p:cNvPr>
          <p:cNvSpPr/>
          <p:nvPr/>
        </p:nvSpPr>
        <p:spPr>
          <a:xfrm flipH="1" flipV="1">
            <a:off x="1521962" y="3949226"/>
            <a:ext cx="656204" cy="25692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 name="TextBox 6">
            <a:extLst>
              <a:ext uri="{FF2B5EF4-FFF2-40B4-BE49-F238E27FC236}">
                <a16:creationId xmlns:a16="http://schemas.microsoft.com/office/drawing/2014/main" id="{29882D03-A4BF-1046-B2F3-303A9D4CF1D3}"/>
              </a:ext>
            </a:extLst>
          </p:cNvPr>
          <p:cNvSpPr txBox="1"/>
          <p:nvPr/>
        </p:nvSpPr>
        <p:spPr>
          <a:xfrm>
            <a:off x="1905000" y="5895739"/>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Your output misses one vertex.</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6" name="Straight Arrow Connector 8">
            <a:extLst>
              <a:ext uri="{FF2B5EF4-FFF2-40B4-BE49-F238E27FC236}">
                <a16:creationId xmlns:a16="http://schemas.microsoft.com/office/drawing/2014/main" id="{317B3CA1-02A1-C44B-9C21-9A22A4357186}"/>
              </a:ext>
            </a:extLst>
          </p:cNvPr>
          <p:cNvSpPr/>
          <p:nvPr/>
        </p:nvSpPr>
        <p:spPr>
          <a:xfrm flipH="1" flipV="1">
            <a:off x="2286000" y="5738062"/>
            <a:ext cx="656204" cy="256927"/>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14033603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95400"/>
            <a:ext cx="8115300" cy="14478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dijkstra</a:t>
            </a:r>
            <a:r>
              <a:rPr lang="en-US" sz="2400" dirty="0">
                <a:latin typeface="Calibri" panose="020F0502020204030204" pitchFamily="34" charset="0"/>
                <a:cs typeface="Calibri" panose="020F0502020204030204" pitchFamily="34" charset="0"/>
              </a:rPr>
              <a:t> &lt;map-file&gt; &lt;input-file&gt; will find a pseudo-path for each nodes pair in the input file. Your code should give a path same to or shorter than the pseudo-path.</a:t>
            </a: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21</a:t>
            </a:fld>
            <a:endParaRPr lang="en-US"/>
          </a:p>
        </p:txBody>
      </p:sp>
      <p:pic>
        <p:nvPicPr>
          <p:cNvPr id="6" name="Picture 5">
            <a:extLst>
              <a:ext uri="{FF2B5EF4-FFF2-40B4-BE49-F238E27FC236}">
                <a16:creationId xmlns:a16="http://schemas.microsoft.com/office/drawing/2014/main" id="{3DD6C49A-5128-4344-948B-9B98C8414E47}"/>
              </a:ext>
            </a:extLst>
          </p:cNvPr>
          <p:cNvPicPr>
            <a:picLocks noChangeAspect="1"/>
          </p:cNvPicPr>
          <p:nvPr/>
        </p:nvPicPr>
        <p:blipFill>
          <a:blip r:embed="rId3"/>
          <a:stretch>
            <a:fillRect/>
          </a:stretch>
        </p:blipFill>
        <p:spPr>
          <a:xfrm>
            <a:off x="1014170" y="2743200"/>
            <a:ext cx="7478110" cy="3094148"/>
          </a:xfrm>
          <a:prstGeom prst="rect">
            <a:avLst/>
          </a:prstGeom>
        </p:spPr>
      </p:pic>
    </p:spTree>
    <p:extLst>
      <p:ext uri="{BB962C8B-B14F-4D97-AF65-F5344CB8AC3E}">
        <p14:creationId xmlns:p14="http://schemas.microsoft.com/office/powerpoint/2010/main" val="10486639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You can use ./</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validate &lt;map-file&gt; &lt;result-file&gt; to check whether your output of path is valid, i.e., there does exist such path.</a:t>
            </a:r>
          </a:p>
          <a:p>
            <a:pPr marL="914400" lvl="1" indent="-457200">
              <a:lnSpc>
                <a:spcPct val="80000"/>
              </a:lnSpc>
              <a:defRPr sz="2400"/>
            </a:pPr>
            <a:r>
              <a:rPr lang="en-US" sz="2400" dirty="0">
                <a:latin typeface="Calibri" panose="020F0502020204030204" pitchFamily="34" charset="0"/>
                <a:cs typeface="Calibri" panose="020F0502020204030204" pitchFamily="34" charset="0"/>
              </a:rPr>
              <a:t>If your result is valid, the tool will print the line that begins with ‘valid’ and followed by the length of your result path.</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22</a:t>
            </a:fld>
            <a:endParaRPr lang="en-US"/>
          </a:p>
        </p:txBody>
      </p:sp>
      <p:pic>
        <p:nvPicPr>
          <p:cNvPr id="6" name="Picture 5">
            <a:extLst>
              <a:ext uri="{FF2B5EF4-FFF2-40B4-BE49-F238E27FC236}">
                <a16:creationId xmlns:a16="http://schemas.microsoft.com/office/drawing/2014/main" id="{E050B371-0D48-B14C-9805-0324A33EDE65}"/>
              </a:ext>
            </a:extLst>
          </p:cNvPr>
          <p:cNvPicPr>
            <a:picLocks noChangeAspect="1"/>
          </p:cNvPicPr>
          <p:nvPr/>
        </p:nvPicPr>
        <p:blipFill>
          <a:blip r:embed="rId3"/>
          <a:stretch>
            <a:fillRect/>
          </a:stretch>
        </p:blipFill>
        <p:spPr>
          <a:xfrm>
            <a:off x="835482" y="3530450"/>
            <a:ext cx="7823200" cy="901700"/>
          </a:xfrm>
          <a:prstGeom prst="rect">
            <a:avLst/>
          </a:prstGeom>
        </p:spPr>
      </p:pic>
      <p:sp>
        <p:nvSpPr>
          <p:cNvPr id="7" name="Frame 6">
            <a:extLst>
              <a:ext uri="{FF2B5EF4-FFF2-40B4-BE49-F238E27FC236}">
                <a16:creationId xmlns:a16="http://schemas.microsoft.com/office/drawing/2014/main" id="{E26786F8-3652-1E46-9541-F4ACDC400144}"/>
              </a:ext>
            </a:extLst>
          </p:cNvPr>
          <p:cNvSpPr/>
          <p:nvPr/>
        </p:nvSpPr>
        <p:spPr bwMode="auto">
          <a:xfrm>
            <a:off x="1450518" y="3981299"/>
            <a:ext cx="1061364" cy="222197"/>
          </a:xfrm>
          <a:prstGeom prst="frame">
            <a:avLst>
              <a:gd name="adj1" fmla="val 1436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TextBox 6">
            <a:extLst>
              <a:ext uri="{FF2B5EF4-FFF2-40B4-BE49-F238E27FC236}">
                <a16:creationId xmlns:a16="http://schemas.microsoft.com/office/drawing/2014/main" id="{C9FEA46D-34B1-7F43-B7BE-35F326A88E90}"/>
              </a:ext>
            </a:extLst>
          </p:cNvPr>
          <p:cNvSpPr txBox="1"/>
          <p:nvPr/>
        </p:nvSpPr>
        <p:spPr>
          <a:xfrm>
            <a:off x="1981200" y="4648200"/>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The length for the first path</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9" name="Straight Arrow Connector 8">
            <a:extLst>
              <a:ext uri="{FF2B5EF4-FFF2-40B4-BE49-F238E27FC236}">
                <a16:creationId xmlns:a16="http://schemas.microsoft.com/office/drawing/2014/main" id="{03EDDE8C-4B2F-0B47-A107-1DB65B3E92D2}"/>
              </a:ext>
            </a:extLst>
          </p:cNvPr>
          <p:cNvSpPr/>
          <p:nvPr/>
        </p:nvSpPr>
        <p:spPr>
          <a:xfrm flipH="1" flipV="1">
            <a:off x="2358802" y="4215001"/>
            <a:ext cx="306160" cy="434298"/>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22865733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993699-F3D7-B24B-A121-5891006DFC66}"/>
              </a:ext>
            </a:extLst>
          </p:cNvPr>
          <p:cNvPicPr>
            <a:picLocks noChangeAspect="1"/>
          </p:cNvPicPr>
          <p:nvPr/>
        </p:nvPicPr>
        <p:blipFill>
          <a:blip r:embed="rId3"/>
          <a:stretch>
            <a:fillRect/>
          </a:stretch>
        </p:blipFill>
        <p:spPr>
          <a:xfrm>
            <a:off x="1219200" y="3074474"/>
            <a:ext cx="7556500" cy="799026"/>
          </a:xfrm>
          <a:prstGeom prst="rect">
            <a:avLst/>
          </a:prstGeom>
        </p:spPr>
      </p:pic>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400" dirty="0">
                <a:latin typeface="Calibri" panose="020F0502020204030204" pitchFamily="34" charset="0"/>
                <a:cs typeface="Calibri" panose="020F0502020204030204" pitchFamily="34" charset="0"/>
              </a:rPr>
              <a:t>You can use ./</a:t>
            </a:r>
            <a:r>
              <a:rPr lang="en-US" sz="2400" dirty="0" err="1">
                <a:latin typeface="Calibri" panose="020F0502020204030204" pitchFamily="34" charset="0"/>
                <a:cs typeface="Calibri" panose="020F0502020204030204" pitchFamily="34" charset="0"/>
              </a:rPr>
              <a:t>osmutil</a:t>
            </a:r>
            <a:r>
              <a:rPr lang="en-US" sz="2400" dirty="0">
                <a:latin typeface="Calibri" panose="020F0502020204030204" pitchFamily="34" charset="0"/>
                <a:cs typeface="Calibri" panose="020F0502020204030204" pitchFamily="34" charset="0"/>
              </a:rPr>
              <a:t> validate &lt;map-file&gt; &lt;result-file&gt; to check whether your output of path is valid, i.e., there does exist such path.</a:t>
            </a:r>
          </a:p>
          <a:p>
            <a:pPr marL="914400" lvl="1" indent="-457200">
              <a:lnSpc>
                <a:spcPct val="80000"/>
              </a:lnSpc>
              <a:defRPr sz="2400"/>
            </a:pPr>
            <a:r>
              <a:rPr lang="en-US" sz="2400" dirty="0">
                <a:latin typeface="Calibri" panose="020F0502020204030204" pitchFamily="34" charset="0"/>
                <a:cs typeface="Calibri" panose="020F0502020204030204" pitchFamily="34" charset="0"/>
              </a:rPr>
              <a:t>If your result is invalid, the tool will print the line that begins with ‘invalid’.</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23</a:t>
            </a:fld>
            <a:endParaRPr lang="en-US"/>
          </a:p>
        </p:txBody>
      </p:sp>
      <p:sp>
        <p:nvSpPr>
          <p:cNvPr id="7" name="Frame 6">
            <a:extLst>
              <a:ext uri="{FF2B5EF4-FFF2-40B4-BE49-F238E27FC236}">
                <a16:creationId xmlns:a16="http://schemas.microsoft.com/office/drawing/2014/main" id="{E26786F8-3652-1E46-9541-F4ACDC400144}"/>
              </a:ext>
            </a:extLst>
          </p:cNvPr>
          <p:cNvSpPr/>
          <p:nvPr/>
        </p:nvSpPr>
        <p:spPr bwMode="auto">
          <a:xfrm>
            <a:off x="1143000" y="3445348"/>
            <a:ext cx="1061364" cy="222197"/>
          </a:xfrm>
          <a:prstGeom prst="frame">
            <a:avLst>
              <a:gd name="adj1" fmla="val 14360"/>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TextBox 6">
            <a:extLst>
              <a:ext uri="{FF2B5EF4-FFF2-40B4-BE49-F238E27FC236}">
                <a16:creationId xmlns:a16="http://schemas.microsoft.com/office/drawing/2014/main" id="{C9FEA46D-34B1-7F43-B7BE-35F326A88E90}"/>
              </a:ext>
            </a:extLst>
          </p:cNvPr>
          <p:cNvSpPr txBox="1"/>
          <p:nvPr/>
        </p:nvSpPr>
        <p:spPr>
          <a:xfrm>
            <a:off x="1752600" y="4174951"/>
            <a:ext cx="34290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0" i="0" u="none" strike="noStrike" kern="0" cap="none" spc="0" normalizeH="0" baseline="0" noProof="0" dirty="0">
                <a:ln>
                  <a:noFill/>
                </a:ln>
                <a:solidFill>
                  <a:srgbClr val="000000"/>
                </a:solidFill>
                <a:effectLst/>
                <a:uLnTx/>
                <a:uFillTx/>
                <a:latin typeface="Calibri"/>
                <a:cs typeface="Calibri"/>
                <a:sym typeface="Calibri"/>
              </a:rPr>
              <a:t>The output of first path is invalid.</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9" name="Straight Arrow Connector 8">
            <a:extLst>
              <a:ext uri="{FF2B5EF4-FFF2-40B4-BE49-F238E27FC236}">
                <a16:creationId xmlns:a16="http://schemas.microsoft.com/office/drawing/2014/main" id="{03EDDE8C-4B2F-0B47-A107-1DB65B3E92D2}"/>
              </a:ext>
            </a:extLst>
          </p:cNvPr>
          <p:cNvSpPr/>
          <p:nvPr/>
        </p:nvSpPr>
        <p:spPr>
          <a:xfrm flipH="1" flipV="1">
            <a:off x="2051284" y="3704099"/>
            <a:ext cx="306160" cy="434298"/>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7725789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Submission Requirements</a:t>
            </a:r>
          </a:p>
        </p:txBody>
      </p:sp>
      <p:sp>
        <p:nvSpPr>
          <p:cNvPr id="3" name="Text Placeholder 2"/>
          <p:cNvSpPr>
            <a:spLocks noGrp="1"/>
          </p:cNvSpPr>
          <p:nvPr>
            <p:ph type="body" idx="1"/>
          </p:nvPr>
        </p:nvSpPr>
        <p:spPr>
          <a:xfrm>
            <a:off x="457200" y="1600200"/>
            <a:ext cx="7924800" cy="4800600"/>
          </a:xfrm>
        </p:spPr>
        <p:txBody>
          <a:bodyPr>
            <a:normAutofit/>
          </a:bodyPr>
          <a:lstStyle/>
          <a:p>
            <a:r>
              <a:rPr lang="en-US" sz="2400" dirty="0"/>
              <a:t>Deadline: </a:t>
            </a:r>
            <a:r>
              <a:rPr lang="en-US" sz="2400" dirty="0">
                <a:solidFill>
                  <a:srgbClr val="FF0000"/>
                </a:solidFill>
              </a:rPr>
              <a:t>Apr. 3</a:t>
            </a:r>
            <a:r>
              <a:rPr lang="en-US" sz="2400" baseline="30000" dirty="0">
                <a:solidFill>
                  <a:srgbClr val="FF0000"/>
                </a:solidFill>
              </a:rPr>
              <a:t>rd</a:t>
            </a:r>
            <a:endParaRPr lang="en-US" sz="2400" dirty="0">
              <a:solidFill>
                <a:srgbClr val="FF0000"/>
              </a:solidFill>
            </a:endParaRPr>
          </a:p>
          <a:p>
            <a:r>
              <a:rPr lang="en-US" sz="2400" dirty="0"/>
              <a:t>Submit the file </a:t>
            </a:r>
            <a:r>
              <a:rPr lang="en-US" sz="2400" dirty="0" err="1">
                <a:solidFill>
                  <a:srgbClr val="FF0000"/>
                </a:solidFill>
              </a:rPr>
              <a:t>FindPath.java</a:t>
            </a:r>
            <a:r>
              <a:rPr lang="en-SG" sz="2400" dirty="0">
                <a:solidFill>
                  <a:srgbClr val="FF0000"/>
                </a:solidFill>
              </a:rPr>
              <a:t> </a:t>
            </a:r>
            <a:r>
              <a:rPr lang="en-SG" sz="2400" dirty="0"/>
              <a:t>into the </a:t>
            </a:r>
            <a:r>
              <a:rPr lang="en-US" sz="2400" dirty="0"/>
              <a:t>folder </a:t>
            </a:r>
            <a:r>
              <a:rPr lang="en-US" sz="2400" dirty="0" err="1"/>
              <a:t>AssignmentSubmission</a:t>
            </a:r>
            <a:r>
              <a:rPr lang="en-US" sz="2400" dirty="0"/>
              <a:t>/Assignment2 in </a:t>
            </a:r>
            <a:r>
              <a:rPr lang="en-US" sz="2400" dirty="0" err="1"/>
              <a:t>Luminus</a:t>
            </a:r>
            <a:r>
              <a:rPr lang="en-SG" sz="2400" dirty="0"/>
              <a:t>.</a:t>
            </a:r>
          </a:p>
          <a:p>
            <a:pPr lvl="1"/>
            <a:r>
              <a:rPr lang="en-US" sz="2400" dirty="0"/>
              <a:t>When submitting, make sure you only modify and submit the file </a:t>
            </a:r>
            <a:r>
              <a:rPr lang="en-US" sz="2400" dirty="0" err="1"/>
              <a:t>FindPath.java</a:t>
            </a:r>
            <a:r>
              <a:rPr lang="en-US" sz="2400" dirty="0"/>
              <a:t>.</a:t>
            </a:r>
          </a:p>
          <a:p>
            <a:r>
              <a:rPr lang="en-US" sz="2400" dirty="0"/>
              <a:t>Policy on late submission:</a:t>
            </a:r>
          </a:p>
          <a:p>
            <a:pPr lvl="1"/>
            <a:r>
              <a:rPr lang="en-US" sz="2400" dirty="0"/>
              <a:t>Code submitted after the deadline but </a:t>
            </a:r>
            <a:r>
              <a:rPr lang="en-US" sz="2400" dirty="0">
                <a:solidFill>
                  <a:srgbClr val="FF0000"/>
                </a:solidFill>
              </a:rPr>
              <a:t>no more than 48 hours </a:t>
            </a:r>
            <a:r>
              <a:rPr lang="en-US" sz="2400" dirty="0"/>
              <a:t>after the deadline will still be graded, with a </a:t>
            </a:r>
            <a:r>
              <a:rPr lang="en-US" sz="2400" dirty="0">
                <a:solidFill>
                  <a:srgbClr val="FF0000"/>
                </a:solidFill>
              </a:rPr>
              <a:t>penalty of 20%</a:t>
            </a:r>
            <a:r>
              <a:rPr lang="en-US" sz="2400" dirty="0"/>
              <a:t>, i.e., multiple 80% of your original mark.</a:t>
            </a:r>
          </a:p>
          <a:p>
            <a:pPr lvl="1"/>
            <a:r>
              <a:rPr lang="en-US" sz="2400" dirty="0"/>
              <a:t>Code submitted more than 48 hours after the deadline will not be accepted and will get </a:t>
            </a:r>
            <a:r>
              <a:rPr lang="en-US" sz="2400" dirty="0">
                <a:solidFill>
                  <a:srgbClr val="FF0000"/>
                </a:solidFill>
              </a:rPr>
              <a:t>0 mark.</a:t>
            </a:r>
          </a:p>
          <a:p>
            <a:pPr marL="457200" lvl="1" indent="0">
              <a:buNone/>
            </a:pPr>
            <a:endParaRPr lang="en-US" sz="2400" dirty="0"/>
          </a:p>
        </p:txBody>
      </p:sp>
    </p:spTree>
    <p:extLst>
      <p:ext uri="{BB962C8B-B14F-4D97-AF65-F5344CB8AC3E}">
        <p14:creationId xmlns:p14="http://schemas.microsoft.com/office/powerpoint/2010/main" val="142622649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Marking</a:t>
            </a:r>
          </a:p>
        </p:txBody>
      </p:sp>
      <p:sp>
        <p:nvSpPr>
          <p:cNvPr id="3" name="Text Placeholder 2"/>
          <p:cNvSpPr>
            <a:spLocks noGrp="1"/>
          </p:cNvSpPr>
          <p:nvPr>
            <p:ph type="body" idx="1"/>
          </p:nvPr>
        </p:nvSpPr>
        <p:spPr/>
        <p:txBody>
          <a:bodyPr lIns="45718" tIns="45718" rIns="45718" bIns="45718" anchor="t">
            <a:normAutofit fontScale="85000" lnSpcReduction="10000"/>
          </a:bodyPr>
          <a:lstStyle/>
          <a:p>
            <a:r>
              <a:rPr lang="en-SG" sz="2800" dirty="0"/>
              <a:t>All the codes will be </a:t>
            </a:r>
            <a:r>
              <a:rPr lang="en-SG" sz="2800" dirty="0">
                <a:solidFill>
                  <a:srgbClr val="FF0000"/>
                </a:solidFill>
              </a:rPr>
              <a:t>automatically compiled and marked</a:t>
            </a:r>
            <a:r>
              <a:rPr lang="en-SG" sz="2800" dirty="0"/>
              <a:t> by similar scripts as '</a:t>
            </a:r>
            <a:r>
              <a:rPr lang="en-SG" sz="2800" dirty="0" err="1"/>
              <a:t>compile_run</a:t>
            </a:r>
            <a:r>
              <a:rPr lang="en-SG" sz="2800" dirty="0"/>
              <a:t>’ using ten test cases </a:t>
            </a:r>
          </a:p>
          <a:p>
            <a:pPr lvl="1"/>
            <a:r>
              <a:rPr lang="en-SG" sz="2800" dirty="0"/>
              <a:t>The test cases will contain the five public cases we give to you and five private test cases that are </a:t>
            </a:r>
            <a:r>
              <a:rPr lang="en-SG" sz="2800" dirty="0">
                <a:solidFill>
                  <a:srgbClr val="FF0000"/>
                </a:solidFill>
              </a:rPr>
              <a:t>simpler</a:t>
            </a:r>
            <a:r>
              <a:rPr lang="en-SG" sz="2800" dirty="0"/>
              <a:t> than the public test cases.</a:t>
            </a:r>
          </a:p>
          <a:p>
            <a:r>
              <a:rPr lang="en-SG" sz="2800" dirty="0"/>
              <a:t>So, ensure your codes can be compiled by the script in your package.</a:t>
            </a:r>
          </a:p>
          <a:p>
            <a:r>
              <a:rPr lang="en-SG" sz="2800" dirty="0">
                <a:solidFill>
                  <a:srgbClr val="FF0000"/>
                </a:solidFill>
              </a:rPr>
              <a:t>All submitted codes will be auto-checked for plagiarism</a:t>
            </a:r>
            <a:r>
              <a:rPr lang="en-SG" sz="2800" dirty="0"/>
              <a:t>. Do NOT copy others' codes or share your codes with others.</a:t>
            </a:r>
          </a:p>
          <a:p>
            <a:r>
              <a:rPr lang="en-SG" sz="2800" dirty="0"/>
              <a:t>The environment we use for marking will be the same as the one you use for testing your code, i.e., a cluster with ten servers.</a:t>
            </a:r>
          </a:p>
          <a:p>
            <a:endParaRPr lang="en-SG" dirty="0"/>
          </a:p>
          <a:p>
            <a:pPr marL="783590" lvl="1" indent="-326390"/>
            <a:endParaRPr lang="en-US" dirty="0"/>
          </a:p>
          <a:p>
            <a:pPr lvl="1"/>
            <a:endParaRPr lang="en-SG" dirty="0"/>
          </a:p>
        </p:txBody>
      </p:sp>
    </p:spTree>
    <p:extLst>
      <p:ext uri="{BB962C8B-B14F-4D97-AF65-F5344CB8AC3E}">
        <p14:creationId xmlns:p14="http://schemas.microsoft.com/office/powerpoint/2010/main" val="15912525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Marking</a:t>
            </a: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lIns="45718" tIns="45718" rIns="45718" bIns="45718" anchor="t">
                <a:normAutofit/>
              </a:bodyPr>
              <a:lstStyle/>
              <a:p>
                <a:r>
                  <a:rPr lang="en-SG" sz="2400" dirty="0"/>
                  <a:t>Full mark: 15%.</a:t>
                </a:r>
              </a:p>
              <a:p>
                <a:r>
                  <a:rPr lang="en-SG" sz="2400" dirty="0"/>
                  <a:t>If you output the correct map file, you will get </a:t>
                </a:r>
                <a:r>
                  <a:rPr lang="en-SG" sz="2400" dirty="0">
                    <a:solidFill>
                      <a:srgbClr val="FF0000"/>
                    </a:solidFill>
                  </a:rPr>
                  <a:t>5 points</a:t>
                </a:r>
                <a:r>
                  <a:rPr lang="en-SG" sz="2400" dirty="0"/>
                  <a:t>.</a:t>
                </a:r>
              </a:p>
              <a:p>
                <a:r>
                  <a:rPr lang="en-SG" sz="2400" dirty="0"/>
                  <a:t>We will use </a:t>
                </a:r>
                <a:r>
                  <a:rPr lang="en-SG" sz="2400" dirty="0">
                    <a:solidFill>
                      <a:srgbClr val="FF0000"/>
                    </a:solidFill>
                  </a:rPr>
                  <a:t>ten</a:t>
                </a:r>
                <a:r>
                  <a:rPr lang="en-SG" sz="2400" dirty="0"/>
                  <a:t> test cases to test your path finding algorithm, each test case will worth 1 point.</a:t>
                </a:r>
              </a:p>
              <a:p>
                <a:r>
                  <a:rPr lang="en-SG" sz="2400" dirty="0"/>
                  <a:t>For each test case, you will get 0 point if your path is invalid. Else, your final mark </a:t>
                </a:r>
                <a14:m>
                  <m:oMath xmlns:m="http://schemas.openxmlformats.org/officeDocument/2006/math">
                    <m:r>
                      <a:rPr lang="en-SG" sz="2400" i="1" dirty="0" smtClean="0">
                        <a:latin typeface="Cambria Math" panose="02040503050406030204" pitchFamily="18" charset="0"/>
                      </a:rPr>
                      <m:t>𝑀</m:t>
                    </m:r>
                  </m:oMath>
                </a14:m>
                <a:r>
                  <a:rPr lang="en-SG" sz="2400" dirty="0"/>
                  <a:t> will be graded based on the length of your result path </a:t>
                </a:r>
                <a14:m>
                  <m:oMath xmlns:m="http://schemas.openxmlformats.org/officeDocument/2006/math">
                    <m:r>
                      <a:rPr lang="en-SG" sz="2400" i="1" dirty="0" smtClean="0">
                        <a:latin typeface="Cambria Math" panose="02040503050406030204" pitchFamily="18" charset="0"/>
                      </a:rPr>
                      <m:t>𝑙</m:t>
                    </m:r>
                    <m:r>
                      <a:rPr lang="en-SG" sz="2400" i="1" dirty="0" smtClean="0">
                        <a:latin typeface="Cambria Math" panose="02040503050406030204" pitchFamily="18" charset="0"/>
                      </a:rPr>
                      <m:t>1 </m:t>
                    </m:r>
                  </m:oMath>
                </a14:m>
                <a:r>
                  <a:rPr lang="en-SG" sz="2400" dirty="0"/>
                  <a:t>and the length of the pseudo-path </a:t>
                </a:r>
                <a14:m>
                  <m:oMath xmlns:m="http://schemas.openxmlformats.org/officeDocument/2006/math">
                    <m:r>
                      <a:rPr lang="en-SG" sz="2400" i="1" dirty="0" smtClean="0">
                        <a:latin typeface="Cambria Math" panose="02040503050406030204" pitchFamily="18" charset="0"/>
                      </a:rPr>
                      <m:t>𝑙</m:t>
                    </m:r>
                    <m:r>
                      <a:rPr lang="en-SG" sz="2400" i="1" dirty="0" smtClean="0">
                        <a:latin typeface="Cambria Math" panose="02040503050406030204" pitchFamily="18" charset="0"/>
                      </a:rPr>
                      <m:t>2</m:t>
                    </m:r>
                  </m:oMath>
                </a14:m>
                <a:r>
                  <a:rPr lang="en-SG" sz="2400" dirty="0"/>
                  <a:t>, i.e., </a:t>
                </a:r>
                <a14:m>
                  <m:oMath xmlns:m="http://schemas.openxmlformats.org/officeDocument/2006/math">
                    <m:r>
                      <a:rPr lang="en-SG" sz="2400" i="1" dirty="0" smtClean="0">
                        <a:latin typeface="Cambria Math" panose="02040503050406030204" pitchFamily="18" charset="0"/>
                      </a:rPr>
                      <m:t>𝑀</m:t>
                    </m:r>
                    <m:r>
                      <a:rPr lang="en-US" sz="2400" b="0" i="1" dirty="0" smtClean="0">
                        <a:latin typeface="Cambria Math" panose="02040503050406030204" pitchFamily="18" charset="0"/>
                      </a:rPr>
                      <m:t>=</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min</m:t>
                        </m:r>
                      </m:fName>
                      <m:e>
                        <m:r>
                          <a:rPr lang="en-US" sz="2400" b="0" i="1" dirty="0" smtClean="0">
                            <a:latin typeface="Cambria Math" panose="02040503050406030204" pitchFamily="18" charset="0"/>
                          </a:rPr>
                          <m:t>(</m:t>
                        </m:r>
                      </m:e>
                    </m:func>
                    <m:r>
                      <a:rPr lang="en-US" sz="2400" b="0" i="1" dirty="0" smtClean="0">
                        <a:latin typeface="Cambria Math" panose="02040503050406030204" pitchFamily="18" charset="0"/>
                      </a:rPr>
                      <m:t>0.</m:t>
                    </m:r>
                    <m:r>
                      <a:rPr lang="en-US" sz="2400" b="0" i="1" dirty="0" smtClean="0">
                        <a:latin typeface="Cambria Math" panose="02040503050406030204" pitchFamily="18" charset="0"/>
                      </a:rPr>
                      <m:t>8</m:t>
                    </m:r>
                    <m:r>
                      <a:rPr lang="en-US" sz="2400" b="0" i="1" dirty="0" smtClean="0">
                        <a:latin typeface="Cambria Math" panose="02040503050406030204" pitchFamily="18" charset="0"/>
                      </a:rPr>
                      <m:t>+ </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𝑙</m:t>
                        </m:r>
                        <m:r>
                          <a:rPr lang="en-US" sz="2400" b="0" i="1" dirty="0" smtClean="0">
                            <a:latin typeface="Cambria Math" panose="02040503050406030204" pitchFamily="18" charset="0"/>
                          </a:rPr>
                          <m:t>2</m:t>
                        </m:r>
                      </m:num>
                      <m:den>
                        <m:r>
                          <a:rPr lang="en-US" sz="2400" b="0" i="1" dirty="0" smtClean="0">
                            <a:latin typeface="Cambria Math" panose="02040503050406030204" pitchFamily="18" charset="0"/>
                          </a:rPr>
                          <m:t>𝑙</m:t>
                        </m:r>
                        <m:r>
                          <a:rPr lang="en-US" sz="2400" b="0" i="1" dirty="0" smtClean="0">
                            <a:latin typeface="Cambria Math" panose="02040503050406030204" pitchFamily="18" charset="0"/>
                          </a:rPr>
                          <m:t>1</m:t>
                        </m:r>
                      </m:den>
                    </m:f>
                    <m:r>
                      <a:rPr lang="en-US" sz="2400" b="0" i="0" dirty="0" smtClean="0">
                        <a:latin typeface="Cambria Math" panose="02040503050406030204" pitchFamily="18" charset="0"/>
                      </a:rPr>
                      <m:t>∗0.</m:t>
                    </m:r>
                    <m:r>
                      <a:rPr lang="en-US" sz="2400" b="0" i="0" dirty="0" smtClean="0">
                        <a:latin typeface="Cambria Math" panose="02040503050406030204" pitchFamily="18" charset="0"/>
                      </a:rPr>
                      <m:t>2, 1)</m:t>
                    </m:r>
                  </m:oMath>
                </a14:m>
                <a:r>
                  <a:rPr lang="en-SG" sz="2400" dirty="0"/>
                  <a:t> </a:t>
                </a:r>
              </a:p>
              <a:p>
                <a:endParaRPr lang="en-SG" sz="2400" dirty="0"/>
              </a:p>
              <a:p>
                <a:pPr marL="783590" lvl="1" indent="-326390"/>
                <a:endParaRPr lang="en-US" sz="2400" dirty="0"/>
              </a:p>
              <a:p>
                <a:pPr lvl="1"/>
                <a:endParaRPr lang="en-SG" sz="24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698" t="-1401" r="-154"/>
                </a:stretch>
              </a:blipFill>
            </p:spPr>
            <p:txBody>
              <a:bodyPr/>
              <a:lstStyle/>
              <a:p>
                <a:r>
                  <a:rPr lang="en-US">
                    <a:noFill/>
                  </a:rPr>
                  <a:t> </a:t>
                </a:r>
              </a:p>
            </p:txBody>
          </p:sp>
        </mc:Fallback>
      </mc:AlternateContent>
    </p:spTree>
    <p:extLst>
      <p:ext uri="{BB962C8B-B14F-4D97-AF65-F5344CB8AC3E}">
        <p14:creationId xmlns:p14="http://schemas.microsoft.com/office/powerpoint/2010/main" val="6962453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itle 1"/>
          <p:cNvSpPr txBox="1">
            <a:spLocks noGrp="1"/>
          </p:cNvSpPr>
          <p:nvPr>
            <p:ph type="title"/>
          </p:nvPr>
        </p:nvSpPr>
        <p:spPr>
          <a:xfrm>
            <a:off x="457200" y="274637"/>
            <a:ext cx="8229600" cy="1143004"/>
          </a:xfrm>
          <a:prstGeom prst="rect">
            <a:avLst/>
          </a:prstGeom>
        </p:spPr>
        <p:txBody>
          <a:bodyPr/>
          <a:lstStyle/>
          <a:p>
            <a:r>
              <a:rPr dirty="0"/>
              <a:t>Notice</a:t>
            </a:r>
          </a:p>
        </p:txBody>
      </p:sp>
      <p:sp>
        <p:nvSpPr>
          <p:cNvPr id="752" name="Content Placeholder 2"/>
          <p:cNvSpPr txBox="1">
            <a:spLocks noGrp="1"/>
          </p:cNvSpPr>
          <p:nvPr>
            <p:ph type="body" idx="1"/>
          </p:nvPr>
        </p:nvSpPr>
        <p:spPr>
          <a:xfrm>
            <a:off x="457200" y="1600200"/>
            <a:ext cx="8229600" cy="4525963"/>
          </a:xfrm>
          <a:prstGeom prst="rect">
            <a:avLst/>
          </a:prstGeom>
        </p:spPr>
        <p:txBody>
          <a:bodyPr/>
          <a:lstStyle/>
          <a:p>
            <a:r>
              <a:rPr lang="en-SG" dirty="0"/>
              <a:t>We have zero-tolerance on plagiarism. </a:t>
            </a:r>
          </a:p>
          <a:p>
            <a:r>
              <a:rPr lang="en-SG" dirty="0"/>
              <a:t>Do not “Copy and paste” from others. </a:t>
            </a:r>
          </a:p>
          <a:p>
            <a:r>
              <a:rPr lang="en-SG" dirty="0"/>
              <a:t>Do not share your code with others.</a:t>
            </a:r>
          </a:p>
          <a:p>
            <a:pPr marL="0" indent="0">
              <a:buNone/>
            </a:pPr>
            <a:endParaRPr dirty="0"/>
          </a:p>
        </p:txBody>
      </p:sp>
      <p:sp>
        <p:nvSpPr>
          <p:cNvPr id="75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5174969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itle 1"/>
          <p:cNvSpPr txBox="1">
            <a:spLocks noGrp="1"/>
          </p:cNvSpPr>
          <p:nvPr>
            <p:ph type="title"/>
          </p:nvPr>
        </p:nvSpPr>
        <p:spPr>
          <a:xfrm>
            <a:off x="457200" y="274637"/>
            <a:ext cx="8229600" cy="1143004"/>
          </a:xfrm>
          <a:prstGeom prst="rect">
            <a:avLst/>
          </a:prstGeom>
        </p:spPr>
        <p:txBody>
          <a:bodyPr/>
          <a:lstStyle/>
          <a:p>
            <a:r>
              <a:t>Feedbacks are Welcome</a:t>
            </a:r>
          </a:p>
        </p:txBody>
      </p:sp>
      <p:sp>
        <p:nvSpPr>
          <p:cNvPr id="756" name="Text Placeholder 2"/>
          <p:cNvSpPr txBox="1">
            <a:spLocks noGrp="1"/>
          </p:cNvSpPr>
          <p:nvPr>
            <p:ph type="body" idx="1"/>
          </p:nvPr>
        </p:nvSpPr>
        <p:spPr>
          <a:xfrm>
            <a:off x="457200" y="1600200"/>
            <a:ext cx="8229600" cy="4525963"/>
          </a:xfrm>
          <a:prstGeom prst="rect">
            <a:avLst/>
          </a:prstGeom>
        </p:spPr>
        <p:txBody>
          <a:bodyPr>
            <a:normAutofit fontScale="92500"/>
          </a:bodyPr>
          <a:lstStyle/>
          <a:p>
            <a:r>
              <a:rPr dirty="0"/>
              <a:t>Email:</a:t>
            </a:r>
            <a:r>
              <a:rPr lang="en-US" dirty="0"/>
              <a:t> Mr. </a:t>
            </a:r>
            <a:r>
              <a:rPr lang="en-US" dirty="0" err="1"/>
              <a:t>Yuhang</a:t>
            </a:r>
            <a:r>
              <a:rPr lang="en-US" dirty="0"/>
              <a:t> Chen, </a:t>
            </a:r>
            <a:r>
              <a:rPr lang="en-US" dirty="0">
                <a:hlinkClick r:id="rId2"/>
              </a:rPr>
              <a:t>e0546081@u.nus.edu</a:t>
            </a:r>
            <a:endParaRPr lang="en-US" dirty="0"/>
          </a:p>
          <a:p>
            <a:pPr marL="1371600" lvl="3" indent="0">
              <a:buNone/>
            </a:pPr>
            <a:r>
              <a:rPr lang="en-US" dirty="0"/>
              <a:t>Mr. </a:t>
            </a:r>
            <a:r>
              <a:rPr lang="en-US" dirty="0" err="1"/>
              <a:t>Sixu</a:t>
            </a:r>
            <a:r>
              <a:rPr lang="en-US" dirty="0"/>
              <a:t> Hu, </a:t>
            </a:r>
            <a:r>
              <a:rPr lang="en-US" dirty="0">
                <a:hlinkClick r:id="rId3"/>
              </a:rPr>
              <a:t>e0409758@u.nus.edu</a:t>
            </a:r>
            <a:endParaRPr dirty="0"/>
          </a:p>
          <a:p>
            <a:r>
              <a:rPr dirty="0"/>
              <a:t>Or, post your questions in the </a:t>
            </a:r>
            <a:r>
              <a:rPr lang="en-US" altLang="zh-CN" dirty="0" err="1"/>
              <a:t>LumiNUS</a:t>
            </a:r>
            <a:r>
              <a:rPr dirty="0"/>
              <a:t> forum (preferred). </a:t>
            </a:r>
            <a:endParaRPr lang="en-US" dirty="0"/>
          </a:p>
          <a:p>
            <a:r>
              <a:rPr lang="en-US" dirty="0"/>
              <a:t>You may find something useful from FAQ of last semester, which can be found in the attached student guide. Note: we have change the format of our assignment this year (thus this FAQ is just for your reference).</a:t>
            </a:r>
            <a:endParaRPr dirty="0"/>
          </a:p>
        </p:txBody>
      </p:sp>
      <p:sp>
        <p:nvSpPr>
          <p:cNvPr id="757"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6115399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a:lnSpc>
                <a:spcPct val="80000"/>
              </a:lnSpc>
              <a:defRPr sz="2700"/>
            </a:pPr>
            <a:r>
              <a:rPr lang="en-US" dirty="0">
                <a:latin typeface="Calibri" panose="020F0502020204030204" pitchFamily="34" charset="0"/>
                <a:cs typeface="Calibri" panose="020F0502020204030204" pitchFamily="34" charset="0"/>
              </a:rPr>
              <a:t>Motivation</a:t>
            </a:r>
          </a:p>
          <a:p>
            <a:pPr marL="783769" lvl="1" indent="-326569">
              <a:lnSpc>
                <a:spcPct val="80000"/>
              </a:lnSpc>
              <a:defRPr sz="2400"/>
            </a:pPr>
            <a:r>
              <a:rPr lang="en-SG" altLang="zh-CN" dirty="0">
                <a:latin typeface="Calibri" panose="020F0502020204030204" pitchFamily="34" charset="0"/>
                <a:cs typeface="Calibri" panose="020F0502020204030204" pitchFamily="34" charset="0"/>
              </a:rPr>
              <a:t>OpenStreetMap(OSM) files are big data.</a:t>
            </a:r>
            <a:r>
              <a:rPr lang="zh-CN" altLang="en-US"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783769" lvl="1" indent="-326569">
              <a:lnSpc>
                <a:spcPct val="80000"/>
              </a:lnSpc>
              <a:defRPr sz="2400"/>
            </a:pPr>
            <a:r>
              <a:rPr lang="en-US" dirty="0">
                <a:latin typeface="Calibri" panose="020F0502020204030204" pitchFamily="34" charset="0"/>
                <a:cs typeface="Calibri" panose="020F0502020204030204" pitchFamily="34" charset="0"/>
              </a:rPr>
              <a:t>OSM files processing is useful for road navigation.</a:t>
            </a:r>
          </a:p>
          <a:p>
            <a:pPr marL="783769" lvl="1" indent="-326569">
              <a:lnSpc>
                <a:spcPct val="80000"/>
              </a:lnSpc>
              <a:defRPr sz="2400"/>
            </a:pPr>
            <a:r>
              <a:rPr lang="en-US" sz="2400" dirty="0">
                <a:latin typeface="Calibri" panose="020F0502020204030204" pitchFamily="34" charset="0"/>
                <a:cs typeface="Calibri" panose="020F0502020204030204" pitchFamily="34" charset="0"/>
              </a:rPr>
              <a:t>Get familiar with Spark.</a:t>
            </a:r>
          </a:p>
          <a:p>
            <a:pPr marL="457200" lvl="1" indent="0">
              <a:lnSpc>
                <a:spcPct val="80000"/>
              </a:lnSpc>
              <a:buNone/>
              <a:defRPr sz="2400"/>
            </a:pPr>
            <a:endParaRPr lang="en-US" sz="27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Overview</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3</a:t>
            </a:fld>
            <a:endParaRPr lang="en-US"/>
          </a:p>
        </p:txBody>
      </p:sp>
    </p:spTree>
    <p:extLst>
      <p:ext uri="{BB962C8B-B14F-4D97-AF65-F5344CB8AC3E}">
        <p14:creationId xmlns:p14="http://schemas.microsoft.com/office/powerpoint/2010/main" val="3835134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marL="914400" lvl="1" indent="-457200">
              <a:lnSpc>
                <a:spcPct val="80000"/>
              </a:lnSpc>
              <a:defRPr sz="2400"/>
            </a:pPr>
            <a:r>
              <a:rPr lang="en-US" sz="2800" dirty="0">
                <a:latin typeface="Calibri" panose="020F0502020204030204" pitchFamily="34" charset="0"/>
                <a:cs typeface="Calibri" panose="020F0502020204030204" pitchFamily="34" charset="0"/>
              </a:rPr>
              <a:t>Given an OSM file, you need to extract</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the nodes (i.e., positions) and edges(roads) information to construct a road graph</a:t>
            </a:r>
            <a:r>
              <a:rPr lang="en-US" sz="2800" dirty="0">
                <a:latin typeface="Calibri" panose="020F0502020204030204" pitchFamily="34" charset="0"/>
                <a:cs typeface="Calibri" panose="020F0502020204030204" pitchFamily="34" charset="0"/>
              </a:rPr>
              <a:t>. </a:t>
            </a:r>
          </a:p>
          <a:p>
            <a:pPr marL="914400" lvl="1" indent="-457200">
              <a:lnSpc>
                <a:spcPct val="80000"/>
              </a:lnSpc>
              <a:defRPr sz="2400"/>
            </a:pPr>
            <a:r>
              <a:rPr lang="en-US" sz="2800" dirty="0">
                <a:latin typeface="Calibri" panose="020F0502020204030204" pitchFamily="34" charset="0"/>
                <a:cs typeface="Calibri" panose="020F0502020204030204" pitchFamily="34" charset="0"/>
              </a:rPr>
              <a:t>Write an algorithm that can find the (shortest) path between any two nodes in the road graph.</a:t>
            </a:r>
          </a:p>
          <a:p>
            <a:pPr marL="914400" lvl="1" indent="-457200">
              <a:lnSpc>
                <a:spcPct val="80000"/>
              </a:lnSpc>
              <a:defRPr sz="2400"/>
            </a:pPr>
            <a:endParaRPr lang="en-US" sz="28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7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4</a:t>
            </a:fld>
            <a:endParaRPr lang="en-US"/>
          </a:p>
        </p:txBody>
      </p:sp>
    </p:spTree>
    <p:extLst>
      <p:ext uri="{BB962C8B-B14F-4D97-AF65-F5344CB8AC3E}">
        <p14:creationId xmlns:p14="http://schemas.microsoft.com/office/powerpoint/2010/main" val="32419546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63C003-F919-7B46-A45A-70F8C555C3E6}"/>
              </a:ext>
            </a:extLst>
          </p:cNvPr>
          <p:cNvPicPr>
            <a:picLocks noChangeAspect="1"/>
          </p:cNvPicPr>
          <p:nvPr/>
        </p:nvPicPr>
        <p:blipFill>
          <a:blip r:embed="rId2"/>
          <a:stretch>
            <a:fillRect/>
          </a:stretch>
        </p:blipFill>
        <p:spPr>
          <a:xfrm>
            <a:off x="2444603" y="4754723"/>
            <a:ext cx="3635159" cy="754467"/>
          </a:xfrm>
          <a:prstGeom prst="rect">
            <a:avLst/>
          </a:prstGeom>
        </p:spPr>
      </p:pic>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Input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An OSM file that contains NUS road information, named as ‘</a:t>
            </a:r>
            <a:r>
              <a:rPr lang="en-US" sz="2400" dirty="0" err="1">
                <a:latin typeface="Calibri" panose="020F0502020204030204" pitchFamily="34" charset="0"/>
                <a:cs typeface="Calibri" panose="020F0502020204030204" pitchFamily="34" charset="0"/>
              </a:rPr>
              <a:t>NUS.osm</a:t>
            </a:r>
            <a:r>
              <a:rPr lang="en-US" sz="2400" dirty="0">
                <a:latin typeface="Calibri" panose="020F0502020204030204" pitchFamily="34" charset="0"/>
                <a:cs typeface="Calibri" panose="020F0502020204030204" pitchFamily="34" charset="0"/>
              </a:rPr>
              <a:t>’</a:t>
            </a:r>
          </a:p>
          <a:p>
            <a:pPr marL="914400" lvl="1" indent="-457200">
              <a:lnSpc>
                <a:spcPct val="80000"/>
              </a:lnSpc>
              <a:defRPr sz="2400"/>
            </a:pPr>
            <a:r>
              <a:rPr lang="en-US" sz="2400" dirty="0">
                <a:latin typeface="Calibri" panose="020F0502020204030204" pitchFamily="34" charset="0"/>
                <a:cs typeface="Calibri" panose="020F0502020204030204" pitchFamily="34" charset="0"/>
              </a:rPr>
              <a:t>A file named ‘</a:t>
            </a:r>
            <a:r>
              <a:rPr lang="en-US" sz="2400" dirty="0" err="1">
                <a:latin typeface="Calibri" panose="020F0502020204030204" pitchFamily="34" charset="0"/>
                <a:cs typeface="Calibri" panose="020F0502020204030204" pitchFamily="34" charset="0"/>
              </a:rPr>
              <a:t>input.txt</a:t>
            </a:r>
            <a:r>
              <a:rPr lang="en-US" sz="2400" dirty="0">
                <a:latin typeface="Calibri" panose="020F0502020204030204" pitchFamily="34" charset="0"/>
                <a:cs typeface="Calibri" panose="020F0502020204030204" pitchFamily="34" charset="0"/>
              </a:rPr>
              <a:t>’ that contains multiple node pairs. For each nodes pair, you need to find a path from the source node to the destination node. </a:t>
            </a:r>
          </a:p>
          <a:p>
            <a:pPr marL="914400" lvl="1" indent="-457200">
              <a:lnSpc>
                <a:spcPct val="80000"/>
              </a:lnSpc>
              <a:defRPr sz="2400"/>
            </a:pPr>
            <a:r>
              <a:rPr lang="en-US" sz="2400" dirty="0">
                <a:latin typeface="Calibri" panose="020F0502020204030204" pitchFamily="34" charset="0"/>
                <a:cs typeface="Calibri" panose="020F0502020204030204" pitchFamily="34" charset="0"/>
              </a:rPr>
              <a:t>For each nodes pair in input file, there is at least one path between them.</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5</a:t>
            </a:fld>
            <a:endParaRPr lang="en-US"/>
          </a:p>
        </p:txBody>
      </p:sp>
      <p:sp>
        <p:nvSpPr>
          <p:cNvPr id="7" name="Straight Arrow Connector 8">
            <a:extLst>
              <a:ext uri="{FF2B5EF4-FFF2-40B4-BE49-F238E27FC236}">
                <a16:creationId xmlns:a16="http://schemas.microsoft.com/office/drawing/2014/main" id="{48B457C9-A2C2-AF44-AD60-2C8D166661C2}"/>
              </a:ext>
            </a:extLst>
          </p:cNvPr>
          <p:cNvSpPr/>
          <p:nvPr/>
        </p:nvSpPr>
        <p:spPr>
          <a:xfrm flipH="1" flipV="1">
            <a:off x="3276277" y="5425679"/>
            <a:ext cx="762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8" name="TextBox 6">
            <a:extLst>
              <a:ext uri="{FF2B5EF4-FFF2-40B4-BE49-F238E27FC236}">
                <a16:creationId xmlns:a16="http://schemas.microsoft.com/office/drawing/2014/main" id="{14F2C871-D467-3742-928F-566145CCE31B}"/>
              </a:ext>
            </a:extLst>
          </p:cNvPr>
          <p:cNvSpPr txBox="1"/>
          <p:nvPr/>
        </p:nvSpPr>
        <p:spPr>
          <a:xfrm>
            <a:off x="2742877" y="5943600"/>
            <a:ext cx="1519306"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Source node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9" name="Straight Arrow Connector 8">
            <a:extLst>
              <a:ext uri="{FF2B5EF4-FFF2-40B4-BE49-F238E27FC236}">
                <a16:creationId xmlns:a16="http://schemas.microsoft.com/office/drawing/2014/main" id="{7E013AB5-C2C8-584B-8011-0226D8DE2571}"/>
              </a:ext>
            </a:extLst>
          </p:cNvPr>
          <p:cNvSpPr/>
          <p:nvPr/>
        </p:nvSpPr>
        <p:spPr>
          <a:xfrm flipH="1" flipV="1">
            <a:off x="4678936" y="5417459"/>
            <a:ext cx="762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0" name="TextBox 6">
            <a:extLst>
              <a:ext uri="{FF2B5EF4-FFF2-40B4-BE49-F238E27FC236}">
                <a16:creationId xmlns:a16="http://schemas.microsoft.com/office/drawing/2014/main" id="{7EFAC0B4-D1C6-084E-9DD3-ED1723649B4A}"/>
              </a:ext>
            </a:extLst>
          </p:cNvPr>
          <p:cNvSpPr txBox="1"/>
          <p:nvPr/>
        </p:nvSpPr>
        <p:spPr>
          <a:xfrm>
            <a:off x="4271571" y="5943601"/>
            <a:ext cx="1705112"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Destination node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1" name="TextBox 6">
            <a:extLst>
              <a:ext uri="{FF2B5EF4-FFF2-40B4-BE49-F238E27FC236}">
                <a16:creationId xmlns:a16="http://schemas.microsoft.com/office/drawing/2014/main" id="{4E794D50-EEAF-D74E-AE84-A2166D96DEF5}"/>
              </a:ext>
            </a:extLst>
          </p:cNvPr>
          <p:cNvSpPr txBox="1"/>
          <p:nvPr/>
        </p:nvSpPr>
        <p:spPr>
          <a:xfrm>
            <a:off x="1037765" y="4962681"/>
            <a:ext cx="1705112"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lang="en-US" kern="0" dirty="0">
                <a:solidFill>
                  <a:srgbClr val="000000"/>
                </a:solidFill>
                <a:latin typeface="Calibri"/>
                <a:cs typeface="Calibri"/>
                <a:sym typeface="Calibri"/>
              </a:rPr>
              <a:t>Input file1:</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Tree>
    <p:extLst>
      <p:ext uri="{BB962C8B-B14F-4D97-AF65-F5344CB8AC3E}">
        <p14:creationId xmlns:p14="http://schemas.microsoft.com/office/powerpoint/2010/main" val="8884780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Output 1</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After constructing your</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road graph, you need to output the graph in adjacent list</a:t>
            </a:r>
            <a:r>
              <a:rPr lang="en-US" sz="2400" dirty="0">
                <a:latin typeface="Calibri" panose="020F0502020204030204" pitchFamily="34" charset="0"/>
                <a:cs typeface="Calibri" panose="020F0502020204030204" pitchFamily="34" charset="0"/>
              </a:rPr>
              <a:t> format.</a:t>
            </a:r>
          </a:p>
          <a:p>
            <a:pPr marL="914400" lvl="1" indent="-457200">
              <a:lnSpc>
                <a:spcPct val="80000"/>
              </a:lnSpc>
              <a:defRPr sz="2400"/>
            </a:pPr>
            <a:r>
              <a:rPr lang="en-US" sz="2400" dirty="0">
                <a:latin typeface="Calibri" panose="020F0502020204030204" pitchFamily="34" charset="0"/>
                <a:cs typeface="Calibri" panose="020F0502020204030204" pitchFamily="34" charset="0"/>
              </a:rPr>
              <a:t>In each line, you should output the id for a node, and the id for its </a:t>
            </a:r>
            <a:r>
              <a:rPr lang="en-US" sz="2400" dirty="0">
                <a:solidFill>
                  <a:srgbClr val="FF0000"/>
                </a:solidFill>
                <a:latin typeface="Calibri" panose="020F0502020204030204" pitchFamily="34" charset="0"/>
                <a:cs typeface="Calibri" panose="020F0502020204030204" pitchFamily="34" charset="0"/>
              </a:rPr>
              <a:t>outgoing </a:t>
            </a:r>
            <a:r>
              <a:rPr lang="en-US" sz="2400" dirty="0">
                <a:latin typeface="Calibri" panose="020F0502020204030204" pitchFamily="34" charset="0"/>
                <a:cs typeface="Calibri" panose="020F0502020204030204" pitchFamily="34" charset="0"/>
              </a:rPr>
              <a:t>neighbors. You should sort the outgoing neighbors in ascending order.</a:t>
            </a:r>
          </a:p>
          <a:p>
            <a:pPr marL="914400" lvl="1" indent="-457200">
              <a:lnSpc>
                <a:spcPct val="80000"/>
              </a:lnSpc>
              <a:defRPr sz="2400"/>
            </a:pPr>
            <a:r>
              <a:rPr lang="en-US" sz="2400" dirty="0">
                <a:latin typeface="Calibri" panose="020F0502020204030204" pitchFamily="34" charset="0"/>
                <a:cs typeface="Calibri" panose="020F0502020204030204" pitchFamily="34" charset="0"/>
              </a:rPr>
              <a:t>You should also sort all the lines in ascending order of the id.</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marL="0" indent="0">
              <a:lnSpc>
                <a:spcPct val="80000"/>
              </a:lnSpc>
              <a:buNone/>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a:xfrm>
            <a:off x="6469605" y="6381283"/>
            <a:ext cx="2057400" cy="365125"/>
          </a:xfrm>
        </p:spPr>
        <p:txBody>
          <a:bodyPr/>
          <a:lstStyle/>
          <a:p>
            <a:fld id="{95C605C4-1F5B-4B2B-8458-3FC432AF1FAC}" type="slidenum">
              <a:rPr lang="en-US" smtClean="0"/>
              <a:t>6</a:t>
            </a:fld>
            <a:endParaRPr lang="en-US" dirty="0"/>
          </a:p>
        </p:txBody>
      </p:sp>
      <p:sp>
        <p:nvSpPr>
          <p:cNvPr id="19" name="Oval 18">
            <a:extLst>
              <a:ext uri="{FF2B5EF4-FFF2-40B4-BE49-F238E27FC236}">
                <a16:creationId xmlns:a16="http://schemas.microsoft.com/office/drawing/2014/main" id="{C38A87D2-7D2E-5847-8E1A-6CCDA2F4672B}"/>
              </a:ext>
            </a:extLst>
          </p:cNvPr>
          <p:cNvSpPr/>
          <p:nvPr/>
        </p:nvSpPr>
        <p:spPr>
          <a:xfrm>
            <a:off x="589771" y="4225238"/>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prstClr val="white"/>
                </a:solidFill>
                <a:latin typeface="Calibri" panose="020F0502020204030204"/>
              </a:rPr>
              <a:t>1</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114E1CB2-0E54-CE4E-960A-F05451E1122A}"/>
              </a:ext>
            </a:extLst>
          </p:cNvPr>
          <p:cNvSpPr/>
          <p:nvPr/>
        </p:nvSpPr>
        <p:spPr>
          <a:xfrm>
            <a:off x="589771" y="5393269"/>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latin typeface="Calibri" panose="020F0502020204030204"/>
              </a:rPr>
              <a:t>2</a:t>
            </a: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6A89F71-6C97-564E-BB53-29990E136617}"/>
              </a:ext>
            </a:extLst>
          </p:cNvPr>
          <p:cNvSpPr/>
          <p:nvPr/>
        </p:nvSpPr>
        <p:spPr>
          <a:xfrm>
            <a:off x="1878625" y="4225238"/>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latin typeface="Calibri" panose="020F0502020204030204"/>
              </a:rPr>
              <a:t>3</a:t>
            </a: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4163FE3-B14B-7F49-B19C-F81B43AA49DF}"/>
              </a:ext>
            </a:extLst>
          </p:cNvPr>
          <p:cNvSpPr/>
          <p:nvPr/>
        </p:nvSpPr>
        <p:spPr>
          <a:xfrm>
            <a:off x="1878625" y="5393269"/>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prstClr val="white"/>
                </a:solidFill>
                <a:latin typeface="Calibri" panose="020F0502020204030204"/>
              </a:rPr>
              <a:t>4</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92085FFF-9DE7-C140-9E19-969D3BAEAEF0}"/>
              </a:ext>
            </a:extLst>
          </p:cNvPr>
          <p:cNvCxnSpPr>
            <a:stCxn id="19" idx="4"/>
            <a:endCxn id="20" idx="0"/>
          </p:cNvCxnSpPr>
          <p:nvPr/>
        </p:nvCxnSpPr>
        <p:spPr bwMode="auto">
          <a:xfrm>
            <a:off x="745444" y="4536584"/>
            <a:ext cx="0" cy="856685"/>
          </a:xfrm>
          <a:prstGeom prst="straightConnector1">
            <a:avLst/>
          </a:prstGeom>
          <a:ln w="9525">
            <a:solidFill>
              <a:schemeClr val="bg2"/>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66B4A59-E2F8-CF47-9DE2-403CA059BA08}"/>
              </a:ext>
            </a:extLst>
          </p:cNvPr>
          <p:cNvCxnSpPr>
            <a:cxnSpLocks/>
            <a:stCxn id="19" idx="6"/>
            <a:endCxn id="21" idx="2"/>
          </p:cNvCxnSpPr>
          <p:nvPr/>
        </p:nvCxnSpPr>
        <p:spPr bwMode="auto">
          <a:xfrm>
            <a:off x="901117" y="4380911"/>
            <a:ext cx="9775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88BFF58-5575-6340-8D7E-92A5C4E94B24}"/>
              </a:ext>
            </a:extLst>
          </p:cNvPr>
          <p:cNvCxnSpPr>
            <a:cxnSpLocks/>
            <a:stCxn id="21" idx="4"/>
            <a:endCxn id="22" idx="0"/>
          </p:cNvCxnSpPr>
          <p:nvPr/>
        </p:nvCxnSpPr>
        <p:spPr bwMode="auto">
          <a:xfrm>
            <a:off x="2034298" y="4536584"/>
            <a:ext cx="0" cy="85668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BEDE068-5F4A-5B44-B557-9E8E636A5EBA}"/>
              </a:ext>
            </a:extLst>
          </p:cNvPr>
          <p:cNvCxnSpPr>
            <a:stCxn id="20" idx="6"/>
            <a:endCxn id="22" idx="2"/>
          </p:cNvCxnSpPr>
          <p:nvPr/>
        </p:nvCxnSpPr>
        <p:spPr bwMode="auto">
          <a:xfrm>
            <a:off x="901117" y="5548942"/>
            <a:ext cx="977508" cy="0"/>
          </a:xfrm>
          <a:prstGeom prst="straightConnector1">
            <a:avLst/>
          </a:prstGeom>
          <a:ln w="9525">
            <a:solidFill>
              <a:schemeClr val="bg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DE16E5B-5BFF-CE4C-9B8F-6E1BCC481082}"/>
              </a:ext>
            </a:extLst>
          </p:cNvPr>
          <p:cNvSpPr txBox="1"/>
          <p:nvPr/>
        </p:nvSpPr>
        <p:spPr>
          <a:xfrm>
            <a:off x="2775134" y="4121085"/>
            <a:ext cx="5042292" cy="584775"/>
          </a:xfrm>
          <a:prstGeom prst="rect">
            <a:avLst/>
          </a:prstGeom>
          <a:noFill/>
        </p:spPr>
        <p:txBody>
          <a:bodyPr wrap="square" rtlCol="0">
            <a:spAutoFit/>
          </a:bodyPr>
          <a:lstStyle/>
          <a:p>
            <a:r>
              <a:rPr lang="en-US" b="0" dirty="0">
                <a:solidFill>
                  <a:schemeClr val="bg1"/>
                </a:solidFill>
              </a:rPr>
              <a:t>If you construct a road graph as the left side, your output of the road graph should be:</a:t>
            </a:r>
          </a:p>
        </p:txBody>
      </p:sp>
      <p:sp>
        <p:nvSpPr>
          <p:cNvPr id="18" name="Oval 17">
            <a:extLst>
              <a:ext uri="{FF2B5EF4-FFF2-40B4-BE49-F238E27FC236}">
                <a16:creationId xmlns:a16="http://schemas.microsoft.com/office/drawing/2014/main" id="{824BE1DF-286B-3149-B6F2-2AE7B7A5779F}"/>
              </a:ext>
            </a:extLst>
          </p:cNvPr>
          <p:cNvSpPr/>
          <p:nvPr/>
        </p:nvSpPr>
        <p:spPr>
          <a:xfrm>
            <a:off x="589771" y="6164362"/>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5</a:t>
            </a:r>
          </a:p>
        </p:txBody>
      </p:sp>
      <p:cxnSp>
        <p:nvCxnSpPr>
          <p:cNvPr id="6" name="Curved Connector 5">
            <a:extLst>
              <a:ext uri="{FF2B5EF4-FFF2-40B4-BE49-F238E27FC236}">
                <a16:creationId xmlns:a16="http://schemas.microsoft.com/office/drawing/2014/main" id="{107A1D1C-81D1-9C4E-B313-B0ACE8625F51}"/>
              </a:ext>
            </a:extLst>
          </p:cNvPr>
          <p:cNvCxnSpPr>
            <a:stCxn id="22" idx="3"/>
            <a:endCxn id="20" idx="5"/>
          </p:cNvCxnSpPr>
          <p:nvPr/>
        </p:nvCxnSpPr>
        <p:spPr bwMode="auto">
          <a:xfrm rot="5400000">
            <a:off x="1389871" y="5124669"/>
            <a:ext cx="12700" cy="1068700"/>
          </a:xfrm>
          <a:prstGeom prst="curvedConnector3">
            <a:avLst>
              <a:gd name="adj1" fmla="val 2159024"/>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D7D1FD11-E787-7041-B33C-66FDDA3871D4}"/>
              </a:ext>
            </a:extLst>
          </p:cNvPr>
          <p:cNvPicPr>
            <a:picLocks noChangeAspect="1"/>
          </p:cNvPicPr>
          <p:nvPr/>
        </p:nvPicPr>
        <p:blipFill>
          <a:blip r:embed="rId3"/>
          <a:stretch>
            <a:fillRect/>
          </a:stretch>
        </p:blipFill>
        <p:spPr>
          <a:xfrm>
            <a:off x="2908079" y="4960964"/>
            <a:ext cx="2895600" cy="1054100"/>
          </a:xfrm>
          <a:prstGeom prst="rect">
            <a:avLst/>
          </a:prstGeom>
        </p:spPr>
      </p:pic>
      <p:sp>
        <p:nvSpPr>
          <p:cNvPr id="23" name="Frame 22">
            <a:extLst>
              <a:ext uri="{FF2B5EF4-FFF2-40B4-BE49-F238E27FC236}">
                <a16:creationId xmlns:a16="http://schemas.microsoft.com/office/drawing/2014/main" id="{8B39CCDA-2DC3-4D42-A1E1-22A095B79FB1}"/>
              </a:ext>
            </a:extLst>
          </p:cNvPr>
          <p:cNvSpPr/>
          <p:nvPr/>
        </p:nvSpPr>
        <p:spPr bwMode="auto">
          <a:xfrm flipV="1">
            <a:off x="2852904" y="4887506"/>
            <a:ext cx="219394" cy="1186845"/>
          </a:xfrm>
          <a:prstGeom prst="frame">
            <a:avLst>
              <a:gd name="adj1" fmla="val 25238"/>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4" name="TextBox 6">
            <a:extLst>
              <a:ext uri="{FF2B5EF4-FFF2-40B4-BE49-F238E27FC236}">
                <a16:creationId xmlns:a16="http://schemas.microsoft.com/office/drawing/2014/main" id="{747161A9-1789-1549-9E37-E46C0B9D3D8E}"/>
              </a:ext>
            </a:extLst>
          </p:cNvPr>
          <p:cNvSpPr txBox="1"/>
          <p:nvPr/>
        </p:nvSpPr>
        <p:spPr>
          <a:xfrm>
            <a:off x="2716112" y="6277673"/>
            <a:ext cx="2730721" cy="52321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The id for the first node in each line are in ascending order</a:t>
            </a: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p:txBody>
      </p:sp>
      <p:sp>
        <p:nvSpPr>
          <p:cNvPr id="25" name="Straight Arrow Connector 8">
            <a:extLst>
              <a:ext uri="{FF2B5EF4-FFF2-40B4-BE49-F238E27FC236}">
                <a16:creationId xmlns:a16="http://schemas.microsoft.com/office/drawing/2014/main" id="{3EB8CAE8-1AE9-CC42-BD95-10CC8E0028B7}"/>
              </a:ext>
            </a:extLst>
          </p:cNvPr>
          <p:cNvSpPr/>
          <p:nvPr/>
        </p:nvSpPr>
        <p:spPr>
          <a:xfrm flipH="1" flipV="1">
            <a:off x="2952589" y="6110793"/>
            <a:ext cx="781210" cy="251960"/>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 name="Frame 25">
            <a:extLst>
              <a:ext uri="{FF2B5EF4-FFF2-40B4-BE49-F238E27FC236}">
                <a16:creationId xmlns:a16="http://schemas.microsoft.com/office/drawing/2014/main" id="{F0A18F83-97D5-CE41-B0EB-C8C0083691B0}"/>
              </a:ext>
            </a:extLst>
          </p:cNvPr>
          <p:cNvSpPr/>
          <p:nvPr/>
        </p:nvSpPr>
        <p:spPr bwMode="auto">
          <a:xfrm flipV="1">
            <a:off x="3072298" y="4900935"/>
            <a:ext cx="498566" cy="257060"/>
          </a:xfrm>
          <a:prstGeom prst="frame">
            <a:avLst>
              <a:gd name="adj1" fmla="val 12772"/>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9" name="Straight Arrow Connector 8">
            <a:extLst>
              <a:ext uri="{FF2B5EF4-FFF2-40B4-BE49-F238E27FC236}">
                <a16:creationId xmlns:a16="http://schemas.microsoft.com/office/drawing/2014/main" id="{4704485F-A9C9-B046-A424-AC97EDB0885C}"/>
              </a:ext>
            </a:extLst>
          </p:cNvPr>
          <p:cNvSpPr/>
          <p:nvPr/>
        </p:nvSpPr>
        <p:spPr>
          <a:xfrm flipH="1" flipV="1">
            <a:off x="3626039" y="4969896"/>
            <a:ext cx="2397034" cy="516503"/>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0" name="TextBox 6">
            <a:extLst>
              <a:ext uri="{FF2B5EF4-FFF2-40B4-BE49-F238E27FC236}">
                <a16:creationId xmlns:a16="http://schemas.microsoft.com/office/drawing/2014/main" id="{F70DF2D4-615C-1E4B-A4B2-F158EA88DA1C}"/>
              </a:ext>
            </a:extLst>
          </p:cNvPr>
          <p:cNvSpPr txBox="1"/>
          <p:nvPr/>
        </p:nvSpPr>
        <p:spPr>
          <a:xfrm>
            <a:off x="6070380" y="5294046"/>
            <a:ext cx="2456626" cy="523216"/>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The id for outgoing neighbors are in ascending order</a:t>
            </a:r>
            <a:endParaRPr kumimoji="0"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616429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Output 2</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each node pair in the input file, you need to output a</a:t>
            </a:r>
            <a:r>
              <a:rPr lang="en-US" sz="2400" dirty="0">
                <a:solidFill>
                  <a:srgbClr val="FF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directed path </a:t>
            </a:r>
            <a:r>
              <a:rPr lang="en-US" sz="2400" dirty="0">
                <a:solidFill>
                  <a:srgbClr val="FF0000"/>
                </a:solidFill>
                <a:latin typeface="Calibri" panose="020F0502020204030204" pitchFamily="34" charset="0"/>
                <a:cs typeface="Calibri" panose="020F0502020204030204" pitchFamily="34" charset="0"/>
              </a:rPr>
              <a:t>in one line</a:t>
            </a:r>
            <a:r>
              <a:rPr lang="en-US" sz="2400" dirty="0">
                <a:latin typeface="Calibri" panose="020F0502020204030204" pitchFamily="34" charset="0"/>
                <a:cs typeface="Calibri" panose="020F0502020204030204" pitchFamily="34" charset="0"/>
              </a:rPr>
              <a:t>. </a:t>
            </a:r>
          </a:p>
          <a:p>
            <a:pPr marL="914400" lvl="1" indent="-457200">
              <a:lnSpc>
                <a:spcPct val="80000"/>
              </a:lnSpc>
              <a:defRPr sz="2400"/>
            </a:pPr>
            <a:r>
              <a:rPr lang="en-US" sz="2400" dirty="0">
                <a:latin typeface="Calibri" panose="020F0502020204030204" pitchFamily="34" charset="0"/>
                <a:cs typeface="Calibri" panose="020F0502020204030204" pitchFamily="34" charset="0"/>
              </a:rPr>
              <a:t>The path should contain all the nodes in order included the source and destination nodes. The nodes should be connected by </a:t>
            </a:r>
            <a:r>
              <a:rPr lang="en-US" dirty="0"/>
              <a:t>'</a:t>
            </a:r>
            <a:r>
              <a:rPr lang="en-US" sz="2400" dirty="0">
                <a:latin typeface="Calibri" panose="020F0502020204030204" pitchFamily="34" charset="0"/>
                <a:cs typeface="Calibri" panose="020F0502020204030204" pitchFamily="34" charset="0"/>
              </a:rPr>
              <a:t> -&gt; </a:t>
            </a:r>
            <a:r>
              <a:rPr lang="en-US" dirty="0"/>
              <a:t>'</a:t>
            </a:r>
            <a:r>
              <a:rPr lang="en-US" sz="2400" dirty="0">
                <a:latin typeface="Calibri" panose="020F0502020204030204" pitchFamily="34" charset="0"/>
                <a:cs typeface="Calibri" panose="020F0502020204030204" pitchFamily="34" charset="0"/>
              </a:rPr>
              <a:t> symbol.</a:t>
            </a: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7</a:t>
            </a:fld>
            <a:endParaRPr lang="en-US"/>
          </a:p>
        </p:txBody>
      </p:sp>
      <p:sp>
        <p:nvSpPr>
          <p:cNvPr id="19" name="Oval 18">
            <a:extLst>
              <a:ext uri="{FF2B5EF4-FFF2-40B4-BE49-F238E27FC236}">
                <a16:creationId xmlns:a16="http://schemas.microsoft.com/office/drawing/2014/main" id="{C38A87D2-7D2E-5847-8E1A-6CCDA2F4672B}"/>
              </a:ext>
            </a:extLst>
          </p:cNvPr>
          <p:cNvSpPr/>
          <p:nvPr/>
        </p:nvSpPr>
        <p:spPr>
          <a:xfrm>
            <a:off x="609600" y="3989302"/>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prstClr val="white"/>
                </a:solidFill>
                <a:latin typeface="Calibri" panose="020F0502020204030204"/>
              </a:rPr>
              <a:t>1</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114E1CB2-0E54-CE4E-960A-F05451E1122A}"/>
              </a:ext>
            </a:extLst>
          </p:cNvPr>
          <p:cNvSpPr/>
          <p:nvPr/>
        </p:nvSpPr>
        <p:spPr>
          <a:xfrm>
            <a:off x="609600" y="5157333"/>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latin typeface="Calibri" panose="020F0502020204030204"/>
              </a:rPr>
              <a:t>2</a:t>
            </a: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6A89F71-6C97-564E-BB53-29990E136617}"/>
              </a:ext>
            </a:extLst>
          </p:cNvPr>
          <p:cNvSpPr/>
          <p:nvPr/>
        </p:nvSpPr>
        <p:spPr>
          <a:xfrm>
            <a:off x="1898454" y="3989302"/>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latin typeface="Calibri" panose="020F0502020204030204"/>
              </a:rPr>
              <a:t>3</a:t>
            </a:r>
            <a:endParaRPr kumimoji="0" lang="en-US" sz="1800" b="0" i="0" u="none" strike="noStrike" kern="0" cap="none" spc="0" normalizeH="0" baseline="0" noProof="0" dirty="0">
              <a:ln>
                <a:noFill/>
              </a:ln>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4163FE3-B14B-7F49-B19C-F81B43AA49DF}"/>
              </a:ext>
            </a:extLst>
          </p:cNvPr>
          <p:cNvSpPr/>
          <p:nvPr/>
        </p:nvSpPr>
        <p:spPr>
          <a:xfrm>
            <a:off x="1898454" y="5157333"/>
            <a:ext cx="311346" cy="31134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b="0" kern="0" dirty="0">
                <a:solidFill>
                  <a:prstClr val="white"/>
                </a:solidFill>
                <a:latin typeface="Calibri" panose="020F0502020204030204"/>
              </a:rPr>
              <a:t>4</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92085FFF-9DE7-C140-9E19-969D3BAEAEF0}"/>
              </a:ext>
            </a:extLst>
          </p:cNvPr>
          <p:cNvCxnSpPr>
            <a:stCxn id="19" idx="4"/>
            <a:endCxn id="20" idx="0"/>
          </p:cNvCxnSpPr>
          <p:nvPr/>
        </p:nvCxnSpPr>
        <p:spPr bwMode="auto">
          <a:xfrm>
            <a:off x="765273" y="4300648"/>
            <a:ext cx="0" cy="856685"/>
          </a:xfrm>
          <a:prstGeom prst="straightConnector1">
            <a:avLst/>
          </a:prstGeom>
          <a:ln w="158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66B4A59-E2F8-CF47-9DE2-403CA059BA08}"/>
              </a:ext>
            </a:extLst>
          </p:cNvPr>
          <p:cNvCxnSpPr>
            <a:cxnSpLocks/>
            <a:stCxn id="19" idx="6"/>
            <a:endCxn id="21" idx="2"/>
          </p:cNvCxnSpPr>
          <p:nvPr/>
        </p:nvCxnSpPr>
        <p:spPr bwMode="auto">
          <a:xfrm>
            <a:off x="920946" y="4144975"/>
            <a:ext cx="97750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88BFF58-5575-6340-8D7E-92A5C4E94B24}"/>
              </a:ext>
            </a:extLst>
          </p:cNvPr>
          <p:cNvCxnSpPr>
            <a:cxnSpLocks/>
            <a:stCxn id="21" idx="4"/>
            <a:endCxn id="22" idx="0"/>
          </p:cNvCxnSpPr>
          <p:nvPr/>
        </p:nvCxnSpPr>
        <p:spPr bwMode="auto">
          <a:xfrm>
            <a:off x="2054127" y="4300648"/>
            <a:ext cx="0" cy="85668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BEDE068-5F4A-5B44-B557-9E8E636A5EBA}"/>
              </a:ext>
            </a:extLst>
          </p:cNvPr>
          <p:cNvCxnSpPr>
            <a:stCxn id="20" idx="6"/>
            <a:endCxn id="22" idx="2"/>
          </p:cNvCxnSpPr>
          <p:nvPr/>
        </p:nvCxnSpPr>
        <p:spPr bwMode="auto">
          <a:xfrm>
            <a:off x="920946" y="5313006"/>
            <a:ext cx="977508" cy="0"/>
          </a:xfrm>
          <a:prstGeom prst="straightConnector1">
            <a:avLst/>
          </a:prstGeom>
          <a:ln w="158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66D85614-3AB5-2F44-9964-1B7C142C0136}"/>
              </a:ext>
            </a:extLst>
          </p:cNvPr>
          <p:cNvSpPr txBox="1"/>
          <p:nvPr/>
        </p:nvSpPr>
        <p:spPr>
          <a:xfrm>
            <a:off x="1109295" y="3837317"/>
            <a:ext cx="526106" cy="338554"/>
          </a:xfrm>
          <a:prstGeom prst="rect">
            <a:avLst/>
          </a:prstGeom>
          <a:noFill/>
        </p:spPr>
        <p:txBody>
          <a:bodyPr wrap="none" rtlCol="0">
            <a:spAutoFit/>
          </a:bodyPr>
          <a:lstStyle/>
          <a:p>
            <a:r>
              <a:rPr lang="en-US" b="0" dirty="0">
                <a:solidFill>
                  <a:schemeClr val="bg1"/>
                </a:solidFill>
              </a:rPr>
              <a:t>100</a:t>
            </a:r>
          </a:p>
        </p:txBody>
      </p:sp>
      <p:sp>
        <p:nvSpPr>
          <p:cNvPr id="41" name="TextBox 40">
            <a:extLst>
              <a:ext uri="{FF2B5EF4-FFF2-40B4-BE49-F238E27FC236}">
                <a16:creationId xmlns:a16="http://schemas.microsoft.com/office/drawing/2014/main" id="{34B891E5-5E49-1642-B585-D95F164A2283}"/>
              </a:ext>
            </a:extLst>
          </p:cNvPr>
          <p:cNvSpPr txBox="1"/>
          <p:nvPr/>
        </p:nvSpPr>
        <p:spPr>
          <a:xfrm>
            <a:off x="460360" y="4559457"/>
            <a:ext cx="298480" cy="338554"/>
          </a:xfrm>
          <a:prstGeom prst="rect">
            <a:avLst/>
          </a:prstGeom>
          <a:noFill/>
        </p:spPr>
        <p:txBody>
          <a:bodyPr wrap="none" rtlCol="0">
            <a:spAutoFit/>
          </a:bodyPr>
          <a:lstStyle/>
          <a:p>
            <a:r>
              <a:rPr lang="en-US" b="0" dirty="0">
                <a:solidFill>
                  <a:schemeClr val="bg1"/>
                </a:solidFill>
              </a:rPr>
              <a:t>1</a:t>
            </a:r>
          </a:p>
        </p:txBody>
      </p:sp>
      <p:sp>
        <p:nvSpPr>
          <p:cNvPr id="43" name="TextBox 42">
            <a:extLst>
              <a:ext uri="{FF2B5EF4-FFF2-40B4-BE49-F238E27FC236}">
                <a16:creationId xmlns:a16="http://schemas.microsoft.com/office/drawing/2014/main" id="{4FB81AC3-3CFE-A840-B7E0-D6BF315CDB73}"/>
              </a:ext>
            </a:extLst>
          </p:cNvPr>
          <p:cNvSpPr txBox="1"/>
          <p:nvPr/>
        </p:nvSpPr>
        <p:spPr>
          <a:xfrm>
            <a:off x="1260460" y="5025040"/>
            <a:ext cx="298480" cy="338554"/>
          </a:xfrm>
          <a:prstGeom prst="rect">
            <a:avLst/>
          </a:prstGeom>
          <a:noFill/>
        </p:spPr>
        <p:txBody>
          <a:bodyPr wrap="none" rtlCol="0">
            <a:spAutoFit/>
          </a:bodyPr>
          <a:lstStyle/>
          <a:p>
            <a:r>
              <a:rPr lang="en-US" b="0" dirty="0">
                <a:solidFill>
                  <a:schemeClr val="bg1"/>
                </a:solidFill>
              </a:rPr>
              <a:t>1</a:t>
            </a:r>
          </a:p>
        </p:txBody>
      </p:sp>
      <p:sp>
        <p:nvSpPr>
          <p:cNvPr id="44" name="TextBox 43">
            <a:extLst>
              <a:ext uri="{FF2B5EF4-FFF2-40B4-BE49-F238E27FC236}">
                <a16:creationId xmlns:a16="http://schemas.microsoft.com/office/drawing/2014/main" id="{FB08D547-3C15-5F41-9920-7F62FAEC94C8}"/>
              </a:ext>
            </a:extLst>
          </p:cNvPr>
          <p:cNvSpPr txBox="1"/>
          <p:nvPr/>
        </p:nvSpPr>
        <p:spPr>
          <a:xfrm>
            <a:off x="2047693" y="4525423"/>
            <a:ext cx="298480" cy="338554"/>
          </a:xfrm>
          <a:prstGeom prst="rect">
            <a:avLst/>
          </a:prstGeom>
          <a:noFill/>
        </p:spPr>
        <p:txBody>
          <a:bodyPr wrap="none" rtlCol="0">
            <a:spAutoFit/>
          </a:bodyPr>
          <a:lstStyle/>
          <a:p>
            <a:r>
              <a:rPr lang="en-US" b="0" dirty="0">
                <a:solidFill>
                  <a:schemeClr val="bg1"/>
                </a:solidFill>
              </a:rPr>
              <a:t>1</a:t>
            </a:r>
          </a:p>
        </p:txBody>
      </p:sp>
      <p:sp>
        <p:nvSpPr>
          <p:cNvPr id="45" name="TextBox 44">
            <a:extLst>
              <a:ext uri="{FF2B5EF4-FFF2-40B4-BE49-F238E27FC236}">
                <a16:creationId xmlns:a16="http://schemas.microsoft.com/office/drawing/2014/main" id="{4DE16E5B-5BFF-CE4C-9B8F-6E1BCC481082}"/>
              </a:ext>
            </a:extLst>
          </p:cNvPr>
          <p:cNvSpPr txBox="1"/>
          <p:nvPr/>
        </p:nvSpPr>
        <p:spPr>
          <a:xfrm>
            <a:off x="3200591" y="4326336"/>
            <a:ext cx="5042292" cy="830997"/>
          </a:xfrm>
          <a:prstGeom prst="rect">
            <a:avLst/>
          </a:prstGeom>
          <a:noFill/>
        </p:spPr>
        <p:txBody>
          <a:bodyPr wrap="square" rtlCol="0">
            <a:spAutoFit/>
          </a:bodyPr>
          <a:lstStyle/>
          <a:p>
            <a:r>
              <a:rPr lang="en-US" b="0" dirty="0">
                <a:solidFill>
                  <a:schemeClr val="bg1"/>
                </a:solidFill>
              </a:rPr>
              <a:t>If you construct a road graph as the left side, and the input nodes pair is '1 4', your output can be:</a:t>
            </a:r>
          </a:p>
          <a:p>
            <a:r>
              <a:rPr lang="en-US" b="0" dirty="0">
                <a:solidFill>
                  <a:schemeClr val="bg1"/>
                </a:solidFill>
              </a:rPr>
              <a:t>'1 -&gt; 2 -&gt; 4' or '1 -&gt; 3 -&gt; 4' .</a:t>
            </a:r>
          </a:p>
        </p:txBody>
      </p:sp>
    </p:spTree>
    <p:extLst>
      <p:ext uri="{BB962C8B-B14F-4D97-AF65-F5344CB8AC3E}">
        <p14:creationId xmlns:p14="http://schemas.microsoft.com/office/powerpoint/2010/main" val="28886602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Output 2</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each node pair, you need to output a</a:t>
            </a:r>
            <a:r>
              <a:rPr lang="en-US" sz="2400" dirty="0">
                <a:solidFill>
                  <a:srgbClr val="FF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directed path </a:t>
            </a:r>
            <a:r>
              <a:rPr lang="en-US" sz="2400" dirty="0">
                <a:solidFill>
                  <a:srgbClr val="FF0000"/>
                </a:solidFill>
                <a:latin typeface="Calibri" panose="020F0502020204030204" pitchFamily="34" charset="0"/>
                <a:cs typeface="Calibri" panose="020F0502020204030204" pitchFamily="34" charset="0"/>
              </a:rPr>
              <a:t>in one line</a:t>
            </a:r>
            <a:r>
              <a:rPr lang="en-US" sz="2400" dirty="0">
                <a:latin typeface="Calibri" panose="020F0502020204030204" pitchFamily="34" charset="0"/>
                <a:cs typeface="Calibri" panose="020F0502020204030204" pitchFamily="34" charset="0"/>
              </a:rPr>
              <a:t>. </a:t>
            </a:r>
          </a:p>
          <a:p>
            <a:pPr marL="914400" lvl="1" indent="-457200">
              <a:lnSpc>
                <a:spcPct val="80000"/>
              </a:lnSpc>
              <a:defRPr sz="2400"/>
            </a:pPr>
            <a:r>
              <a:rPr lang="en-US" sz="2400" dirty="0">
                <a:latin typeface="Calibri" panose="020F0502020204030204" pitchFamily="34" charset="0"/>
                <a:cs typeface="Calibri" panose="020F0502020204030204" pitchFamily="34" charset="0"/>
              </a:rPr>
              <a:t>The path should contain all the nodes in order included the source and destination nodes. The nodes should be connected by </a:t>
            </a:r>
            <a:r>
              <a:rPr lang="en-US" dirty="0"/>
              <a:t>'</a:t>
            </a:r>
            <a:r>
              <a:rPr lang="en-US" sz="2400" dirty="0">
                <a:latin typeface="Calibri" panose="020F0502020204030204" pitchFamily="34" charset="0"/>
                <a:cs typeface="Calibri" panose="020F0502020204030204" pitchFamily="34" charset="0"/>
              </a:rPr>
              <a:t> -&gt; </a:t>
            </a:r>
            <a:r>
              <a:rPr lang="en-US" dirty="0"/>
              <a:t>'</a:t>
            </a:r>
            <a:r>
              <a:rPr lang="en-US" sz="2400" dirty="0">
                <a:latin typeface="Calibri" panose="020F0502020204030204" pitchFamily="34" charset="0"/>
                <a:cs typeface="Calibri" panose="020F0502020204030204" pitchFamily="34" charset="0"/>
              </a:rPr>
              <a:t> symbol.</a:t>
            </a:r>
          </a:p>
          <a:p>
            <a:pPr marL="914400" lvl="1" indent="-457200">
              <a:lnSpc>
                <a:spcPct val="80000"/>
              </a:lnSpc>
              <a:defRPr sz="2400"/>
            </a:pPr>
            <a:endParaRPr lang="en-US" sz="1600" b="1" dirty="0">
              <a:solidFill>
                <a:srgbClr val="000000"/>
              </a:solidFill>
              <a:latin typeface="Calibri"/>
              <a:ea typeface="+mn-ea"/>
              <a:cs typeface="Calibri"/>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8</a:t>
            </a:fld>
            <a:endParaRPr lang="en-US"/>
          </a:p>
        </p:txBody>
      </p:sp>
      <p:pic>
        <p:nvPicPr>
          <p:cNvPr id="5" name="Picture 4">
            <a:extLst>
              <a:ext uri="{FF2B5EF4-FFF2-40B4-BE49-F238E27FC236}">
                <a16:creationId xmlns:a16="http://schemas.microsoft.com/office/drawing/2014/main" id="{06AE616D-EC35-4242-BD00-B805B0ECE574}"/>
              </a:ext>
            </a:extLst>
          </p:cNvPr>
          <p:cNvPicPr>
            <a:picLocks noChangeAspect="1"/>
          </p:cNvPicPr>
          <p:nvPr/>
        </p:nvPicPr>
        <p:blipFill>
          <a:blip r:embed="rId2"/>
          <a:stretch>
            <a:fillRect/>
          </a:stretch>
        </p:blipFill>
        <p:spPr>
          <a:xfrm>
            <a:off x="628650" y="3810053"/>
            <a:ext cx="7543800" cy="2654961"/>
          </a:xfrm>
          <a:prstGeom prst="rect">
            <a:avLst/>
          </a:prstGeom>
        </p:spPr>
      </p:pic>
      <p:sp>
        <p:nvSpPr>
          <p:cNvPr id="23" name="TextBox 6">
            <a:extLst>
              <a:ext uri="{FF2B5EF4-FFF2-40B4-BE49-F238E27FC236}">
                <a16:creationId xmlns:a16="http://schemas.microsoft.com/office/drawing/2014/main" id="{2E3DAAED-17E7-0F40-8893-1A2BA44F26B5}"/>
              </a:ext>
            </a:extLst>
          </p:cNvPr>
          <p:cNvSpPr txBox="1"/>
          <p:nvPr/>
        </p:nvSpPr>
        <p:spPr>
          <a:xfrm>
            <a:off x="619562" y="3357150"/>
            <a:ext cx="287655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i="0" u="none" strike="noStrike" kern="0" cap="none" spc="0" normalizeH="0" baseline="0" noProof="0" dirty="0">
                <a:ln>
                  <a:noFill/>
                </a:ln>
                <a:solidFill>
                  <a:schemeClr val="bg1"/>
                </a:solidFill>
                <a:effectLst/>
                <a:uLnTx/>
                <a:uFillTx/>
                <a:latin typeface="Calibri"/>
                <a:cs typeface="Calibri"/>
                <a:sym typeface="Calibri"/>
              </a:rPr>
              <a:t>Example output of path </a:t>
            </a:r>
            <a:r>
              <a:rPr lang="en-US" kern="0" dirty="0">
                <a:solidFill>
                  <a:schemeClr val="bg1"/>
                </a:solidFill>
                <a:latin typeface="Calibri"/>
                <a:cs typeface="Calibri"/>
                <a:sym typeface="Calibri"/>
              </a:rPr>
              <a:t>for file1:</a:t>
            </a:r>
            <a:endParaRPr kumimoji="0" sz="1600" i="0" u="none" strike="noStrike" kern="0" cap="none" spc="0" normalizeH="0" baseline="0" noProof="0" dirty="0">
              <a:ln>
                <a:noFill/>
              </a:ln>
              <a:solidFill>
                <a:schemeClr val="bg1"/>
              </a:solidFill>
              <a:effectLst/>
              <a:uLnTx/>
              <a:uFillTx/>
              <a:latin typeface="Calibri"/>
              <a:cs typeface="Calibri"/>
              <a:sym typeface="Calibri"/>
            </a:endParaRPr>
          </a:p>
        </p:txBody>
      </p:sp>
    </p:spTree>
    <p:extLst>
      <p:ext uri="{BB962C8B-B14F-4D97-AF65-F5344CB8AC3E}">
        <p14:creationId xmlns:p14="http://schemas.microsoft.com/office/powerpoint/2010/main" val="19237686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lvl="0">
              <a:lnSpc>
                <a:spcPct val="80000"/>
              </a:lnSpc>
              <a:defRPr sz="2700"/>
            </a:pPr>
            <a:r>
              <a:rPr lang="en-US" dirty="0">
                <a:solidFill>
                  <a:srgbClr val="000000"/>
                </a:solidFill>
                <a:latin typeface="Calibri" panose="020F0502020204030204" pitchFamily="34" charset="0"/>
                <a:cs typeface="Calibri" panose="020F0502020204030204" pitchFamily="34" charset="0"/>
              </a:rPr>
              <a:t>OSM file format</a:t>
            </a:r>
            <a:endParaRPr lang="en-US" dirty="0">
              <a:latin typeface="Calibri" panose="020F0502020204030204" pitchFamily="34" charset="0"/>
              <a:cs typeface="Calibri" panose="020F0502020204030204" pitchFamily="34" charset="0"/>
            </a:endParaRPr>
          </a:p>
          <a:p>
            <a:pPr marL="914400" lvl="1" indent="-457200">
              <a:lnSpc>
                <a:spcPct val="80000"/>
              </a:lnSpc>
              <a:defRPr sz="2400"/>
            </a:pPr>
            <a:r>
              <a:rPr lang="en-US" sz="2400" dirty="0">
                <a:latin typeface="Calibri" panose="020F0502020204030204" pitchFamily="34" charset="0"/>
                <a:cs typeface="Calibri" panose="020F0502020204030204" pitchFamily="34" charset="0"/>
              </a:rPr>
              <a:t>For this assignment, you only need to focus on two types of data, i.e., node data and road data.</a:t>
            </a:r>
          </a:p>
          <a:p>
            <a:pPr marL="914400" lvl="1" indent="-457200">
              <a:lnSpc>
                <a:spcPct val="80000"/>
              </a:lnSpc>
              <a:defRPr sz="2400"/>
            </a:pPr>
            <a:r>
              <a:rPr lang="en-US" sz="2400" dirty="0">
                <a:latin typeface="Calibri" panose="020F0502020204030204" pitchFamily="34" charset="0"/>
                <a:cs typeface="Calibri" panose="020F0502020204030204" pitchFamily="34" charset="0"/>
              </a:rPr>
              <a:t>A node data represents a location. It will start with </a:t>
            </a:r>
            <a:r>
              <a:rPr lang="en-US" dirty="0"/>
              <a:t>'</a:t>
            </a:r>
            <a:r>
              <a:rPr lang="en-US" sz="2400" dirty="0">
                <a:latin typeface="Calibri" panose="020F0502020204030204" pitchFamily="34" charset="0"/>
                <a:cs typeface="Calibri" panose="020F0502020204030204" pitchFamily="34" charset="0"/>
              </a:rPr>
              <a:t>&lt;node</a:t>
            </a:r>
            <a:r>
              <a:rPr lang="en-US" dirty="0"/>
              <a:t>'  </a:t>
            </a:r>
            <a:r>
              <a:rPr lang="en-US" sz="2400" dirty="0">
                <a:latin typeface="Calibri" panose="020F0502020204030204" pitchFamily="34" charset="0"/>
                <a:cs typeface="Calibri" panose="020F0502020204030204" pitchFamily="34" charset="0"/>
              </a:rPr>
              <a:t>and end with </a:t>
            </a:r>
            <a:r>
              <a:rPr lang="en-US" dirty="0"/>
              <a:t>‘</a:t>
            </a:r>
            <a:r>
              <a:rPr lang="en-US" sz="2400" dirty="0">
                <a:latin typeface="Calibri" panose="020F0502020204030204" pitchFamily="34" charset="0"/>
                <a:cs typeface="Calibri" panose="020F0502020204030204" pitchFamily="34" charset="0"/>
              </a:rPr>
              <a:t>/&gt;</a:t>
            </a:r>
            <a:r>
              <a:rPr lang="en-US" dirty="0"/>
              <a:t>' or '&lt;/node&gt;',</a:t>
            </a:r>
            <a:r>
              <a:rPr lang="en-US" sz="2400" dirty="0">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ea typeface="+mn-ea"/>
                <a:cs typeface="Calibri" panose="020F0502020204030204" pitchFamily="34" charset="0"/>
              </a:rPr>
              <a:t>the id for each node is </a:t>
            </a:r>
            <a:r>
              <a:rPr lang="en-US" sz="2400" dirty="0">
                <a:solidFill>
                  <a:srgbClr val="FF0000"/>
                </a:solidFill>
                <a:latin typeface="Calibri" panose="020F0502020204030204" pitchFamily="34" charset="0"/>
                <a:ea typeface="+mn-ea"/>
                <a:cs typeface="Calibri" panose="020F0502020204030204" pitchFamily="34" charset="0"/>
              </a:rPr>
              <a:t>unique</a:t>
            </a:r>
            <a:r>
              <a:rPr lang="en-US" sz="2400" dirty="0">
                <a:latin typeface="Calibri" panose="020F0502020204030204" pitchFamily="34" charset="0"/>
                <a:cs typeface="Calibri" panose="020F0502020204030204" pitchFamily="34" charset="0"/>
              </a:rPr>
              <a:t>. You need to extract the id, latitude and longitude information for each node.</a:t>
            </a:r>
          </a:p>
          <a:p>
            <a:pPr marL="914400" lvl="1" indent="-457200">
              <a:lnSpc>
                <a:spcPct val="80000"/>
              </a:lnSpc>
              <a:defRPr sz="2400"/>
            </a:pPr>
            <a:endParaRPr lang="en-US" sz="2400" dirty="0">
              <a:solidFill>
                <a:srgbClr val="FF0000"/>
              </a:solidFill>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914400" lvl="1" indent="-457200">
              <a:lnSpc>
                <a:spcPct val="80000"/>
              </a:lnSpc>
              <a:defRPr sz="2400"/>
            </a:pPr>
            <a:endParaRPr lang="en-US" sz="2400" dirty="0">
              <a:latin typeface="Calibri" panose="020F0502020204030204" pitchFamily="34" charset="0"/>
              <a:cs typeface="Calibri" panose="020F0502020204030204" pitchFamily="34" charset="0"/>
            </a:endParaRPr>
          </a:p>
          <a:p>
            <a:pPr marL="457200" lvl="1" indent="0">
              <a:lnSpc>
                <a:spcPct val="80000"/>
              </a:lnSpc>
              <a:buNone/>
              <a:defRPr sz="2400"/>
            </a:pPr>
            <a:endParaRPr lang="en-US" sz="24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Problem Description</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9</a:t>
            </a:fld>
            <a:endParaRPr lang="en-US"/>
          </a:p>
        </p:txBody>
      </p:sp>
      <p:pic>
        <p:nvPicPr>
          <p:cNvPr id="6" name="Picture 5">
            <a:extLst>
              <a:ext uri="{FF2B5EF4-FFF2-40B4-BE49-F238E27FC236}">
                <a16:creationId xmlns:a16="http://schemas.microsoft.com/office/drawing/2014/main" id="{15A0E993-546B-394A-BDD7-C2410E9CC4E8}"/>
              </a:ext>
            </a:extLst>
          </p:cNvPr>
          <p:cNvPicPr>
            <a:picLocks noChangeAspect="1"/>
          </p:cNvPicPr>
          <p:nvPr/>
        </p:nvPicPr>
        <p:blipFill>
          <a:blip r:embed="rId2"/>
          <a:stretch>
            <a:fillRect/>
          </a:stretch>
        </p:blipFill>
        <p:spPr>
          <a:xfrm>
            <a:off x="182461" y="3810053"/>
            <a:ext cx="8787196" cy="1068307"/>
          </a:xfrm>
          <a:prstGeom prst="rect">
            <a:avLst/>
          </a:prstGeom>
        </p:spPr>
      </p:pic>
      <p:sp>
        <p:nvSpPr>
          <p:cNvPr id="23" name="Straight Arrow Connector 8">
            <a:extLst>
              <a:ext uri="{FF2B5EF4-FFF2-40B4-BE49-F238E27FC236}">
                <a16:creationId xmlns:a16="http://schemas.microsoft.com/office/drawing/2014/main" id="{F2ED4E0E-DB1A-6949-94FC-F3EAFCB88629}"/>
              </a:ext>
            </a:extLst>
          </p:cNvPr>
          <p:cNvSpPr/>
          <p:nvPr/>
        </p:nvSpPr>
        <p:spPr>
          <a:xfrm flipH="1" flipV="1">
            <a:off x="914400" y="4800626"/>
            <a:ext cx="762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4" name="TextBox 6">
            <a:extLst>
              <a:ext uri="{FF2B5EF4-FFF2-40B4-BE49-F238E27FC236}">
                <a16:creationId xmlns:a16="http://schemas.microsoft.com/office/drawing/2014/main" id="{77B2E872-0C86-024D-8338-15FEF7974702}"/>
              </a:ext>
            </a:extLst>
          </p:cNvPr>
          <p:cNvSpPr txBox="1"/>
          <p:nvPr/>
        </p:nvSpPr>
        <p:spPr>
          <a:xfrm>
            <a:off x="609600" y="5290190"/>
            <a:ext cx="1519306"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Node id</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5" name="Straight Arrow Connector 8">
            <a:extLst>
              <a:ext uri="{FF2B5EF4-FFF2-40B4-BE49-F238E27FC236}">
                <a16:creationId xmlns:a16="http://schemas.microsoft.com/office/drawing/2014/main" id="{DC7E8EFE-867A-3348-9573-35C123DC21E4}"/>
              </a:ext>
            </a:extLst>
          </p:cNvPr>
          <p:cNvSpPr/>
          <p:nvPr/>
        </p:nvSpPr>
        <p:spPr>
          <a:xfrm flipV="1">
            <a:off x="6858000" y="4812032"/>
            <a:ext cx="381000" cy="544486"/>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26" name="TextBox 6">
            <a:extLst>
              <a:ext uri="{FF2B5EF4-FFF2-40B4-BE49-F238E27FC236}">
                <a16:creationId xmlns:a16="http://schemas.microsoft.com/office/drawing/2014/main" id="{16B7B9AA-AFD1-D24A-B87D-5C5EDF7705CF}"/>
              </a:ext>
            </a:extLst>
          </p:cNvPr>
          <p:cNvSpPr txBox="1"/>
          <p:nvPr/>
        </p:nvSpPr>
        <p:spPr>
          <a:xfrm>
            <a:off x="6558268" y="5301596"/>
            <a:ext cx="9144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latitude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29" name="Straight Arrow Connector 8">
            <a:extLst>
              <a:ext uri="{FF2B5EF4-FFF2-40B4-BE49-F238E27FC236}">
                <a16:creationId xmlns:a16="http://schemas.microsoft.com/office/drawing/2014/main" id="{7D6F8F42-934C-EF4D-B753-7D9211CD329D}"/>
              </a:ext>
            </a:extLst>
          </p:cNvPr>
          <p:cNvSpPr/>
          <p:nvPr/>
        </p:nvSpPr>
        <p:spPr>
          <a:xfrm flipH="1" flipV="1">
            <a:off x="7924800" y="4812032"/>
            <a:ext cx="71506" cy="533080"/>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30" name="TextBox 6">
            <a:extLst>
              <a:ext uri="{FF2B5EF4-FFF2-40B4-BE49-F238E27FC236}">
                <a16:creationId xmlns:a16="http://schemas.microsoft.com/office/drawing/2014/main" id="{271C7ACD-9656-014D-8EF3-83E98086FEB1}"/>
              </a:ext>
            </a:extLst>
          </p:cNvPr>
          <p:cNvSpPr txBox="1"/>
          <p:nvPr/>
        </p:nvSpPr>
        <p:spPr>
          <a:xfrm>
            <a:off x="7655566" y="5301596"/>
            <a:ext cx="914400" cy="338550"/>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lang="en-US" sz="1600" b="1" i="0" u="none" strike="noStrike" kern="0" cap="none" spc="0" normalizeH="0" baseline="0" noProof="0" dirty="0">
                <a:ln>
                  <a:noFill/>
                </a:ln>
                <a:solidFill>
                  <a:srgbClr val="000000"/>
                </a:solidFill>
                <a:effectLst/>
                <a:uLnTx/>
                <a:uFillTx/>
                <a:latin typeface="Calibri"/>
                <a:cs typeface="Calibri"/>
                <a:sym typeface="Calibri"/>
              </a:rPr>
              <a:t>longitude</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2" name="Frame 11">
            <a:extLst>
              <a:ext uri="{FF2B5EF4-FFF2-40B4-BE49-F238E27FC236}">
                <a16:creationId xmlns:a16="http://schemas.microsoft.com/office/drawing/2014/main" id="{57289403-F2F9-0D49-AA49-FF3C6723E9AF}"/>
              </a:ext>
            </a:extLst>
          </p:cNvPr>
          <p:cNvSpPr/>
          <p:nvPr/>
        </p:nvSpPr>
        <p:spPr bwMode="auto">
          <a:xfrm flipV="1">
            <a:off x="76200" y="4648200"/>
            <a:ext cx="8991600" cy="283268"/>
          </a:xfrm>
          <a:prstGeom prst="frame">
            <a:avLst>
              <a:gd name="adj1" fmla="val 19553"/>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46808157"/>
      </p:ext>
    </p:extLst>
  </p:cSld>
  <p:clrMapOvr>
    <a:masterClrMapping/>
  </p:clrMapOvr>
  <p:transition/>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77783</TotalTime>
  <Words>2059</Words>
  <Application>Microsoft Macintosh PowerPoint</Application>
  <PresentationFormat>On-screen Show (4:3)</PresentationFormat>
  <Paragraphs>243</Paragraphs>
  <Slides>28</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Arial Black</vt:lpstr>
      <vt:lpstr>Calibri</vt:lpstr>
      <vt:lpstr>Cambria Math</vt:lpstr>
      <vt:lpstr>Gill Sans</vt:lpstr>
      <vt:lpstr>Wingdings</vt:lpstr>
      <vt:lpstr>Default Design</vt:lpstr>
      <vt:lpstr>Office Theme</vt:lpstr>
      <vt:lpstr>PowerPoint Presentation</vt:lpstr>
      <vt:lpstr>Outline</vt:lpstr>
      <vt:lpstr>Task Overview</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Problem Description</vt:lpstr>
      <vt:lpstr>Submission Requirements</vt:lpstr>
      <vt:lpstr>Marking</vt:lpstr>
      <vt:lpstr>Marking</vt:lpstr>
      <vt:lpstr>Notice</vt:lpstr>
      <vt:lpstr>Feedbacks are Welcome</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Chen Yuhang</cp:lastModifiedBy>
  <cp:revision>9469</cp:revision>
  <dcterms:created xsi:type="dcterms:W3CDTF">2012-08-31T06:36:49Z</dcterms:created>
  <dcterms:modified xsi:type="dcterms:W3CDTF">2022-03-01T12:09:00Z</dcterms:modified>
</cp:coreProperties>
</file>