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0000000000000000000"/>
      <p:regular r:id="rId10"/>
    </p:embeddedFont>
    <p:embeddedFont>
      <p:font typeface="Open Sans Bold" charset="1" panose="00000000000000000000"/>
      <p:regular r:id="rId11"/>
    </p:embeddedFont>
    <p:embeddedFont>
      <p:font typeface="Open Sans Italics" charset="1" panose="00000000000000000000"/>
      <p:regular r:id="rId12"/>
    </p:embeddedFont>
    <p:embeddedFont>
      <p:font typeface="Open Sans Bold Italics" charset="1" panose="00000000000000000000"/>
      <p:regular r:id="rId13"/>
    </p:embeddedFont>
    <p:embeddedFont>
      <p:font typeface="Open Sans Light" charset="1" panose="00000000000000000000"/>
      <p:regular r:id="rId14"/>
    </p:embeddedFont>
    <p:embeddedFont>
      <p:font typeface="Open Sans Light Italics" charset="1" panose="00000000000000000000"/>
      <p:regular r:id="rId15"/>
    </p:embeddedFont>
    <p:embeddedFont>
      <p:font typeface="Open Sans Medium" charset="1" panose="00000000000000000000"/>
      <p:regular r:id="rId16"/>
    </p:embeddedFont>
    <p:embeddedFont>
      <p:font typeface="Open Sans Medium Italics" charset="1" panose="00000000000000000000"/>
      <p:regular r:id="rId17"/>
    </p:embeddedFont>
    <p:embeddedFont>
      <p:font typeface="Open Sans Semi-Bold" charset="1" panose="00000000000000000000"/>
      <p:regular r:id="rId18"/>
    </p:embeddedFont>
    <p:embeddedFont>
      <p:font typeface="Open Sans Semi-Bold Italics" charset="1" panose="00000000000000000000"/>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grpSp>
        <p:nvGrpSpPr>
          <p:cNvPr name="Group 2" id="2"/>
          <p:cNvGrpSpPr/>
          <p:nvPr/>
        </p:nvGrpSpPr>
        <p:grpSpPr>
          <a:xfrm rot="3042606">
            <a:off x="-947227" y="8169399"/>
            <a:ext cx="4602247" cy="3514966"/>
            <a:chOff x="0" y="0"/>
            <a:chExt cx="6136329" cy="4686621"/>
          </a:xfrm>
        </p:grpSpPr>
        <p:sp>
          <p:nvSpPr>
            <p:cNvPr name="Freeform 3" id="3"/>
            <p:cNvSpPr/>
            <p:nvPr/>
          </p:nvSpPr>
          <p:spPr>
            <a:xfrm flipH="false" flipV="false" rot="0">
              <a:off x="0" y="0"/>
              <a:ext cx="6136386" cy="4686681"/>
            </a:xfrm>
            <a:custGeom>
              <a:avLst/>
              <a:gdLst/>
              <a:ahLst/>
              <a:cxnLst/>
              <a:rect r="r" b="b" t="t" l="l"/>
              <a:pathLst>
                <a:path h="4686681" w="6136386">
                  <a:moveTo>
                    <a:pt x="0" y="0"/>
                  </a:moveTo>
                  <a:lnTo>
                    <a:pt x="6136386" y="0"/>
                  </a:lnTo>
                  <a:lnTo>
                    <a:pt x="6136386" y="4686681"/>
                  </a:lnTo>
                  <a:lnTo>
                    <a:pt x="0" y="4686681"/>
                  </a:lnTo>
                  <a:lnTo>
                    <a:pt x="0" y="0"/>
                  </a:lnTo>
                  <a:close/>
                </a:path>
              </a:pathLst>
            </a:custGeom>
            <a:blipFill>
              <a:blip r:embed="rId2"/>
              <a:stretch>
                <a:fillRect l="0" t="-9" r="0" b="-7"/>
              </a:stretch>
            </a:blipFill>
          </p:spPr>
        </p:sp>
      </p:grpSp>
      <p:grpSp>
        <p:nvGrpSpPr>
          <p:cNvPr name="Group 4" id="4"/>
          <p:cNvGrpSpPr/>
          <p:nvPr/>
        </p:nvGrpSpPr>
        <p:grpSpPr>
          <a:xfrm rot="0">
            <a:off x="14073187" y="0"/>
            <a:ext cx="4214812" cy="2443162"/>
            <a:chOff x="0" y="0"/>
            <a:chExt cx="5619749" cy="3257549"/>
          </a:xfrm>
        </p:grpSpPr>
        <p:sp>
          <p:nvSpPr>
            <p:cNvPr name="Freeform 5" id="5"/>
            <p:cNvSpPr/>
            <p:nvPr/>
          </p:nvSpPr>
          <p:spPr>
            <a:xfrm flipH="false" flipV="false" rot="0">
              <a:off x="0" y="0"/>
              <a:ext cx="5619750" cy="3257550"/>
            </a:xfrm>
            <a:custGeom>
              <a:avLst/>
              <a:gdLst/>
              <a:ahLst/>
              <a:cxnLst/>
              <a:rect r="r" b="b" t="t" l="l"/>
              <a:pathLst>
                <a:path h="3257550" w="5619750">
                  <a:moveTo>
                    <a:pt x="0" y="0"/>
                  </a:moveTo>
                  <a:lnTo>
                    <a:pt x="5619750" y="0"/>
                  </a:lnTo>
                  <a:lnTo>
                    <a:pt x="5619750" y="3257550"/>
                  </a:lnTo>
                  <a:lnTo>
                    <a:pt x="0" y="3257550"/>
                  </a:lnTo>
                  <a:lnTo>
                    <a:pt x="0" y="0"/>
                  </a:lnTo>
                  <a:close/>
                </a:path>
              </a:pathLst>
            </a:custGeom>
            <a:blipFill>
              <a:blip r:embed="rId3"/>
              <a:stretch>
                <a:fillRect l="0" t="0" r="0" b="0"/>
              </a:stretch>
            </a:blipFill>
          </p:spPr>
        </p:sp>
      </p:grpSp>
      <p:sp>
        <p:nvSpPr>
          <p:cNvPr name="TextBox 6" id="6"/>
          <p:cNvSpPr txBox="true"/>
          <p:nvPr/>
        </p:nvSpPr>
        <p:spPr>
          <a:xfrm rot="0">
            <a:off x="7640979" y="5933633"/>
            <a:ext cx="3006042" cy="505752"/>
          </a:xfrm>
          <a:prstGeom prst="rect">
            <a:avLst/>
          </a:prstGeom>
        </p:spPr>
        <p:txBody>
          <a:bodyPr anchor="t" rtlCol="false" tIns="0" lIns="0" bIns="0" rIns="0">
            <a:spAutoFit/>
          </a:bodyPr>
          <a:lstStyle/>
          <a:p>
            <a:pPr algn="ctr">
              <a:lnSpc>
                <a:spcPts val="3621"/>
              </a:lnSpc>
            </a:pPr>
            <a:r>
              <a:rPr lang="en-US" sz="2586">
                <a:solidFill>
                  <a:srgbClr val="01204C"/>
                </a:solidFill>
                <a:latin typeface="Arimo Medium"/>
              </a:rPr>
              <a:t>Presentation</a:t>
            </a:r>
          </a:p>
        </p:txBody>
      </p:sp>
      <p:sp>
        <p:nvSpPr>
          <p:cNvPr name="TextBox 7" id="7"/>
          <p:cNvSpPr txBox="true"/>
          <p:nvPr/>
        </p:nvSpPr>
        <p:spPr>
          <a:xfrm rot="0">
            <a:off x="682341" y="2809438"/>
            <a:ext cx="16576959" cy="4600575"/>
          </a:xfrm>
          <a:prstGeom prst="rect">
            <a:avLst/>
          </a:prstGeom>
        </p:spPr>
        <p:txBody>
          <a:bodyPr anchor="t" rtlCol="false" tIns="0" lIns="0" bIns="0" rIns="0">
            <a:spAutoFit/>
          </a:bodyPr>
          <a:lstStyle/>
          <a:p>
            <a:pPr algn="l">
              <a:lnSpc>
                <a:spcPts val="11999"/>
              </a:lnSpc>
            </a:pPr>
            <a:r>
              <a:rPr lang="en-US" sz="9999">
                <a:solidFill>
                  <a:srgbClr val="FFFFFF"/>
                </a:solidFill>
                <a:latin typeface="Arimo Bold"/>
              </a:rPr>
              <a:t>Chatbot deployment on  </a:t>
            </a:r>
          </a:p>
          <a:p>
            <a:pPr algn="l">
              <a:lnSpc>
                <a:spcPts val="11999"/>
              </a:lnSpc>
            </a:pPr>
            <a:r>
              <a:rPr lang="en-US" sz="9999">
                <a:solidFill>
                  <a:srgbClr val="FFFFFF"/>
                </a:solidFill>
                <a:latin typeface="Arimo Bold"/>
              </a:rPr>
              <a:t>IBM Cloud</a:t>
            </a:r>
          </a:p>
          <a:p>
            <a:pPr algn="l">
              <a:lnSpc>
                <a:spcPts val="11999"/>
              </a:lnSpc>
            </a:pPr>
            <a:r>
              <a:rPr lang="en-US" sz="9999">
                <a:solidFill>
                  <a:srgbClr val="FFFFFF"/>
                </a:solidFill>
                <a:latin typeface="Arimo Bold"/>
              </a:rPr>
              <a:t>Watson assistant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3241262" y="1028700"/>
            <a:ext cx="10006541" cy="9229725"/>
          </a:xfrm>
          <a:prstGeom prst="rect">
            <a:avLst/>
          </a:prstGeom>
        </p:spPr>
        <p:txBody>
          <a:bodyPr anchor="t" rtlCol="false" tIns="0" lIns="0" bIns="0" rIns="0">
            <a:spAutoFit/>
          </a:bodyPr>
          <a:lstStyle/>
          <a:p>
            <a:pPr algn="l">
              <a:lnSpc>
                <a:spcPts val="3840"/>
              </a:lnSpc>
            </a:pPr>
            <a:r>
              <a:rPr lang="en-US" sz="3200" spc="38">
                <a:solidFill>
                  <a:srgbClr val="92D050"/>
                </a:solidFill>
                <a:latin typeface="Open Sans"/>
              </a:rPr>
              <a:t>{</a:t>
            </a:r>
          </a:p>
          <a:p>
            <a:pPr algn="l">
              <a:lnSpc>
                <a:spcPts val="3840"/>
              </a:lnSpc>
            </a:pPr>
            <a:r>
              <a:rPr lang="en-US" sz="3200" spc="38">
                <a:solidFill>
                  <a:srgbClr val="92D050"/>
                </a:solidFill>
                <a:latin typeface="Open Sans"/>
              </a:rPr>
              <a:t>      "type": "standard",</a:t>
            </a:r>
          </a:p>
          <a:p>
            <a:pPr algn="l">
              <a:lnSpc>
                <a:spcPts val="3840"/>
              </a:lnSpc>
            </a:pPr>
            <a:r>
              <a:rPr lang="en-US" sz="3200" spc="38">
                <a:solidFill>
                  <a:srgbClr val="92D050"/>
                </a:solidFill>
                <a:latin typeface="Open Sans"/>
              </a:rPr>
              <a:t>      "title": "CaptureDeparture",</a:t>
            </a:r>
          </a:p>
          <a:p>
            <a:pPr algn="l">
              <a:lnSpc>
                <a:spcPts val="3840"/>
              </a:lnSpc>
            </a:pPr>
            <a:r>
              <a:rPr lang="en-US" sz="3200" spc="38">
                <a:solidFill>
                  <a:srgbClr val="92D050"/>
                </a:solidFill>
                <a:latin typeface="Open Sans"/>
              </a:rPr>
              <a:t>      "conditions": "#BookingFlights &amp;&amp; @Destination",</a:t>
            </a:r>
          </a:p>
          <a:p>
            <a:pPr algn="l">
              <a:lnSpc>
                <a:spcPts val="3840"/>
              </a:lnSpc>
            </a:pPr>
            <a:r>
              <a:rPr lang="en-US" sz="3200" spc="38">
                <a:solidFill>
                  <a:srgbClr val="92D050"/>
                </a:solidFill>
                <a:latin typeface="Open Sans"/>
              </a:rPr>
              <a:t>      "output": {</a:t>
            </a:r>
          </a:p>
          <a:p>
            <a:pPr algn="l">
              <a:lnSpc>
                <a:spcPts val="3840"/>
              </a:lnSpc>
            </a:pPr>
            <a:r>
              <a:rPr lang="en-US" sz="3200" spc="38">
                <a:solidFill>
                  <a:srgbClr val="92D050"/>
                </a:solidFill>
                <a:latin typeface="Open Sans"/>
              </a:rPr>
              <a:t>        "generic": [</a:t>
            </a:r>
          </a:p>
          <a:p>
            <a:pPr algn="l">
              <a:lnSpc>
                <a:spcPts val="3840"/>
              </a:lnSpc>
            </a:pPr>
            <a:r>
              <a:rPr lang="en-US" sz="3200" spc="38">
                <a:solidFill>
                  <a:srgbClr val="92D050"/>
                </a:solidFill>
                <a:latin typeface="Open Sans"/>
              </a:rPr>
              <a:t>          {</a:t>
            </a:r>
          </a:p>
          <a:p>
            <a:pPr algn="l">
              <a:lnSpc>
                <a:spcPts val="3840"/>
              </a:lnSpc>
            </a:pPr>
            <a:r>
              <a:rPr lang="en-US" sz="3200" spc="38">
                <a:solidFill>
                  <a:srgbClr val="92D050"/>
                </a:solidFill>
                <a:latin typeface="Open Sans"/>
              </a:rPr>
              <a:t>            "values": [</a:t>
            </a:r>
          </a:p>
          <a:p>
            <a:pPr algn="l">
              <a:lnSpc>
                <a:spcPts val="3840"/>
              </a:lnSpc>
            </a:pPr>
            <a:r>
              <a:rPr lang="en-US" sz="3200" spc="38">
                <a:solidFill>
                  <a:srgbClr val="92D050"/>
                </a:solidFill>
                <a:latin typeface="Open Sans"/>
              </a:rPr>
              <a:t>              {</a:t>
            </a:r>
          </a:p>
          <a:p>
            <a:pPr algn="l">
              <a:lnSpc>
                <a:spcPts val="3840"/>
              </a:lnSpc>
            </a:pPr>
            <a:r>
              <a:rPr lang="en-US" sz="3200" spc="38">
                <a:solidFill>
                  <a:srgbClr val="92D050"/>
                </a:solidFill>
                <a:latin typeface="Open Sans"/>
              </a:rPr>
              <a:t>                "text": "Great! You're departing from </a:t>
            </a:r>
          </a:p>
          <a:p>
            <a:pPr algn="l">
              <a:lnSpc>
                <a:spcPts val="3840"/>
              </a:lnSpc>
            </a:pPr>
            <a:r>
              <a:rPr lang="en-US" sz="3200" spc="38">
                <a:solidFill>
                  <a:srgbClr val="92D050"/>
                </a:solidFill>
                <a:latin typeface="Open Sans"/>
              </a:rPr>
              <a:t>&lt;?@Destination?&gt;."</a:t>
            </a:r>
          </a:p>
          <a:p>
            <a:pPr algn="l">
              <a:lnSpc>
                <a:spcPts val="3840"/>
              </a:lnSpc>
            </a:pPr>
            <a:r>
              <a:rPr lang="en-US" sz="3200" spc="38">
                <a:solidFill>
                  <a:srgbClr val="92D050"/>
                </a:solidFill>
                <a:latin typeface="Open Sans"/>
              </a:rPr>
              <a:t>              }</a:t>
            </a:r>
          </a:p>
          <a:p>
            <a:pPr algn="l">
              <a:lnSpc>
                <a:spcPts val="3840"/>
              </a:lnSpc>
            </a:pPr>
            <a:r>
              <a:rPr lang="en-US" sz="3200" spc="38">
                <a:solidFill>
                  <a:srgbClr val="92D050"/>
                </a:solidFill>
                <a:latin typeface="Open Sans"/>
              </a:rPr>
              <a:t>            ]</a:t>
            </a:r>
          </a:p>
          <a:p>
            <a:pPr algn="l">
              <a:lnSpc>
                <a:spcPts val="3840"/>
              </a:lnSpc>
            </a:pPr>
            <a:r>
              <a:rPr lang="en-US" sz="3200" spc="38">
                <a:solidFill>
                  <a:srgbClr val="92D050"/>
                </a:solidFill>
                <a:latin typeface="Open Sans"/>
              </a:rPr>
              <a:t>          }</a:t>
            </a:r>
          </a:p>
          <a:p>
            <a:pPr algn="l">
              <a:lnSpc>
                <a:spcPts val="3840"/>
              </a:lnSpc>
            </a:pPr>
            <a:r>
              <a:rPr lang="en-US" sz="3200" spc="38">
                <a:solidFill>
                  <a:srgbClr val="92D050"/>
                </a:solidFill>
                <a:latin typeface="Open Sans"/>
              </a:rPr>
              <a:t>        ]</a:t>
            </a:r>
          </a:p>
          <a:p>
            <a:pPr algn="l">
              <a:lnSpc>
                <a:spcPts val="3840"/>
              </a:lnSpc>
            </a:pPr>
            <a:r>
              <a:rPr lang="en-US" sz="3200" spc="38">
                <a:solidFill>
                  <a:srgbClr val="92D050"/>
                </a:solidFill>
                <a:latin typeface="Open Sans"/>
              </a:rPr>
              <a:t>      }</a:t>
            </a:r>
          </a:p>
          <a:p>
            <a:pPr algn="l">
              <a:lnSpc>
                <a:spcPts val="3840"/>
              </a:lnSpc>
            </a:pPr>
            <a:r>
              <a:rPr lang="en-US" sz="3200" spc="38">
                <a:solidFill>
                  <a:srgbClr val="92D050"/>
                </a:solidFill>
                <a:latin typeface="Open Sans"/>
              </a:rPr>
              <a:t>    }</a:t>
            </a:r>
          </a:p>
          <a:p>
            <a:pPr algn="l">
              <a:lnSpc>
                <a:spcPts val="3840"/>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2684561" y="413152"/>
            <a:ext cx="10006541" cy="1943100"/>
          </a:xfrm>
          <a:prstGeom prst="rect">
            <a:avLst/>
          </a:prstGeom>
        </p:spPr>
        <p:txBody>
          <a:bodyPr anchor="t" rtlCol="false" tIns="0" lIns="0" bIns="0" rIns="0">
            <a:spAutoFit/>
          </a:bodyPr>
          <a:lstStyle/>
          <a:p>
            <a:pPr algn="l">
              <a:lnSpc>
                <a:spcPts val="3840"/>
              </a:lnSpc>
            </a:pPr>
            <a:r>
              <a:rPr lang="en-US" sz="3200" spc="38">
                <a:solidFill>
                  <a:srgbClr val="92D050"/>
                </a:solidFill>
                <a:latin typeface="Open Sans Bold"/>
              </a:rPr>
              <a:t>// Other dialog nodes for destination, date, and more...</a:t>
            </a:r>
          </a:p>
          <a:p>
            <a:pPr algn="l">
              <a:lnSpc>
                <a:spcPts val="3840"/>
              </a:lnSpc>
            </a:pPr>
            <a:r>
              <a:rPr lang="en-US" sz="3200" spc="38">
                <a:solidFill>
                  <a:srgbClr val="92D050"/>
                </a:solidFill>
                <a:latin typeface="Open Sans Bold"/>
              </a:rPr>
              <a:t>  ]</a:t>
            </a:r>
          </a:p>
          <a:p>
            <a:pPr algn="l">
              <a:lnSpc>
                <a:spcPts val="3840"/>
              </a:lnSpc>
            </a:pPr>
            <a:r>
              <a:rPr lang="en-US" sz="3200" spc="39">
                <a:solidFill>
                  <a:srgbClr val="92D050"/>
                </a:solidFill>
                <a:latin typeface="Open Sans Bold"/>
              </a:rPr>
              <a:t>}</a:t>
            </a:r>
          </a:p>
        </p:txBody>
      </p:sp>
      <p:sp>
        <p:nvSpPr>
          <p:cNvPr name="TextBox 3" id="3"/>
          <p:cNvSpPr txBox="true"/>
          <p:nvPr/>
        </p:nvSpPr>
        <p:spPr>
          <a:xfrm rot="0">
            <a:off x="645615" y="2977469"/>
            <a:ext cx="14596486" cy="1828800"/>
          </a:xfrm>
          <a:prstGeom prst="rect">
            <a:avLst/>
          </a:prstGeom>
        </p:spPr>
        <p:txBody>
          <a:bodyPr anchor="t" rtlCol="false" tIns="0" lIns="0" bIns="0" rIns="0">
            <a:spAutoFit/>
          </a:bodyPr>
          <a:lstStyle/>
          <a:p>
            <a:pPr algn="l">
              <a:lnSpc>
                <a:spcPts val="7200"/>
              </a:lnSpc>
            </a:pPr>
            <a:r>
              <a:rPr lang="en-US" sz="6000" spc="74">
                <a:solidFill>
                  <a:srgbClr val="FFFFFF"/>
                </a:solidFill>
                <a:latin typeface="Open Sans Bold"/>
              </a:rPr>
              <a:t>Step 5: Integrate with Your Application</a:t>
            </a:r>
          </a:p>
        </p:txBody>
      </p:sp>
      <p:sp>
        <p:nvSpPr>
          <p:cNvPr name="TextBox 4" id="4"/>
          <p:cNvSpPr txBox="true"/>
          <p:nvPr/>
        </p:nvSpPr>
        <p:spPr>
          <a:xfrm rot="0">
            <a:off x="2684561" y="5406344"/>
            <a:ext cx="14018038" cy="3067050"/>
          </a:xfrm>
          <a:prstGeom prst="rect">
            <a:avLst/>
          </a:prstGeom>
        </p:spPr>
        <p:txBody>
          <a:bodyPr anchor="t" rtlCol="false" tIns="0" lIns="0" bIns="0" rIns="0">
            <a:spAutoFit/>
          </a:bodyPr>
          <a:lstStyle/>
          <a:p>
            <a:pPr algn="l">
              <a:lnSpc>
                <a:spcPts val="6000"/>
              </a:lnSpc>
            </a:pPr>
            <a:r>
              <a:rPr lang="en-US" sz="4999" spc="62">
                <a:solidFill>
                  <a:srgbClr val="FFFFFF"/>
                </a:solidFill>
                <a:latin typeface="Open Sans Bold"/>
              </a:rPr>
              <a:t>You'll need to integrate your chatbot with your application or platform. IBM Watson Assistant provides integration options for web, mobile, and messaging platforms.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645615" y="505615"/>
            <a:ext cx="14596486" cy="1828800"/>
          </a:xfrm>
          <a:prstGeom prst="rect">
            <a:avLst/>
          </a:prstGeom>
        </p:spPr>
        <p:txBody>
          <a:bodyPr anchor="t" rtlCol="false" tIns="0" lIns="0" bIns="0" rIns="0">
            <a:spAutoFit/>
          </a:bodyPr>
          <a:lstStyle/>
          <a:p>
            <a:pPr algn="l">
              <a:lnSpc>
                <a:spcPts val="7200"/>
              </a:lnSpc>
            </a:pPr>
            <a:r>
              <a:rPr lang="en-US" sz="6000" spc="74">
                <a:solidFill>
                  <a:srgbClr val="FFFFFF"/>
                </a:solidFill>
                <a:latin typeface="Open Sans Bold"/>
              </a:rPr>
              <a:t>Step 6: Continuous Training and Testing</a:t>
            </a:r>
          </a:p>
        </p:txBody>
      </p:sp>
      <p:sp>
        <p:nvSpPr>
          <p:cNvPr name="TextBox 3" id="3"/>
          <p:cNvSpPr txBox="true"/>
          <p:nvPr/>
        </p:nvSpPr>
        <p:spPr>
          <a:xfrm rot="0">
            <a:off x="2777488" y="2792787"/>
            <a:ext cx="14018038" cy="3067050"/>
          </a:xfrm>
          <a:prstGeom prst="rect">
            <a:avLst/>
          </a:prstGeom>
        </p:spPr>
        <p:txBody>
          <a:bodyPr anchor="t" rtlCol="false" tIns="0" lIns="0" bIns="0" rIns="0">
            <a:spAutoFit/>
          </a:bodyPr>
          <a:lstStyle/>
          <a:p>
            <a:pPr algn="l">
              <a:lnSpc>
                <a:spcPts val="6000"/>
              </a:lnSpc>
            </a:pPr>
            <a:r>
              <a:rPr lang="en-US" sz="4999" spc="62">
                <a:solidFill>
                  <a:srgbClr val="FFFFFF"/>
                </a:solidFill>
                <a:latin typeface="Open Sans Bold"/>
              </a:rPr>
              <a:t>Regularly train your chatbot with new examples to improve its recognition of user intents and refine dialog nodes based on real user interactions.</a:t>
            </a:r>
          </a:p>
        </p:txBody>
      </p:sp>
      <p:sp>
        <p:nvSpPr>
          <p:cNvPr name="TextBox 4" id="4"/>
          <p:cNvSpPr txBox="true"/>
          <p:nvPr/>
        </p:nvSpPr>
        <p:spPr>
          <a:xfrm rot="0">
            <a:off x="2777488" y="6191250"/>
            <a:ext cx="14018038" cy="3829050"/>
          </a:xfrm>
          <a:prstGeom prst="rect">
            <a:avLst/>
          </a:prstGeom>
        </p:spPr>
        <p:txBody>
          <a:bodyPr anchor="t" rtlCol="false" tIns="0" lIns="0" bIns="0" rIns="0">
            <a:spAutoFit/>
          </a:bodyPr>
          <a:lstStyle/>
          <a:p>
            <a:pPr algn="l">
              <a:lnSpc>
                <a:spcPts val="6000"/>
              </a:lnSpc>
            </a:pPr>
            <a:r>
              <a:rPr lang="en-US" sz="4999" spc="62">
                <a:solidFill>
                  <a:srgbClr val="FFFFFF"/>
                </a:solidFill>
                <a:latin typeface="Open Sans Bold"/>
              </a:rPr>
              <a:t>This is a simplified guide to building a chatbot with Watson Assistant. The actual implementation might require more detailed configuration, and it depends on your specific use case and application.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2902037" y="486301"/>
            <a:ext cx="14018038" cy="2305050"/>
          </a:xfrm>
          <a:prstGeom prst="rect">
            <a:avLst/>
          </a:prstGeom>
        </p:spPr>
        <p:txBody>
          <a:bodyPr anchor="t" rtlCol="false" tIns="0" lIns="0" bIns="0" rIns="0">
            <a:spAutoFit/>
          </a:bodyPr>
          <a:lstStyle/>
          <a:p>
            <a:pPr algn="l">
              <a:lnSpc>
                <a:spcPts val="6000"/>
              </a:lnSpc>
            </a:pPr>
            <a:r>
              <a:rPr lang="en-US" sz="4999" spc="62">
                <a:solidFill>
                  <a:srgbClr val="FFFFFF"/>
                </a:solidFill>
                <a:latin typeface="Open Sans Bold"/>
              </a:rPr>
              <a:t>You can refer to the IBM Watson Assistant documentation for more in-depth information and code examples.</a:t>
            </a:r>
          </a:p>
        </p:txBody>
      </p:sp>
      <p:sp>
        <p:nvSpPr>
          <p:cNvPr name="TextBox 3" id="3"/>
          <p:cNvSpPr txBox="true"/>
          <p:nvPr/>
        </p:nvSpPr>
        <p:spPr>
          <a:xfrm rot="0">
            <a:off x="1028700" y="3882344"/>
            <a:ext cx="15058852" cy="923925"/>
          </a:xfrm>
          <a:prstGeom prst="rect">
            <a:avLst/>
          </a:prstGeom>
        </p:spPr>
        <p:txBody>
          <a:bodyPr anchor="t" rtlCol="false" tIns="0" lIns="0" bIns="0" rIns="0">
            <a:spAutoFit/>
          </a:bodyPr>
          <a:lstStyle/>
          <a:p>
            <a:pPr algn="l">
              <a:lnSpc>
                <a:spcPts val="7318"/>
              </a:lnSpc>
            </a:pPr>
            <a:r>
              <a:rPr lang="en-US" sz="6098" spc="75">
                <a:solidFill>
                  <a:srgbClr val="FFFFFF"/>
                </a:solidFill>
                <a:latin typeface="Open Sans Bold"/>
              </a:rPr>
              <a:t>Step 7: Integration and Deployment</a:t>
            </a:r>
          </a:p>
        </p:txBody>
      </p:sp>
      <p:sp>
        <p:nvSpPr>
          <p:cNvPr name="TextBox 4" id="4"/>
          <p:cNvSpPr txBox="true"/>
          <p:nvPr/>
        </p:nvSpPr>
        <p:spPr>
          <a:xfrm rot="0">
            <a:off x="3241262" y="5358719"/>
            <a:ext cx="14018038" cy="3067050"/>
          </a:xfrm>
          <a:prstGeom prst="rect">
            <a:avLst/>
          </a:prstGeom>
        </p:spPr>
        <p:txBody>
          <a:bodyPr anchor="t" rtlCol="false" tIns="0" lIns="0" bIns="0" rIns="0">
            <a:spAutoFit/>
          </a:bodyPr>
          <a:lstStyle/>
          <a:p>
            <a:pPr algn="l">
              <a:lnSpc>
                <a:spcPts val="6000"/>
              </a:lnSpc>
            </a:pPr>
            <a:r>
              <a:rPr lang="en-US" sz="4999" spc="62">
                <a:solidFill>
                  <a:srgbClr val="FFFFFF"/>
                </a:solidFill>
                <a:latin typeface="Open Sans Bold"/>
              </a:rPr>
              <a:t>Integrate your chatbot with platforms or websites where you want it to be available. Deploy your chatbot to interact with real users.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2179648" y="1314450"/>
            <a:ext cx="15079652" cy="7639050"/>
          </a:xfrm>
          <a:prstGeom prst="rect">
            <a:avLst/>
          </a:prstGeom>
        </p:spPr>
        <p:txBody>
          <a:bodyPr anchor="t" rtlCol="false" tIns="0" lIns="0" bIns="0" rIns="0">
            <a:spAutoFit/>
          </a:bodyPr>
          <a:lstStyle/>
          <a:p>
            <a:pPr algn="l">
              <a:lnSpc>
                <a:spcPts val="6000"/>
              </a:lnSpc>
            </a:pPr>
            <a:r>
              <a:rPr lang="en-US" sz="4999" spc="62">
                <a:solidFill>
                  <a:srgbClr val="FFFFFF"/>
                </a:solidFill>
                <a:latin typeface="Open Sans Bold"/>
              </a:rPr>
              <a:t>In conclusion, building a chatbot with IBM Watson Assistant involves defining its persona, designing the conversation flow, configuring intents and entities, and creating dialog nodes. It's an iterative process, and continuous improvement is essential to ensure that the chatbot effectively serves its purpose and provides a valuable experience for users. IBM Watson Assistant provides a robust platform to assist in this journey.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grpSp>
        <p:nvGrpSpPr>
          <p:cNvPr name="Group 2" id="2"/>
          <p:cNvGrpSpPr/>
          <p:nvPr/>
        </p:nvGrpSpPr>
        <p:grpSpPr>
          <a:xfrm rot="4238979">
            <a:off x="-345749" y="-2366999"/>
            <a:ext cx="3493701" cy="5774713"/>
            <a:chOff x="0" y="0"/>
            <a:chExt cx="4658268" cy="7699617"/>
          </a:xfrm>
        </p:grpSpPr>
        <p:sp>
          <p:nvSpPr>
            <p:cNvPr name="Freeform 3" id="3"/>
            <p:cNvSpPr/>
            <p:nvPr/>
          </p:nvSpPr>
          <p:spPr>
            <a:xfrm flipH="false" flipV="false" rot="0">
              <a:off x="0" y="0"/>
              <a:ext cx="4658233" cy="7699629"/>
            </a:xfrm>
            <a:custGeom>
              <a:avLst/>
              <a:gdLst/>
              <a:ahLst/>
              <a:cxnLst/>
              <a:rect r="r" b="b" t="t" l="l"/>
              <a:pathLst>
                <a:path h="7699629" w="4658233">
                  <a:moveTo>
                    <a:pt x="0" y="0"/>
                  </a:moveTo>
                  <a:lnTo>
                    <a:pt x="4658233" y="0"/>
                  </a:lnTo>
                  <a:lnTo>
                    <a:pt x="4658233" y="7699629"/>
                  </a:lnTo>
                  <a:lnTo>
                    <a:pt x="0" y="7699629"/>
                  </a:lnTo>
                  <a:lnTo>
                    <a:pt x="0" y="0"/>
                  </a:lnTo>
                  <a:close/>
                </a:path>
              </a:pathLst>
            </a:custGeom>
            <a:blipFill>
              <a:blip r:embed="rId2"/>
              <a:stretch>
                <a:fillRect l="-45" t="0" r="-46" b="0"/>
              </a:stretch>
            </a:blipFill>
          </p:spPr>
        </p:sp>
      </p:grpSp>
      <p:sp>
        <p:nvSpPr>
          <p:cNvPr name="TextBox 4" id="4"/>
          <p:cNvSpPr txBox="true"/>
          <p:nvPr/>
        </p:nvSpPr>
        <p:spPr>
          <a:xfrm rot="0">
            <a:off x="5849087" y="2889735"/>
            <a:ext cx="8356006" cy="4657725"/>
          </a:xfrm>
          <a:prstGeom prst="rect">
            <a:avLst/>
          </a:prstGeom>
        </p:spPr>
        <p:txBody>
          <a:bodyPr anchor="t" rtlCol="false" tIns="0" lIns="0" bIns="0" rIns="0">
            <a:spAutoFit/>
          </a:bodyPr>
          <a:lstStyle/>
          <a:p>
            <a:pPr algn="l" marL="1076801" indent="-358934" lvl="2">
              <a:lnSpc>
                <a:spcPts val="6120"/>
              </a:lnSpc>
              <a:buFont typeface="Arial"/>
              <a:buChar char="⚬"/>
            </a:pPr>
            <a:r>
              <a:rPr lang="en-US" sz="5100" spc="-45">
                <a:solidFill>
                  <a:srgbClr val="92D050"/>
                </a:solidFill>
                <a:latin typeface="Arimo"/>
              </a:rPr>
              <a:t>Sathishkumar  M</a:t>
            </a:r>
          </a:p>
          <a:p>
            <a:pPr algn="l" marL="1076801" indent="-358934" lvl="2">
              <a:lnSpc>
                <a:spcPts val="6120"/>
              </a:lnSpc>
              <a:buFont typeface="Arial"/>
              <a:buChar char="⚬"/>
            </a:pPr>
            <a:r>
              <a:rPr lang="en-US" sz="5100" spc="-45">
                <a:solidFill>
                  <a:srgbClr val="92D050"/>
                </a:solidFill>
                <a:latin typeface="Arimo"/>
              </a:rPr>
              <a:t>Manojprabakaran S</a:t>
            </a:r>
          </a:p>
          <a:p>
            <a:pPr algn="l" marL="1076801" indent="-358934" lvl="2">
              <a:lnSpc>
                <a:spcPts val="6120"/>
              </a:lnSpc>
              <a:buFont typeface="Arial"/>
              <a:buChar char="⚬"/>
            </a:pPr>
            <a:r>
              <a:rPr lang="en-US" sz="5100" spc="-45">
                <a:solidFill>
                  <a:srgbClr val="92D050"/>
                </a:solidFill>
                <a:latin typeface="Arimo"/>
              </a:rPr>
              <a:t>Duraisamy  S</a:t>
            </a:r>
          </a:p>
          <a:p>
            <a:pPr algn="l" marL="1076801" indent="-358934" lvl="2">
              <a:lnSpc>
                <a:spcPts val="6120"/>
              </a:lnSpc>
              <a:buFont typeface="Arial"/>
              <a:buChar char="⚬"/>
            </a:pPr>
            <a:r>
              <a:rPr lang="en-US" sz="5100" spc="-45">
                <a:solidFill>
                  <a:srgbClr val="92D050"/>
                </a:solidFill>
                <a:latin typeface="Arimo"/>
              </a:rPr>
              <a:t>Lakshmanraj S</a:t>
            </a:r>
          </a:p>
          <a:p>
            <a:pPr algn="l" marL="1076801" indent="-358934" lvl="2">
              <a:lnSpc>
                <a:spcPts val="6120"/>
              </a:lnSpc>
              <a:buFont typeface="Arial"/>
              <a:buChar char="⚬"/>
            </a:pPr>
            <a:r>
              <a:rPr lang="en-US" sz="5100" spc="-45">
                <a:solidFill>
                  <a:srgbClr val="92D050"/>
                </a:solidFill>
                <a:latin typeface="Arimo"/>
              </a:rPr>
              <a:t>Yoshua  U</a:t>
            </a:r>
          </a:p>
          <a:p>
            <a:pPr algn="l" marL="1076801" indent="-358934" lvl="2">
              <a:lnSpc>
                <a:spcPts val="6120"/>
              </a:lnSpc>
              <a:buFont typeface="Arial"/>
              <a:buChar char="⚬"/>
            </a:pPr>
            <a:r>
              <a:rPr lang="en-US" sz="5100" spc="-46">
                <a:solidFill>
                  <a:srgbClr val="92D050"/>
                </a:solidFill>
                <a:latin typeface="Arimo"/>
              </a:rPr>
              <a:t>Selvamurgan  P</a:t>
            </a:r>
          </a:p>
        </p:txBody>
      </p:sp>
      <p:sp>
        <p:nvSpPr>
          <p:cNvPr name="TextBox 5" id="5"/>
          <p:cNvSpPr txBox="true"/>
          <p:nvPr/>
        </p:nvSpPr>
        <p:spPr>
          <a:xfrm rot="0">
            <a:off x="3761652" y="1524960"/>
            <a:ext cx="6971682" cy="914400"/>
          </a:xfrm>
          <a:prstGeom prst="rect">
            <a:avLst/>
          </a:prstGeom>
        </p:spPr>
        <p:txBody>
          <a:bodyPr anchor="t" rtlCol="false" tIns="0" lIns="0" bIns="0" rIns="0">
            <a:spAutoFit/>
          </a:bodyPr>
          <a:lstStyle/>
          <a:p>
            <a:pPr algn="l">
              <a:lnSpc>
                <a:spcPts val="7200"/>
              </a:lnSpc>
            </a:pPr>
            <a:r>
              <a:rPr lang="en-US" sz="6000" spc="74">
                <a:solidFill>
                  <a:srgbClr val="FFFFFF"/>
                </a:solidFill>
                <a:latin typeface="Open Sans Bold"/>
              </a:rPr>
              <a:t>Team members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2134981" y="1963110"/>
            <a:ext cx="14018038" cy="5353050"/>
          </a:xfrm>
          <a:prstGeom prst="rect">
            <a:avLst/>
          </a:prstGeom>
        </p:spPr>
        <p:txBody>
          <a:bodyPr anchor="t" rtlCol="false" tIns="0" lIns="0" bIns="0" rIns="0">
            <a:spAutoFit/>
          </a:bodyPr>
          <a:lstStyle/>
          <a:p>
            <a:pPr algn="l">
              <a:lnSpc>
                <a:spcPts val="6000"/>
              </a:lnSpc>
            </a:pPr>
            <a:r>
              <a:rPr lang="en-US" sz="4999" spc="62">
                <a:solidFill>
                  <a:srgbClr val="FFFFFF"/>
                </a:solidFill>
                <a:latin typeface="Open Sans Bold"/>
              </a:rPr>
              <a:t>In today's digital age, chatbots have become a vital tool for businesses and organizations looking to provide efficient customer service, automate tasks, and enhance user experiences. IBM Watson Assistant offers a powerful platform to create and deploy chatbots with ease.</a:t>
            </a:r>
          </a:p>
        </p:txBody>
      </p:sp>
      <p:sp>
        <p:nvSpPr>
          <p:cNvPr name="TextBox 3" id="3"/>
          <p:cNvSpPr txBox="true"/>
          <p:nvPr/>
        </p:nvSpPr>
        <p:spPr>
          <a:xfrm rot="0">
            <a:off x="407605" y="566738"/>
            <a:ext cx="14018038" cy="923925"/>
          </a:xfrm>
          <a:prstGeom prst="rect">
            <a:avLst/>
          </a:prstGeom>
        </p:spPr>
        <p:txBody>
          <a:bodyPr anchor="t" rtlCol="false" tIns="0" lIns="0" bIns="0" rIns="0">
            <a:spAutoFit/>
          </a:bodyPr>
          <a:lstStyle/>
          <a:p>
            <a:pPr algn="l">
              <a:lnSpc>
                <a:spcPts val="7318"/>
              </a:lnSpc>
            </a:pPr>
            <a:r>
              <a:rPr lang="en-US" sz="6098" spc="75">
                <a:solidFill>
                  <a:srgbClr val="FFFFFF"/>
                </a:solidFill>
                <a:latin typeface="Open Sa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1277277" y="733214"/>
            <a:ext cx="14443167" cy="1828800"/>
          </a:xfrm>
          <a:prstGeom prst="rect">
            <a:avLst/>
          </a:prstGeom>
        </p:spPr>
        <p:txBody>
          <a:bodyPr anchor="t" rtlCol="false" tIns="0" lIns="0" bIns="0" rIns="0">
            <a:spAutoFit/>
          </a:bodyPr>
          <a:lstStyle/>
          <a:p>
            <a:pPr algn="l">
              <a:lnSpc>
                <a:spcPts val="7200"/>
              </a:lnSpc>
            </a:pPr>
            <a:r>
              <a:rPr lang="en-US" sz="6000" spc="72">
                <a:solidFill>
                  <a:srgbClr val="FFFFFF"/>
                </a:solidFill>
                <a:latin typeface="Open Sans Bold"/>
              </a:rPr>
              <a:t>Step 1: Set Up IBM Watson Assistant.        </a:t>
            </a:r>
          </a:p>
          <a:p>
            <a:pPr algn="l">
              <a:lnSpc>
                <a:spcPts val="7200"/>
              </a:lnSpc>
            </a:pPr>
          </a:p>
        </p:txBody>
      </p:sp>
      <p:sp>
        <p:nvSpPr>
          <p:cNvPr name="TextBox 3" id="3"/>
          <p:cNvSpPr txBox="true"/>
          <p:nvPr/>
        </p:nvSpPr>
        <p:spPr>
          <a:xfrm rot="0">
            <a:off x="2466740" y="1647614"/>
            <a:ext cx="14443167" cy="4914900"/>
          </a:xfrm>
          <a:prstGeom prst="rect">
            <a:avLst/>
          </a:prstGeom>
        </p:spPr>
        <p:txBody>
          <a:bodyPr anchor="t" rtlCol="false" tIns="0" lIns="0" bIns="0" rIns="0">
            <a:spAutoFit/>
          </a:bodyPr>
          <a:lstStyle/>
          <a:p>
            <a:pPr algn="l">
              <a:lnSpc>
                <a:spcPts val="6480"/>
              </a:lnSpc>
            </a:pPr>
          </a:p>
          <a:p>
            <a:pPr algn="l" marL="1234440" indent="-411480" lvl="2">
              <a:lnSpc>
                <a:spcPts val="6480"/>
              </a:lnSpc>
              <a:buFont typeface="Arial"/>
              <a:buChar char="⚬"/>
            </a:pPr>
            <a:r>
              <a:rPr lang="en-US" sz="5400" spc="63">
                <a:solidFill>
                  <a:srgbClr val="FFFFFF"/>
                </a:solidFill>
                <a:latin typeface="Open Sans Bold"/>
              </a:rPr>
              <a:t>Log in to your IBM Cloud account.</a:t>
            </a:r>
          </a:p>
          <a:p>
            <a:pPr algn="l" marL="1234440" indent="-411480" lvl="2">
              <a:lnSpc>
                <a:spcPts val="6480"/>
              </a:lnSpc>
              <a:buFont typeface="Arial"/>
              <a:buChar char="⚬"/>
            </a:pPr>
            <a:r>
              <a:rPr lang="en-US" sz="5400" spc="63">
                <a:solidFill>
                  <a:srgbClr val="FFFFFF"/>
                </a:solidFill>
                <a:latin typeface="Open Sans Bold"/>
              </a:rPr>
              <a:t>Create a new Watson Assistant service instance.</a:t>
            </a:r>
          </a:p>
          <a:p>
            <a:pPr algn="l" marL="1234440" indent="-411480" lvl="2">
              <a:lnSpc>
                <a:spcPts val="6480"/>
              </a:lnSpc>
              <a:buFont typeface="Arial"/>
              <a:buChar char="⚬"/>
            </a:pPr>
            <a:r>
              <a:rPr lang="en-US" sz="5400" spc="63">
                <a:solidFill>
                  <a:srgbClr val="FFFFFF"/>
                </a:solidFill>
                <a:latin typeface="Open Sans Bold"/>
              </a:rPr>
              <a:t>Launch the Watson Assistant tool.</a:t>
            </a:r>
          </a:p>
          <a:p>
            <a:pPr algn="l" marL="1234440" indent="-411480" lvl="2">
              <a:lnSpc>
                <a:spcPts val="6480"/>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2535018" y="633325"/>
            <a:ext cx="15752982" cy="8258175"/>
          </a:xfrm>
          <a:prstGeom prst="rect">
            <a:avLst/>
          </a:prstGeom>
        </p:spPr>
        <p:txBody>
          <a:bodyPr anchor="t" rtlCol="false" tIns="0" lIns="0" bIns="0" rIns="0">
            <a:spAutoFit/>
          </a:bodyPr>
          <a:lstStyle/>
          <a:p>
            <a:pPr algn="l">
              <a:lnSpc>
                <a:spcPts val="7200"/>
              </a:lnSpc>
            </a:pPr>
          </a:p>
          <a:p>
            <a:pPr algn="l">
              <a:lnSpc>
                <a:spcPts val="7200"/>
              </a:lnSpc>
            </a:pPr>
          </a:p>
          <a:p>
            <a:pPr algn="l">
              <a:lnSpc>
                <a:spcPts val="7200"/>
              </a:lnSpc>
            </a:pPr>
            <a:r>
              <a:rPr lang="en-US" sz="6000" spc="72">
                <a:solidFill>
                  <a:srgbClr val="FFFFFF"/>
                </a:solidFill>
                <a:latin typeface="Arimo"/>
              </a:rPr>
              <a:t>1.Define the chatbot's persona, including its name and personality traits (e.g., friendly, professional, informative).</a:t>
            </a:r>
          </a:p>
          <a:p>
            <a:pPr algn="l">
              <a:lnSpc>
                <a:spcPts val="7200"/>
              </a:lnSpc>
            </a:pPr>
            <a:r>
              <a:rPr lang="en-US" sz="6000" spc="72">
                <a:solidFill>
                  <a:srgbClr val="FFFFFF"/>
                </a:solidFill>
                <a:latin typeface="Arimo"/>
              </a:rPr>
              <a:t>2.Design the conversation flow by creating a dialogue tree. Identify possible user inputs, intents, and responses.</a:t>
            </a:r>
          </a:p>
          <a:p>
            <a:pPr algn="l">
              <a:lnSpc>
                <a:spcPts val="7200"/>
              </a:lnSpc>
            </a:pPr>
          </a:p>
        </p:txBody>
      </p:sp>
      <p:sp>
        <p:nvSpPr>
          <p:cNvPr name="TextBox 3" id="3"/>
          <p:cNvSpPr txBox="true"/>
          <p:nvPr/>
        </p:nvSpPr>
        <p:spPr>
          <a:xfrm rot="0">
            <a:off x="334570" y="271607"/>
            <a:ext cx="15752982" cy="3657600"/>
          </a:xfrm>
          <a:prstGeom prst="rect">
            <a:avLst/>
          </a:prstGeom>
        </p:spPr>
        <p:txBody>
          <a:bodyPr anchor="t" rtlCol="false" tIns="0" lIns="0" bIns="0" rIns="0">
            <a:spAutoFit/>
          </a:bodyPr>
          <a:lstStyle/>
          <a:p>
            <a:pPr algn="l">
              <a:lnSpc>
                <a:spcPts val="7200"/>
              </a:lnSpc>
            </a:pPr>
            <a:r>
              <a:rPr lang="en-US" sz="6000" spc="72">
                <a:solidFill>
                  <a:srgbClr val="FFFFFF"/>
                </a:solidFill>
                <a:latin typeface="Open Sans Bold"/>
              </a:rPr>
              <a:t>Step 2: Define Chatbot's Persona and Conversation Flow</a:t>
            </a:r>
          </a:p>
          <a:p>
            <a:pPr algn="l">
              <a:lnSpc>
                <a:spcPts val="7200"/>
              </a:lnSpc>
            </a:pPr>
          </a:p>
          <a:p>
            <a:pPr algn="l">
              <a:lnSpc>
                <a:spcPts val="7200"/>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1530505" y="678237"/>
            <a:ext cx="14457164" cy="2743200"/>
          </a:xfrm>
          <a:prstGeom prst="rect">
            <a:avLst/>
          </a:prstGeom>
        </p:spPr>
        <p:txBody>
          <a:bodyPr anchor="t" rtlCol="false" tIns="0" lIns="0" bIns="0" rIns="0">
            <a:spAutoFit/>
          </a:bodyPr>
          <a:lstStyle/>
          <a:p>
            <a:pPr algn="l">
              <a:lnSpc>
                <a:spcPts val="7200"/>
              </a:lnSpc>
            </a:pPr>
            <a:r>
              <a:rPr lang="en-US" sz="6000" spc="72">
                <a:solidFill>
                  <a:srgbClr val="FFFFFF"/>
                </a:solidFill>
                <a:latin typeface="Open Sans Bold"/>
              </a:rPr>
              <a:t>Step 3: Configure Intents and Entities</a:t>
            </a:r>
          </a:p>
          <a:p>
            <a:pPr algn="l">
              <a:lnSpc>
                <a:spcPts val="7200"/>
              </a:lnSpc>
            </a:pPr>
          </a:p>
          <a:p>
            <a:pPr algn="l">
              <a:lnSpc>
                <a:spcPts val="7200"/>
              </a:lnSpc>
            </a:pPr>
          </a:p>
        </p:txBody>
      </p:sp>
      <p:sp>
        <p:nvSpPr>
          <p:cNvPr name="TextBox 3" id="3"/>
          <p:cNvSpPr txBox="true"/>
          <p:nvPr/>
        </p:nvSpPr>
        <p:spPr>
          <a:xfrm rot="0">
            <a:off x="3676854" y="1739219"/>
            <a:ext cx="15243491" cy="3067050"/>
          </a:xfrm>
          <a:prstGeom prst="rect">
            <a:avLst/>
          </a:prstGeom>
        </p:spPr>
        <p:txBody>
          <a:bodyPr anchor="t" rtlCol="false" tIns="0" lIns="0" bIns="0" rIns="0">
            <a:spAutoFit/>
          </a:bodyPr>
          <a:lstStyle/>
          <a:p>
            <a:pPr algn="l">
              <a:lnSpc>
                <a:spcPts val="6000"/>
              </a:lnSpc>
            </a:pPr>
            <a:r>
              <a:rPr lang="en-US" sz="4999" spc="62">
                <a:solidFill>
                  <a:srgbClr val="FFFFFF"/>
                </a:solidFill>
                <a:latin typeface="Open Sans Bold"/>
              </a:rPr>
              <a:t>1.Create Intents: Define the different user intentions or requests that your chatbot should recognize. For example, create an intent for "BookingFlights."</a:t>
            </a:r>
          </a:p>
        </p:txBody>
      </p:sp>
      <p:sp>
        <p:nvSpPr>
          <p:cNvPr name="TextBox 4" id="4"/>
          <p:cNvSpPr txBox="true"/>
          <p:nvPr/>
        </p:nvSpPr>
        <p:spPr>
          <a:xfrm rot="0">
            <a:off x="3676854" y="3768137"/>
            <a:ext cx="5467146" cy="8048625"/>
          </a:xfrm>
          <a:prstGeom prst="rect">
            <a:avLst/>
          </a:prstGeom>
        </p:spPr>
        <p:txBody>
          <a:bodyPr anchor="t" rtlCol="false" tIns="0" lIns="0" bIns="0" rIns="0">
            <a:spAutoFit/>
          </a:bodyPr>
          <a:lstStyle/>
          <a:p>
            <a:pPr algn="l">
              <a:lnSpc>
                <a:spcPts val="4920"/>
              </a:lnSpc>
            </a:pPr>
          </a:p>
          <a:p>
            <a:pPr algn="l">
              <a:lnSpc>
                <a:spcPts val="4920"/>
              </a:lnSpc>
            </a:pPr>
          </a:p>
          <a:p>
            <a:pPr algn="l">
              <a:lnSpc>
                <a:spcPts val="4920"/>
              </a:lnSpc>
            </a:pPr>
            <a:r>
              <a:rPr lang="en-US" sz="4100" spc="49">
                <a:solidFill>
                  <a:srgbClr val="92D050"/>
                </a:solidFill>
                <a:latin typeface="Open Sans"/>
              </a:rPr>
              <a:t>{</a:t>
            </a:r>
          </a:p>
          <a:p>
            <a:pPr algn="l">
              <a:lnSpc>
                <a:spcPts val="4920"/>
              </a:lnSpc>
            </a:pPr>
            <a:r>
              <a:rPr lang="en-US" sz="4100" spc="49">
                <a:solidFill>
                  <a:srgbClr val="92D050"/>
                </a:solidFill>
                <a:latin typeface="Open Sans"/>
              </a:rPr>
              <a:t>  "intents": [</a:t>
            </a:r>
          </a:p>
          <a:p>
            <a:pPr algn="l">
              <a:lnSpc>
                <a:spcPts val="4920"/>
              </a:lnSpc>
            </a:pPr>
            <a:r>
              <a:rPr lang="en-US" sz="4100" spc="49">
                <a:solidFill>
                  <a:srgbClr val="92D050"/>
                </a:solidFill>
                <a:latin typeface="Open Sans"/>
              </a:rPr>
              <a:t>    {</a:t>
            </a:r>
          </a:p>
          <a:p>
            <a:pPr algn="l">
              <a:lnSpc>
                <a:spcPts val="4920"/>
              </a:lnSpc>
            </a:pPr>
            <a:r>
              <a:rPr lang="en-US" sz="4100" spc="49">
                <a:solidFill>
                  <a:srgbClr val="92D050"/>
                </a:solidFill>
                <a:latin typeface="Open Sans"/>
              </a:rPr>
              <a:t>      "intent": "BookingFlights"</a:t>
            </a:r>
          </a:p>
          <a:p>
            <a:pPr algn="l">
              <a:lnSpc>
                <a:spcPts val="4920"/>
              </a:lnSpc>
            </a:pPr>
            <a:r>
              <a:rPr lang="en-US" sz="4100" spc="49">
                <a:solidFill>
                  <a:srgbClr val="92D050"/>
                </a:solidFill>
                <a:latin typeface="Open Sans"/>
              </a:rPr>
              <a:t>    }</a:t>
            </a:r>
          </a:p>
          <a:p>
            <a:pPr algn="l">
              <a:lnSpc>
                <a:spcPts val="4920"/>
              </a:lnSpc>
            </a:pPr>
            <a:r>
              <a:rPr lang="en-US" sz="4100" spc="49">
                <a:solidFill>
                  <a:srgbClr val="92D050"/>
                </a:solidFill>
                <a:latin typeface="Open Sans"/>
              </a:rPr>
              <a:t>  ]</a:t>
            </a:r>
          </a:p>
          <a:p>
            <a:pPr algn="l">
              <a:lnSpc>
                <a:spcPts val="4920"/>
              </a:lnSpc>
            </a:pPr>
            <a:r>
              <a:rPr lang="en-US" sz="4100" spc="49">
                <a:solidFill>
                  <a:srgbClr val="92D050"/>
                </a:solidFill>
                <a:latin typeface="Open Sans"/>
              </a:rPr>
              <a:t>}</a:t>
            </a:r>
          </a:p>
          <a:p>
            <a:pPr algn="l">
              <a:lnSpc>
                <a:spcPts val="4920"/>
              </a:lnSpc>
            </a:pPr>
          </a:p>
          <a:p>
            <a:pPr algn="l">
              <a:lnSpc>
                <a:spcPts val="4920"/>
              </a:lnSpc>
            </a:pPr>
          </a:p>
          <a:p>
            <a:pPr algn="l">
              <a:lnSpc>
                <a:spcPts val="4920"/>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410542" y="659187"/>
            <a:ext cx="17446599" cy="3105150"/>
          </a:xfrm>
          <a:prstGeom prst="rect">
            <a:avLst/>
          </a:prstGeom>
        </p:spPr>
        <p:txBody>
          <a:bodyPr anchor="t" rtlCol="false" tIns="0" lIns="0" bIns="0" rIns="0">
            <a:spAutoFit/>
          </a:bodyPr>
          <a:lstStyle/>
          <a:p>
            <a:pPr algn="l">
              <a:lnSpc>
                <a:spcPts val="6120"/>
              </a:lnSpc>
            </a:pPr>
            <a:r>
              <a:rPr lang="en-US" sz="5100" spc="63">
                <a:solidFill>
                  <a:srgbClr val="FFFFFF"/>
                </a:solidFill>
                <a:latin typeface="Open Sans Bold"/>
              </a:rPr>
              <a:t>2.Create Entities: Define entities for specific information the chatbot needs to collect, such as "destination," "departure date," and "number of passengers."</a:t>
            </a:r>
          </a:p>
        </p:txBody>
      </p:sp>
      <p:sp>
        <p:nvSpPr>
          <p:cNvPr name="TextBox 3" id="3"/>
          <p:cNvSpPr txBox="true"/>
          <p:nvPr/>
        </p:nvSpPr>
        <p:spPr>
          <a:xfrm rot="0">
            <a:off x="5713903" y="4335837"/>
            <a:ext cx="10006541" cy="6810375"/>
          </a:xfrm>
          <a:prstGeom prst="rect">
            <a:avLst/>
          </a:prstGeom>
        </p:spPr>
        <p:txBody>
          <a:bodyPr anchor="t" rtlCol="false" tIns="0" lIns="0" bIns="0" rIns="0">
            <a:spAutoFit/>
          </a:bodyPr>
          <a:lstStyle/>
          <a:p>
            <a:pPr algn="l">
              <a:lnSpc>
                <a:spcPts val="4920"/>
              </a:lnSpc>
            </a:pPr>
            <a:r>
              <a:rPr lang="en-US" sz="4100" spc="49">
                <a:solidFill>
                  <a:srgbClr val="92D050"/>
                </a:solidFill>
                <a:latin typeface="Open Sans Bold"/>
              </a:rPr>
              <a:t>{</a:t>
            </a:r>
          </a:p>
          <a:p>
            <a:pPr algn="l">
              <a:lnSpc>
                <a:spcPts val="4920"/>
              </a:lnSpc>
            </a:pPr>
            <a:r>
              <a:rPr lang="en-US" sz="4100" spc="49">
                <a:solidFill>
                  <a:srgbClr val="92D050"/>
                </a:solidFill>
                <a:latin typeface="Open Sans Bold"/>
              </a:rPr>
              <a:t>  "entities": [</a:t>
            </a:r>
          </a:p>
          <a:p>
            <a:pPr algn="l">
              <a:lnSpc>
                <a:spcPts val="4920"/>
              </a:lnSpc>
            </a:pPr>
            <a:r>
              <a:rPr lang="en-US" sz="4100" spc="49">
                <a:solidFill>
                  <a:srgbClr val="92D050"/>
                </a:solidFill>
                <a:latin typeface="Open Sans Bold"/>
              </a:rPr>
              <a:t>    {</a:t>
            </a:r>
          </a:p>
          <a:p>
            <a:pPr algn="l">
              <a:lnSpc>
                <a:spcPts val="4920"/>
              </a:lnSpc>
            </a:pPr>
            <a:r>
              <a:rPr lang="en-US" sz="4100" spc="49">
                <a:solidFill>
                  <a:srgbClr val="92D050"/>
                </a:solidFill>
                <a:latin typeface="Open Sans Bold"/>
              </a:rPr>
              <a:t>      "entity": "Destination",</a:t>
            </a:r>
          </a:p>
          <a:p>
            <a:pPr algn="l">
              <a:lnSpc>
                <a:spcPts val="4920"/>
              </a:lnSpc>
            </a:pPr>
            <a:r>
              <a:rPr lang="en-US" sz="4100" spc="49">
                <a:solidFill>
                  <a:srgbClr val="92D050"/>
                </a:solidFill>
                <a:latin typeface="Open Sans Bold"/>
              </a:rPr>
              <a:t>      "values": [</a:t>
            </a:r>
          </a:p>
          <a:p>
            <a:pPr algn="l">
              <a:lnSpc>
                <a:spcPts val="4920"/>
              </a:lnSpc>
            </a:pPr>
            <a:r>
              <a:rPr lang="en-US" sz="4100" spc="49">
                <a:solidFill>
                  <a:srgbClr val="92D050"/>
                </a:solidFill>
                <a:latin typeface="Open Sans Bold"/>
              </a:rPr>
              <a:t>        {</a:t>
            </a:r>
          </a:p>
          <a:p>
            <a:pPr algn="l">
              <a:lnSpc>
                <a:spcPts val="4920"/>
              </a:lnSpc>
            </a:pPr>
            <a:r>
              <a:rPr lang="en-US" sz="4100" spc="49">
                <a:solidFill>
                  <a:srgbClr val="92D050"/>
                </a:solidFill>
                <a:latin typeface="Open Sans Bold"/>
              </a:rPr>
              <a:t>          "value": "New York",</a:t>
            </a:r>
          </a:p>
          <a:p>
            <a:pPr algn="l">
              <a:lnSpc>
                <a:spcPts val="4920"/>
              </a:lnSpc>
            </a:pPr>
            <a:r>
              <a:rPr lang="en-US" sz="4100" spc="49">
                <a:solidFill>
                  <a:srgbClr val="92D050"/>
                </a:solidFill>
                <a:latin typeface="Open Sans Bold"/>
              </a:rPr>
              <a:t>          "synonyms": ["NYC"]</a:t>
            </a:r>
          </a:p>
          <a:p>
            <a:pPr algn="l">
              <a:lnSpc>
                <a:spcPts val="4920"/>
              </a:lnSpc>
            </a:pPr>
            <a:r>
              <a:rPr lang="en-US" sz="4100" spc="49">
                <a:solidFill>
                  <a:srgbClr val="92D050"/>
                </a:solidFill>
                <a:latin typeface="Open Sans Bold"/>
              </a:rPr>
              <a:t>        },</a:t>
            </a:r>
          </a:p>
          <a:p>
            <a:pPr algn="l">
              <a:lnSpc>
                <a:spcPts val="4920"/>
              </a:lnSpc>
            </a:pPr>
            <a:r>
              <a:rPr lang="en-US" sz="4100" spc="49">
                <a:solidFill>
                  <a:srgbClr val="92D050"/>
                </a:solidFill>
                <a:latin typeface="Open Sans Bold"/>
              </a:rPr>
              <a:t>       </a:t>
            </a:r>
          </a:p>
          <a:p>
            <a:pPr algn="l">
              <a:lnSpc>
                <a:spcPts val="4920"/>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3241262" y="-51481"/>
            <a:ext cx="10006541" cy="4857750"/>
          </a:xfrm>
          <a:prstGeom prst="rect">
            <a:avLst/>
          </a:prstGeom>
        </p:spPr>
        <p:txBody>
          <a:bodyPr anchor="t" rtlCol="false" tIns="0" lIns="0" bIns="0" rIns="0">
            <a:spAutoFit/>
          </a:bodyPr>
          <a:lstStyle/>
          <a:p>
            <a:pPr algn="l">
              <a:lnSpc>
                <a:spcPts val="3840"/>
              </a:lnSpc>
            </a:pPr>
          </a:p>
          <a:p>
            <a:pPr algn="l">
              <a:lnSpc>
                <a:spcPts val="3840"/>
              </a:lnSpc>
            </a:pPr>
            <a:r>
              <a:rPr lang="en-US" sz="3200" spc="38">
                <a:solidFill>
                  <a:srgbClr val="92D050"/>
                </a:solidFill>
                <a:latin typeface="Open Sans Bold"/>
              </a:rPr>
              <a:t>        {</a:t>
            </a:r>
          </a:p>
          <a:p>
            <a:pPr algn="l">
              <a:lnSpc>
                <a:spcPts val="3840"/>
              </a:lnSpc>
            </a:pPr>
            <a:r>
              <a:rPr lang="en-US" sz="3200" spc="38">
                <a:solidFill>
                  <a:srgbClr val="92D050"/>
                </a:solidFill>
                <a:latin typeface="Open Sans Bold"/>
              </a:rPr>
              <a:t>          "value": "Los Angeles",</a:t>
            </a:r>
          </a:p>
          <a:p>
            <a:pPr algn="l">
              <a:lnSpc>
                <a:spcPts val="3840"/>
              </a:lnSpc>
            </a:pPr>
            <a:r>
              <a:rPr lang="en-US" sz="3200" spc="38">
                <a:solidFill>
                  <a:srgbClr val="92D050"/>
                </a:solidFill>
                <a:latin typeface="Open Sans Bold"/>
              </a:rPr>
              <a:t>          "synonyms": ["LA"]</a:t>
            </a:r>
          </a:p>
          <a:p>
            <a:pPr algn="l">
              <a:lnSpc>
                <a:spcPts val="3840"/>
              </a:lnSpc>
            </a:pPr>
            <a:r>
              <a:rPr lang="en-US" sz="3200" spc="38">
                <a:solidFill>
                  <a:srgbClr val="92D050"/>
                </a:solidFill>
                <a:latin typeface="Open Sans Bold"/>
              </a:rPr>
              <a:t>        }</a:t>
            </a:r>
          </a:p>
          <a:p>
            <a:pPr algn="l">
              <a:lnSpc>
                <a:spcPts val="3840"/>
              </a:lnSpc>
            </a:pPr>
            <a:r>
              <a:rPr lang="en-US" sz="3200" spc="38">
                <a:solidFill>
                  <a:srgbClr val="92D050"/>
                </a:solidFill>
                <a:latin typeface="Open Sans Bold"/>
              </a:rPr>
              <a:t>      ]</a:t>
            </a:r>
          </a:p>
          <a:p>
            <a:pPr algn="l">
              <a:lnSpc>
                <a:spcPts val="3840"/>
              </a:lnSpc>
            </a:pPr>
            <a:r>
              <a:rPr lang="en-US" sz="3200" spc="38">
                <a:solidFill>
                  <a:srgbClr val="92D050"/>
                </a:solidFill>
                <a:latin typeface="Open Sans Bold"/>
              </a:rPr>
              <a:t>    }</a:t>
            </a:r>
          </a:p>
          <a:p>
            <a:pPr algn="l">
              <a:lnSpc>
                <a:spcPts val="3840"/>
              </a:lnSpc>
            </a:pPr>
            <a:r>
              <a:rPr lang="en-US" sz="3200" spc="38">
                <a:solidFill>
                  <a:srgbClr val="92D050"/>
                </a:solidFill>
                <a:latin typeface="Open Sans Bold"/>
              </a:rPr>
              <a:t>  ]</a:t>
            </a:r>
          </a:p>
          <a:p>
            <a:pPr algn="l">
              <a:lnSpc>
                <a:spcPts val="3840"/>
              </a:lnSpc>
            </a:pPr>
            <a:r>
              <a:rPr lang="en-US" sz="3200" spc="38">
                <a:solidFill>
                  <a:srgbClr val="92D050"/>
                </a:solidFill>
                <a:latin typeface="Open Sans Bold"/>
              </a:rPr>
              <a:t>}</a:t>
            </a:r>
          </a:p>
          <a:p>
            <a:pPr algn="l">
              <a:lnSpc>
                <a:spcPts val="3840"/>
              </a:lnSpc>
            </a:pPr>
          </a:p>
        </p:txBody>
      </p:sp>
      <p:sp>
        <p:nvSpPr>
          <p:cNvPr name="TextBox 3" id="3"/>
          <p:cNvSpPr txBox="true"/>
          <p:nvPr/>
        </p:nvSpPr>
        <p:spPr>
          <a:xfrm rot="0">
            <a:off x="564970" y="4806269"/>
            <a:ext cx="12045487" cy="914400"/>
          </a:xfrm>
          <a:prstGeom prst="rect">
            <a:avLst/>
          </a:prstGeom>
        </p:spPr>
        <p:txBody>
          <a:bodyPr anchor="t" rtlCol="false" tIns="0" lIns="0" bIns="0" rIns="0">
            <a:spAutoFit/>
          </a:bodyPr>
          <a:lstStyle/>
          <a:p>
            <a:pPr algn="l">
              <a:lnSpc>
                <a:spcPts val="7200"/>
              </a:lnSpc>
            </a:pPr>
            <a:r>
              <a:rPr lang="en-US" sz="6000" spc="74">
                <a:solidFill>
                  <a:srgbClr val="FFFFFF"/>
                </a:solidFill>
                <a:latin typeface="Open Sans Bold"/>
              </a:rPr>
              <a:t>Step 4: Create Dialog Nodes</a:t>
            </a:r>
          </a:p>
        </p:txBody>
      </p:sp>
      <p:sp>
        <p:nvSpPr>
          <p:cNvPr name="TextBox 4" id="4"/>
          <p:cNvSpPr txBox="true"/>
          <p:nvPr/>
        </p:nvSpPr>
        <p:spPr>
          <a:xfrm rot="0">
            <a:off x="3241262" y="6200564"/>
            <a:ext cx="14018038" cy="3067050"/>
          </a:xfrm>
          <a:prstGeom prst="rect">
            <a:avLst/>
          </a:prstGeom>
        </p:spPr>
        <p:txBody>
          <a:bodyPr anchor="t" rtlCol="false" tIns="0" lIns="0" bIns="0" rIns="0">
            <a:spAutoFit/>
          </a:bodyPr>
          <a:lstStyle/>
          <a:p>
            <a:pPr algn="l">
              <a:lnSpc>
                <a:spcPts val="6000"/>
              </a:lnSpc>
            </a:pPr>
            <a:r>
              <a:rPr lang="en-US" sz="4999" spc="62">
                <a:solidFill>
                  <a:srgbClr val="FFFFFF"/>
                </a:solidFill>
                <a:latin typeface="Open Sans Bold"/>
              </a:rPr>
              <a:t>Define dialog nodes to construct the conversation. Each node should correspond to a specific step in the conversation flow.</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1204C"/>
        </a:solidFill>
      </p:bgPr>
    </p:bg>
    <p:spTree>
      <p:nvGrpSpPr>
        <p:cNvPr id="1" name=""/>
        <p:cNvGrpSpPr/>
        <p:nvPr/>
      </p:nvGrpSpPr>
      <p:grpSpPr>
        <a:xfrm>
          <a:off x="0" y="0"/>
          <a:ext cx="0" cy="0"/>
          <a:chOff x="0" y="0"/>
          <a:chExt cx="0" cy="0"/>
        </a:xfrm>
      </p:grpSpPr>
      <p:sp>
        <p:nvSpPr>
          <p:cNvPr name="TextBox 2" id="2"/>
          <p:cNvSpPr txBox="true"/>
          <p:nvPr/>
        </p:nvSpPr>
        <p:spPr>
          <a:xfrm rot="0">
            <a:off x="3241262" y="-51481"/>
            <a:ext cx="10263528" cy="10961514"/>
          </a:xfrm>
          <a:prstGeom prst="rect">
            <a:avLst/>
          </a:prstGeom>
        </p:spPr>
        <p:txBody>
          <a:bodyPr anchor="t" rtlCol="false" tIns="0" lIns="0" bIns="0" rIns="0">
            <a:spAutoFit/>
          </a:bodyPr>
          <a:lstStyle/>
          <a:p>
            <a:pPr algn="l">
              <a:lnSpc>
                <a:spcPts val="3938"/>
              </a:lnSpc>
            </a:pPr>
            <a:r>
              <a:rPr lang="en-US" sz="3282" spc="39">
                <a:solidFill>
                  <a:srgbClr val="92D050"/>
                </a:solidFill>
                <a:latin typeface="Open Sans Bold"/>
              </a:rPr>
              <a:t>{</a:t>
            </a:r>
          </a:p>
          <a:p>
            <a:pPr algn="l">
              <a:lnSpc>
                <a:spcPts val="3938"/>
              </a:lnSpc>
            </a:pPr>
            <a:r>
              <a:rPr lang="en-US" sz="3282" spc="39">
                <a:solidFill>
                  <a:srgbClr val="92D050"/>
                </a:solidFill>
                <a:latin typeface="Open Sans Bold"/>
              </a:rPr>
              <a:t>  "dialog_nodes": [</a:t>
            </a:r>
          </a:p>
          <a:p>
            <a:pPr algn="l">
              <a:lnSpc>
                <a:spcPts val="3938"/>
              </a:lnSpc>
            </a:pPr>
            <a:r>
              <a:rPr lang="en-US" sz="3282" spc="39">
                <a:solidFill>
                  <a:srgbClr val="92D050"/>
                </a:solidFill>
                <a:latin typeface="Open Sans Bold"/>
              </a:rPr>
              <a:t>    {</a:t>
            </a:r>
          </a:p>
          <a:p>
            <a:pPr algn="l">
              <a:lnSpc>
                <a:spcPts val="3938"/>
              </a:lnSpc>
            </a:pPr>
            <a:r>
              <a:rPr lang="en-US" sz="3282" spc="39">
                <a:solidFill>
                  <a:srgbClr val="92D050"/>
                </a:solidFill>
                <a:latin typeface="Open Sans Bold"/>
              </a:rPr>
              <a:t>      "type": "standard",</a:t>
            </a:r>
          </a:p>
          <a:p>
            <a:pPr algn="l">
              <a:lnSpc>
                <a:spcPts val="3938"/>
              </a:lnSpc>
            </a:pPr>
            <a:r>
              <a:rPr lang="en-US" sz="3282" spc="39">
                <a:solidFill>
                  <a:srgbClr val="92D050"/>
                </a:solidFill>
                <a:latin typeface="Open Sans Bold"/>
              </a:rPr>
              <a:t>      "title": "AskForDeparture",</a:t>
            </a:r>
          </a:p>
          <a:p>
            <a:pPr algn="l">
              <a:lnSpc>
                <a:spcPts val="3938"/>
              </a:lnSpc>
            </a:pPr>
            <a:r>
              <a:rPr lang="en-US" sz="3282" spc="39">
                <a:solidFill>
                  <a:srgbClr val="92D050"/>
                </a:solidFill>
                <a:latin typeface="Open Sans Bold"/>
              </a:rPr>
              <a:t>      "conditions": "#BookingFlights",</a:t>
            </a:r>
          </a:p>
          <a:p>
            <a:pPr algn="l">
              <a:lnSpc>
                <a:spcPts val="3938"/>
              </a:lnSpc>
            </a:pPr>
            <a:r>
              <a:rPr lang="en-US" sz="3282" spc="39">
                <a:solidFill>
                  <a:srgbClr val="92D050"/>
                </a:solidFill>
                <a:latin typeface="Open Sans Bold"/>
              </a:rPr>
              <a:t>      "output": {</a:t>
            </a:r>
          </a:p>
          <a:p>
            <a:pPr algn="l">
              <a:lnSpc>
                <a:spcPts val="3938"/>
              </a:lnSpc>
            </a:pPr>
            <a:r>
              <a:rPr lang="en-US" sz="3282" spc="39">
                <a:solidFill>
                  <a:srgbClr val="92D050"/>
                </a:solidFill>
                <a:latin typeface="Open Sans Bold"/>
              </a:rPr>
              <a:t>        "generic": [</a:t>
            </a:r>
          </a:p>
          <a:p>
            <a:pPr algn="l">
              <a:lnSpc>
                <a:spcPts val="3938"/>
              </a:lnSpc>
            </a:pPr>
            <a:r>
              <a:rPr lang="en-US" sz="3282" spc="39">
                <a:solidFill>
                  <a:srgbClr val="92D050"/>
                </a:solidFill>
                <a:latin typeface="Open Sans Bold"/>
              </a:rPr>
              <a:t>          {</a:t>
            </a:r>
          </a:p>
          <a:p>
            <a:pPr algn="l">
              <a:lnSpc>
                <a:spcPts val="3938"/>
              </a:lnSpc>
            </a:pPr>
            <a:r>
              <a:rPr lang="en-US" sz="3282" spc="39">
                <a:solidFill>
                  <a:srgbClr val="92D050"/>
                </a:solidFill>
                <a:latin typeface="Open Sans Bold"/>
              </a:rPr>
              <a:t>            "values": [</a:t>
            </a:r>
          </a:p>
          <a:p>
            <a:pPr algn="l">
              <a:lnSpc>
                <a:spcPts val="3938"/>
              </a:lnSpc>
            </a:pPr>
            <a:r>
              <a:rPr lang="en-US" sz="3282" spc="39">
                <a:solidFill>
                  <a:srgbClr val="92D050"/>
                </a:solidFill>
                <a:latin typeface="Open Sans Bold"/>
              </a:rPr>
              <a:t>              {</a:t>
            </a:r>
          </a:p>
          <a:p>
            <a:pPr algn="l">
              <a:lnSpc>
                <a:spcPts val="3938"/>
              </a:lnSpc>
            </a:pPr>
            <a:r>
              <a:rPr lang="en-US" sz="3282" spc="39">
                <a:solidFill>
                  <a:srgbClr val="92D050"/>
                </a:solidFill>
                <a:latin typeface="Open Sans Bold"/>
              </a:rPr>
              <a:t>                "text": "From which city are you </a:t>
            </a:r>
          </a:p>
          <a:p>
            <a:pPr algn="l">
              <a:lnSpc>
                <a:spcPts val="3938"/>
              </a:lnSpc>
            </a:pPr>
            <a:r>
              <a:rPr lang="en-US" sz="3282" spc="39">
                <a:solidFill>
                  <a:srgbClr val="92D050"/>
                </a:solidFill>
                <a:latin typeface="Open Sans Bold"/>
              </a:rPr>
              <a:t>departing?"</a:t>
            </a:r>
          </a:p>
          <a:p>
            <a:pPr algn="l">
              <a:lnSpc>
                <a:spcPts val="3938"/>
              </a:lnSpc>
            </a:pPr>
            <a:r>
              <a:rPr lang="en-US" sz="3282" spc="39">
                <a:solidFill>
                  <a:srgbClr val="92D050"/>
                </a:solidFill>
                <a:latin typeface="Open Sans Bold"/>
              </a:rPr>
              <a:t>              }</a:t>
            </a:r>
          </a:p>
          <a:p>
            <a:pPr algn="l">
              <a:lnSpc>
                <a:spcPts val="3938"/>
              </a:lnSpc>
            </a:pPr>
            <a:r>
              <a:rPr lang="en-US" sz="3282" spc="39">
                <a:solidFill>
                  <a:srgbClr val="92D050"/>
                </a:solidFill>
                <a:latin typeface="Open Sans Bold"/>
              </a:rPr>
              <a:t>            ]</a:t>
            </a:r>
          </a:p>
          <a:p>
            <a:pPr algn="l">
              <a:lnSpc>
                <a:spcPts val="3938"/>
              </a:lnSpc>
            </a:pPr>
            <a:r>
              <a:rPr lang="en-US" sz="3282" spc="39">
                <a:solidFill>
                  <a:srgbClr val="92D050"/>
                </a:solidFill>
                <a:latin typeface="Open Sans Bold"/>
              </a:rPr>
              <a:t>          }</a:t>
            </a:r>
          </a:p>
          <a:p>
            <a:pPr algn="l">
              <a:lnSpc>
                <a:spcPts val="3938"/>
              </a:lnSpc>
            </a:pPr>
            <a:r>
              <a:rPr lang="en-US" sz="3282" spc="39">
                <a:solidFill>
                  <a:srgbClr val="92D050"/>
                </a:solidFill>
                <a:latin typeface="Open Sans Bold"/>
              </a:rPr>
              <a:t>        ]</a:t>
            </a:r>
          </a:p>
          <a:p>
            <a:pPr algn="l">
              <a:lnSpc>
                <a:spcPts val="3938"/>
              </a:lnSpc>
            </a:pPr>
            <a:r>
              <a:rPr lang="en-US" sz="3282" spc="39">
                <a:solidFill>
                  <a:srgbClr val="92D050"/>
                </a:solidFill>
                <a:latin typeface="Open Sans Bold"/>
              </a:rPr>
              <a:t>      }</a:t>
            </a:r>
          </a:p>
          <a:p>
            <a:pPr algn="l">
              <a:lnSpc>
                <a:spcPts val="3938"/>
              </a:lnSpc>
            </a:pPr>
            <a:r>
              <a:rPr lang="en-US" sz="3282" spc="39">
                <a:solidFill>
                  <a:srgbClr val="92D050"/>
                </a:solidFill>
                <a:latin typeface="Open Sans Bold"/>
              </a:rPr>
              <a:t>    },</a:t>
            </a:r>
          </a:p>
          <a:p>
            <a:pPr algn="l">
              <a:lnSpc>
                <a:spcPts val="3938"/>
              </a:lnSpc>
            </a:pPr>
          </a:p>
          <a:p>
            <a:pPr algn="l">
              <a:lnSpc>
                <a:spcPts val="3938"/>
              </a:lnSpc>
            </a:pPr>
          </a:p>
          <a:p>
            <a:pPr algn="l">
              <a:lnSpc>
                <a:spcPts val="393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DAFx4nxKtXk</dc:identifier>
  <dcterms:modified xsi:type="dcterms:W3CDTF">2011-08-01T06:04:30Z</dcterms:modified>
  <cp:revision>1</cp:revision>
  <dc:title>pptx_20231021_162349_0000.pptx</dc:title>
</cp:coreProperties>
</file>