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5" r:id="rId3"/>
    <p:sldId id="308" r:id="rId4"/>
    <p:sldId id="313" r:id="rId5"/>
    <p:sldId id="314" r:id="rId6"/>
    <p:sldId id="311" r:id="rId7"/>
    <p:sldId id="261" r:id="rId8"/>
    <p:sldId id="312" r:id="rId9"/>
    <p:sldId id="265" r:id="rId10"/>
    <p:sldId id="266" r:id="rId11"/>
    <p:sldId id="294" r:id="rId12"/>
    <p:sldId id="304" r:id="rId13"/>
    <p:sldId id="305" r:id="rId14"/>
    <p:sldId id="284" r:id="rId15"/>
    <p:sldId id="283" r:id="rId16"/>
    <p:sldId id="280" r:id="rId17"/>
    <p:sldId id="279" r:id="rId18"/>
    <p:sldId id="301" r:id="rId19"/>
    <p:sldId id="303" r:id="rId20"/>
    <p:sldId id="306" r:id="rId21"/>
    <p:sldId id="269" r:id="rId22"/>
    <p:sldId id="307" r:id="rId23"/>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39" autoAdjust="0"/>
    <p:restoredTop sz="94660"/>
  </p:normalViewPr>
  <p:slideViewPr>
    <p:cSldViewPr snapToGrid="0">
      <p:cViewPr varScale="1">
        <p:scale>
          <a:sx n="95" d="100"/>
          <a:sy n="95" d="100"/>
        </p:scale>
        <p:origin x="72" y="2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98E715DF-4798-4D50-AF28-B0AF9108C451}" type="datetimeFigureOut">
              <a:rPr kumimoji="1" lang="ja-JP" altLang="en-US" smtClean="0"/>
              <a:t>2018/7/31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2472232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98E715DF-4798-4D50-AF28-B0AF9108C451}" type="datetimeFigureOut">
              <a:rPr kumimoji="1" lang="ja-JP" altLang="en-US" smtClean="0"/>
              <a:t>2018/7/31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2490465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98E715DF-4798-4D50-AF28-B0AF9108C451}" type="datetimeFigureOut">
              <a:rPr kumimoji="1" lang="ja-JP" altLang="en-US" smtClean="0"/>
              <a:t>2018/7/31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507311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98E715DF-4798-4D50-AF28-B0AF9108C451}" type="datetimeFigureOut">
              <a:rPr kumimoji="1" lang="ja-JP" altLang="en-US" smtClean="0"/>
              <a:t>2018/7/31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949057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98E715DF-4798-4D50-AF28-B0AF9108C451}" type="datetimeFigureOut">
              <a:rPr kumimoji="1" lang="ja-JP" altLang="en-US" smtClean="0"/>
              <a:t>2018/7/31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3126477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98E715DF-4798-4D50-AF28-B0AF9108C451}" type="datetimeFigureOut">
              <a:rPr kumimoji="1" lang="ja-JP" altLang="en-US" smtClean="0"/>
              <a:t>2018/7/31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2422455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98E715DF-4798-4D50-AF28-B0AF9108C451}" type="datetimeFigureOut">
              <a:rPr kumimoji="1" lang="ja-JP" altLang="en-US" smtClean="0"/>
              <a:t>2018/7/31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302881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98E715DF-4798-4D50-AF28-B0AF9108C451}" type="datetimeFigureOut">
              <a:rPr kumimoji="1" lang="ja-JP" altLang="en-US" smtClean="0"/>
              <a:t>2018/7/31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1126421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8E715DF-4798-4D50-AF28-B0AF9108C451}" type="datetimeFigureOut">
              <a:rPr kumimoji="1" lang="ja-JP" altLang="en-US" smtClean="0"/>
              <a:t>2018/7/31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4055464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8E715DF-4798-4D50-AF28-B0AF9108C451}" type="datetimeFigureOut">
              <a:rPr kumimoji="1" lang="ja-JP" altLang="en-US" smtClean="0"/>
              <a:t>2018/7/31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2774252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8E715DF-4798-4D50-AF28-B0AF9108C451}" type="datetimeFigureOut">
              <a:rPr kumimoji="1" lang="ja-JP" altLang="en-US" smtClean="0"/>
              <a:t>2018/7/31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396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E715DF-4798-4D50-AF28-B0AF9108C451}" type="datetimeFigureOut">
              <a:rPr kumimoji="1" lang="ja-JP" altLang="en-US" smtClean="0"/>
              <a:t>2018/7/31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362491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a:t>FDPS</a:t>
            </a:r>
            <a:r>
              <a:rPr kumimoji="1" lang="ja-JP" altLang="en-US" dirty="0"/>
              <a:t>の</a:t>
            </a:r>
            <a:r>
              <a:rPr kumimoji="1" lang="en-US" altLang="ja-JP" dirty="0"/>
              <a:t>API</a:t>
            </a:r>
            <a:r>
              <a:rPr kumimoji="1" lang="ja-JP" altLang="en-US" dirty="0"/>
              <a:t>と内部構造</a:t>
            </a:r>
          </a:p>
        </p:txBody>
      </p:sp>
      <p:sp>
        <p:nvSpPr>
          <p:cNvPr id="3" name="サブタイトル 2"/>
          <p:cNvSpPr>
            <a:spLocks noGrp="1"/>
          </p:cNvSpPr>
          <p:nvPr>
            <p:ph type="subTitle" idx="1"/>
          </p:nvPr>
        </p:nvSpPr>
        <p:spPr>
          <a:xfrm>
            <a:off x="1524000" y="3602037"/>
            <a:ext cx="9144000" cy="2780833"/>
          </a:xfrm>
        </p:spPr>
        <p:txBody>
          <a:bodyPr>
            <a:normAutofit/>
          </a:bodyPr>
          <a:lstStyle/>
          <a:p>
            <a:r>
              <a:rPr kumimoji="1" lang="ja-JP" altLang="en-US" sz="3100" dirty="0"/>
              <a:t>岩澤全規</a:t>
            </a:r>
            <a:endParaRPr lang="en-US" altLang="ja-JP" sz="3100" dirty="0"/>
          </a:p>
          <a:p>
            <a:r>
              <a:rPr kumimoji="1" lang="ja-JP" altLang="en-US" dirty="0"/>
              <a:t>理化学研究所　計算科学研究センター</a:t>
            </a:r>
            <a:r>
              <a:rPr lang="ja-JP" altLang="en-US" dirty="0"/>
              <a:t>　</a:t>
            </a:r>
            <a:endParaRPr lang="en-US" altLang="ja-JP" dirty="0"/>
          </a:p>
          <a:p>
            <a:r>
              <a:rPr lang="ja-JP" altLang="en-US" dirty="0"/>
              <a:t>粒子系シミュレータ研究チーム</a:t>
            </a:r>
            <a:endParaRPr lang="en-US" altLang="ja-JP" dirty="0"/>
          </a:p>
          <a:p>
            <a:endParaRPr kumimoji="1" lang="en-US" altLang="ja-JP" dirty="0"/>
          </a:p>
          <a:p>
            <a:r>
              <a:rPr lang="en-US" altLang="ja-JP" dirty="0"/>
              <a:t>2018</a:t>
            </a:r>
            <a:r>
              <a:rPr lang="ja-JP" altLang="en-US" dirty="0"/>
              <a:t>年</a:t>
            </a:r>
            <a:r>
              <a:rPr lang="en-US" altLang="ja-JP" dirty="0"/>
              <a:t>8</a:t>
            </a:r>
            <a:r>
              <a:rPr lang="ja-JP" altLang="en-US" dirty="0"/>
              <a:t>月</a:t>
            </a:r>
            <a:r>
              <a:rPr lang="en-US" altLang="ja-JP" dirty="0"/>
              <a:t>3</a:t>
            </a:r>
            <a:r>
              <a:rPr lang="ja-JP" altLang="en-US" dirty="0"/>
              <a:t>日　</a:t>
            </a:r>
            <a:r>
              <a:rPr lang="en-US" altLang="ja-JP" dirty="0"/>
              <a:t>FDPS</a:t>
            </a:r>
            <a:r>
              <a:rPr lang="ja-JP" altLang="en-US" dirty="0"/>
              <a:t>講習会</a:t>
            </a:r>
            <a:endParaRPr lang="en-US" altLang="ja-JP" dirty="0"/>
          </a:p>
          <a:p>
            <a:endParaRPr kumimoji="1" lang="ja-JP" altLang="en-US" dirty="0"/>
          </a:p>
        </p:txBody>
      </p:sp>
    </p:spTree>
    <p:extLst>
      <p:ext uri="{BB962C8B-B14F-4D97-AF65-F5344CB8AC3E}">
        <p14:creationId xmlns:p14="http://schemas.microsoft.com/office/powerpoint/2010/main" val="3306281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並列計算機における相互作用計算の手順</a:t>
            </a:r>
            <a:br>
              <a:rPr kumimoji="1" lang="en-US" altLang="ja-JP" dirty="0"/>
            </a:br>
            <a:r>
              <a:rPr kumimoji="1" lang="en-US" altLang="ja-JP" dirty="0"/>
              <a:t>(Makino2004, </a:t>
            </a:r>
            <a:r>
              <a:rPr kumimoji="1" lang="en-US" altLang="ja-JP" dirty="0" err="1"/>
              <a:t>Ishiyama</a:t>
            </a:r>
            <a:r>
              <a:rPr kumimoji="1" lang="en-US" altLang="ja-JP" dirty="0"/>
              <a:t> et al.2009)</a:t>
            </a:r>
            <a:endParaRPr kumimoji="1" lang="ja-JP" altLang="en-US" dirty="0"/>
          </a:p>
        </p:txBody>
      </p:sp>
      <p:sp>
        <p:nvSpPr>
          <p:cNvPr id="3" name="コンテンツ プレースホルダー 2"/>
          <p:cNvSpPr>
            <a:spLocks noGrp="1"/>
          </p:cNvSpPr>
          <p:nvPr>
            <p:ph idx="1"/>
          </p:nvPr>
        </p:nvSpPr>
        <p:spPr/>
        <p:txBody>
          <a:bodyPr>
            <a:normAutofit/>
          </a:bodyPr>
          <a:lstStyle/>
          <a:p>
            <a:pPr marL="514350" indent="-514350">
              <a:buFont typeface="+mj-lt"/>
              <a:buAutoNum type="arabicPeriod"/>
            </a:pPr>
            <a:r>
              <a:rPr kumimoji="1" lang="ja-JP" altLang="en-US" dirty="0"/>
              <a:t>自分が担当する粒子からツリー構造を作る。</a:t>
            </a:r>
            <a:endParaRPr kumimoji="1" lang="en-US" altLang="ja-JP" dirty="0"/>
          </a:p>
          <a:p>
            <a:pPr marL="514350" indent="-514350">
              <a:buFont typeface="+mj-lt"/>
              <a:buAutoNum type="arabicPeriod"/>
            </a:pPr>
            <a:r>
              <a:rPr kumimoji="1" lang="ja-JP" altLang="en-US" dirty="0"/>
              <a:t>ツリー構造を使って相互作用に必要な粒子を</a:t>
            </a:r>
            <a:r>
              <a:rPr lang="ja-JP" altLang="en-US" dirty="0"/>
              <a:t>交換</a:t>
            </a:r>
            <a:r>
              <a:rPr kumimoji="1" lang="ja-JP" altLang="en-US" dirty="0"/>
              <a:t>する。</a:t>
            </a:r>
            <a:endParaRPr kumimoji="1" lang="en-US" altLang="ja-JP" dirty="0"/>
          </a:p>
          <a:p>
            <a:pPr marL="514350" indent="-514350">
              <a:buFont typeface="+mj-lt"/>
              <a:buAutoNum type="arabicPeriod"/>
            </a:pPr>
            <a:r>
              <a:rPr lang="ja-JP" altLang="en-US" dirty="0"/>
              <a:t>送られてきた粒子情報を元にツリーを再構築する。</a:t>
            </a:r>
            <a:endParaRPr lang="en-US" altLang="ja-JP" dirty="0"/>
          </a:p>
          <a:p>
            <a:pPr marL="514350" indent="-514350">
              <a:buFont typeface="+mj-lt"/>
              <a:buAutoNum type="arabicPeriod"/>
            </a:pPr>
            <a:r>
              <a:rPr kumimoji="1" lang="ja-JP" altLang="en-US" dirty="0"/>
              <a:t>ツリー法を使って力の計算を行う。</a:t>
            </a:r>
            <a:endParaRPr kumimoji="1" lang="en-US" altLang="ja-JP" dirty="0"/>
          </a:p>
          <a:p>
            <a:endParaRPr lang="en-US" altLang="ja-JP" dirty="0"/>
          </a:p>
          <a:p>
            <a:r>
              <a:rPr kumimoji="1" lang="en-US" altLang="ja-JP" dirty="0" err="1"/>
              <a:t>TreeForForce</a:t>
            </a:r>
            <a:r>
              <a:rPr lang="en-US" altLang="ja-JP" dirty="0"/>
              <a:t>::</a:t>
            </a:r>
            <a:r>
              <a:rPr lang="en-US" altLang="ja-JP" dirty="0" err="1"/>
              <a:t>calcForceAllAndWriteBack</a:t>
            </a:r>
            <a:r>
              <a:rPr lang="en-US" altLang="ja-JP" dirty="0"/>
              <a:t>()</a:t>
            </a:r>
            <a:r>
              <a:rPr lang="ja-JP" altLang="en-US" dirty="0"/>
              <a:t>で手順</a:t>
            </a:r>
            <a:r>
              <a:rPr lang="en-US" altLang="ja-JP" dirty="0"/>
              <a:t>1-4</a:t>
            </a:r>
            <a:r>
              <a:rPr lang="ja-JP" altLang="en-US" dirty="0"/>
              <a:t>全てが実行される。</a:t>
            </a:r>
            <a:endParaRPr lang="en-US" altLang="ja-JP" dirty="0"/>
          </a:p>
          <a:p>
            <a:r>
              <a:rPr kumimoji="1" lang="en-US" altLang="ja-JP" dirty="0"/>
              <a:t>FDPS</a:t>
            </a:r>
            <a:r>
              <a:rPr kumimoji="1" lang="ja-JP" altLang="en-US" dirty="0"/>
              <a:t>では全ての手順で</a:t>
            </a:r>
            <a:r>
              <a:rPr kumimoji="1" lang="en-US" altLang="ja-JP" dirty="0" err="1"/>
              <a:t>OpenMP</a:t>
            </a:r>
            <a:r>
              <a:rPr kumimoji="1" lang="ja-JP" altLang="en-US" dirty="0"/>
              <a:t>による並列化がされている。</a:t>
            </a:r>
            <a:endParaRPr kumimoji="1" lang="en-US" altLang="ja-JP" dirty="0"/>
          </a:p>
          <a:p>
            <a:pPr marL="0" indent="0">
              <a:buNone/>
            </a:pPr>
            <a:endParaRPr kumimoji="1" lang="en-US" altLang="ja-JP" dirty="0"/>
          </a:p>
          <a:p>
            <a:endParaRPr kumimoji="1" lang="ja-JP" altLang="en-US" dirty="0"/>
          </a:p>
        </p:txBody>
      </p:sp>
    </p:spTree>
    <p:extLst>
      <p:ext uri="{BB962C8B-B14F-4D97-AF65-F5344CB8AC3E}">
        <p14:creationId xmlns:p14="http://schemas.microsoft.com/office/powerpoint/2010/main" val="3251330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相互作用の計算</a:t>
            </a:r>
            <a:endParaRPr kumimoji="1" lang="ja-JP" altLang="en-US" dirty="0"/>
          </a:p>
        </p:txBody>
      </p:sp>
      <p:sp>
        <p:nvSpPr>
          <p:cNvPr id="3" name="コンテンツ プレースホルダー 2"/>
          <p:cNvSpPr>
            <a:spLocks noGrp="1"/>
          </p:cNvSpPr>
          <p:nvPr>
            <p:ph idx="1"/>
          </p:nvPr>
        </p:nvSpPr>
        <p:spPr>
          <a:xfrm>
            <a:off x="6096000" y="1625099"/>
            <a:ext cx="5257800" cy="4911259"/>
          </a:xfrm>
        </p:spPr>
        <p:txBody>
          <a:bodyPr>
            <a:normAutofit fontScale="92500" lnSpcReduction="10000"/>
          </a:bodyPr>
          <a:lstStyle/>
          <a:p>
            <a:r>
              <a:rPr kumimoji="1" lang="en-US" altLang="ja-JP" dirty="0"/>
              <a:t>Barnes </a:t>
            </a:r>
            <a:r>
              <a:rPr kumimoji="1" lang="ja-JP" altLang="en-US" dirty="0"/>
              <a:t>の</a:t>
            </a:r>
            <a:r>
              <a:rPr lang="ja-JP" altLang="en-US" dirty="0"/>
              <a:t>方</a:t>
            </a:r>
            <a:r>
              <a:rPr kumimoji="1" lang="ja-JP" altLang="en-US" dirty="0"/>
              <a:t>法を使う。</a:t>
            </a:r>
            <a:r>
              <a:rPr lang="en-US" altLang="ja-JP" dirty="0"/>
              <a:t>(Barnes 1990)</a:t>
            </a:r>
            <a:endParaRPr kumimoji="1" lang="en-US" altLang="ja-JP" dirty="0"/>
          </a:p>
          <a:p>
            <a:pPr lvl="1"/>
            <a:r>
              <a:rPr lang="en-US" altLang="ja-JP" dirty="0"/>
              <a:t>1</a:t>
            </a:r>
            <a:r>
              <a:rPr lang="ja-JP" altLang="en-US" dirty="0"/>
              <a:t>粒子毎にツリーをたどるのではなく、近傍にいる複数の粒子をまとめてツリーをたどる。</a:t>
            </a:r>
            <a:endParaRPr lang="en-US" altLang="ja-JP" dirty="0"/>
          </a:p>
          <a:p>
            <a:pPr lvl="1"/>
            <a:r>
              <a:rPr kumimoji="1" lang="ja-JP" altLang="en-US" dirty="0"/>
              <a:t>ツリーをたどる回数が減らせる。</a:t>
            </a:r>
            <a:endParaRPr kumimoji="1" lang="en-US" altLang="ja-JP" dirty="0"/>
          </a:p>
          <a:p>
            <a:pPr lvl="1"/>
            <a:r>
              <a:rPr lang="ja-JP" altLang="en-US" dirty="0"/>
              <a:t>複数の粒子が同じ粒子群と相互作用するため、</a:t>
            </a:r>
            <a:r>
              <a:rPr lang="en-US" altLang="ja-JP" dirty="0"/>
              <a:t>SIMD</a:t>
            </a:r>
            <a:r>
              <a:rPr lang="ja-JP" altLang="en-US" dirty="0"/>
              <a:t>化が可能。</a:t>
            </a:r>
            <a:endParaRPr lang="en-US" altLang="ja-JP" dirty="0"/>
          </a:p>
          <a:p>
            <a:pPr lvl="1"/>
            <a:endParaRPr lang="en-US" altLang="ja-JP" dirty="0"/>
          </a:p>
          <a:p>
            <a:r>
              <a:rPr lang="en-US" altLang="ja-JP" dirty="0"/>
              <a:t>Ver2.0</a:t>
            </a:r>
            <a:r>
              <a:rPr lang="ja-JP" altLang="en-US" dirty="0"/>
              <a:t>以降ではアクセラレータを有効に利用するために、</a:t>
            </a:r>
            <a:r>
              <a:rPr lang="en-US" altLang="ja-JP" dirty="0" err="1"/>
              <a:t>Multiwalk</a:t>
            </a:r>
            <a:r>
              <a:rPr lang="ja-JP" altLang="en-US" dirty="0"/>
              <a:t>法</a:t>
            </a:r>
            <a:r>
              <a:rPr lang="en-US" altLang="ja-JP" dirty="0"/>
              <a:t>(Hamada et al. 2009)</a:t>
            </a:r>
            <a:r>
              <a:rPr lang="ja-JP" altLang="en-US" dirty="0"/>
              <a:t>も利用可能。</a:t>
            </a:r>
            <a:endParaRPr lang="en-US" altLang="ja-JP" dirty="0"/>
          </a:p>
          <a:p>
            <a:pPr lvl="1"/>
            <a:r>
              <a:rPr lang="ja-JP" altLang="en-US" dirty="0"/>
              <a:t>複数の粒子グループについて複数の相互作用リストを作り、それらをまとめてアクセラレータに送り計算する。</a:t>
            </a:r>
            <a:endParaRPr lang="en-US" altLang="ja-JP" dirty="0"/>
          </a:p>
        </p:txBody>
      </p:sp>
      <p:grpSp>
        <p:nvGrpSpPr>
          <p:cNvPr id="4" name="グループ化 3"/>
          <p:cNvGrpSpPr/>
          <p:nvPr/>
        </p:nvGrpSpPr>
        <p:grpSpPr>
          <a:xfrm>
            <a:off x="367200" y="1526400"/>
            <a:ext cx="5354782" cy="5331487"/>
            <a:chOff x="0" y="2864719"/>
            <a:chExt cx="2764689" cy="2752412"/>
          </a:xfrm>
        </p:grpSpPr>
        <p:grpSp>
          <p:nvGrpSpPr>
            <p:cNvPr id="5" name="グループ化 4"/>
            <p:cNvGrpSpPr/>
            <p:nvPr/>
          </p:nvGrpSpPr>
          <p:grpSpPr>
            <a:xfrm>
              <a:off x="0" y="2864719"/>
              <a:ext cx="2764689" cy="2752412"/>
              <a:chOff x="368563" y="1526874"/>
              <a:chExt cx="5354905" cy="5331126"/>
            </a:xfrm>
            <a:solidFill>
              <a:schemeClr val="bg1"/>
            </a:solidFill>
          </p:grpSpPr>
          <p:sp>
            <p:nvSpPr>
              <p:cNvPr id="18" name="正方形/長方形 17"/>
              <p:cNvSpPr/>
              <p:nvPr/>
            </p:nvSpPr>
            <p:spPr>
              <a:xfrm>
                <a:off x="385314" y="1526874"/>
                <a:ext cx="5331125" cy="533112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p:cNvCxnSpPr>
                <a:stCxn id="18" idx="1"/>
                <a:endCxn id="18" idx="3"/>
              </p:cNvCxnSpPr>
              <p:nvPr/>
            </p:nvCxnSpPr>
            <p:spPr>
              <a:xfrm>
                <a:off x="385314" y="4192437"/>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a:stCxn id="18" idx="2"/>
                <a:endCxn id="18" idx="0"/>
              </p:cNvCxnSpPr>
              <p:nvPr/>
            </p:nvCxnSpPr>
            <p:spPr>
              <a:xfrm flipV="1">
                <a:off x="3050877"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flipV="1">
                <a:off x="4368885"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flipV="1">
                <a:off x="1717795"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a:off x="376946" y="2857017"/>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368563" y="5517310"/>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717795" y="2215494"/>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4374989" y="2215494"/>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385314" y="6168750"/>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3050877" y="4833258"/>
                <a:ext cx="1335024" cy="10047"/>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4390386" y="6168750"/>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V="1">
                <a:off x="1061720" y="5522390"/>
                <a:ext cx="0" cy="133561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flipV="1">
                <a:off x="5044440" y="5522390"/>
                <a:ext cx="0" cy="13243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V="1">
                <a:off x="3733800" y="4192437"/>
                <a:ext cx="0" cy="130963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2367280" y="1526875"/>
                <a:ext cx="0" cy="133014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5044440" y="1526875"/>
                <a:ext cx="0" cy="133014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円/楕円 34"/>
              <p:cNvSpPr/>
              <p:nvPr/>
            </p:nvSpPr>
            <p:spPr>
              <a:xfrm>
                <a:off x="1838369" y="232412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p:cNvSpPr/>
              <p:nvPr/>
            </p:nvSpPr>
            <p:spPr>
              <a:xfrm>
                <a:off x="3840763" y="4297051"/>
                <a:ext cx="422031" cy="4220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5169424" y="6296717"/>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p:nvSpPr>
            <p:spPr>
              <a:xfrm>
                <a:off x="3175861" y="6314976"/>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p:nvSpPr>
            <p:spPr>
              <a:xfrm>
                <a:off x="1175447" y="563201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519690" y="6302359"/>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p:nvSpPr>
            <p:spPr>
              <a:xfrm>
                <a:off x="4514937" y="2337048"/>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p:nvSpPr>
            <p:spPr>
              <a:xfrm>
                <a:off x="5166760" y="2337048"/>
                <a:ext cx="422031" cy="39618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p:nvSpPr>
            <p:spPr>
              <a:xfrm>
                <a:off x="4485494" y="563201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p:nvSpPr>
            <p:spPr>
              <a:xfrm>
                <a:off x="3192970" y="2978516"/>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2533967" y="4297614"/>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3192970" y="4297963"/>
                <a:ext cx="422031" cy="4220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p:nvSpPr>
            <p:spPr>
              <a:xfrm>
                <a:off x="1844557" y="1683306"/>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 name="円/楕円 5"/>
            <p:cNvSpPr/>
            <p:nvPr/>
          </p:nvSpPr>
          <p:spPr>
            <a:xfrm>
              <a:off x="2304249" y="5152331"/>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243522" y="5162093"/>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923826" y="3110149"/>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2311614" y="3103636"/>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p:cNvCxnSpPr>
              <a:stCxn id="8" idx="5"/>
            </p:cNvCxnSpPr>
            <p:nvPr/>
          </p:nvCxnSpPr>
          <p:spPr>
            <a:xfrm>
              <a:off x="1109807" y="3296131"/>
              <a:ext cx="321699" cy="995594"/>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H="1">
              <a:off x="2028693" y="3328040"/>
              <a:ext cx="385420" cy="951451"/>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7"/>
            </p:cNvCxnSpPr>
            <p:nvPr/>
          </p:nvCxnSpPr>
          <p:spPr>
            <a:xfrm flipV="1">
              <a:off x="429504" y="4554980"/>
              <a:ext cx="990078" cy="639023"/>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6" idx="1"/>
            </p:cNvCxnSpPr>
            <p:nvPr/>
          </p:nvCxnSpPr>
          <p:spPr>
            <a:xfrm flipH="1" flipV="1">
              <a:off x="2044598" y="4529803"/>
              <a:ext cx="291561" cy="65443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a:off x="1567161" y="3848106"/>
              <a:ext cx="1" cy="39281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a:stCxn id="38" idx="0"/>
            </p:cNvCxnSpPr>
            <p:nvPr/>
          </p:nvCxnSpPr>
          <p:spPr>
            <a:xfrm flipV="1">
              <a:off x="1558328" y="4554980"/>
              <a:ext cx="14577" cy="78179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flipV="1">
              <a:off x="1329264" y="4407796"/>
              <a:ext cx="99386" cy="6317"/>
            </a:xfrm>
            <a:prstGeom prst="straightConnector1">
              <a:avLst/>
            </a:prstGeom>
            <a:ln w="635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57" name="正方形/長方形 56"/>
          <p:cNvSpPr/>
          <p:nvPr/>
        </p:nvSpPr>
        <p:spPr>
          <a:xfrm>
            <a:off x="3134278" y="4266848"/>
            <a:ext cx="1192997" cy="503147"/>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14954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コンテンツ プレースホルダー 2"/>
          <p:cNvSpPr>
            <a:spLocks noGrp="1"/>
          </p:cNvSpPr>
          <p:nvPr>
            <p:ph idx="1"/>
          </p:nvPr>
        </p:nvSpPr>
        <p:spPr/>
        <p:txBody>
          <a:bodyPr/>
          <a:lstStyle/>
          <a:p>
            <a:r>
              <a:rPr lang="en-US" altLang="ja-JP" dirty="0"/>
              <a:t>FDPS</a:t>
            </a:r>
            <a:r>
              <a:rPr lang="ja-JP" altLang="en-US" dirty="0"/>
              <a:t>は以下の流れで粒子シミュレーションを実現する。</a:t>
            </a:r>
            <a:endParaRPr lang="en-US" altLang="ja-JP" dirty="0"/>
          </a:p>
          <a:p>
            <a:pPr lvl="1"/>
            <a:r>
              <a:rPr lang="ja-JP" altLang="en-US" dirty="0"/>
              <a:t>領域分割</a:t>
            </a:r>
            <a:endParaRPr lang="en-US" altLang="ja-JP" dirty="0"/>
          </a:p>
          <a:p>
            <a:pPr lvl="2"/>
            <a:r>
              <a:rPr lang="en-US" altLang="ja-JP" dirty="0"/>
              <a:t>MS</a:t>
            </a:r>
            <a:r>
              <a:rPr lang="ja-JP" altLang="en-US" dirty="0"/>
              <a:t>法</a:t>
            </a:r>
            <a:endParaRPr lang="en-US" altLang="ja-JP" dirty="0"/>
          </a:p>
          <a:p>
            <a:pPr lvl="2"/>
            <a:r>
              <a:rPr lang="en-US" altLang="ja-JP" dirty="0"/>
              <a:t> API</a:t>
            </a:r>
            <a:r>
              <a:rPr lang="ja-JP" altLang="en-US" dirty="0"/>
              <a:t>は</a:t>
            </a:r>
            <a:r>
              <a:rPr lang="en-US" altLang="ja-JP" dirty="0" err="1"/>
              <a:t>DomainInfo</a:t>
            </a:r>
            <a:r>
              <a:rPr lang="en-US" altLang="ja-JP" dirty="0"/>
              <a:t>::</a:t>
            </a:r>
            <a:r>
              <a:rPr lang="en-US" altLang="ja-JP" dirty="0" err="1"/>
              <a:t>decomposeDomainAll</a:t>
            </a:r>
            <a:r>
              <a:rPr lang="en-US" altLang="ja-JP" dirty="0"/>
              <a:t>()</a:t>
            </a:r>
          </a:p>
          <a:p>
            <a:pPr lvl="1"/>
            <a:r>
              <a:rPr lang="ja-JP" altLang="en-US" dirty="0"/>
              <a:t>粒子交換</a:t>
            </a:r>
            <a:endParaRPr lang="en-US" altLang="ja-JP" dirty="0"/>
          </a:p>
          <a:p>
            <a:pPr lvl="2"/>
            <a:r>
              <a:rPr lang="en-US" altLang="ja-JP" dirty="0"/>
              <a:t>API</a:t>
            </a:r>
            <a:r>
              <a:rPr lang="ja-JP" altLang="en-US" dirty="0"/>
              <a:t>は</a:t>
            </a:r>
            <a:r>
              <a:rPr lang="en-US" altLang="ja-JP" dirty="0" err="1"/>
              <a:t>ParticleSystem</a:t>
            </a:r>
            <a:r>
              <a:rPr lang="en-US" altLang="ja-JP" dirty="0"/>
              <a:t>::</a:t>
            </a:r>
            <a:r>
              <a:rPr lang="en-US" altLang="ja-JP" dirty="0" err="1"/>
              <a:t>exchangeParticle</a:t>
            </a:r>
            <a:r>
              <a:rPr lang="en-US" altLang="ja-JP" dirty="0"/>
              <a:t>()</a:t>
            </a:r>
          </a:p>
          <a:p>
            <a:pPr lvl="1"/>
            <a:r>
              <a:rPr lang="ja-JP" altLang="en-US" dirty="0"/>
              <a:t>相互作用計算</a:t>
            </a:r>
            <a:endParaRPr lang="en-US" altLang="ja-JP" dirty="0"/>
          </a:p>
          <a:p>
            <a:pPr lvl="2"/>
            <a:r>
              <a:rPr lang="en-US" altLang="ja-JP" dirty="0"/>
              <a:t>Barnes</a:t>
            </a:r>
            <a:r>
              <a:rPr lang="ja-JP" altLang="en-US" dirty="0"/>
              <a:t>ベクトル化したツリー法により計算</a:t>
            </a:r>
            <a:endParaRPr lang="en-US" altLang="ja-JP" dirty="0"/>
          </a:p>
          <a:p>
            <a:pPr lvl="2"/>
            <a:r>
              <a:rPr lang="en-US" altLang="ja-JP" dirty="0"/>
              <a:t>API</a:t>
            </a:r>
            <a:r>
              <a:rPr lang="ja-JP" altLang="en-US" dirty="0"/>
              <a:t>は</a:t>
            </a:r>
            <a:r>
              <a:rPr lang="en-US" altLang="ja-JP" dirty="0" err="1"/>
              <a:t>TreeForForce</a:t>
            </a:r>
            <a:r>
              <a:rPr lang="en-US" altLang="ja-JP" dirty="0"/>
              <a:t>::</a:t>
            </a:r>
            <a:r>
              <a:rPr lang="en-US" altLang="ja-JP" dirty="0" err="1"/>
              <a:t>calcForceAllAndWriteBack</a:t>
            </a:r>
            <a:r>
              <a:rPr lang="en-US" altLang="ja-JP" dirty="0"/>
              <a:t>()</a:t>
            </a:r>
          </a:p>
          <a:p>
            <a:pPr marL="0" indent="0">
              <a:buNone/>
            </a:pPr>
            <a:endParaRPr kumimoji="1" lang="en-US" altLang="ja-JP" dirty="0"/>
          </a:p>
          <a:p>
            <a:endParaRPr lang="en-US" altLang="ja-JP" dirty="0"/>
          </a:p>
        </p:txBody>
      </p:sp>
    </p:spTree>
    <p:extLst>
      <p:ext uri="{BB962C8B-B14F-4D97-AF65-F5344CB8AC3E}">
        <p14:creationId xmlns:p14="http://schemas.microsoft.com/office/powerpoint/2010/main" val="3911120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予備スライド</a:t>
            </a:r>
          </a:p>
        </p:txBody>
      </p:sp>
      <p:sp>
        <p:nvSpPr>
          <p:cNvPr id="5" name="テキスト プレースホルダー 4"/>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051203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ツリー構造の作り方</a:t>
            </a:r>
          </a:p>
        </p:txBody>
      </p:sp>
      <p:sp>
        <p:nvSpPr>
          <p:cNvPr id="4" name="正方形/長方形 3"/>
          <p:cNvSpPr/>
          <p:nvPr/>
        </p:nvSpPr>
        <p:spPr>
          <a:xfrm>
            <a:off x="385314" y="1526874"/>
            <a:ext cx="5331125" cy="5331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1838369" y="232412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3840763" y="4297051"/>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5169424" y="6296717"/>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3175861" y="631497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1175447"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519690" y="6302359"/>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4514937" y="2337048"/>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5166760" y="2337048"/>
            <a:ext cx="422031" cy="396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4485494"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3192970" y="297851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2533967" y="4297614"/>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p:cNvSpPr/>
          <p:nvPr/>
        </p:nvSpPr>
        <p:spPr>
          <a:xfrm>
            <a:off x="3192970" y="4297963"/>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a:off x="1844557" y="168330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a:stCxn id="152" idx="4"/>
            <a:endCxn id="140" idx="0"/>
          </p:cNvCxnSpPr>
          <p:nvPr/>
        </p:nvCxnSpPr>
        <p:spPr>
          <a:xfrm flipH="1">
            <a:off x="5993476" y="676808"/>
            <a:ext cx="2826578" cy="14188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a:stCxn id="152" idx="4"/>
            <a:endCxn id="143" idx="0"/>
          </p:cNvCxnSpPr>
          <p:nvPr/>
        </p:nvCxnSpPr>
        <p:spPr>
          <a:xfrm>
            <a:off x="8820054" y="676808"/>
            <a:ext cx="3149462" cy="14180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stCxn id="152" idx="4"/>
            <a:endCxn id="138" idx="0"/>
          </p:cNvCxnSpPr>
          <p:nvPr/>
        </p:nvCxnSpPr>
        <p:spPr>
          <a:xfrm flipH="1">
            <a:off x="6599599" y="676808"/>
            <a:ext cx="2220455" cy="14188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152" idx="4"/>
            <a:endCxn id="151" idx="0"/>
          </p:cNvCxnSpPr>
          <p:nvPr/>
        </p:nvCxnSpPr>
        <p:spPr>
          <a:xfrm flipH="1">
            <a:off x="7050642" y="676808"/>
            <a:ext cx="1769412" cy="14221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円/楕円 137"/>
          <p:cNvSpPr/>
          <p:nvPr/>
        </p:nvSpPr>
        <p:spPr>
          <a:xfrm>
            <a:off x="6454009" y="209562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円/楕円 139"/>
          <p:cNvSpPr/>
          <p:nvPr/>
        </p:nvSpPr>
        <p:spPr>
          <a:xfrm>
            <a:off x="5847886" y="209562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円/楕円 140"/>
          <p:cNvSpPr/>
          <p:nvPr/>
        </p:nvSpPr>
        <p:spPr>
          <a:xfrm>
            <a:off x="10480164" y="209896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円/楕円 141"/>
          <p:cNvSpPr/>
          <p:nvPr/>
        </p:nvSpPr>
        <p:spPr>
          <a:xfrm>
            <a:off x="10943383" y="209896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円/楕円 142"/>
          <p:cNvSpPr/>
          <p:nvPr/>
        </p:nvSpPr>
        <p:spPr>
          <a:xfrm>
            <a:off x="11823926" y="209489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p:cNvSpPr/>
          <p:nvPr/>
        </p:nvSpPr>
        <p:spPr>
          <a:xfrm>
            <a:off x="11358360" y="2091735"/>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円/楕円 144"/>
          <p:cNvSpPr/>
          <p:nvPr/>
        </p:nvSpPr>
        <p:spPr>
          <a:xfrm>
            <a:off x="9071455" y="2091735"/>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円/楕円 145"/>
          <p:cNvSpPr/>
          <p:nvPr/>
        </p:nvSpPr>
        <p:spPr>
          <a:xfrm>
            <a:off x="9653581" y="209896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円/楕円 146"/>
          <p:cNvSpPr/>
          <p:nvPr/>
        </p:nvSpPr>
        <p:spPr>
          <a:xfrm>
            <a:off x="10017357" y="209896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円/楕円 147"/>
          <p:cNvSpPr/>
          <p:nvPr/>
        </p:nvSpPr>
        <p:spPr>
          <a:xfrm>
            <a:off x="7538150" y="209896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円/楕円 148"/>
          <p:cNvSpPr/>
          <p:nvPr/>
        </p:nvSpPr>
        <p:spPr>
          <a:xfrm>
            <a:off x="8032510" y="209896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円/楕円 149"/>
          <p:cNvSpPr/>
          <p:nvPr/>
        </p:nvSpPr>
        <p:spPr>
          <a:xfrm>
            <a:off x="8600425" y="210220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円/楕円 150"/>
          <p:cNvSpPr/>
          <p:nvPr/>
        </p:nvSpPr>
        <p:spPr>
          <a:xfrm>
            <a:off x="6905052" y="209896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円/楕円 151"/>
          <p:cNvSpPr/>
          <p:nvPr/>
        </p:nvSpPr>
        <p:spPr>
          <a:xfrm>
            <a:off x="8718394" y="47348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コネクタ 65"/>
          <p:cNvCxnSpPr>
            <a:stCxn id="152" idx="4"/>
            <a:endCxn id="148" idx="0"/>
          </p:cNvCxnSpPr>
          <p:nvPr/>
        </p:nvCxnSpPr>
        <p:spPr>
          <a:xfrm flipH="1">
            <a:off x="7683740" y="676808"/>
            <a:ext cx="1136314" cy="14221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a:stCxn id="152" idx="4"/>
            <a:endCxn id="149" idx="0"/>
          </p:cNvCxnSpPr>
          <p:nvPr/>
        </p:nvCxnSpPr>
        <p:spPr>
          <a:xfrm flipH="1">
            <a:off x="8178100" y="676808"/>
            <a:ext cx="641954" cy="14221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a:stCxn id="152" idx="4"/>
            <a:endCxn id="150" idx="0"/>
          </p:cNvCxnSpPr>
          <p:nvPr/>
        </p:nvCxnSpPr>
        <p:spPr>
          <a:xfrm flipH="1">
            <a:off x="8746015" y="676808"/>
            <a:ext cx="74039" cy="1425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a:stCxn id="152" idx="4"/>
            <a:endCxn id="144" idx="0"/>
          </p:cNvCxnSpPr>
          <p:nvPr/>
        </p:nvCxnSpPr>
        <p:spPr>
          <a:xfrm>
            <a:off x="8820054" y="676808"/>
            <a:ext cx="2683896" cy="14149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a:stCxn id="152" idx="4"/>
            <a:endCxn id="142" idx="0"/>
          </p:cNvCxnSpPr>
          <p:nvPr/>
        </p:nvCxnSpPr>
        <p:spPr>
          <a:xfrm>
            <a:off x="8820054" y="676808"/>
            <a:ext cx="2268919" cy="14221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a:stCxn id="152" idx="4"/>
            <a:endCxn id="141" idx="0"/>
          </p:cNvCxnSpPr>
          <p:nvPr/>
        </p:nvCxnSpPr>
        <p:spPr>
          <a:xfrm>
            <a:off x="8820054" y="676808"/>
            <a:ext cx="1805700" cy="14221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a:stCxn id="152" idx="4"/>
            <a:endCxn id="147" idx="0"/>
          </p:cNvCxnSpPr>
          <p:nvPr/>
        </p:nvCxnSpPr>
        <p:spPr>
          <a:xfrm>
            <a:off x="8820054" y="676808"/>
            <a:ext cx="1342893" cy="14221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a:stCxn id="152" idx="4"/>
            <a:endCxn id="146" idx="0"/>
          </p:cNvCxnSpPr>
          <p:nvPr/>
        </p:nvCxnSpPr>
        <p:spPr>
          <a:xfrm>
            <a:off x="8820054" y="676808"/>
            <a:ext cx="979117" cy="14221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a:stCxn id="152" idx="4"/>
            <a:endCxn id="145" idx="0"/>
          </p:cNvCxnSpPr>
          <p:nvPr/>
        </p:nvCxnSpPr>
        <p:spPr>
          <a:xfrm>
            <a:off x="8820054" y="676808"/>
            <a:ext cx="396991" cy="14149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テキスト ボックス 2"/>
          <p:cNvSpPr txBox="1"/>
          <p:nvPr/>
        </p:nvSpPr>
        <p:spPr>
          <a:xfrm>
            <a:off x="6148248" y="3304392"/>
            <a:ext cx="5966857" cy="1569660"/>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ツリーセルの中に</a:t>
            </a:r>
            <a:r>
              <a:rPr kumimoji="1" lang="en-US" altLang="ja-JP" sz="2400" dirty="0"/>
              <a:t>13</a:t>
            </a:r>
            <a:r>
              <a:rPr kumimoji="1" lang="ja-JP" altLang="en-US" sz="2400" dirty="0"/>
              <a:t>粒子。</a:t>
            </a:r>
            <a:endParaRPr kumimoji="1" lang="en-US" altLang="ja-JP" sz="2400" dirty="0"/>
          </a:p>
          <a:p>
            <a:pPr marL="342900" indent="-342900">
              <a:buFont typeface="Arial" panose="020B0604020202020204" pitchFamily="34" charset="0"/>
              <a:buChar char="•"/>
            </a:pPr>
            <a:r>
              <a:rPr lang="ja-JP" altLang="en-US" sz="2400" dirty="0"/>
              <a:t>セルの中の粒子数がある粒子数以下になるまで、セルを分割。</a:t>
            </a:r>
            <a:endParaRPr lang="en-US" altLang="ja-JP" sz="2400" dirty="0"/>
          </a:p>
          <a:p>
            <a:pPr marL="800100" lvl="1" indent="-342900">
              <a:buFont typeface="Arial" panose="020B0604020202020204" pitchFamily="34" charset="0"/>
              <a:buChar char="•"/>
            </a:pPr>
            <a:r>
              <a:rPr lang="ja-JP" altLang="en-US" sz="2400" dirty="0"/>
              <a:t>ここでは、</a:t>
            </a:r>
            <a:r>
              <a:rPr lang="en-US" altLang="ja-JP" sz="2400" dirty="0"/>
              <a:t>1</a:t>
            </a:r>
            <a:r>
              <a:rPr lang="ja-JP" altLang="en-US" sz="2400" dirty="0"/>
              <a:t>粒子になるまで分割。</a:t>
            </a:r>
            <a:endParaRPr lang="en-US" altLang="ja-JP" sz="2400" dirty="0"/>
          </a:p>
        </p:txBody>
      </p:sp>
    </p:spTree>
    <p:extLst>
      <p:ext uri="{BB962C8B-B14F-4D97-AF65-F5344CB8AC3E}">
        <p14:creationId xmlns:p14="http://schemas.microsoft.com/office/powerpoint/2010/main" val="3106537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ツリー構造の作り方</a:t>
            </a:r>
          </a:p>
        </p:txBody>
      </p:sp>
      <p:sp>
        <p:nvSpPr>
          <p:cNvPr id="4" name="正方形/長方形 3"/>
          <p:cNvSpPr/>
          <p:nvPr/>
        </p:nvSpPr>
        <p:spPr>
          <a:xfrm>
            <a:off x="385314" y="1526874"/>
            <a:ext cx="5331125" cy="5331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p:cNvCxnSpPr>
            <a:stCxn id="4" idx="1"/>
            <a:endCxn id="4" idx="3"/>
          </p:cNvCxnSpPr>
          <p:nvPr/>
        </p:nvCxnSpPr>
        <p:spPr>
          <a:xfrm>
            <a:off x="385314" y="419243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a:stCxn id="4" idx="2"/>
            <a:endCxn id="4" idx="0"/>
          </p:cNvCxnSpPr>
          <p:nvPr/>
        </p:nvCxnSpPr>
        <p:spPr>
          <a:xfrm flipV="1">
            <a:off x="3050877"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円/楕円 50"/>
          <p:cNvSpPr/>
          <p:nvPr/>
        </p:nvSpPr>
        <p:spPr>
          <a:xfrm>
            <a:off x="1838369" y="232412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3840763" y="4297051"/>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5169424" y="6296717"/>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3175861" y="631497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1175447"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519690" y="6302359"/>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4514937" y="2337048"/>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5166760" y="2337048"/>
            <a:ext cx="422031" cy="396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4485494"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3192970" y="297851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2533967" y="4297614"/>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p:cNvSpPr/>
          <p:nvPr/>
        </p:nvSpPr>
        <p:spPr>
          <a:xfrm>
            <a:off x="3192970" y="4297963"/>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a:off x="1844557" y="168330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p:nvPr/>
        </p:nvCxnSpPr>
        <p:spPr>
          <a:xfrm flipH="1">
            <a:off x="6236723" y="550380"/>
            <a:ext cx="2583331" cy="15099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8799958" y="550380"/>
            <a:ext cx="2265667" cy="14201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endCxn id="154" idx="7"/>
          </p:cNvCxnSpPr>
          <p:nvPr/>
        </p:nvCxnSpPr>
        <p:spPr>
          <a:xfrm flipH="1">
            <a:off x="7845559" y="550380"/>
            <a:ext cx="974498" cy="14499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8820054" y="582635"/>
            <a:ext cx="325483" cy="13879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a:endCxn id="151" idx="0"/>
          </p:cNvCxnSpPr>
          <p:nvPr/>
        </p:nvCxnSpPr>
        <p:spPr>
          <a:xfrm flipH="1">
            <a:off x="7050642" y="1970543"/>
            <a:ext cx="720749" cy="15311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a:endCxn id="149" idx="0"/>
          </p:cNvCxnSpPr>
          <p:nvPr/>
        </p:nvCxnSpPr>
        <p:spPr>
          <a:xfrm>
            <a:off x="7771388" y="1970543"/>
            <a:ext cx="406712" cy="15311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a:endCxn id="150" idx="0"/>
          </p:cNvCxnSpPr>
          <p:nvPr/>
        </p:nvCxnSpPr>
        <p:spPr>
          <a:xfrm flipH="1">
            <a:off x="8746015" y="1946802"/>
            <a:ext cx="399523" cy="15581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a:stCxn id="153" idx="4"/>
            <a:endCxn id="145" idx="0"/>
          </p:cNvCxnSpPr>
          <p:nvPr/>
        </p:nvCxnSpPr>
        <p:spPr>
          <a:xfrm>
            <a:off x="9150715" y="2173861"/>
            <a:ext cx="66330" cy="13206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a:endCxn id="147" idx="0"/>
          </p:cNvCxnSpPr>
          <p:nvPr/>
        </p:nvCxnSpPr>
        <p:spPr>
          <a:xfrm flipH="1">
            <a:off x="10162947" y="1952556"/>
            <a:ext cx="921335" cy="15491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a:endCxn id="143" idx="0"/>
          </p:cNvCxnSpPr>
          <p:nvPr/>
        </p:nvCxnSpPr>
        <p:spPr>
          <a:xfrm>
            <a:off x="11084282" y="1952556"/>
            <a:ext cx="885234" cy="154511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a:stCxn id="160" idx="3"/>
            <a:endCxn id="141" idx="0"/>
          </p:cNvCxnSpPr>
          <p:nvPr/>
        </p:nvCxnSpPr>
        <p:spPr>
          <a:xfrm flipH="1">
            <a:off x="10625754" y="2137556"/>
            <a:ext cx="391335" cy="13641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stCxn id="155" idx="0"/>
            <a:endCxn id="140" idx="0"/>
          </p:cNvCxnSpPr>
          <p:nvPr/>
        </p:nvCxnSpPr>
        <p:spPr>
          <a:xfrm flipH="1">
            <a:off x="5993476" y="1971757"/>
            <a:ext cx="254687" cy="152663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円/楕円 137"/>
          <p:cNvSpPr/>
          <p:nvPr/>
        </p:nvSpPr>
        <p:spPr>
          <a:xfrm>
            <a:off x="6454009" y="3498391"/>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円/楕円 139"/>
          <p:cNvSpPr/>
          <p:nvPr/>
        </p:nvSpPr>
        <p:spPr>
          <a:xfrm>
            <a:off x="5847886" y="3498391"/>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円/楕円 140"/>
          <p:cNvSpPr/>
          <p:nvPr/>
        </p:nvSpPr>
        <p:spPr>
          <a:xfrm>
            <a:off x="10480164" y="350173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円/楕円 141"/>
          <p:cNvSpPr/>
          <p:nvPr/>
        </p:nvSpPr>
        <p:spPr>
          <a:xfrm>
            <a:off x="10943383" y="350173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円/楕円 142"/>
          <p:cNvSpPr/>
          <p:nvPr/>
        </p:nvSpPr>
        <p:spPr>
          <a:xfrm>
            <a:off x="11823926" y="349767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p:cNvSpPr/>
          <p:nvPr/>
        </p:nvSpPr>
        <p:spPr>
          <a:xfrm>
            <a:off x="11358360" y="349450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円/楕円 144"/>
          <p:cNvSpPr/>
          <p:nvPr/>
        </p:nvSpPr>
        <p:spPr>
          <a:xfrm>
            <a:off x="9071455" y="349450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円/楕円 145"/>
          <p:cNvSpPr/>
          <p:nvPr/>
        </p:nvSpPr>
        <p:spPr>
          <a:xfrm>
            <a:off x="9653581" y="350173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円/楕円 146"/>
          <p:cNvSpPr/>
          <p:nvPr/>
        </p:nvSpPr>
        <p:spPr>
          <a:xfrm>
            <a:off x="10017357" y="350173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円/楕円 147"/>
          <p:cNvSpPr/>
          <p:nvPr/>
        </p:nvSpPr>
        <p:spPr>
          <a:xfrm>
            <a:off x="7538150" y="350173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円/楕円 148"/>
          <p:cNvSpPr/>
          <p:nvPr/>
        </p:nvSpPr>
        <p:spPr>
          <a:xfrm>
            <a:off x="8032510" y="350173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円/楕円 149"/>
          <p:cNvSpPr/>
          <p:nvPr/>
        </p:nvSpPr>
        <p:spPr>
          <a:xfrm>
            <a:off x="8600425" y="350497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円/楕円 150"/>
          <p:cNvSpPr/>
          <p:nvPr/>
        </p:nvSpPr>
        <p:spPr>
          <a:xfrm>
            <a:off x="6905052" y="350173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円/楕円 151"/>
          <p:cNvSpPr/>
          <p:nvPr/>
        </p:nvSpPr>
        <p:spPr>
          <a:xfrm>
            <a:off x="8718394" y="47348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円/楕円 152"/>
          <p:cNvSpPr/>
          <p:nvPr/>
        </p:nvSpPr>
        <p:spPr>
          <a:xfrm>
            <a:off x="904905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円/楕円 153"/>
          <p:cNvSpPr/>
          <p:nvPr/>
        </p:nvSpPr>
        <p:spPr>
          <a:xfrm>
            <a:off x="767201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円/楕円 154"/>
          <p:cNvSpPr/>
          <p:nvPr/>
        </p:nvSpPr>
        <p:spPr>
          <a:xfrm>
            <a:off x="6146503" y="1971757"/>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円/楕円 159"/>
          <p:cNvSpPr/>
          <p:nvPr/>
        </p:nvSpPr>
        <p:spPr>
          <a:xfrm>
            <a:off x="10987314" y="196401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5" name="直線コネクタ 74"/>
          <p:cNvCxnSpPr>
            <a:stCxn id="155" idx="5"/>
            <a:endCxn id="138" idx="0"/>
          </p:cNvCxnSpPr>
          <p:nvPr/>
        </p:nvCxnSpPr>
        <p:spPr>
          <a:xfrm>
            <a:off x="6320047" y="2145301"/>
            <a:ext cx="279552" cy="13530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a:stCxn id="154" idx="4"/>
            <a:endCxn id="148" idx="0"/>
          </p:cNvCxnSpPr>
          <p:nvPr/>
        </p:nvCxnSpPr>
        <p:spPr>
          <a:xfrm flipH="1">
            <a:off x="7683740" y="2173861"/>
            <a:ext cx="89935" cy="13278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a:stCxn id="153" idx="5"/>
            <a:endCxn id="146" idx="0"/>
          </p:cNvCxnSpPr>
          <p:nvPr/>
        </p:nvCxnSpPr>
        <p:spPr>
          <a:xfrm>
            <a:off x="9222599" y="2144086"/>
            <a:ext cx="576572" cy="13576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a:stCxn id="160" idx="4"/>
            <a:endCxn id="142" idx="0"/>
          </p:cNvCxnSpPr>
          <p:nvPr/>
        </p:nvCxnSpPr>
        <p:spPr>
          <a:xfrm flipH="1">
            <a:off x="11088973" y="2167331"/>
            <a:ext cx="1" cy="13344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a:stCxn id="160" idx="5"/>
            <a:endCxn id="144" idx="0"/>
          </p:cNvCxnSpPr>
          <p:nvPr/>
        </p:nvCxnSpPr>
        <p:spPr>
          <a:xfrm>
            <a:off x="11160858" y="2137556"/>
            <a:ext cx="343092" cy="13569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727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ツリー構造の作り方</a:t>
            </a:r>
          </a:p>
        </p:txBody>
      </p:sp>
      <p:sp>
        <p:nvSpPr>
          <p:cNvPr id="4" name="正方形/長方形 3"/>
          <p:cNvSpPr/>
          <p:nvPr/>
        </p:nvSpPr>
        <p:spPr>
          <a:xfrm>
            <a:off x="385314" y="1526874"/>
            <a:ext cx="5331125" cy="5331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p:cNvCxnSpPr>
            <a:stCxn id="4" idx="1"/>
            <a:endCxn id="4" idx="3"/>
          </p:cNvCxnSpPr>
          <p:nvPr/>
        </p:nvCxnSpPr>
        <p:spPr>
          <a:xfrm>
            <a:off x="385314" y="419243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a:stCxn id="4" idx="2"/>
            <a:endCxn id="4" idx="0"/>
          </p:cNvCxnSpPr>
          <p:nvPr/>
        </p:nvCxnSpPr>
        <p:spPr>
          <a:xfrm flipV="1">
            <a:off x="3050877"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V="1">
            <a:off x="436888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171779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376946" y="285701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368563" y="5517310"/>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円/楕円 50"/>
          <p:cNvSpPr/>
          <p:nvPr/>
        </p:nvSpPr>
        <p:spPr>
          <a:xfrm>
            <a:off x="1838369" y="232412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3840763" y="4297051"/>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5169424" y="6296717"/>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3175861" y="631497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1175447"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519690" y="6302359"/>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4514937" y="2337048"/>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5166760" y="2337048"/>
            <a:ext cx="422031" cy="396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4485494"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3192970" y="297851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2533967" y="4297614"/>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p:cNvSpPr/>
          <p:nvPr/>
        </p:nvSpPr>
        <p:spPr>
          <a:xfrm>
            <a:off x="3192970" y="4297963"/>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a:off x="1844557" y="168330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p:nvPr/>
        </p:nvCxnSpPr>
        <p:spPr>
          <a:xfrm flipH="1">
            <a:off x="6236723" y="550380"/>
            <a:ext cx="2583331" cy="15099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8799958" y="550380"/>
            <a:ext cx="2265667" cy="14201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endCxn id="154" idx="7"/>
          </p:cNvCxnSpPr>
          <p:nvPr/>
        </p:nvCxnSpPr>
        <p:spPr>
          <a:xfrm flipH="1">
            <a:off x="7845559" y="550380"/>
            <a:ext cx="974498" cy="14499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8820054" y="582635"/>
            <a:ext cx="325483" cy="13879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H="1">
            <a:off x="7347259" y="1970543"/>
            <a:ext cx="424131" cy="15360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7771388" y="1970543"/>
            <a:ext cx="364137" cy="15360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flipH="1">
            <a:off x="8743210" y="1946802"/>
            <a:ext cx="402327" cy="15071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a:off x="9134284" y="1928626"/>
            <a:ext cx="373350" cy="15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flipH="1">
            <a:off x="10389218" y="1952556"/>
            <a:ext cx="695063" cy="15014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a:off x="11084282" y="1952556"/>
            <a:ext cx="652605" cy="1521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11084281" y="1952556"/>
            <a:ext cx="0" cy="15376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H="1">
            <a:off x="11493788" y="3480315"/>
            <a:ext cx="243098" cy="14311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11736887" y="3490216"/>
            <a:ext cx="228978" cy="14142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flipH="1">
            <a:off x="10186533" y="3414982"/>
            <a:ext cx="204351"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10398557" y="3414982"/>
            <a:ext cx="241734" cy="14895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stCxn id="155" idx="0"/>
          </p:cNvCxnSpPr>
          <p:nvPr/>
        </p:nvCxnSpPr>
        <p:spPr>
          <a:xfrm>
            <a:off x="6248163" y="1971757"/>
            <a:ext cx="9632" cy="148783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5993477" y="3453992"/>
            <a:ext cx="260528"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6278477" y="3453992"/>
            <a:ext cx="345256" cy="14574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a:off x="7055228" y="3453992"/>
            <a:ext cx="300782"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7364145" y="3414982"/>
            <a:ext cx="327188"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8144052" y="3506638"/>
            <a:ext cx="35341" cy="14048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H="1">
            <a:off x="9219593" y="3453992"/>
            <a:ext cx="28903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a:off x="9521760" y="3414982"/>
            <a:ext cx="297163" cy="15070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8743210" y="3453992"/>
            <a:ext cx="3534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a:endCxn id="142" idx="0"/>
          </p:cNvCxnSpPr>
          <p:nvPr/>
        </p:nvCxnSpPr>
        <p:spPr>
          <a:xfrm>
            <a:off x="11084281" y="3480315"/>
            <a:ext cx="4692" cy="141381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円/楕円 137"/>
          <p:cNvSpPr/>
          <p:nvPr/>
        </p:nvSpPr>
        <p:spPr>
          <a:xfrm>
            <a:off x="6454009" y="489077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円/楕円 139"/>
          <p:cNvSpPr/>
          <p:nvPr/>
        </p:nvSpPr>
        <p:spPr>
          <a:xfrm>
            <a:off x="5847886" y="489077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円/楕円 140"/>
          <p:cNvSpPr/>
          <p:nvPr/>
        </p:nvSpPr>
        <p:spPr>
          <a:xfrm>
            <a:off x="10480164" y="4894125"/>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円/楕円 141"/>
          <p:cNvSpPr/>
          <p:nvPr/>
        </p:nvSpPr>
        <p:spPr>
          <a:xfrm>
            <a:off x="10943383" y="489412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円/楕円 142"/>
          <p:cNvSpPr/>
          <p:nvPr/>
        </p:nvSpPr>
        <p:spPr>
          <a:xfrm>
            <a:off x="11823926" y="489005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p:cNvSpPr/>
          <p:nvPr/>
        </p:nvSpPr>
        <p:spPr>
          <a:xfrm>
            <a:off x="11358360" y="4886893"/>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円/楕円 144"/>
          <p:cNvSpPr/>
          <p:nvPr/>
        </p:nvSpPr>
        <p:spPr>
          <a:xfrm>
            <a:off x="9071455" y="4886893"/>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円/楕円 145"/>
          <p:cNvSpPr/>
          <p:nvPr/>
        </p:nvSpPr>
        <p:spPr>
          <a:xfrm>
            <a:off x="9653581" y="489412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円/楕円 146"/>
          <p:cNvSpPr/>
          <p:nvPr/>
        </p:nvSpPr>
        <p:spPr>
          <a:xfrm>
            <a:off x="10017357" y="4894125"/>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円/楕円 147"/>
          <p:cNvSpPr/>
          <p:nvPr/>
        </p:nvSpPr>
        <p:spPr>
          <a:xfrm>
            <a:off x="7538150" y="489412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円/楕円 148"/>
          <p:cNvSpPr/>
          <p:nvPr/>
        </p:nvSpPr>
        <p:spPr>
          <a:xfrm>
            <a:off x="8032510" y="489412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円/楕円 149"/>
          <p:cNvSpPr/>
          <p:nvPr/>
        </p:nvSpPr>
        <p:spPr>
          <a:xfrm>
            <a:off x="8600425" y="489736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円/楕円 150"/>
          <p:cNvSpPr/>
          <p:nvPr/>
        </p:nvSpPr>
        <p:spPr>
          <a:xfrm>
            <a:off x="6905052" y="489412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円/楕円 151"/>
          <p:cNvSpPr/>
          <p:nvPr/>
        </p:nvSpPr>
        <p:spPr>
          <a:xfrm>
            <a:off x="8718394" y="47348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円/楕円 152"/>
          <p:cNvSpPr/>
          <p:nvPr/>
        </p:nvSpPr>
        <p:spPr>
          <a:xfrm>
            <a:off x="904905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円/楕円 153"/>
          <p:cNvSpPr/>
          <p:nvPr/>
        </p:nvSpPr>
        <p:spPr>
          <a:xfrm>
            <a:off x="767201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円/楕円 154"/>
          <p:cNvSpPr/>
          <p:nvPr/>
        </p:nvSpPr>
        <p:spPr>
          <a:xfrm>
            <a:off x="6146503" y="1971757"/>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円/楕円 155"/>
          <p:cNvSpPr/>
          <p:nvPr/>
        </p:nvSpPr>
        <p:spPr>
          <a:xfrm>
            <a:off x="8631733"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円/楕円 156"/>
          <p:cNvSpPr/>
          <p:nvPr/>
        </p:nvSpPr>
        <p:spPr>
          <a:xfrm>
            <a:off x="8037340" y="341541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円/楕円 157"/>
          <p:cNvSpPr/>
          <p:nvPr/>
        </p:nvSpPr>
        <p:spPr>
          <a:xfrm>
            <a:off x="7243315" y="3414981"/>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円/楕円 158"/>
          <p:cNvSpPr/>
          <p:nvPr/>
        </p:nvSpPr>
        <p:spPr>
          <a:xfrm>
            <a:off x="6166471" y="34149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円/楕円 159"/>
          <p:cNvSpPr/>
          <p:nvPr/>
        </p:nvSpPr>
        <p:spPr>
          <a:xfrm>
            <a:off x="10987314" y="196401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0980096" y="3408660"/>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0314035"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9412524" y="341244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円/楕円 163"/>
          <p:cNvSpPr/>
          <p:nvPr/>
        </p:nvSpPr>
        <p:spPr>
          <a:xfrm>
            <a:off x="11646157" y="341244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78706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ツリー構造の作り方</a:t>
            </a:r>
          </a:p>
        </p:txBody>
      </p:sp>
      <p:grpSp>
        <p:nvGrpSpPr>
          <p:cNvPr id="3" name="グループ化 2"/>
          <p:cNvGrpSpPr/>
          <p:nvPr/>
        </p:nvGrpSpPr>
        <p:grpSpPr>
          <a:xfrm>
            <a:off x="368563" y="1526874"/>
            <a:ext cx="5354905" cy="5331126"/>
            <a:chOff x="368563" y="1526874"/>
            <a:chExt cx="5354905" cy="5331126"/>
          </a:xfrm>
        </p:grpSpPr>
        <p:sp>
          <p:nvSpPr>
            <p:cNvPr id="4" name="正方形/長方形 3"/>
            <p:cNvSpPr/>
            <p:nvPr/>
          </p:nvSpPr>
          <p:spPr>
            <a:xfrm>
              <a:off x="385314" y="1526874"/>
              <a:ext cx="5331125" cy="5331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p:cNvCxnSpPr>
              <a:stCxn id="4" idx="1"/>
              <a:endCxn id="4" idx="3"/>
            </p:cNvCxnSpPr>
            <p:nvPr/>
          </p:nvCxnSpPr>
          <p:spPr>
            <a:xfrm>
              <a:off x="385314" y="419243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a:stCxn id="4" idx="2"/>
              <a:endCxn id="4" idx="0"/>
            </p:cNvCxnSpPr>
            <p:nvPr/>
          </p:nvCxnSpPr>
          <p:spPr>
            <a:xfrm flipV="1">
              <a:off x="3050877"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V="1">
              <a:off x="436888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171779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376946" y="285701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368563" y="5517310"/>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1717795" y="2215494"/>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4374989" y="2215494"/>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385314" y="6168750"/>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flipV="1">
              <a:off x="3050877" y="4833258"/>
              <a:ext cx="1335024" cy="10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4390386" y="6168750"/>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V="1">
              <a:off x="1061720" y="5522390"/>
              <a:ext cx="0" cy="1335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V="1">
              <a:off x="5044440" y="5522390"/>
              <a:ext cx="0" cy="1324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733800" y="4192437"/>
              <a:ext cx="0" cy="130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flipV="1">
              <a:off x="2367280" y="1526875"/>
              <a:ext cx="0" cy="1330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flipV="1">
              <a:off x="5044440" y="1526875"/>
              <a:ext cx="0" cy="1330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円/楕円 50"/>
            <p:cNvSpPr/>
            <p:nvPr/>
          </p:nvSpPr>
          <p:spPr>
            <a:xfrm>
              <a:off x="1838369" y="232412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3840763" y="4297051"/>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5169424" y="6296717"/>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3175861" y="631497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1175447"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519690" y="6302359"/>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4514937" y="2337048"/>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5166760" y="2337048"/>
              <a:ext cx="422031" cy="396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4485494"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3192970" y="297851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2533967" y="4297614"/>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p:cNvSpPr/>
            <p:nvPr/>
          </p:nvSpPr>
          <p:spPr>
            <a:xfrm>
              <a:off x="3192970" y="4297963"/>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a:off x="1844557" y="168330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p:cNvCxnSpPr/>
          <p:nvPr/>
        </p:nvCxnSpPr>
        <p:spPr>
          <a:xfrm flipH="1">
            <a:off x="6236723" y="550380"/>
            <a:ext cx="2583331" cy="15099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8799958" y="550380"/>
            <a:ext cx="2265667" cy="14201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endCxn id="154" idx="7"/>
          </p:cNvCxnSpPr>
          <p:nvPr/>
        </p:nvCxnSpPr>
        <p:spPr>
          <a:xfrm flipH="1">
            <a:off x="7845559" y="550380"/>
            <a:ext cx="974498" cy="14499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8820054" y="582635"/>
            <a:ext cx="325483" cy="13879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H="1">
            <a:off x="7347259" y="1970543"/>
            <a:ext cx="424131" cy="15360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7771388" y="1970543"/>
            <a:ext cx="364137" cy="15360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flipH="1">
            <a:off x="8743210" y="1946802"/>
            <a:ext cx="402327" cy="15071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a:off x="9134284" y="1928626"/>
            <a:ext cx="373350" cy="15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flipH="1">
            <a:off x="10389218" y="1952556"/>
            <a:ext cx="695063" cy="15014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a:off x="11084282" y="1952556"/>
            <a:ext cx="652605" cy="1521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11084281" y="1952556"/>
            <a:ext cx="0" cy="15376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H="1">
            <a:off x="11493788" y="3480315"/>
            <a:ext cx="243098" cy="14311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11736887" y="3490216"/>
            <a:ext cx="228978" cy="14142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flipH="1">
            <a:off x="10186533" y="3414982"/>
            <a:ext cx="204351"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10398557" y="3414982"/>
            <a:ext cx="241734" cy="14895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stCxn id="155" idx="0"/>
          </p:cNvCxnSpPr>
          <p:nvPr/>
        </p:nvCxnSpPr>
        <p:spPr>
          <a:xfrm>
            <a:off x="6248163" y="1971757"/>
            <a:ext cx="9632" cy="148783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5993477" y="3453992"/>
            <a:ext cx="260528"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6278477" y="3453992"/>
            <a:ext cx="345256" cy="14574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a:off x="7055228" y="3453992"/>
            <a:ext cx="300782"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7364145" y="3414982"/>
            <a:ext cx="327188"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8144052" y="3506638"/>
            <a:ext cx="35341" cy="14048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H="1">
            <a:off x="9219593" y="3453992"/>
            <a:ext cx="28903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a:off x="9521760" y="3414982"/>
            <a:ext cx="297163" cy="15070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8743210" y="3453992"/>
            <a:ext cx="3534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p:nvPr/>
        </p:nvCxnSpPr>
        <p:spPr>
          <a:xfrm>
            <a:off x="11084281" y="3480315"/>
            <a:ext cx="0" cy="14659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円/楕円 137"/>
          <p:cNvSpPr/>
          <p:nvPr/>
        </p:nvSpPr>
        <p:spPr>
          <a:xfrm>
            <a:off x="6454009" y="6314332"/>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円/楕円 139"/>
          <p:cNvSpPr/>
          <p:nvPr/>
        </p:nvSpPr>
        <p:spPr>
          <a:xfrm>
            <a:off x="5847886" y="6314332"/>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円/楕円 140"/>
          <p:cNvSpPr/>
          <p:nvPr/>
        </p:nvSpPr>
        <p:spPr>
          <a:xfrm>
            <a:off x="10480164" y="631767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円/楕円 141"/>
          <p:cNvSpPr/>
          <p:nvPr/>
        </p:nvSpPr>
        <p:spPr>
          <a:xfrm>
            <a:off x="10943383" y="491022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円/楕円 142"/>
          <p:cNvSpPr/>
          <p:nvPr/>
        </p:nvSpPr>
        <p:spPr>
          <a:xfrm>
            <a:off x="11823926" y="6313611"/>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p:cNvSpPr/>
          <p:nvPr/>
        </p:nvSpPr>
        <p:spPr>
          <a:xfrm>
            <a:off x="11358360" y="631044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円/楕円 144"/>
          <p:cNvSpPr/>
          <p:nvPr/>
        </p:nvSpPr>
        <p:spPr>
          <a:xfrm>
            <a:off x="9071455" y="631044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円/楕円 145"/>
          <p:cNvSpPr/>
          <p:nvPr/>
        </p:nvSpPr>
        <p:spPr>
          <a:xfrm>
            <a:off x="9653581"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円/楕円 146"/>
          <p:cNvSpPr/>
          <p:nvPr/>
        </p:nvSpPr>
        <p:spPr>
          <a:xfrm>
            <a:off x="10017357" y="631767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円/楕円 147"/>
          <p:cNvSpPr/>
          <p:nvPr/>
        </p:nvSpPr>
        <p:spPr>
          <a:xfrm>
            <a:off x="7538150"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円/楕円 148"/>
          <p:cNvSpPr/>
          <p:nvPr/>
        </p:nvSpPr>
        <p:spPr>
          <a:xfrm>
            <a:off x="8032510" y="4919185"/>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円/楕円 149"/>
          <p:cNvSpPr/>
          <p:nvPr/>
        </p:nvSpPr>
        <p:spPr>
          <a:xfrm>
            <a:off x="8600425" y="492242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円/楕円 150"/>
          <p:cNvSpPr/>
          <p:nvPr/>
        </p:nvSpPr>
        <p:spPr>
          <a:xfrm>
            <a:off x="6905052"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円/楕円 151"/>
          <p:cNvSpPr/>
          <p:nvPr/>
        </p:nvSpPr>
        <p:spPr>
          <a:xfrm>
            <a:off x="8718394" y="47348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円/楕円 152"/>
          <p:cNvSpPr/>
          <p:nvPr/>
        </p:nvSpPr>
        <p:spPr>
          <a:xfrm>
            <a:off x="904905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円/楕円 153"/>
          <p:cNvSpPr/>
          <p:nvPr/>
        </p:nvSpPr>
        <p:spPr>
          <a:xfrm>
            <a:off x="767201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円/楕円 154"/>
          <p:cNvSpPr/>
          <p:nvPr/>
        </p:nvSpPr>
        <p:spPr>
          <a:xfrm>
            <a:off x="6146503" y="1971757"/>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円/楕円 155"/>
          <p:cNvSpPr/>
          <p:nvPr/>
        </p:nvSpPr>
        <p:spPr>
          <a:xfrm>
            <a:off x="8631733"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円/楕円 156"/>
          <p:cNvSpPr/>
          <p:nvPr/>
        </p:nvSpPr>
        <p:spPr>
          <a:xfrm>
            <a:off x="8037340" y="341541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円/楕円 157"/>
          <p:cNvSpPr/>
          <p:nvPr/>
        </p:nvSpPr>
        <p:spPr>
          <a:xfrm>
            <a:off x="7243315" y="3414981"/>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円/楕円 158"/>
          <p:cNvSpPr/>
          <p:nvPr/>
        </p:nvSpPr>
        <p:spPr>
          <a:xfrm>
            <a:off x="6166471" y="34149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円/楕円 159"/>
          <p:cNvSpPr/>
          <p:nvPr/>
        </p:nvSpPr>
        <p:spPr>
          <a:xfrm>
            <a:off x="10987314" y="196401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0980096" y="3408660"/>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0314035"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9412524" y="341244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円/楕円 163"/>
          <p:cNvSpPr/>
          <p:nvPr/>
        </p:nvSpPr>
        <p:spPr>
          <a:xfrm>
            <a:off x="11646157" y="341244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5" name="直線コネクタ 84"/>
          <p:cNvCxnSpPr>
            <a:endCxn id="140" idx="0"/>
          </p:cNvCxnSpPr>
          <p:nvPr/>
        </p:nvCxnSpPr>
        <p:spPr>
          <a:xfrm flipH="1">
            <a:off x="5993476" y="4867225"/>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10177431" y="4884121"/>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flipH="1">
            <a:off x="10634111" y="486341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flipH="1">
            <a:off x="11496964" y="4874324"/>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flipH="1">
            <a:off x="11962214" y="4863340"/>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H="1">
            <a:off x="9213577" y="4877616"/>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flipH="1">
            <a:off x="9803336" y="4873731"/>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flipH="1">
            <a:off x="6604731" y="489451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flipH="1">
            <a:off x="7056142" y="4849610"/>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H="1">
            <a:off x="7676472" y="486727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円/楕円 106"/>
          <p:cNvSpPr/>
          <p:nvPr/>
        </p:nvSpPr>
        <p:spPr>
          <a:xfrm>
            <a:off x="5892681" y="477588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07"/>
          <p:cNvSpPr/>
          <p:nvPr/>
        </p:nvSpPr>
        <p:spPr>
          <a:xfrm>
            <a:off x="6953350" y="47758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p:cNvSpPr/>
          <p:nvPr/>
        </p:nvSpPr>
        <p:spPr>
          <a:xfrm>
            <a:off x="10085714" y="476891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円/楕円 110"/>
          <p:cNvSpPr/>
          <p:nvPr/>
        </p:nvSpPr>
        <p:spPr>
          <a:xfrm>
            <a:off x="7585387" y="477180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p:nvSpPr>
        <p:spPr>
          <a:xfrm>
            <a:off x="6522907" y="476891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p:nvSpPr>
        <p:spPr>
          <a:xfrm>
            <a:off x="11873834" y="4773121"/>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円/楕円 113"/>
          <p:cNvSpPr/>
          <p:nvPr/>
        </p:nvSpPr>
        <p:spPr>
          <a:xfrm>
            <a:off x="9724936" y="47690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p:cNvSpPr/>
          <p:nvPr/>
        </p:nvSpPr>
        <p:spPr>
          <a:xfrm>
            <a:off x="9117640" y="476556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円/楕円 116"/>
          <p:cNvSpPr/>
          <p:nvPr/>
        </p:nvSpPr>
        <p:spPr>
          <a:xfrm>
            <a:off x="11406479" y="4770398"/>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p:nvSpPr>
        <p:spPr>
          <a:xfrm>
            <a:off x="10538209" y="4761680"/>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89495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短距離力の計算</a:t>
            </a:r>
            <a:endParaRPr kumimoji="1" lang="ja-JP" altLang="en-US" dirty="0"/>
          </a:p>
        </p:txBody>
      </p:sp>
      <p:grpSp>
        <p:nvGrpSpPr>
          <p:cNvPr id="4" name="グループ化 3"/>
          <p:cNvGrpSpPr/>
          <p:nvPr/>
        </p:nvGrpSpPr>
        <p:grpSpPr>
          <a:xfrm>
            <a:off x="2525248" y="1285240"/>
            <a:ext cx="7141504" cy="3881119"/>
            <a:chOff x="367200" y="473489"/>
            <a:chExt cx="11747905" cy="6384511"/>
          </a:xfrm>
        </p:grpSpPr>
        <p:grpSp>
          <p:nvGrpSpPr>
            <p:cNvPr id="3" name="グループ化 2"/>
            <p:cNvGrpSpPr/>
            <p:nvPr/>
          </p:nvGrpSpPr>
          <p:grpSpPr>
            <a:xfrm>
              <a:off x="5847886" y="473489"/>
              <a:ext cx="6267219" cy="6135370"/>
              <a:chOff x="5847886" y="473489"/>
              <a:chExt cx="6267219" cy="6135370"/>
            </a:xfrm>
          </p:grpSpPr>
          <p:cxnSp>
            <p:nvCxnSpPr>
              <p:cNvPr id="8" name="直線コネクタ 7"/>
              <p:cNvCxnSpPr/>
              <p:nvPr/>
            </p:nvCxnSpPr>
            <p:spPr>
              <a:xfrm flipH="1">
                <a:off x="6236723" y="550380"/>
                <a:ext cx="2583331" cy="15099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8799958" y="550380"/>
                <a:ext cx="2265667" cy="14201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endCxn id="154" idx="7"/>
              </p:cNvCxnSpPr>
              <p:nvPr/>
            </p:nvCxnSpPr>
            <p:spPr>
              <a:xfrm flipH="1">
                <a:off x="7845559" y="550380"/>
                <a:ext cx="974498" cy="14499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8820054" y="582635"/>
                <a:ext cx="325483" cy="13879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H="1">
                <a:off x="7347259" y="1970543"/>
                <a:ext cx="424131" cy="15360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7771388" y="1970543"/>
                <a:ext cx="364137" cy="15360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flipH="1">
                <a:off x="8743210" y="1946802"/>
                <a:ext cx="402327" cy="15071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a:off x="9134284" y="1928626"/>
                <a:ext cx="373350" cy="15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flipH="1">
                <a:off x="10389218" y="1952556"/>
                <a:ext cx="695063" cy="15014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a:off x="11084282" y="1952556"/>
                <a:ext cx="652605" cy="1521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11084281" y="1952556"/>
                <a:ext cx="0" cy="15376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H="1">
                <a:off x="11493788" y="3480315"/>
                <a:ext cx="243098" cy="14311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11736887" y="3490216"/>
                <a:ext cx="228978" cy="14142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flipH="1">
                <a:off x="10186533" y="3414982"/>
                <a:ext cx="204351"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10398557" y="3414982"/>
                <a:ext cx="241734" cy="14895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stCxn id="155" idx="0"/>
              </p:cNvCxnSpPr>
              <p:nvPr/>
            </p:nvCxnSpPr>
            <p:spPr>
              <a:xfrm>
                <a:off x="6248163" y="1971757"/>
                <a:ext cx="9632" cy="148783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5993477" y="3453992"/>
                <a:ext cx="260528"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6278477" y="3453992"/>
                <a:ext cx="345256" cy="14574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a:off x="7055228" y="3453992"/>
                <a:ext cx="300782"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7364145" y="3414982"/>
                <a:ext cx="327188"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8144052" y="3506638"/>
                <a:ext cx="35341" cy="14048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H="1">
                <a:off x="9219593" y="3453992"/>
                <a:ext cx="28903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a:off x="9521760" y="3414982"/>
                <a:ext cx="297163" cy="15070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8743210" y="3453992"/>
                <a:ext cx="3534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p:nvPr/>
            </p:nvCxnSpPr>
            <p:spPr>
              <a:xfrm>
                <a:off x="11084281" y="3480315"/>
                <a:ext cx="0" cy="14659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円/楕円 137"/>
              <p:cNvSpPr/>
              <p:nvPr/>
            </p:nvSpPr>
            <p:spPr>
              <a:xfrm>
                <a:off x="6454009" y="6314332"/>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円/楕円 139"/>
              <p:cNvSpPr/>
              <p:nvPr/>
            </p:nvSpPr>
            <p:spPr>
              <a:xfrm>
                <a:off x="5847886" y="6314332"/>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円/楕円 140"/>
              <p:cNvSpPr/>
              <p:nvPr/>
            </p:nvSpPr>
            <p:spPr>
              <a:xfrm>
                <a:off x="10480164" y="6317679"/>
                <a:ext cx="291179" cy="29117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円/楕円 141"/>
              <p:cNvSpPr/>
              <p:nvPr/>
            </p:nvSpPr>
            <p:spPr>
              <a:xfrm>
                <a:off x="10943383" y="4872460"/>
                <a:ext cx="291180" cy="2911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円/楕円 142"/>
              <p:cNvSpPr/>
              <p:nvPr/>
            </p:nvSpPr>
            <p:spPr>
              <a:xfrm>
                <a:off x="11823926" y="6313611"/>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p:cNvSpPr/>
              <p:nvPr/>
            </p:nvSpPr>
            <p:spPr>
              <a:xfrm>
                <a:off x="11358360" y="631044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円/楕円 144"/>
              <p:cNvSpPr/>
              <p:nvPr/>
            </p:nvSpPr>
            <p:spPr>
              <a:xfrm>
                <a:off x="9071455" y="6310447"/>
                <a:ext cx="291179" cy="29117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円/楕円 145"/>
              <p:cNvSpPr/>
              <p:nvPr/>
            </p:nvSpPr>
            <p:spPr>
              <a:xfrm>
                <a:off x="9653581"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円/楕円 146"/>
              <p:cNvSpPr/>
              <p:nvPr/>
            </p:nvSpPr>
            <p:spPr>
              <a:xfrm>
                <a:off x="10017357" y="6317679"/>
                <a:ext cx="291179" cy="2911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円/楕円 147"/>
              <p:cNvSpPr/>
              <p:nvPr/>
            </p:nvSpPr>
            <p:spPr>
              <a:xfrm>
                <a:off x="7538150"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円/楕円 148"/>
              <p:cNvSpPr/>
              <p:nvPr/>
            </p:nvSpPr>
            <p:spPr>
              <a:xfrm>
                <a:off x="8032510" y="4828221"/>
                <a:ext cx="291180" cy="2911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円/楕円 149"/>
              <p:cNvSpPr/>
              <p:nvPr/>
            </p:nvSpPr>
            <p:spPr>
              <a:xfrm>
                <a:off x="8600425" y="4831453"/>
                <a:ext cx="291180" cy="2911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円/楕円 150"/>
              <p:cNvSpPr/>
              <p:nvPr/>
            </p:nvSpPr>
            <p:spPr>
              <a:xfrm>
                <a:off x="6905052"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円/楕円 151"/>
              <p:cNvSpPr/>
              <p:nvPr/>
            </p:nvSpPr>
            <p:spPr>
              <a:xfrm>
                <a:off x="8718394" y="47348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円/楕円 152"/>
              <p:cNvSpPr/>
              <p:nvPr/>
            </p:nvSpPr>
            <p:spPr>
              <a:xfrm>
                <a:off x="904905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円/楕円 153"/>
              <p:cNvSpPr/>
              <p:nvPr/>
            </p:nvSpPr>
            <p:spPr>
              <a:xfrm>
                <a:off x="767201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円/楕円 154"/>
              <p:cNvSpPr/>
              <p:nvPr/>
            </p:nvSpPr>
            <p:spPr>
              <a:xfrm>
                <a:off x="6146503" y="1971757"/>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円/楕円 155"/>
              <p:cNvSpPr/>
              <p:nvPr/>
            </p:nvSpPr>
            <p:spPr>
              <a:xfrm>
                <a:off x="8631733"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円/楕円 156"/>
              <p:cNvSpPr/>
              <p:nvPr/>
            </p:nvSpPr>
            <p:spPr>
              <a:xfrm>
                <a:off x="8037340" y="341541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円/楕円 157"/>
              <p:cNvSpPr/>
              <p:nvPr/>
            </p:nvSpPr>
            <p:spPr>
              <a:xfrm>
                <a:off x="7243315" y="3414981"/>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円/楕円 158"/>
              <p:cNvSpPr/>
              <p:nvPr/>
            </p:nvSpPr>
            <p:spPr>
              <a:xfrm>
                <a:off x="6166471" y="34149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円/楕円 159"/>
              <p:cNvSpPr/>
              <p:nvPr/>
            </p:nvSpPr>
            <p:spPr>
              <a:xfrm>
                <a:off x="10987314" y="196401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0980096" y="3408660"/>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0314035"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9412524" y="341244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円/楕円 163"/>
              <p:cNvSpPr/>
              <p:nvPr/>
            </p:nvSpPr>
            <p:spPr>
              <a:xfrm>
                <a:off x="11646157" y="341244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5" name="直線コネクタ 84"/>
              <p:cNvCxnSpPr>
                <a:endCxn id="140" idx="0"/>
              </p:cNvCxnSpPr>
              <p:nvPr/>
            </p:nvCxnSpPr>
            <p:spPr>
              <a:xfrm flipH="1">
                <a:off x="5993476" y="4867225"/>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10177431" y="4884121"/>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flipH="1">
                <a:off x="10634111" y="486341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flipH="1">
                <a:off x="11496964" y="4874324"/>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flipH="1">
                <a:off x="11962214" y="4863340"/>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H="1">
                <a:off x="9213577" y="4877616"/>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flipH="1">
                <a:off x="9803336" y="4873731"/>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flipH="1">
                <a:off x="6604731" y="489451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flipH="1">
                <a:off x="7056142" y="4849610"/>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H="1">
                <a:off x="7676472" y="486727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円/楕円 106"/>
              <p:cNvSpPr/>
              <p:nvPr/>
            </p:nvSpPr>
            <p:spPr>
              <a:xfrm>
                <a:off x="5892681" y="477588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07"/>
              <p:cNvSpPr/>
              <p:nvPr/>
            </p:nvSpPr>
            <p:spPr>
              <a:xfrm>
                <a:off x="6953350" y="47758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p:cNvSpPr/>
              <p:nvPr/>
            </p:nvSpPr>
            <p:spPr>
              <a:xfrm>
                <a:off x="10085714" y="476891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円/楕円 110"/>
              <p:cNvSpPr/>
              <p:nvPr/>
            </p:nvSpPr>
            <p:spPr>
              <a:xfrm>
                <a:off x="7585387" y="477180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p:nvSpPr>
            <p:spPr>
              <a:xfrm>
                <a:off x="6522907" y="476891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p:nvSpPr>
            <p:spPr>
              <a:xfrm>
                <a:off x="11873834" y="4773121"/>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円/楕円 113"/>
              <p:cNvSpPr/>
              <p:nvPr/>
            </p:nvSpPr>
            <p:spPr>
              <a:xfrm>
                <a:off x="9724936" y="47690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p:cNvSpPr/>
              <p:nvPr/>
            </p:nvSpPr>
            <p:spPr>
              <a:xfrm>
                <a:off x="9117640" y="476556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円/楕円 116"/>
              <p:cNvSpPr/>
              <p:nvPr/>
            </p:nvSpPr>
            <p:spPr>
              <a:xfrm>
                <a:off x="11406479" y="4770398"/>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p:nvSpPr>
            <p:spPr>
              <a:xfrm>
                <a:off x="10538209" y="4761680"/>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0" name="グループ化 119"/>
            <p:cNvGrpSpPr/>
            <p:nvPr/>
          </p:nvGrpSpPr>
          <p:grpSpPr>
            <a:xfrm>
              <a:off x="367200" y="1526400"/>
              <a:ext cx="5354782" cy="5331600"/>
              <a:chOff x="3080299" y="2864718"/>
              <a:chExt cx="2764689" cy="2752412"/>
            </a:xfrm>
          </p:grpSpPr>
          <p:grpSp>
            <p:nvGrpSpPr>
              <p:cNvPr id="121" name="グループ化 120"/>
              <p:cNvGrpSpPr/>
              <p:nvPr/>
            </p:nvGrpSpPr>
            <p:grpSpPr>
              <a:xfrm>
                <a:off x="3080299" y="2864718"/>
                <a:ext cx="2764689" cy="2752412"/>
                <a:chOff x="368563" y="1526874"/>
                <a:chExt cx="5354905" cy="5331126"/>
              </a:xfrm>
            </p:grpSpPr>
            <p:sp>
              <p:nvSpPr>
                <p:cNvPr id="125" name="正方形/長方形 124"/>
                <p:cNvSpPr/>
                <p:nvPr/>
              </p:nvSpPr>
              <p:spPr>
                <a:xfrm>
                  <a:off x="385314" y="1526874"/>
                  <a:ext cx="5331127" cy="53311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6" name="直線コネクタ 125"/>
                <p:cNvCxnSpPr>
                  <a:stCxn id="125" idx="1"/>
                  <a:endCxn id="125" idx="3"/>
                </p:cNvCxnSpPr>
                <p:nvPr/>
              </p:nvCxnSpPr>
              <p:spPr>
                <a:xfrm>
                  <a:off x="385314" y="419243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a:stCxn id="125" idx="2"/>
                  <a:endCxn id="125" idx="0"/>
                </p:cNvCxnSpPr>
                <p:nvPr/>
              </p:nvCxnSpPr>
              <p:spPr>
                <a:xfrm flipV="1">
                  <a:off x="3050877"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a:xfrm flipV="1">
                  <a:off x="436888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flipV="1">
                  <a:off x="171779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a:off x="376946" y="285701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a:off x="368563" y="5517310"/>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a:xfrm>
                  <a:off x="1717795" y="2215494"/>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a:off x="4374989" y="2215494"/>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a:xfrm>
                  <a:off x="385314" y="6168750"/>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flipV="1">
                  <a:off x="3050877" y="4833258"/>
                  <a:ext cx="1335024" cy="10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a:off x="4390386" y="6168750"/>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p:nvPr/>
              </p:nvCxnSpPr>
              <p:spPr>
                <a:xfrm flipV="1">
                  <a:off x="1061720" y="5522390"/>
                  <a:ext cx="0" cy="1335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a:xfrm flipV="1">
                  <a:off x="5044440" y="5522390"/>
                  <a:ext cx="0" cy="1324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flipV="1">
                  <a:off x="3733800" y="4192437"/>
                  <a:ext cx="0" cy="130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p:cNvCxnSpPr/>
                <p:nvPr/>
              </p:nvCxnSpPr>
              <p:spPr>
                <a:xfrm flipV="1">
                  <a:off x="2367280" y="1526875"/>
                  <a:ext cx="0" cy="1330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a:xfrm flipV="1">
                  <a:off x="5044440" y="1526875"/>
                  <a:ext cx="0" cy="1330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8" name="円/楕円 167"/>
                <p:cNvSpPr/>
                <p:nvPr/>
              </p:nvSpPr>
              <p:spPr>
                <a:xfrm>
                  <a:off x="1838369" y="232412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円/楕円 168"/>
                <p:cNvSpPr/>
                <p:nvPr/>
              </p:nvSpPr>
              <p:spPr>
                <a:xfrm>
                  <a:off x="3840763" y="4297051"/>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円/楕円 169"/>
                <p:cNvSpPr/>
                <p:nvPr/>
              </p:nvSpPr>
              <p:spPr>
                <a:xfrm>
                  <a:off x="5169424" y="6296717"/>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円/楕円 170"/>
                <p:cNvSpPr/>
                <p:nvPr/>
              </p:nvSpPr>
              <p:spPr>
                <a:xfrm>
                  <a:off x="3175861" y="631497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円/楕円 171"/>
                <p:cNvSpPr/>
                <p:nvPr/>
              </p:nvSpPr>
              <p:spPr>
                <a:xfrm>
                  <a:off x="1175447"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円/楕円 172"/>
                <p:cNvSpPr/>
                <p:nvPr/>
              </p:nvSpPr>
              <p:spPr>
                <a:xfrm>
                  <a:off x="519690" y="6302359"/>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円/楕円 173"/>
                <p:cNvSpPr/>
                <p:nvPr/>
              </p:nvSpPr>
              <p:spPr>
                <a:xfrm>
                  <a:off x="4514937" y="2337048"/>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5" name="円/楕円 174"/>
                <p:cNvSpPr/>
                <p:nvPr/>
              </p:nvSpPr>
              <p:spPr>
                <a:xfrm>
                  <a:off x="5166760" y="2337048"/>
                  <a:ext cx="422031" cy="396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円/楕円 175"/>
                <p:cNvSpPr/>
                <p:nvPr/>
              </p:nvSpPr>
              <p:spPr>
                <a:xfrm>
                  <a:off x="4485494"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7" name="円/楕円 176"/>
                <p:cNvSpPr/>
                <p:nvPr/>
              </p:nvSpPr>
              <p:spPr>
                <a:xfrm>
                  <a:off x="3192970" y="297851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8" name="円/楕円 177"/>
                <p:cNvSpPr/>
                <p:nvPr/>
              </p:nvSpPr>
              <p:spPr>
                <a:xfrm>
                  <a:off x="2533967" y="4297614"/>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9" name="円/楕円 178"/>
                <p:cNvSpPr/>
                <p:nvPr/>
              </p:nvSpPr>
              <p:spPr>
                <a:xfrm>
                  <a:off x="3192970" y="4297963"/>
                  <a:ext cx="422031" cy="4220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円/楕円 179"/>
                <p:cNvSpPr/>
                <p:nvPr/>
              </p:nvSpPr>
              <p:spPr>
                <a:xfrm>
                  <a:off x="1844596" y="1683306"/>
                  <a:ext cx="421210"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2" name="直線矢印コネクタ 121"/>
              <p:cNvCxnSpPr/>
              <p:nvPr/>
            </p:nvCxnSpPr>
            <p:spPr>
              <a:xfrm flipH="1" flipV="1">
                <a:off x="4665738" y="4400774"/>
                <a:ext cx="225503" cy="43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flipH="1" flipV="1">
                <a:off x="4409144" y="4410468"/>
                <a:ext cx="225503" cy="436"/>
              </a:xfrm>
              <a:prstGeom prst="straightConnector1">
                <a:avLst/>
              </a:prstGeom>
              <a:ln w="635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24" name="円/楕円 123"/>
              <p:cNvSpPr/>
              <p:nvPr/>
            </p:nvSpPr>
            <p:spPr>
              <a:xfrm>
                <a:off x="4141224" y="3907190"/>
                <a:ext cx="1020880" cy="1020880"/>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5" name="テキスト ボックス 4"/>
          <p:cNvSpPr txBox="1"/>
          <p:nvPr/>
        </p:nvSpPr>
        <p:spPr>
          <a:xfrm>
            <a:off x="650300" y="5354133"/>
            <a:ext cx="11233956" cy="830997"/>
          </a:xfrm>
          <a:prstGeom prst="rect">
            <a:avLst/>
          </a:prstGeom>
          <a:noFill/>
        </p:spPr>
        <p:txBody>
          <a:bodyPr wrap="square" rtlCol="0">
            <a:spAutoFit/>
          </a:bodyPr>
          <a:lstStyle/>
          <a:p>
            <a:r>
              <a:rPr lang="ja-JP" altLang="en-US" sz="2400" dirty="0"/>
              <a:t>ツリーをたどり、ツリーセルが力を計算したい粒子から十分遠ければ、ツリーをたどるのをやめる。近ければ更に深く探査する。</a:t>
            </a:r>
            <a:endParaRPr lang="en-US" altLang="ja-JP" sz="2400" dirty="0"/>
          </a:p>
        </p:txBody>
      </p:sp>
    </p:spTree>
    <p:extLst>
      <p:ext uri="{BB962C8B-B14F-4D97-AF65-F5344CB8AC3E}">
        <p14:creationId xmlns:p14="http://schemas.microsoft.com/office/powerpoint/2010/main" val="3177690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長距離力</a:t>
            </a:r>
            <a:r>
              <a:rPr lang="ja-JP" altLang="en-US" dirty="0"/>
              <a:t>の計算</a:t>
            </a:r>
            <a:endParaRPr kumimoji="1" lang="ja-JP" altLang="en-US" dirty="0"/>
          </a:p>
        </p:txBody>
      </p:sp>
      <p:grpSp>
        <p:nvGrpSpPr>
          <p:cNvPr id="4" name="グループ化 3"/>
          <p:cNvGrpSpPr/>
          <p:nvPr/>
        </p:nvGrpSpPr>
        <p:grpSpPr>
          <a:xfrm>
            <a:off x="2287442" y="1405779"/>
            <a:ext cx="6966568" cy="3785981"/>
            <a:chOff x="367200" y="473489"/>
            <a:chExt cx="11747905" cy="6384398"/>
          </a:xfrm>
        </p:grpSpPr>
        <p:grpSp>
          <p:nvGrpSpPr>
            <p:cNvPr id="3" name="グループ化 2"/>
            <p:cNvGrpSpPr/>
            <p:nvPr/>
          </p:nvGrpSpPr>
          <p:grpSpPr>
            <a:xfrm>
              <a:off x="5847886" y="473489"/>
              <a:ext cx="6267219" cy="6135370"/>
              <a:chOff x="5847886" y="473489"/>
              <a:chExt cx="6267219" cy="6135370"/>
            </a:xfrm>
          </p:grpSpPr>
          <p:cxnSp>
            <p:nvCxnSpPr>
              <p:cNvPr id="8" name="直線コネクタ 7"/>
              <p:cNvCxnSpPr/>
              <p:nvPr/>
            </p:nvCxnSpPr>
            <p:spPr>
              <a:xfrm flipH="1">
                <a:off x="6236723" y="550380"/>
                <a:ext cx="2583331" cy="15099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8799958" y="550380"/>
                <a:ext cx="2265667" cy="14201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endCxn id="154" idx="7"/>
              </p:cNvCxnSpPr>
              <p:nvPr/>
            </p:nvCxnSpPr>
            <p:spPr>
              <a:xfrm flipH="1">
                <a:off x="7845559" y="550380"/>
                <a:ext cx="974498" cy="14499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8820054" y="582635"/>
                <a:ext cx="325483" cy="13879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H="1">
                <a:off x="7347259" y="1970543"/>
                <a:ext cx="424131" cy="15360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7771388" y="1970543"/>
                <a:ext cx="364137" cy="15360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flipH="1">
                <a:off x="8743210" y="1946802"/>
                <a:ext cx="402327" cy="15071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a:off x="9134284" y="1928626"/>
                <a:ext cx="373350" cy="15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flipH="1">
                <a:off x="10389218" y="1952556"/>
                <a:ext cx="695063" cy="15014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a:off x="11084282" y="1952556"/>
                <a:ext cx="652605" cy="1521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11084281" y="1952556"/>
                <a:ext cx="0" cy="15376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H="1">
                <a:off x="11493788" y="3480315"/>
                <a:ext cx="243098" cy="14311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11736887" y="3490216"/>
                <a:ext cx="228978" cy="14142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flipH="1">
                <a:off x="10186533" y="3414982"/>
                <a:ext cx="204351"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10398557" y="3414982"/>
                <a:ext cx="241734" cy="14895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stCxn id="155" idx="0"/>
              </p:cNvCxnSpPr>
              <p:nvPr/>
            </p:nvCxnSpPr>
            <p:spPr>
              <a:xfrm>
                <a:off x="6248163" y="1971757"/>
                <a:ext cx="9632" cy="148783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5993477" y="3453992"/>
                <a:ext cx="260528"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6278477" y="3453992"/>
                <a:ext cx="345256" cy="14574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a:off x="7055228" y="3453992"/>
                <a:ext cx="300782"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7364145" y="3414982"/>
                <a:ext cx="327188"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8144052" y="3506638"/>
                <a:ext cx="35341" cy="14048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H="1">
                <a:off x="9219593" y="3453992"/>
                <a:ext cx="28903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a:off x="9521760" y="3414982"/>
                <a:ext cx="297163" cy="15070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8743210" y="3453992"/>
                <a:ext cx="3534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p:nvPr/>
            </p:nvCxnSpPr>
            <p:spPr>
              <a:xfrm>
                <a:off x="11084281" y="3480315"/>
                <a:ext cx="0" cy="14659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円/楕円 137"/>
              <p:cNvSpPr/>
              <p:nvPr/>
            </p:nvSpPr>
            <p:spPr>
              <a:xfrm>
                <a:off x="6454009" y="6314332"/>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円/楕円 139"/>
              <p:cNvSpPr/>
              <p:nvPr/>
            </p:nvSpPr>
            <p:spPr>
              <a:xfrm>
                <a:off x="5847886" y="6314332"/>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円/楕円 140"/>
              <p:cNvSpPr/>
              <p:nvPr/>
            </p:nvSpPr>
            <p:spPr>
              <a:xfrm>
                <a:off x="10480164" y="6317679"/>
                <a:ext cx="291179" cy="29117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円/楕円 141"/>
              <p:cNvSpPr/>
              <p:nvPr/>
            </p:nvSpPr>
            <p:spPr>
              <a:xfrm>
                <a:off x="10943383" y="4896639"/>
                <a:ext cx="291180" cy="2911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円/楕円 142"/>
              <p:cNvSpPr/>
              <p:nvPr/>
            </p:nvSpPr>
            <p:spPr>
              <a:xfrm>
                <a:off x="11823926" y="6313611"/>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p:cNvSpPr/>
              <p:nvPr/>
            </p:nvSpPr>
            <p:spPr>
              <a:xfrm>
                <a:off x="11358360" y="631044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円/楕円 144"/>
              <p:cNvSpPr/>
              <p:nvPr/>
            </p:nvSpPr>
            <p:spPr>
              <a:xfrm>
                <a:off x="9071455" y="631044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円/楕円 145"/>
              <p:cNvSpPr/>
              <p:nvPr/>
            </p:nvSpPr>
            <p:spPr>
              <a:xfrm>
                <a:off x="9653581"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円/楕円 146"/>
              <p:cNvSpPr/>
              <p:nvPr/>
            </p:nvSpPr>
            <p:spPr>
              <a:xfrm>
                <a:off x="10017357" y="6317679"/>
                <a:ext cx="291179" cy="2911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円/楕円 147"/>
              <p:cNvSpPr/>
              <p:nvPr/>
            </p:nvSpPr>
            <p:spPr>
              <a:xfrm>
                <a:off x="7538150"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円/楕円 148"/>
              <p:cNvSpPr/>
              <p:nvPr/>
            </p:nvSpPr>
            <p:spPr>
              <a:xfrm>
                <a:off x="8032510" y="4836161"/>
                <a:ext cx="291180" cy="2911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円/楕円 149"/>
              <p:cNvSpPr/>
              <p:nvPr/>
            </p:nvSpPr>
            <p:spPr>
              <a:xfrm>
                <a:off x="8600425" y="4854518"/>
                <a:ext cx="291180" cy="2911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円/楕円 150"/>
              <p:cNvSpPr/>
              <p:nvPr/>
            </p:nvSpPr>
            <p:spPr>
              <a:xfrm>
                <a:off x="6905052"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円/楕円 151"/>
              <p:cNvSpPr/>
              <p:nvPr/>
            </p:nvSpPr>
            <p:spPr>
              <a:xfrm>
                <a:off x="8718394" y="47348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円/楕円 152"/>
              <p:cNvSpPr/>
              <p:nvPr/>
            </p:nvSpPr>
            <p:spPr>
              <a:xfrm>
                <a:off x="904905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円/楕円 153"/>
              <p:cNvSpPr/>
              <p:nvPr/>
            </p:nvSpPr>
            <p:spPr>
              <a:xfrm>
                <a:off x="767201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円/楕円 154"/>
              <p:cNvSpPr/>
              <p:nvPr/>
            </p:nvSpPr>
            <p:spPr>
              <a:xfrm>
                <a:off x="6146503" y="1971757"/>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円/楕円 155"/>
              <p:cNvSpPr/>
              <p:nvPr/>
            </p:nvSpPr>
            <p:spPr>
              <a:xfrm>
                <a:off x="8631733"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円/楕円 156"/>
              <p:cNvSpPr/>
              <p:nvPr/>
            </p:nvSpPr>
            <p:spPr>
              <a:xfrm>
                <a:off x="8037340" y="341541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円/楕円 157"/>
              <p:cNvSpPr/>
              <p:nvPr/>
            </p:nvSpPr>
            <p:spPr>
              <a:xfrm>
                <a:off x="7243315" y="3414981"/>
                <a:ext cx="203319" cy="203319"/>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円/楕円 158"/>
              <p:cNvSpPr/>
              <p:nvPr/>
            </p:nvSpPr>
            <p:spPr>
              <a:xfrm>
                <a:off x="6166471" y="3414982"/>
                <a:ext cx="203319" cy="203319"/>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円/楕円 159"/>
              <p:cNvSpPr/>
              <p:nvPr/>
            </p:nvSpPr>
            <p:spPr>
              <a:xfrm>
                <a:off x="10987314" y="196401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0980096" y="3408660"/>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0314035"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9412524" y="3412445"/>
                <a:ext cx="203319" cy="203319"/>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円/楕円 163"/>
              <p:cNvSpPr/>
              <p:nvPr/>
            </p:nvSpPr>
            <p:spPr>
              <a:xfrm>
                <a:off x="11646157" y="3412444"/>
                <a:ext cx="203319" cy="203319"/>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5" name="直線コネクタ 84"/>
              <p:cNvCxnSpPr>
                <a:endCxn id="140" idx="0"/>
              </p:cNvCxnSpPr>
              <p:nvPr/>
            </p:nvCxnSpPr>
            <p:spPr>
              <a:xfrm flipH="1">
                <a:off x="5993476" y="4867225"/>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10177431" y="4884121"/>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flipH="1">
                <a:off x="10634111" y="486341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flipH="1">
                <a:off x="11496964" y="4874324"/>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flipH="1">
                <a:off x="11962214" y="4863340"/>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H="1">
                <a:off x="9213577" y="4877616"/>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flipH="1">
                <a:off x="9803336" y="4873731"/>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flipH="1">
                <a:off x="6604731" y="489451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flipH="1">
                <a:off x="7056142" y="4849610"/>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H="1">
                <a:off x="7676472" y="486727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円/楕円 106"/>
              <p:cNvSpPr/>
              <p:nvPr/>
            </p:nvSpPr>
            <p:spPr>
              <a:xfrm>
                <a:off x="5892681" y="477588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07"/>
              <p:cNvSpPr/>
              <p:nvPr/>
            </p:nvSpPr>
            <p:spPr>
              <a:xfrm>
                <a:off x="6953350" y="47758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p:cNvSpPr/>
              <p:nvPr/>
            </p:nvSpPr>
            <p:spPr>
              <a:xfrm>
                <a:off x="10085714" y="476891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円/楕円 110"/>
              <p:cNvSpPr/>
              <p:nvPr/>
            </p:nvSpPr>
            <p:spPr>
              <a:xfrm>
                <a:off x="7585387" y="477180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p:nvSpPr>
            <p:spPr>
              <a:xfrm>
                <a:off x="6522907" y="476891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p:nvSpPr>
            <p:spPr>
              <a:xfrm>
                <a:off x="11873834" y="4773121"/>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円/楕円 113"/>
              <p:cNvSpPr/>
              <p:nvPr/>
            </p:nvSpPr>
            <p:spPr>
              <a:xfrm>
                <a:off x="9724936" y="47690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p:cNvSpPr/>
              <p:nvPr/>
            </p:nvSpPr>
            <p:spPr>
              <a:xfrm>
                <a:off x="9117640" y="476556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円/楕円 116"/>
              <p:cNvSpPr/>
              <p:nvPr/>
            </p:nvSpPr>
            <p:spPr>
              <a:xfrm>
                <a:off x="11406479" y="4770398"/>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p:nvSpPr>
            <p:spPr>
              <a:xfrm>
                <a:off x="10538209" y="4761680"/>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2" name="グループ化 121"/>
            <p:cNvGrpSpPr/>
            <p:nvPr/>
          </p:nvGrpSpPr>
          <p:grpSpPr>
            <a:xfrm>
              <a:off x="367200" y="1526400"/>
              <a:ext cx="5354782" cy="5331487"/>
              <a:chOff x="0" y="2864719"/>
              <a:chExt cx="2764689" cy="2752412"/>
            </a:xfrm>
          </p:grpSpPr>
          <p:grpSp>
            <p:nvGrpSpPr>
              <p:cNvPr id="123" name="グループ化 122"/>
              <p:cNvGrpSpPr/>
              <p:nvPr/>
            </p:nvGrpSpPr>
            <p:grpSpPr>
              <a:xfrm>
                <a:off x="0" y="2864719"/>
                <a:ext cx="2764689" cy="2752412"/>
                <a:chOff x="368563" y="1526874"/>
                <a:chExt cx="5354905" cy="5331126"/>
              </a:xfrm>
              <a:solidFill>
                <a:schemeClr val="bg1"/>
              </a:solidFill>
            </p:grpSpPr>
            <p:sp>
              <p:nvSpPr>
                <p:cNvPr id="136" name="正方形/長方形 135"/>
                <p:cNvSpPr/>
                <p:nvPr/>
              </p:nvSpPr>
              <p:spPr>
                <a:xfrm>
                  <a:off x="385314" y="1526874"/>
                  <a:ext cx="5331125" cy="533112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7" name="直線コネクタ 136"/>
                <p:cNvCxnSpPr>
                  <a:stCxn id="136" idx="1"/>
                  <a:endCxn id="136" idx="3"/>
                </p:cNvCxnSpPr>
                <p:nvPr/>
              </p:nvCxnSpPr>
              <p:spPr>
                <a:xfrm>
                  <a:off x="385314" y="4192437"/>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a:stCxn id="136" idx="2"/>
                  <a:endCxn id="136" idx="0"/>
                </p:cNvCxnSpPr>
                <p:nvPr/>
              </p:nvCxnSpPr>
              <p:spPr>
                <a:xfrm flipV="1">
                  <a:off x="3050877"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flipV="1">
                  <a:off x="4368885"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p:cNvCxnSpPr/>
                <p:nvPr/>
              </p:nvCxnSpPr>
              <p:spPr>
                <a:xfrm flipV="1">
                  <a:off x="1717795"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a:xfrm>
                  <a:off x="376946" y="2857017"/>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a:off x="368563" y="5517310"/>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p:cNvCxnSpPr/>
                <p:nvPr/>
              </p:nvCxnSpPr>
              <p:spPr>
                <a:xfrm>
                  <a:off x="1717795" y="2215494"/>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p:cNvCxnSpPr/>
                <p:nvPr/>
              </p:nvCxnSpPr>
              <p:spPr>
                <a:xfrm>
                  <a:off x="4374989" y="2215494"/>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p:nvPr/>
              </p:nvCxnSpPr>
              <p:spPr>
                <a:xfrm>
                  <a:off x="385314" y="6168750"/>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p:cNvCxnSpPr/>
                <p:nvPr/>
              </p:nvCxnSpPr>
              <p:spPr>
                <a:xfrm flipV="1">
                  <a:off x="3050877" y="4833258"/>
                  <a:ext cx="1335024" cy="10047"/>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a:off x="4390386" y="6168750"/>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flipV="1">
                  <a:off x="1061720" y="5522390"/>
                  <a:ext cx="0" cy="133561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直線コネクタ 174"/>
                <p:cNvCxnSpPr/>
                <p:nvPr/>
              </p:nvCxnSpPr>
              <p:spPr>
                <a:xfrm flipV="1">
                  <a:off x="5044440" y="5522390"/>
                  <a:ext cx="0" cy="13243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p:cNvCxnSpPr/>
                <p:nvPr/>
              </p:nvCxnSpPr>
              <p:spPr>
                <a:xfrm flipV="1">
                  <a:off x="3733800" y="4192437"/>
                  <a:ext cx="0" cy="130963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a:xfrm flipV="1">
                  <a:off x="2367280" y="1526875"/>
                  <a:ext cx="0" cy="133014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p:cNvCxnSpPr/>
                <p:nvPr/>
              </p:nvCxnSpPr>
              <p:spPr>
                <a:xfrm flipV="1">
                  <a:off x="5044440" y="1526875"/>
                  <a:ext cx="0" cy="133014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79" name="円/楕円 178"/>
                <p:cNvSpPr/>
                <p:nvPr/>
              </p:nvSpPr>
              <p:spPr>
                <a:xfrm>
                  <a:off x="1838369" y="232412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円/楕円 179"/>
                <p:cNvSpPr/>
                <p:nvPr/>
              </p:nvSpPr>
              <p:spPr>
                <a:xfrm>
                  <a:off x="3840763" y="4297051"/>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1" name="円/楕円 180"/>
                <p:cNvSpPr/>
                <p:nvPr/>
              </p:nvSpPr>
              <p:spPr>
                <a:xfrm>
                  <a:off x="5169424" y="6296717"/>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2" name="円/楕円 181"/>
                <p:cNvSpPr/>
                <p:nvPr/>
              </p:nvSpPr>
              <p:spPr>
                <a:xfrm>
                  <a:off x="3175861" y="6314976"/>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3" name="円/楕円 182"/>
                <p:cNvSpPr/>
                <p:nvPr/>
              </p:nvSpPr>
              <p:spPr>
                <a:xfrm>
                  <a:off x="1175447" y="563201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4" name="円/楕円 183"/>
                <p:cNvSpPr/>
                <p:nvPr/>
              </p:nvSpPr>
              <p:spPr>
                <a:xfrm>
                  <a:off x="519690" y="6302359"/>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5" name="円/楕円 184"/>
                <p:cNvSpPr/>
                <p:nvPr/>
              </p:nvSpPr>
              <p:spPr>
                <a:xfrm>
                  <a:off x="4514937" y="2337048"/>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6" name="円/楕円 185"/>
                <p:cNvSpPr/>
                <p:nvPr/>
              </p:nvSpPr>
              <p:spPr>
                <a:xfrm>
                  <a:off x="5166760" y="2337048"/>
                  <a:ext cx="422031" cy="39618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7" name="円/楕円 186"/>
                <p:cNvSpPr/>
                <p:nvPr/>
              </p:nvSpPr>
              <p:spPr>
                <a:xfrm>
                  <a:off x="4485494" y="563201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8" name="円/楕円 187"/>
                <p:cNvSpPr/>
                <p:nvPr/>
              </p:nvSpPr>
              <p:spPr>
                <a:xfrm>
                  <a:off x="3192970" y="2978516"/>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9" name="円/楕円 188"/>
                <p:cNvSpPr/>
                <p:nvPr/>
              </p:nvSpPr>
              <p:spPr>
                <a:xfrm>
                  <a:off x="2533967" y="4297614"/>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0" name="円/楕円 189"/>
                <p:cNvSpPr/>
                <p:nvPr/>
              </p:nvSpPr>
              <p:spPr>
                <a:xfrm>
                  <a:off x="3192970" y="4297963"/>
                  <a:ext cx="422031" cy="4220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1" name="円/楕円 190"/>
                <p:cNvSpPr/>
                <p:nvPr/>
              </p:nvSpPr>
              <p:spPr>
                <a:xfrm>
                  <a:off x="1844557" y="1683306"/>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4" name="円/楕円 123"/>
              <p:cNvSpPr/>
              <p:nvPr/>
            </p:nvSpPr>
            <p:spPr>
              <a:xfrm>
                <a:off x="2304249" y="5152331"/>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円/楕円 124"/>
              <p:cNvSpPr/>
              <p:nvPr/>
            </p:nvSpPr>
            <p:spPr>
              <a:xfrm>
                <a:off x="243522" y="5162093"/>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円/楕円 125"/>
              <p:cNvSpPr/>
              <p:nvPr/>
            </p:nvSpPr>
            <p:spPr>
              <a:xfrm>
                <a:off x="923826" y="3110149"/>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2311614" y="3103636"/>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8" name="直線矢印コネクタ 127"/>
              <p:cNvCxnSpPr>
                <a:stCxn id="126" idx="5"/>
                <a:endCxn id="190" idx="1"/>
              </p:cNvCxnSpPr>
              <p:nvPr/>
            </p:nvCxnSpPr>
            <p:spPr>
              <a:xfrm>
                <a:off x="1109807" y="3296130"/>
                <a:ext cx="380318" cy="1031186"/>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a:endCxn id="190" idx="7"/>
              </p:cNvCxnSpPr>
              <p:nvPr/>
            </p:nvCxnSpPr>
            <p:spPr>
              <a:xfrm flipH="1">
                <a:off x="1644197" y="3328040"/>
                <a:ext cx="769916" cy="99927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p:cNvCxnSpPr>
                <a:stCxn id="125" idx="7"/>
                <a:endCxn id="190" idx="3"/>
              </p:cNvCxnSpPr>
              <p:nvPr/>
            </p:nvCxnSpPr>
            <p:spPr>
              <a:xfrm flipV="1">
                <a:off x="429503" y="4481388"/>
                <a:ext cx="1060623" cy="712614"/>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a:stCxn id="124" idx="1"/>
                <a:endCxn id="190" idx="5"/>
              </p:cNvCxnSpPr>
              <p:nvPr/>
            </p:nvCxnSpPr>
            <p:spPr>
              <a:xfrm flipH="1" flipV="1">
                <a:off x="1644197" y="4481388"/>
                <a:ext cx="691962" cy="70285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p:nvPr/>
            </p:nvCxnSpPr>
            <p:spPr>
              <a:xfrm>
                <a:off x="1567162" y="3848106"/>
                <a:ext cx="0" cy="455315"/>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a:stCxn id="180" idx="2"/>
              </p:cNvCxnSpPr>
              <p:nvPr/>
            </p:nvCxnSpPr>
            <p:spPr>
              <a:xfrm flipH="1" flipV="1">
                <a:off x="1567162" y="4403446"/>
                <a:ext cx="225503" cy="43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a:stCxn id="182" idx="0"/>
              </p:cNvCxnSpPr>
              <p:nvPr/>
            </p:nvCxnSpPr>
            <p:spPr>
              <a:xfrm flipV="1">
                <a:off x="1558328" y="4512826"/>
                <a:ext cx="8833" cy="82394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p:nvPr/>
            </p:nvCxnSpPr>
            <p:spPr>
              <a:xfrm flipH="1" flipV="1">
                <a:off x="1329264" y="4407795"/>
                <a:ext cx="225503" cy="436"/>
              </a:xfrm>
              <a:prstGeom prst="straightConnector1">
                <a:avLst/>
              </a:prstGeom>
              <a:ln w="635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grpSp>
      <p:sp>
        <p:nvSpPr>
          <p:cNvPr id="194" name="テキスト ボックス 193"/>
          <p:cNvSpPr txBox="1"/>
          <p:nvPr/>
        </p:nvSpPr>
        <p:spPr>
          <a:xfrm>
            <a:off x="696654" y="5323502"/>
            <a:ext cx="11233956" cy="1569660"/>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ツリーをたどり、ツリーセルが力を計算したい粒子から十分遠ければ、そのセル内に入っている粒子をまとめて評価。近ければ更に深く探査する。</a:t>
            </a:r>
            <a:endParaRPr lang="en-US" altLang="ja-JP" sz="2400" dirty="0"/>
          </a:p>
          <a:p>
            <a:pPr marL="342900" indent="-342900">
              <a:buFont typeface="Arial" panose="020B0604020202020204" pitchFamily="34" charset="0"/>
              <a:buChar char="•"/>
            </a:pPr>
            <a:r>
              <a:rPr kumimoji="1" lang="ja-JP" altLang="en-US" sz="2400" dirty="0"/>
              <a:t>十分遠いかどうかの判定は、ツリーセルの見込み角を使う。</a:t>
            </a:r>
            <a:endParaRPr kumimoji="1" lang="en-US" altLang="ja-JP" sz="2400" dirty="0"/>
          </a:p>
          <a:p>
            <a:pPr marL="800100" lvl="1" indent="-342900">
              <a:buFont typeface="Arial" panose="020B0604020202020204" pitchFamily="34" charset="0"/>
              <a:buChar char="•"/>
            </a:pPr>
            <a:r>
              <a:rPr kumimoji="1" lang="ja-JP" altLang="en-US" sz="2400" dirty="0"/>
              <a:t>十分遠い</a:t>
            </a:r>
            <a:r>
              <a:rPr lang="en-US" altLang="ja-JP" sz="2400" dirty="0"/>
              <a:t>:</a:t>
            </a:r>
            <a:r>
              <a:rPr kumimoji="1" lang="en-US" altLang="ja-JP" sz="2400" dirty="0"/>
              <a:t> R &gt; l/θ  (R</a:t>
            </a:r>
            <a:r>
              <a:rPr kumimoji="1" lang="ja-JP" altLang="en-US" sz="2400" dirty="0"/>
              <a:t>：</a:t>
            </a:r>
            <a:r>
              <a:rPr lang="ja-JP" altLang="en-US" sz="2400" dirty="0"/>
              <a:t>セルと粒子の距離、 </a:t>
            </a:r>
            <a:r>
              <a:rPr lang="en-US" altLang="ja-JP" sz="2400" dirty="0"/>
              <a:t>l:</a:t>
            </a:r>
            <a:r>
              <a:rPr lang="ja-JP" altLang="en-US" sz="2400" dirty="0"/>
              <a:t>セルの長さ、 </a:t>
            </a:r>
            <a:r>
              <a:rPr lang="en-US" altLang="ja-JP" sz="2400" dirty="0"/>
              <a:t>θ:</a:t>
            </a:r>
            <a:r>
              <a:rPr lang="ja-JP" altLang="en-US" sz="2400" dirty="0"/>
              <a:t>見込み角</a:t>
            </a:r>
            <a:r>
              <a:rPr kumimoji="1" lang="en-US" altLang="ja-JP" sz="2400" dirty="0"/>
              <a:t>)</a:t>
            </a:r>
            <a:endParaRPr kumimoji="1" lang="ja-JP" altLang="en-US" sz="2400" dirty="0"/>
          </a:p>
        </p:txBody>
      </p:sp>
    </p:spTree>
    <p:extLst>
      <p:ext uri="{BB962C8B-B14F-4D97-AF65-F5344CB8AC3E}">
        <p14:creationId xmlns:p14="http://schemas.microsoft.com/office/powerpoint/2010/main" val="219267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構成</a:t>
            </a:r>
          </a:p>
        </p:txBody>
      </p:sp>
      <p:sp>
        <p:nvSpPr>
          <p:cNvPr id="3" name="コンテンツ プレースホルダー 2"/>
          <p:cNvSpPr>
            <a:spLocks noGrp="1"/>
          </p:cNvSpPr>
          <p:nvPr>
            <p:ph idx="1"/>
          </p:nvPr>
        </p:nvSpPr>
        <p:spPr/>
        <p:txBody>
          <a:bodyPr/>
          <a:lstStyle/>
          <a:p>
            <a:r>
              <a:rPr kumimoji="1" lang="en-US" altLang="ja-JP" dirty="0"/>
              <a:t>FDPS</a:t>
            </a:r>
            <a:r>
              <a:rPr kumimoji="1" lang="ja-JP" altLang="en-US" dirty="0"/>
              <a:t>の実装方針</a:t>
            </a:r>
            <a:endParaRPr kumimoji="1" lang="en-US" altLang="ja-JP" dirty="0"/>
          </a:p>
          <a:p>
            <a:r>
              <a:rPr kumimoji="1" lang="en-US" altLang="ja-JP" dirty="0"/>
              <a:t>FDPS</a:t>
            </a:r>
            <a:r>
              <a:rPr kumimoji="1" lang="ja-JP" altLang="en-US" dirty="0"/>
              <a:t>を用いた粒子シミュレーションの流れ。</a:t>
            </a:r>
            <a:endParaRPr kumimoji="1" lang="en-US" altLang="ja-JP" dirty="0"/>
          </a:p>
          <a:p>
            <a:pPr lvl="1"/>
            <a:r>
              <a:rPr kumimoji="1" lang="ja-JP" altLang="en-US" dirty="0"/>
              <a:t>領域分割</a:t>
            </a:r>
            <a:endParaRPr kumimoji="1" lang="en-US" altLang="ja-JP" dirty="0"/>
          </a:p>
          <a:p>
            <a:pPr lvl="1"/>
            <a:r>
              <a:rPr lang="ja-JP" altLang="en-US" dirty="0"/>
              <a:t>粒子交換</a:t>
            </a:r>
            <a:endParaRPr lang="en-US" altLang="ja-JP" dirty="0"/>
          </a:p>
          <a:p>
            <a:pPr lvl="1"/>
            <a:r>
              <a:rPr kumimoji="1" lang="ja-JP" altLang="en-US" dirty="0"/>
              <a:t>相互作用計算</a:t>
            </a:r>
            <a:endParaRPr kumimoji="1" lang="en-US" altLang="ja-JP" dirty="0"/>
          </a:p>
          <a:p>
            <a:pPr lvl="2"/>
            <a:r>
              <a:rPr lang="ja-JP" altLang="en-US" dirty="0"/>
              <a:t>ツリー構造</a:t>
            </a:r>
            <a:endParaRPr lang="en-US" altLang="ja-JP" dirty="0"/>
          </a:p>
          <a:p>
            <a:pPr lvl="2"/>
            <a:r>
              <a:rPr lang="ja-JP" altLang="en-US" dirty="0"/>
              <a:t>相互作用に必要な粒子交換</a:t>
            </a:r>
            <a:endParaRPr lang="en-US" altLang="ja-JP" dirty="0"/>
          </a:p>
          <a:p>
            <a:pPr lvl="2"/>
            <a:r>
              <a:rPr kumimoji="1" lang="en-US" altLang="ja-JP" dirty="0"/>
              <a:t>Barnes</a:t>
            </a:r>
            <a:r>
              <a:rPr kumimoji="1" lang="ja-JP" altLang="en-US" dirty="0"/>
              <a:t>ベクトル化</a:t>
            </a:r>
            <a:endParaRPr kumimoji="1" lang="en-US" altLang="ja-JP" dirty="0"/>
          </a:p>
          <a:p>
            <a:r>
              <a:rPr lang="ja-JP" altLang="en-US" dirty="0"/>
              <a:t>まとめ</a:t>
            </a:r>
            <a:endParaRPr kumimoji="1" lang="en-US" altLang="ja-JP" dirty="0"/>
          </a:p>
        </p:txBody>
      </p:sp>
    </p:spTree>
    <p:extLst>
      <p:ext uri="{BB962C8B-B14F-4D97-AF65-F5344CB8AC3E}">
        <p14:creationId xmlns:p14="http://schemas.microsoft.com/office/powerpoint/2010/main" val="3479722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並列計算機における相互作用計算の手順</a:t>
            </a:r>
            <a:br>
              <a:rPr kumimoji="1" lang="en-US" altLang="ja-JP" dirty="0"/>
            </a:br>
            <a:r>
              <a:rPr kumimoji="1" lang="en-US" altLang="ja-JP" dirty="0"/>
              <a:t>(Makino2004, </a:t>
            </a:r>
            <a:r>
              <a:rPr kumimoji="1" lang="en-US" altLang="ja-JP" dirty="0" err="1"/>
              <a:t>Ishiyama</a:t>
            </a:r>
            <a:r>
              <a:rPr kumimoji="1" lang="en-US" altLang="ja-JP" dirty="0"/>
              <a:t> et al.2009)</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a:t>自分が担当する粒子からツリー構造を作る。</a:t>
            </a:r>
            <a:endParaRPr kumimoji="1" lang="en-US" altLang="ja-JP" dirty="0"/>
          </a:p>
          <a:p>
            <a:pPr marL="514350" indent="-514350">
              <a:buFont typeface="+mj-lt"/>
              <a:buAutoNum type="arabicPeriod"/>
            </a:pPr>
            <a:r>
              <a:rPr kumimoji="1" lang="ja-JP" altLang="en-US" dirty="0">
                <a:solidFill>
                  <a:srgbClr val="FF0000"/>
                </a:solidFill>
              </a:rPr>
              <a:t>ツリー構造を使って相互作用に必要な粒子を</a:t>
            </a:r>
            <a:r>
              <a:rPr lang="ja-JP" altLang="en-US" dirty="0">
                <a:solidFill>
                  <a:srgbClr val="FF0000"/>
                </a:solidFill>
              </a:rPr>
              <a:t>交換</a:t>
            </a:r>
            <a:r>
              <a:rPr kumimoji="1" lang="ja-JP" altLang="en-US" dirty="0">
                <a:solidFill>
                  <a:srgbClr val="FF0000"/>
                </a:solidFill>
              </a:rPr>
              <a:t>する。</a:t>
            </a:r>
            <a:endParaRPr kumimoji="1" lang="en-US" altLang="ja-JP" dirty="0">
              <a:solidFill>
                <a:srgbClr val="FF0000"/>
              </a:solidFill>
            </a:endParaRPr>
          </a:p>
          <a:p>
            <a:pPr marL="514350" indent="-514350">
              <a:buFont typeface="+mj-lt"/>
              <a:buAutoNum type="arabicPeriod"/>
            </a:pPr>
            <a:r>
              <a:rPr lang="ja-JP" altLang="en-US" dirty="0">
                <a:solidFill>
                  <a:srgbClr val="FF0000"/>
                </a:solidFill>
              </a:rPr>
              <a:t>送られてきた粒子情報を元にツリーを再構築する。</a:t>
            </a:r>
            <a:endParaRPr lang="en-US" altLang="ja-JP" dirty="0">
              <a:solidFill>
                <a:srgbClr val="FF0000"/>
              </a:solidFill>
            </a:endParaRPr>
          </a:p>
          <a:p>
            <a:pPr marL="514350" indent="-514350">
              <a:buFont typeface="+mj-lt"/>
              <a:buAutoNum type="arabicPeriod"/>
            </a:pPr>
            <a:r>
              <a:rPr kumimoji="1" lang="ja-JP" altLang="en-US" dirty="0"/>
              <a:t>ツリー法を使って力の計算を行う。</a:t>
            </a:r>
            <a:endParaRPr kumimoji="1" lang="en-US" altLang="ja-JP" dirty="0"/>
          </a:p>
          <a:p>
            <a:endParaRPr lang="en-US" altLang="ja-JP" dirty="0"/>
          </a:p>
          <a:p>
            <a:r>
              <a:rPr kumimoji="1" lang="en-US" altLang="ja-JP" dirty="0" err="1"/>
              <a:t>TreeForForce</a:t>
            </a:r>
            <a:r>
              <a:rPr lang="en-US" altLang="ja-JP" dirty="0"/>
              <a:t>::</a:t>
            </a:r>
            <a:r>
              <a:rPr lang="en-US" altLang="ja-JP" dirty="0" err="1"/>
              <a:t>calcForceAllAndWriteBack</a:t>
            </a:r>
            <a:r>
              <a:rPr lang="en-US" altLang="ja-JP" dirty="0"/>
              <a:t>()</a:t>
            </a:r>
            <a:r>
              <a:rPr lang="ja-JP" altLang="en-US" dirty="0"/>
              <a:t>で手順</a:t>
            </a:r>
            <a:r>
              <a:rPr lang="en-US" altLang="ja-JP" dirty="0"/>
              <a:t>1-4</a:t>
            </a:r>
            <a:r>
              <a:rPr lang="ja-JP" altLang="en-US" dirty="0"/>
              <a:t>全てが実行される。</a:t>
            </a:r>
            <a:endParaRPr lang="en-US" altLang="ja-JP" dirty="0"/>
          </a:p>
          <a:p>
            <a:r>
              <a:rPr kumimoji="1" lang="en-US" altLang="ja-JP" dirty="0"/>
              <a:t>FDPS</a:t>
            </a:r>
            <a:r>
              <a:rPr kumimoji="1" lang="ja-JP" altLang="en-US" dirty="0"/>
              <a:t>では全ての手順で</a:t>
            </a:r>
            <a:r>
              <a:rPr kumimoji="1" lang="en-US" altLang="ja-JP" dirty="0" err="1"/>
              <a:t>OpenMP</a:t>
            </a:r>
            <a:r>
              <a:rPr kumimoji="1" lang="ja-JP" altLang="en-US" dirty="0"/>
              <a:t>による並列化がされている。</a:t>
            </a:r>
            <a:endParaRPr kumimoji="1" lang="en-US" altLang="ja-JP" dirty="0"/>
          </a:p>
          <a:p>
            <a:pPr marL="0" indent="0">
              <a:buNone/>
            </a:pPr>
            <a:endParaRPr kumimoji="1" lang="en-US" altLang="ja-JP" dirty="0"/>
          </a:p>
          <a:p>
            <a:endParaRPr kumimoji="1" lang="ja-JP" altLang="en-US" dirty="0"/>
          </a:p>
        </p:txBody>
      </p:sp>
    </p:spTree>
    <p:extLst>
      <p:ext uri="{BB962C8B-B14F-4D97-AF65-F5344CB8AC3E}">
        <p14:creationId xmlns:p14="http://schemas.microsoft.com/office/powerpoint/2010/main" val="2160962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相互作用に必要な粒子の交換</a:t>
            </a:r>
            <a:endParaRPr kumimoji="1" lang="ja-JP" altLang="en-US" dirty="0"/>
          </a:p>
        </p:txBody>
      </p:sp>
      <p:sp>
        <p:nvSpPr>
          <p:cNvPr id="3" name="コンテンツ プレースホルダー 2"/>
          <p:cNvSpPr>
            <a:spLocks noGrp="1"/>
          </p:cNvSpPr>
          <p:nvPr>
            <p:ph idx="1"/>
          </p:nvPr>
        </p:nvSpPr>
        <p:spPr>
          <a:xfrm>
            <a:off x="5952565" y="1825625"/>
            <a:ext cx="5755341" cy="4351338"/>
          </a:xfrm>
        </p:spPr>
        <p:txBody>
          <a:bodyPr>
            <a:normAutofit/>
          </a:bodyPr>
          <a:lstStyle/>
          <a:p>
            <a:r>
              <a:rPr kumimoji="1" lang="ja-JP" altLang="en-US" sz="2400" dirty="0"/>
              <a:t>各プロセス</a:t>
            </a:r>
            <a:r>
              <a:rPr lang="ja-JP" altLang="en-US" sz="2400" dirty="0"/>
              <a:t>が他プロセスが相互作用するのに必要な粒子をツリー構造を用いて探査し送信する</a:t>
            </a:r>
            <a:r>
              <a:rPr kumimoji="1" lang="ja-JP" altLang="en-US" sz="2400" dirty="0"/>
              <a:t>。</a:t>
            </a:r>
            <a:endParaRPr kumimoji="1" lang="en-US" altLang="ja-JP" sz="2400" dirty="0"/>
          </a:p>
          <a:p>
            <a:pPr lvl="1"/>
            <a:r>
              <a:rPr kumimoji="1" lang="ja-JP" altLang="en-US" sz="2000" dirty="0"/>
              <a:t>長距離力では遠い粒子からの寄与はまとめる。</a:t>
            </a:r>
            <a:endParaRPr kumimoji="1" lang="en-US" altLang="ja-JP" sz="2000" dirty="0"/>
          </a:p>
          <a:p>
            <a:pPr lvl="1"/>
            <a:r>
              <a:rPr lang="ja-JP" altLang="en-US" sz="2000" dirty="0"/>
              <a:t>短距離力では、近傍の粒子のみ持ってくる。</a:t>
            </a:r>
            <a:endParaRPr lang="en-US" altLang="ja-JP" sz="2000" dirty="0"/>
          </a:p>
          <a:p>
            <a:pPr marL="0" indent="0">
              <a:buNone/>
            </a:pPr>
            <a:endParaRPr kumimoji="1" lang="en-US" altLang="ja-JP" sz="2400" dirty="0"/>
          </a:p>
          <a:p>
            <a:r>
              <a:rPr lang="ja-JP" altLang="en-US" sz="2400" dirty="0"/>
              <a:t>受信した粒子と担当している粒子で再びツリー構造を作る。</a:t>
            </a:r>
            <a:endParaRPr kumimoji="1" lang="en-US" altLang="ja-JP" sz="2400" dirty="0"/>
          </a:p>
        </p:txBody>
      </p:sp>
      <p:pic>
        <p:nvPicPr>
          <p:cNvPr id="4" name="図 3"/>
          <p:cNvPicPr>
            <a:picLocks noChangeAspect="1"/>
          </p:cNvPicPr>
          <p:nvPr/>
        </p:nvPicPr>
        <p:blipFill>
          <a:blip r:embed="rId2"/>
          <a:stretch>
            <a:fillRect/>
          </a:stretch>
        </p:blipFill>
        <p:spPr>
          <a:xfrm>
            <a:off x="0" y="2083653"/>
            <a:ext cx="5629103" cy="3790936"/>
          </a:xfrm>
          <a:prstGeom prst="rect">
            <a:avLst/>
          </a:prstGeom>
        </p:spPr>
      </p:pic>
      <p:sp>
        <p:nvSpPr>
          <p:cNvPr id="5" name="テキスト ボックス 4"/>
          <p:cNvSpPr txBox="1"/>
          <p:nvPr/>
        </p:nvSpPr>
        <p:spPr>
          <a:xfrm>
            <a:off x="81280" y="6036721"/>
            <a:ext cx="6400800" cy="461665"/>
          </a:xfrm>
          <a:prstGeom prst="rect">
            <a:avLst/>
          </a:prstGeom>
          <a:noFill/>
        </p:spPr>
        <p:txBody>
          <a:bodyPr wrap="square" rtlCol="0">
            <a:spAutoFit/>
          </a:bodyPr>
          <a:lstStyle/>
          <a:p>
            <a:r>
              <a:rPr lang="ja-JP" altLang="en-US" sz="2400" dirty="0"/>
              <a:t>各セルは各プロセスが担当する計算領域を表す。</a:t>
            </a:r>
            <a:endParaRPr lang="en-US" altLang="ja-JP" sz="2400" dirty="0"/>
          </a:p>
        </p:txBody>
      </p:sp>
    </p:spTree>
    <p:extLst>
      <p:ext uri="{BB962C8B-B14F-4D97-AF65-F5344CB8AC3E}">
        <p14:creationId xmlns:p14="http://schemas.microsoft.com/office/powerpoint/2010/main" val="2284741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並列計算機における相互作用計算の手順</a:t>
            </a:r>
            <a:br>
              <a:rPr kumimoji="1" lang="en-US" altLang="ja-JP" dirty="0"/>
            </a:br>
            <a:r>
              <a:rPr kumimoji="1" lang="en-US" altLang="ja-JP" dirty="0"/>
              <a:t>(Makino2004, </a:t>
            </a:r>
            <a:r>
              <a:rPr kumimoji="1" lang="en-US" altLang="ja-JP" dirty="0" err="1"/>
              <a:t>Ishiyama</a:t>
            </a:r>
            <a:r>
              <a:rPr kumimoji="1" lang="en-US" altLang="ja-JP" dirty="0"/>
              <a:t> et al.2009)</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a:t>自分が担当する粒子からツリー構造を作る。</a:t>
            </a:r>
            <a:endParaRPr kumimoji="1" lang="en-US" altLang="ja-JP" dirty="0"/>
          </a:p>
          <a:p>
            <a:pPr marL="514350" indent="-514350">
              <a:buFont typeface="+mj-lt"/>
              <a:buAutoNum type="arabicPeriod"/>
            </a:pPr>
            <a:r>
              <a:rPr kumimoji="1" lang="ja-JP" altLang="en-US" dirty="0"/>
              <a:t>ツリー構造を使って相互作用に必要な粒子を</a:t>
            </a:r>
            <a:r>
              <a:rPr lang="ja-JP" altLang="en-US" dirty="0"/>
              <a:t>交換</a:t>
            </a:r>
            <a:r>
              <a:rPr kumimoji="1" lang="ja-JP" altLang="en-US" dirty="0"/>
              <a:t>する。</a:t>
            </a:r>
            <a:endParaRPr kumimoji="1" lang="en-US" altLang="ja-JP" dirty="0"/>
          </a:p>
          <a:p>
            <a:pPr marL="514350" indent="-514350">
              <a:buFont typeface="+mj-lt"/>
              <a:buAutoNum type="arabicPeriod"/>
            </a:pPr>
            <a:r>
              <a:rPr lang="ja-JP" altLang="en-US" dirty="0"/>
              <a:t>送られてきた粒子情報を元にツリーを再構築する。</a:t>
            </a:r>
            <a:endParaRPr lang="en-US" altLang="ja-JP" dirty="0"/>
          </a:p>
          <a:p>
            <a:pPr marL="514350" indent="-514350">
              <a:buFont typeface="+mj-lt"/>
              <a:buAutoNum type="arabicPeriod"/>
            </a:pPr>
            <a:r>
              <a:rPr kumimoji="1" lang="ja-JP" altLang="en-US" dirty="0">
                <a:solidFill>
                  <a:srgbClr val="FF0000"/>
                </a:solidFill>
              </a:rPr>
              <a:t>ツリー法を使って力の計算を行う。</a:t>
            </a:r>
            <a:endParaRPr kumimoji="1" lang="en-US" altLang="ja-JP" dirty="0">
              <a:solidFill>
                <a:srgbClr val="FF0000"/>
              </a:solidFill>
            </a:endParaRPr>
          </a:p>
          <a:p>
            <a:endParaRPr lang="en-US" altLang="ja-JP" dirty="0"/>
          </a:p>
          <a:p>
            <a:r>
              <a:rPr kumimoji="1" lang="en-US" altLang="ja-JP" dirty="0" err="1"/>
              <a:t>TreeForForce</a:t>
            </a:r>
            <a:r>
              <a:rPr lang="en-US" altLang="ja-JP" dirty="0"/>
              <a:t>::</a:t>
            </a:r>
            <a:r>
              <a:rPr lang="en-US" altLang="ja-JP" dirty="0" err="1"/>
              <a:t>calcForceAllAndWriteBack</a:t>
            </a:r>
            <a:r>
              <a:rPr lang="en-US" altLang="ja-JP" dirty="0"/>
              <a:t>()</a:t>
            </a:r>
            <a:r>
              <a:rPr lang="ja-JP" altLang="en-US" dirty="0"/>
              <a:t>で手順</a:t>
            </a:r>
            <a:r>
              <a:rPr lang="en-US" altLang="ja-JP" dirty="0"/>
              <a:t>1-4</a:t>
            </a:r>
            <a:r>
              <a:rPr lang="ja-JP" altLang="en-US" dirty="0"/>
              <a:t>全てが実行される。</a:t>
            </a:r>
            <a:endParaRPr lang="en-US" altLang="ja-JP" dirty="0"/>
          </a:p>
          <a:p>
            <a:r>
              <a:rPr kumimoji="1" lang="en-US" altLang="ja-JP" dirty="0"/>
              <a:t>FDPS</a:t>
            </a:r>
            <a:r>
              <a:rPr kumimoji="1" lang="ja-JP" altLang="en-US" dirty="0"/>
              <a:t>では全ての手順で</a:t>
            </a:r>
            <a:r>
              <a:rPr kumimoji="1" lang="en-US" altLang="ja-JP" dirty="0" err="1"/>
              <a:t>OpenMP</a:t>
            </a:r>
            <a:r>
              <a:rPr kumimoji="1" lang="ja-JP" altLang="en-US" dirty="0"/>
              <a:t>による並列化がされている。</a:t>
            </a:r>
            <a:endParaRPr kumimoji="1" lang="en-US" altLang="ja-JP" dirty="0"/>
          </a:p>
          <a:p>
            <a:pPr marL="0" indent="0">
              <a:buNone/>
            </a:pPr>
            <a:endParaRPr kumimoji="1" lang="en-US" altLang="ja-JP" dirty="0"/>
          </a:p>
          <a:p>
            <a:endParaRPr kumimoji="1" lang="ja-JP" altLang="en-US" dirty="0"/>
          </a:p>
        </p:txBody>
      </p:sp>
    </p:spTree>
    <p:extLst>
      <p:ext uri="{BB962C8B-B14F-4D97-AF65-F5344CB8AC3E}">
        <p14:creationId xmlns:p14="http://schemas.microsoft.com/office/powerpoint/2010/main" val="2110878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FDPS</a:t>
            </a:r>
            <a:r>
              <a:rPr kumimoji="1" lang="ja-JP" altLang="en-US" dirty="0"/>
              <a:t>の実装方針</a:t>
            </a:r>
          </a:p>
        </p:txBody>
      </p:sp>
      <p:sp>
        <p:nvSpPr>
          <p:cNvPr id="3" name="コンテンツ プレースホルダー 2"/>
          <p:cNvSpPr>
            <a:spLocks noGrp="1"/>
          </p:cNvSpPr>
          <p:nvPr>
            <p:ph idx="1"/>
          </p:nvPr>
        </p:nvSpPr>
        <p:spPr/>
        <p:txBody>
          <a:bodyPr/>
          <a:lstStyle/>
          <a:p>
            <a:r>
              <a:rPr kumimoji="1" lang="ja-JP" altLang="en-US" dirty="0"/>
              <a:t>内部実装の言語として</a:t>
            </a:r>
            <a:r>
              <a:rPr kumimoji="1" lang="en-US" altLang="ja-JP" dirty="0"/>
              <a:t>C++</a:t>
            </a:r>
            <a:r>
              <a:rPr kumimoji="1" lang="ja-JP" altLang="en-US" dirty="0"/>
              <a:t>を選択</a:t>
            </a:r>
            <a:endParaRPr kumimoji="1" lang="en-US" altLang="ja-JP" dirty="0"/>
          </a:p>
          <a:p>
            <a:pPr lvl="1"/>
            <a:r>
              <a:rPr lang="ja-JP" altLang="en-US" dirty="0"/>
              <a:t>高い自由度と高い性能を両立させるために</a:t>
            </a:r>
            <a:r>
              <a:rPr lang="en-US" altLang="ja-JP" dirty="0"/>
              <a:t>FDPS</a:t>
            </a:r>
            <a:r>
              <a:rPr lang="ja-JP" altLang="en-US" dirty="0"/>
              <a:t>は</a:t>
            </a:r>
            <a:r>
              <a:rPr lang="en-US" altLang="ja-JP" dirty="0"/>
              <a:t>C++</a:t>
            </a:r>
            <a:r>
              <a:rPr lang="ja-JP" altLang="en-US" dirty="0"/>
              <a:t>のテンプレートライブラリになっている。</a:t>
            </a:r>
            <a:endParaRPr kumimoji="1" lang="en-US" altLang="ja-JP" dirty="0"/>
          </a:p>
          <a:p>
            <a:r>
              <a:rPr lang="ja-JP" altLang="en-US" dirty="0"/>
              <a:t>並列化</a:t>
            </a:r>
            <a:endParaRPr lang="en-US" altLang="ja-JP" dirty="0"/>
          </a:p>
          <a:p>
            <a:pPr lvl="1"/>
            <a:r>
              <a:rPr lang="ja-JP" altLang="en-US" dirty="0"/>
              <a:t>分散メモリー環境</a:t>
            </a:r>
            <a:r>
              <a:rPr lang="en-US" altLang="ja-JP" dirty="0"/>
              <a:t>(</a:t>
            </a:r>
            <a:r>
              <a:rPr lang="ja-JP" altLang="en-US" dirty="0"/>
              <a:t>ノード間</a:t>
            </a:r>
            <a:r>
              <a:rPr lang="en-US" altLang="ja-JP" dirty="0"/>
              <a:t>):MPI</a:t>
            </a:r>
          </a:p>
          <a:p>
            <a:pPr lvl="1"/>
            <a:r>
              <a:rPr lang="ja-JP" altLang="en-US" dirty="0"/>
              <a:t>共有メモリー環境</a:t>
            </a:r>
            <a:r>
              <a:rPr lang="en-US" altLang="ja-JP" dirty="0"/>
              <a:t>(</a:t>
            </a:r>
            <a:r>
              <a:rPr lang="ja-JP" altLang="en-US" dirty="0"/>
              <a:t>ノード内</a:t>
            </a:r>
            <a:r>
              <a:rPr lang="en-US" altLang="ja-JP" dirty="0"/>
              <a:t>):</a:t>
            </a:r>
            <a:r>
              <a:rPr lang="en-US" altLang="ja-JP" dirty="0" err="1"/>
              <a:t>OpenMP</a:t>
            </a:r>
            <a:endParaRPr lang="en-US" altLang="ja-JP" dirty="0"/>
          </a:p>
          <a:p>
            <a:pPr lvl="2"/>
            <a:r>
              <a:rPr kumimoji="1" lang="en-US" altLang="ja-JP" dirty="0"/>
              <a:t>FDPS</a:t>
            </a:r>
            <a:r>
              <a:rPr lang="ja-JP" altLang="en-US" dirty="0" err="1"/>
              <a:t>が</a:t>
            </a:r>
            <a:r>
              <a:rPr kumimoji="1" lang="ja-JP" altLang="en-US" dirty="0" err="1"/>
              <a:t>提</a:t>
            </a:r>
            <a:r>
              <a:rPr kumimoji="1" lang="ja-JP" altLang="en-US" dirty="0"/>
              <a:t>供する</a:t>
            </a:r>
            <a:r>
              <a:rPr kumimoji="1" lang="en-US" altLang="ja-JP" dirty="0"/>
              <a:t>API</a:t>
            </a:r>
            <a:r>
              <a:rPr kumimoji="1" lang="ja-JP" altLang="en-US" dirty="0"/>
              <a:t>は並列化されており、ユーザー</a:t>
            </a:r>
            <a:r>
              <a:rPr lang="ja-JP" altLang="en-US" dirty="0"/>
              <a:t>は並列化を意識してコードを書く必要がない。</a:t>
            </a:r>
            <a:endParaRPr kumimoji="1" lang="en-US" altLang="ja-JP" dirty="0"/>
          </a:p>
          <a:p>
            <a:endParaRPr kumimoji="1" lang="ja-JP" altLang="en-US" dirty="0"/>
          </a:p>
        </p:txBody>
      </p:sp>
    </p:spTree>
    <p:extLst>
      <p:ext uri="{BB962C8B-B14F-4D97-AF65-F5344CB8AC3E}">
        <p14:creationId xmlns:p14="http://schemas.microsoft.com/office/powerpoint/2010/main" val="3158071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FDPS</a:t>
            </a:r>
            <a:r>
              <a:rPr kumimoji="1" lang="ja-JP" altLang="en-US" dirty="0"/>
              <a:t>を用いた粒子シミュレーションの流れ</a:t>
            </a:r>
          </a:p>
        </p:txBody>
      </p:sp>
      <p:sp>
        <p:nvSpPr>
          <p:cNvPr id="3" name="コンテンツ プレースホルダー 2"/>
          <p:cNvSpPr>
            <a:spLocks noGrp="1"/>
          </p:cNvSpPr>
          <p:nvPr>
            <p:ph idx="1"/>
          </p:nvPr>
        </p:nvSpPr>
        <p:spPr/>
        <p:txBody>
          <a:bodyPr>
            <a:normAutofit fontScale="92500" lnSpcReduction="20000"/>
          </a:bodyPr>
          <a:lstStyle/>
          <a:p>
            <a:pPr marL="514350" indent="-514350">
              <a:buFont typeface="+mj-lt"/>
              <a:buAutoNum type="arabicPeriod"/>
            </a:pPr>
            <a:r>
              <a:rPr kumimoji="1" lang="ja-JP" altLang="en-US" dirty="0"/>
              <a:t>計算領域全体を分割する。</a:t>
            </a:r>
            <a:endParaRPr kumimoji="1" lang="en-US" altLang="ja-JP" dirty="0"/>
          </a:p>
          <a:p>
            <a:pPr marL="514350" indent="-514350">
              <a:buFont typeface="+mj-lt"/>
              <a:buAutoNum type="arabicPeriod"/>
            </a:pPr>
            <a:r>
              <a:rPr lang="ja-JP" altLang="en-US" dirty="0"/>
              <a:t>計算領域に合わせて粒子を再配置する。</a:t>
            </a:r>
            <a:endParaRPr lang="en-US" altLang="ja-JP" dirty="0"/>
          </a:p>
          <a:p>
            <a:pPr marL="514350" indent="-514350">
              <a:buFont typeface="+mj-lt"/>
              <a:buAutoNum type="arabicPeriod"/>
            </a:pPr>
            <a:r>
              <a:rPr kumimoji="1" lang="ja-JP" altLang="en-US" dirty="0"/>
              <a:t>各プロセスが担当する粒子への相互作用を計算する。</a:t>
            </a:r>
            <a:endParaRPr kumimoji="1" lang="en-US" altLang="ja-JP" dirty="0"/>
          </a:p>
          <a:p>
            <a:pPr marL="514350" indent="-514350">
              <a:buFont typeface="+mj-lt"/>
              <a:buAutoNum type="arabicPeriod"/>
            </a:pPr>
            <a:r>
              <a:rPr lang="ja-JP" altLang="en-US" dirty="0"/>
              <a:t>相互作用の結果を使って粒子の情報を更新する。</a:t>
            </a:r>
            <a:endParaRPr lang="en-US" altLang="ja-JP" dirty="0"/>
          </a:p>
          <a:p>
            <a:endParaRPr kumimoji="1" lang="en-US" altLang="ja-JP" dirty="0"/>
          </a:p>
          <a:p>
            <a:r>
              <a:rPr lang="en-US" altLang="ja-JP" dirty="0"/>
              <a:t>FDPS</a:t>
            </a:r>
            <a:r>
              <a:rPr lang="ja-JP" altLang="en-US" dirty="0"/>
              <a:t>は手順</a:t>
            </a:r>
            <a:r>
              <a:rPr lang="en-US" altLang="ja-JP" dirty="0"/>
              <a:t>1,2,3</a:t>
            </a:r>
            <a:r>
              <a:rPr lang="ja-JP" altLang="en-US" dirty="0"/>
              <a:t>を担当。</a:t>
            </a:r>
            <a:endParaRPr lang="en-US" altLang="ja-JP" dirty="0"/>
          </a:p>
          <a:p>
            <a:r>
              <a:rPr lang="ja-JP" altLang="en-US" dirty="0"/>
              <a:t>手順</a:t>
            </a:r>
            <a:r>
              <a:rPr lang="en-US" altLang="ja-JP" dirty="0"/>
              <a:t>1,2,3</a:t>
            </a:r>
            <a:r>
              <a:rPr lang="ja-JP" altLang="en-US" dirty="0"/>
              <a:t>に対応したクラスがある。</a:t>
            </a:r>
            <a:endParaRPr lang="en-US" altLang="ja-JP" dirty="0"/>
          </a:p>
          <a:p>
            <a:pPr lvl="1"/>
            <a:r>
              <a:rPr lang="en-US" altLang="ja-JP" dirty="0" err="1"/>
              <a:t>DomainInfo</a:t>
            </a:r>
            <a:r>
              <a:rPr lang="ja-JP" altLang="en-US" dirty="0"/>
              <a:t>クラス</a:t>
            </a:r>
            <a:r>
              <a:rPr lang="en-US" altLang="ja-JP" dirty="0"/>
              <a:t>: </a:t>
            </a:r>
            <a:r>
              <a:rPr lang="ja-JP" altLang="en-US" dirty="0"/>
              <a:t>領域のデータを持ち、領域分割を行う。</a:t>
            </a:r>
            <a:endParaRPr lang="en-US" altLang="ja-JP" dirty="0"/>
          </a:p>
          <a:p>
            <a:pPr lvl="1"/>
            <a:r>
              <a:rPr lang="en-US" altLang="ja-JP" dirty="0" err="1"/>
              <a:t>ParticleSystem</a:t>
            </a:r>
            <a:r>
              <a:rPr lang="ja-JP" altLang="en-US" dirty="0"/>
              <a:t>クラス</a:t>
            </a:r>
            <a:r>
              <a:rPr lang="en-US" altLang="ja-JP" dirty="0"/>
              <a:t>: </a:t>
            </a:r>
            <a:r>
              <a:rPr lang="ja-JP" altLang="en-US" dirty="0"/>
              <a:t>粒子のデータを持ち、粒子交換を行う。</a:t>
            </a:r>
            <a:endParaRPr lang="en-US" altLang="ja-JP" dirty="0"/>
          </a:p>
          <a:p>
            <a:pPr lvl="1"/>
            <a:r>
              <a:rPr lang="en-US" altLang="ja-JP" dirty="0" err="1"/>
              <a:t>TreeForForce</a:t>
            </a:r>
            <a:r>
              <a:rPr lang="ja-JP" altLang="en-US" dirty="0"/>
              <a:t>クラス</a:t>
            </a:r>
            <a:r>
              <a:rPr lang="en-US" altLang="ja-JP" dirty="0"/>
              <a:t>: </a:t>
            </a:r>
            <a:r>
              <a:rPr lang="ja-JP" altLang="en-US" dirty="0"/>
              <a:t>相互作用の計算を行う。</a:t>
            </a:r>
            <a:endParaRPr lang="en-US" altLang="ja-JP" dirty="0"/>
          </a:p>
          <a:p>
            <a:pPr lvl="1"/>
            <a:r>
              <a:rPr lang="ja-JP" altLang="en-US" dirty="0"/>
              <a:t>ユーザーはこれらのクラスにテンプレート引数として粒子クラスを与え実体を作り、メンバ関数を呼び出すことでそれぞれの処理を行う。</a:t>
            </a:r>
            <a:endParaRPr lang="en-US" altLang="ja-JP" dirty="0"/>
          </a:p>
        </p:txBody>
      </p:sp>
    </p:spTree>
    <p:extLst>
      <p:ext uri="{BB962C8B-B14F-4D97-AF65-F5344CB8AC3E}">
        <p14:creationId xmlns:p14="http://schemas.microsoft.com/office/powerpoint/2010/main" val="3911301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FDPS</a:t>
            </a:r>
            <a:r>
              <a:rPr kumimoji="1" lang="ja-JP" altLang="en-US" dirty="0"/>
              <a:t>を用いた粒子シミュレーションの流れ</a:t>
            </a:r>
          </a:p>
        </p:txBody>
      </p:sp>
      <p:sp>
        <p:nvSpPr>
          <p:cNvPr id="3" name="コンテンツ プレースホルダー 2"/>
          <p:cNvSpPr>
            <a:spLocks noGrp="1"/>
          </p:cNvSpPr>
          <p:nvPr>
            <p:ph idx="1"/>
          </p:nvPr>
        </p:nvSpPr>
        <p:spPr/>
        <p:txBody>
          <a:bodyPr>
            <a:normAutofit/>
          </a:bodyPr>
          <a:lstStyle/>
          <a:p>
            <a:pPr marL="514350" indent="-514350">
              <a:buFont typeface="+mj-lt"/>
              <a:buAutoNum type="arabicPeriod"/>
            </a:pPr>
            <a:r>
              <a:rPr kumimoji="1" lang="ja-JP" altLang="en-US" dirty="0"/>
              <a:t>計算領域全体を分割する。</a:t>
            </a:r>
            <a:endParaRPr kumimoji="1" lang="en-US" altLang="ja-JP" dirty="0"/>
          </a:p>
          <a:p>
            <a:pPr marL="514350" indent="-514350">
              <a:buFont typeface="+mj-lt"/>
              <a:buAutoNum type="arabicPeriod"/>
            </a:pPr>
            <a:r>
              <a:rPr lang="ja-JP" altLang="en-US" dirty="0"/>
              <a:t>計算領域に合わせて粒子を再配置する。</a:t>
            </a:r>
            <a:endParaRPr lang="en-US" altLang="ja-JP" dirty="0"/>
          </a:p>
          <a:p>
            <a:pPr marL="514350" indent="-514350">
              <a:buFont typeface="+mj-lt"/>
              <a:buAutoNum type="arabicPeriod"/>
            </a:pPr>
            <a:r>
              <a:rPr kumimoji="1" lang="ja-JP" altLang="en-US" dirty="0"/>
              <a:t>各プロセスが担当する粒子への相互作用を計算する。</a:t>
            </a:r>
            <a:endParaRPr kumimoji="1" lang="en-US" altLang="ja-JP" dirty="0"/>
          </a:p>
          <a:p>
            <a:pPr marL="514350" indent="-514350">
              <a:buFont typeface="+mj-lt"/>
              <a:buAutoNum type="arabicPeriod"/>
            </a:pPr>
            <a:r>
              <a:rPr lang="ja-JP" altLang="en-US" dirty="0"/>
              <a:t>相互作用の結果を使って粒子の情報を更新する。</a:t>
            </a:r>
            <a:endParaRPr lang="en-US" altLang="ja-JP" dirty="0"/>
          </a:p>
          <a:p>
            <a:endParaRPr lang="en-US" altLang="ja-JP" dirty="0"/>
          </a:p>
          <a:p>
            <a:r>
              <a:rPr kumimoji="1" lang="en-US" altLang="ja-JP" dirty="0"/>
              <a:t>Ver4.0</a:t>
            </a:r>
            <a:r>
              <a:rPr kumimoji="1" lang="ja-JP" altLang="en-US" dirty="0"/>
              <a:t>以降では、木構造や相互作用リストを再利用する</a:t>
            </a:r>
            <a:r>
              <a:rPr lang="ja-JP" altLang="en-US" dirty="0"/>
              <a:t>機能を実装</a:t>
            </a:r>
            <a:endParaRPr lang="en-US" altLang="ja-JP" dirty="0"/>
          </a:p>
          <a:p>
            <a:pPr lvl="1"/>
            <a:r>
              <a:rPr lang="ja-JP" altLang="en-US" dirty="0"/>
              <a:t>再利用中は手順１、２と３の一部を計算する必要がない。</a:t>
            </a:r>
            <a:endParaRPr lang="en-US" altLang="ja-JP" dirty="0"/>
          </a:p>
          <a:p>
            <a:pPr lvl="1"/>
            <a:r>
              <a:rPr lang="en-US" altLang="ja-JP" dirty="0"/>
              <a:t>SPH</a:t>
            </a:r>
            <a:r>
              <a:rPr lang="ja-JP" altLang="en-US" dirty="0"/>
              <a:t>法や</a:t>
            </a:r>
            <a:r>
              <a:rPr lang="en-US" altLang="ja-JP" dirty="0"/>
              <a:t>MD</a:t>
            </a:r>
            <a:r>
              <a:rPr lang="ja-JP" altLang="en-US" dirty="0"/>
              <a:t>計算等で高速に計算が可能。</a:t>
            </a:r>
            <a:endParaRPr lang="en-US" altLang="ja-JP" dirty="0"/>
          </a:p>
        </p:txBody>
      </p:sp>
    </p:spTree>
    <p:extLst>
      <p:ext uri="{BB962C8B-B14F-4D97-AF65-F5344CB8AC3E}">
        <p14:creationId xmlns:p14="http://schemas.microsoft.com/office/powerpoint/2010/main" val="802729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FDPS</a:t>
            </a:r>
            <a:r>
              <a:rPr kumimoji="1" lang="ja-JP" altLang="en-US" dirty="0"/>
              <a:t>を用いた粒子シミュレーションの流れ</a:t>
            </a:r>
          </a:p>
        </p:txBody>
      </p:sp>
      <p:sp>
        <p:nvSpPr>
          <p:cNvPr id="3" name="コンテンツ プレースホルダー 2"/>
          <p:cNvSpPr>
            <a:spLocks noGrp="1"/>
          </p:cNvSpPr>
          <p:nvPr>
            <p:ph idx="1"/>
          </p:nvPr>
        </p:nvSpPr>
        <p:spPr/>
        <p:txBody>
          <a:bodyPr>
            <a:normAutofit fontScale="92500" lnSpcReduction="20000"/>
          </a:bodyPr>
          <a:lstStyle/>
          <a:p>
            <a:pPr marL="514350" indent="-514350">
              <a:buFont typeface="+mj-lt"/>
              <a:buAutoNum type="arabicPeriod"/>
            </a:pPr>
            <a:r>
              <a:rPr kumimoji="1" lang="ja-JP" altLang="en-US" dirty="0">
                <a:solidFill>
                  <a:srgbClr val="FF0000"/>
                </a:solidFill>
              </a:rPr>
              <a:t>計算領域全体を分割する。</a:t>
            </a:r>
            <a:endParaRPr kumimoji="1" lang="en-US" altLang="ja-JP" dirty="0">
              <a:solidFill>
                <a:srgbClr val="FF0000"/>
              </a:solidFill>
            </a:endParaRPr>
          </a:p>
          <a:p>
            <a:pPr marL="514350" indent="-514350">
              <a:buFont typeface="+mj-lt"/>
              <a:buAutoNum type="arabicPeriod"/>
            </a:pPr>
            <a:r>
              <a:rPr lang="ja-JP" altLang="en-US" dirty="0">
                <a:solidFill>
                  <a:srgbClr val="FF0000"/>
                </a:solidFill>
              </a:rPr>
              <a:t>計算領域に合わせて粒子を再配置する。</a:t>
            </a:r>
            <a:endParaRPr lang="en-US" altLang="ja-JP" dirty="0">
              <a:solidFill>
                <a:srgbClr val="FF0000"/>
              </a:solidFill>
            </a:endParaRPr>
          </a:p>
          <a:p>
            <a:pPr marL="514350" indent="-514350">
              <a:buFont typeface="+mj-lt"/>
              <a:buAutoNum type="arabicPeriod"/>
            </a:pPr>
            <a:r>
              <a:rPr kumimoji="1" lang="ja-JP" altLang="en-US" dirty="0"/>
              <a:t>各プロセスが担当する粒子への相互作用を計算する。</a:t>
            </a:r>
            <a:endParaRPr kumimoji="1" lang="en-US" altLang="ja-JP" dirty="0"/>
          </a:p>
          <a:p>
            <a:pPr marL="514350" indent="-514350">
              <a:buFont typeface="+mj-lt"/>
              <a:buAutoNum type="arabicPeriod"/>
            </a:pPr>
            <a:r>
              <a:rPr lang="ja-JP" altLang="en-US" dirty="0"/>
              <a:t>相互作用の結果を使って粒子の情報を更新する。</a:t>
            </a:r>
            <a:endParaRPr lang="en-US" altLang="ja-JP" dirty="0"/>
          </a:p>
          <a:p>
            <a:endParaRPr kumimoji="1" lang="en-US" altLang="ja-JP" dirty="0"/>
          </a:p>
          <a:p>
            <a:r>
              <a:rPr lang="en-US" altLang="ja-JP" dirty="0"/>
              <a:t>FDPS</a:t>
            </a:r>
            <a:r>
              <a:rPr lang="ja-JP" altLang="en-US" dirty="0"/>
              <a:t>は手順</a:t>
            </a:r>
            <a:r>
              <a:rPr lang="en-US" altLang="ja-JP" dirty="0"/>
              <a:t>1,2,3</a:t>
            </a:r>
            <a:r>
              <a:rPr lang="ja-JP" altLang="en-US" dirty="0"/>
              <a:t>を担当。</a:t>
            </a:r>
            <a:endParaRPr lang="en-US" altLang="ja-JP" dirty="0"/>
          </a:p>
          <a:p>
            <a:r>
              <a:rPr lang="ja-JP" altLang="en-US" dirty="0"/>
              <a:t>手順</a:t>
            </a:r>
            <a:r>
              <a:rPr lang="en-US" altLang="ja-JP" dirty="0"/>
              <a:t>1,2,3</a:t>
            </a:r>
            <a:r>
              <a:rPr lang="ja-JP" altLang="en-US" dirty="0"/>
              <a:t>に対応したクラスがある。</a:t>
            </a:r>
            <a:endParaRPr lang="en-US" altLang="ja-JP" dirty="0"/>
          </a:p>
          <a:p>
            <a:pPr lvl="1"/>
            <a:r>
              <a:rPr lang="en-US" altLang="ja-JP" dirty="0" err="1">
                <a:solidFill>
                  <a:srgbClr val="FF0000"/>
                </a:solidFill>
              </a:rPr>
              <a:t>DomainInfo</a:t>
            </a:r>
            <a:r>
              <a:rPr lang="ja-JP" altLang="en-US" dirty="0">
                <a:solidFill>
                  <a:srgbClr val="FF0000"/>
                </a:solidFill>
              </a:rPr>
              <a:t>クラス</a:t>
            </a:r>
            <a:r>
              <a:rPr lang="en-US" altLang="ja-JP" dirty="0">
                <a:solidFill>
                  <a:srgbClr val="FF0000"/>
                </a:solidFill>
              </a:rPr>
              <a:t>: </a:t>
            </a:r>
            <a:r>
              <a:rPr lang="ja-JP" altLang="en-US" dirty="0">
                <a:solidFill>
                  <a:srgbClr val="FF0000"/>
                </a:solidFill>
              </a:rPr>
              <a:t>領域のデータを持ち、領域分割を行う。</a:t>
            </a:r>
            <a:endParaRPr lang="en-US" altLang="ja-JP" dirty="0">
              <a:solidFill>
                <a:srgbClr val="FF0000"/>
              </a:solidFill>
            </a:endParaRPr>
          </a:p>
          <a:p>
            <a:pPr lvl="1"/>
            <a:r>
              <a:rPr lang="en-US" altLang="ja-JP" dirty="0" err="1">
                <a:solidFill>
                  <a:srgbClr val="FF0000"/>
                </a:solidFill>
              </a:rPr>
              <a:t>ParticleSystem</a:t>
            </a:r>
            <a:r>
              <a:rPr lang="ja-JP" altLang="en-US" dirty="0">
                <a:solidFill>
                  <a:srgbClr val="FF0000"/>
                </a:solidFill>
              </a:rPr>
              <a:t>クラス</a:t>
            </a:r>
            <a:r>
              <a:rPr lang="en-US" altLang="ja-JP" dirty="0">
                <a:solidFill>
                  <a:srgbClr val="FF0000"/>
                </a:solidFill>
              </a:rPr>
              <a:t>: </a:t>
            </a:r>
            <a:r>
              <a:rPr lang="ja-JP" altLang="en-US" dirty="0">
                <a:solidFill>
                  <a:srgbClr val="FF0000"/>
                </a:solidFill>
              </a:rPr>
              <a:t>粒子のデータを持ち、粒子交換を行う。</a:t>
            </a:r>
            <a:endParaRPr lang="en-US" altLang="ja-JP" dirty="0">
              <a:solidFill>
                <a:srgbClr val="FF0000"/>
              </a:solidFill>
            </a:endParaRPr>
          </a:p>
          <a:p>
            <a:pPr lvl="1"/>
            <a:r>
              <a:rPr lang="en-US" altLang="ja-JP" dirty="0" err="1"/>
              <a:t>TreeForForce</a:t>
            </a:r>
            <a:r>
              <a:rPr lang="ja-JP" altLang="en-US" dirty="0"/>
              <a:t>クラス</a:t>
            </a:r>
            <a:r>
              <a:rPr lang="en-US" altLang="ja-JP" dirty="0"/>
              <a:t>: </a:t>
            </a:r>
            <a:r>
              <a:rPr lang="ja-JP" altLang="en-US" dirty="0"/>
              <a:t>相互作用の計算を行う。</a:t>
            </a:r>
            <a:endParaRPr lang="en-US" altLang="ja-JP" dirty="0"/>
          </a:p>
          <a:p>
            <a:pPr lvl="1"/>
            <a:r>
              <a:rPr lang="ja-JP" altLang="en-US" dirty="0"/>
              <a:t>ユーザーはこれらのクラスにテンプレート引数として粒子クラスを与え実体を作り、メンバ関数を呼び出すことでそれぞれの処理を行う。</a:t>
            </a:r>
            <a:endParaRPr lang="en-US" altLang="ja-JP" dirty="0"/>
          </a:p>
        </p:txBody>
      </p:sp>
    </p:spTree>
    <p:extLst>
      <p:ext uri="{BB962C8B-B14F-4D97-AF65-F5344CB8AC3E}">
        <p14:creationId xmlns:p14="http://schemas.microsoft.com/office/powerpoint/2010/main" val="823448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領域分割</a:t>
            </a:r>
            <a:r>
              <a:rPr lang="ja-JP" altLang="en-US" dirty="0"/>
              <a:t>と粒子交換</a:t>
            </a:r>
            <a:endParaRPr kumimoji="1" lang="ja-JP" altLang="en-US" dirty="0"/>
          </a:p>
        </p:txBody>
      </p:sp>
      <p:sp>
        <p:nvSpPr>
          <p:cNvPr id="3" name="コンテンツ プレースホルダー 2"/>
          <p:cNvSpPr>
            <a:spLocks noGrp="1"/>
          </p:cNvSpPr>
          <p:nvPr>
            <p:ph idx="1"/>
          </p:nvPr>
        </p:nvSpPr>
        <p:spPr>
          <a:xfrm>
            <a:off x="5490857" y="1825625"/>
            <a:ext cx="6100508" cy="4351338"/>
          </a:xfrm>
        </p:spPr>
        <p:txBody>
          <a:bodyPr>
            <a:normAutofit fontScale="92500" lnSpcReduction="10000"/>
          </a:bodyPr>
          <a:lstStyle/>
          <a:p>
            <a:r>
              <a:rPr kumimoji="1" lang="en-US" altLang="ja-JP" dirty="0"/>
              <a:t>FDPS</a:t>
            </a:r>
            <a:r>
              <a:rPr kumimoji="1" lang="ja-JP" altLang="en-US" dirty="0"/>
              <a:t>では領域の分割に</a:t>
            </a:r>
            <a:r>
              <a:rPr kumimoji="1" lang="en-US" altLang="ja-JP" dirty="0"/>
              <a:t>Multi-Section</a:t>
            </a:r>
            <a:r>
              <a:rPr kumimoji="1" lang="ja-JP" altLang="en-US" dirty="0"/>
              <a:t>法を採用</a:t>
            </a:r>
            <a:r>
              <a:rPr kumimoji="1" lang="en-US" altLang="ja-JP" dirty="0"/>
              <a:t>(Makino2004)</a:t>
            </a:r>
          </a:p>
          <a:p>
            <a:pPr marL="914400" lvl="1" indent="-457200">
              <a:buFont typeface="+mj-lt"/>
              <a:buAutoNum type="arabicPeriod"/>
            </a:pPr>
            <a:r>
              <a:rPr lang="en-US" altLang="ja-JP" dirty="0"/>
              <a:t>x</a:t>
            </a:r>
            <a:r>
              <a:rPr lang="ja-JP" altLang="en-US" dirty="0"/>
              <a:t>軸方向にそって分割</a:t>
            </a:r>
            <a:endParaRPr lang="en-US" altLang="ja-JP" dirty="0"/>
          </a:p>
          <a:p>
            <a:pPr marL="914400" lvl="1" indent="-457200">
              <a:buFont typeface="+mj-lt"/>
              <a:buAutoNum type="arabicPeriod"/>
            </a:pPr>
            <a:r>
              <a:rPr kumimoji="1" lang="en-US" altLang="ja-JP" dirty="0"/>
              <a:t>y</a:t>
            </a:r>
            <a:r>
              <a:rPr kumimoji="1" lang="ja-JP" altLang="en-US" dirty="0"/>
              <a:t>軸方向にそって分割</a:t>
            </a:r>
            <a:endParaRPr kumimoji="1" lang="en-US" altLang="ja-JP" dirty="0"/>
          </a:p>
          <a:p>
            <a:pPr marL="914400" lvl="1" indent="-457200">
              <a:buFont typeface="+mj-lt"/>
              <a:buAutoNum type="arabicPeriod"/>
            </a:pPr>
            <a:r>
              <a:rPr lang="en-US" altLang="ja-JP" dirty="0"/>
              <a:t>z</a:t>
            </a:r>
            <a:r>
              <a:rPr lang="ja-JP" altLang="en-US" dirty="0"/>
              <a:t>軸方向にそって分割</a:t>
            </a:r>
            <a:endParaRPr kumimoji="1" lang="en-US" altLang="ja-JP" dirty="0"/>
          </a:p>
          <a:p>
            <a:pPr lvl="1"/>
            <a:r>
              <a:rPr lang="ja-JP" altLang="en-US" dirty="0"/>
              <a:t>プロセス数が</a:t>
            </a:r>
            <a:r>
              <a:rPr lang="en-US" altLang="ja-JP" dirty="0"/>
              <a:t>2</a:t>
            </a:r>
            <a:r>
              <a:rPr lang="ja-JP" altLang="en-US" dirty="0"/>
              <a:t>のべき乗であることを要求しない。</a:t>
            </a:r>
            <a:endParaRPr kumimoji="1" lang="en-US" altLang="ja-JP" dirty="0"/>
          </a:p>
          <a:p>
            <a:pPr lvl="1"/>
            <a:r>
              <a:rPr lang="ja-JP" altLang="en-US" dirty="0"/>
              <a:t>領域は各プロセスからサンプルした粒子を使って計算負荷が均等になる様に決める。</a:t>
            </a:r>
            <a:endParaRPr lang="en-US" altLang="ja-JP" dirty="0"/>
          </a:p>
          <a:p>
            <a:pPr lvl="1"/>
            <a:r>
              <a:rPr lang="en-US" altLang="ja-JP" dirty="0"/>
              <a:t>API</a:t>
            </a:r>
            <a:r>
              <a:rPr lang="ja-JP" altLang="en-US" dirty="0"/>
              <a:t>は</a:t>
            </a:r>
            <a:r>
              <a:rPr lang="en-US" altLang="ja-JP" dirty="0" err="1"/>
              <a:t>DomainInfo</a:t>
            </a:r>
            <a:r>
              <a:rPr lang="en-US" altLang="ja-JP" dirty="0"/>
              <a:t>::</a:t>
            </a:r>
            <a:r>
              <a:rPr lang="en-US" altLang="ja-JP" dirty="0" err="1"/>
              <a:t>decomposeDomainAll</a:t>
            </a:r>
            <a:r>
              <a:rPr lang="en-US" altLang="ja-JP" dirty="0"/>
              <a:t>()</a:t>
            </a:r>
          </a:p>
          <a:p>
            <a:r>
              <a:rPr lang="ja-JP" altLang="en-US" dirty="0"/>
              <a:t>新しい領域に合わせて粒子の交換を行う。</a:t>
            </a:r>
            <a:endParaRPr lang="en-US" altLang="ja-JP" dirty="0"/>
          </a:p>
          <a:p>
            <a:pPr lvl="1"/>
            <a:r>
              <a:rPr lang="en-US" altLang="ja-JP" dirty="0"/>
              <a:t>API</a:t>
            </a:r>
            <a:r>
              <a:rPr lang="ja-JP" altLang="en-US" dirty="0"/>
              <a:t>は</a:t>
            </a:r>
            <a:r>
              <a:rPr lang="en-US" altLang="ja-JP" dirty="0" err="1"/>
              <a:t>ParticleSystem</a:t>
            </a:r>
            <a:r>
              <a:rPr lang="en-US" altLang="ja-JP" dirty="0"/>
              <a:t>::</a:t>
            </a:r>
            <a:r>
              <a:rPr lang="en-US" altLang="ja-JP" dirty="0" err="1"/>
              <a:t>exchangeParticle</a:t>
            </a:r>
            <a:r>
              <a:rPr lang="en-US" altLang="ja-JP" dirty="0"/>
              <a:t>()</a:t>
            </a:r>
          </a:p>
        </p:txBody>
      </p:sp>
      <p:pic>
        <p:nvPicPr>
          <p:cNvPr id="4" name="図 3"/>
          <p:cNvPicPr>
            <a:picLocks noChangeAspect="1"/>
          </p:cNvPicPr>
          <p:nvPr/>
        </p:nvPicPr>
        <p:blipFill>
          <a:blip r:embed="rId2"/>
          <a:stretch>
            <a:fillRect/>
          </a:stretch>
        </p:blipFill>
        <p:spPr>
          <a:xfrm>
            <a:off x="370681" y="1341023"/>
            <a:ext cx="5120176" cy="5120500"/>
          </a:xfrm>
          <a:prstGeom prst="rect">
            <a:avLst/>
          </a:prstGeom>
        </p:spPr>
      </p:pic>
    </p:spTree>
    <p:extLst>
      <p:ext uri="{BB962C8B-B14F-4D97-AF65-F5344CB8AC3E}">
        <p14:creationId xmlns:p14="http://schemas.microsoft.com/office/powerpoint/2010/main" val="3900719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FDPS</a:t>
            </a:r>
            <a:r>
              <a:rPr kumimoji="1" lang="ja-JP" altLang="en-US" dirty="0"/>
              <a:t>を用いた粒子シミュレーションの流れ</a:t>
            </a:r>
          </a:p>
        </p:txBody>
      </p:sp>
      <p:sp>
        <p:nvSpPr>
          <p:cNvPr id="3" name="コンテンツ プレースホルダー 2"/>
          <p:cNvSpPr>
            <a:spLocks noGrp="1"/>
          </p:cNvSpPr>
          <p:nvPr>
            <p:ph idx="1"/>
          </p:nvPr>
        </p:nvSpPr>
        <p:spPr/>
        <p:txBody>
          <a:bodyPr>
            <a:normAutofit fontScale="92500" lnSpcReduction="20000"/>
          </a:bodyPr>
          <a:lstStyle/>
          <a:p>
            <a:pPr marL="514350" indent="-514350">
              <a:buFont typeface="+mj-lt"/>
              <a:buAutoNum type="arabicPeriod"/>
            </a:pPr>
            <a:r>
              <a:rPr kumimoji="1" lang="ja-JP" altLang="en-US" dirty="0"/>
              <a:t>計算領域全体を分割する。</a:t>
            </a:r>
            <a:endParaRPr kumimoji="1" lang="en-US" altLang="ja-JP" dirty="0"/>
          </a:p>
          <a:p>
            <a:pPr marL="514350" indent="-514350">
              <a:buFont typeface="+mj-lt"/>
              <a:buAutoNum type="arabicPeriod"/>
            </a:pPr>
            <a:r>
              <a:rPr lang="ja-JP" altLang="en-US" dirty="0"/>
              <a:t>計算領域に合わせて粒子を再配置する。</a:t>
            </a:r>
            <a:endParaRPr lang="en-US" altLang="ja-JP" dirty="0"/>
          </a:p>
          <a:p>
            <a:pPr marL="514350" indent="-514350">
              <a:buFont typeface="+mj-lt"/>
              <a:buAutoNum type="arabicPeriod"/>
            </a:pPr>
            <a:r>
              <a:rPr kumimoji="1" lang="ja-JP" altLang="en-US" dirty="0">
                <a:solidFill>
                  <a:srgbClr val="FF0000"/>
                </a:solidFill>
              </a:rPr>
              <a:t>各プロセスが担当する粒子への相互作用を計算する。</a:t>
            </a:r>
            <a:endParaRPr kumimoji="1" lang="en-US" altLang="ja-JP" dirty="0">
              <a:solidFill>
                <a:srgbClr val="FF0000"/>
              </a:solidFill>
            </a:endParaRPr>
          </a:p>
          <a:p>
            <a:pPr marL="514350" indent="-514350">
              <a:buFont typeface="+mj-lt"/>
              <a:buAutoNum type="arabicPeriod"/>
            </a:pPr>
            <a:r>
              <a:rPr lang="ja-JP" altLang="en-US" dirty="0"/>
              <a:t>相互作用の結果を使って粒子の情報を更新する。</a:t>
            </a:r>
            <a:endParaRPr lang="en-US" altLang="ja-JP" dirty="0"/>
          </a:p>
          <a:p>
            <a:endParaRPr kumimoji="1" lang="en-US" altLang="ja-JP" dirty="0"/>
          </a:p>
          <a:p>
            <a:r>
              <a:rPr lang="en-US" altLang="ja-JP" dirty="0"/>
              <a:t>FDPS</a:t>
            </a:r>
            <a:r>
              <a:rPr lang="ja-JP" altLang="en-US" dirty="0"/>
              <a:t>は手順</a:t>
            </a:r>
            <a:r>
              <a:rPr lang="en-US" altLang="ja-JP" dirty="0"/>
              <a:t>1,2,3</a:t>
            </a:r>
            <a:r>
              <a:rPr lang="ja-JP" altLang="en-US" dirty="0"/>
              <a:t>を担当。</a:t>
            </a:r>
            <a:endParaRPr lang="en-US" altLang="ja-JP" dirty="0"/>
          </a:p>
          <a:p>
            <a:r>
              <a:rPr lang="ja-JP" altLang="en-US" dirty="0"/>
              <a:t>手順</a:t>
            </a:r>
            <a:r>
              <a:rPr lang="en-US" altLang="ja-JP" dirty="0"/>
              <a:t>1,2,3</a:t>
            </a:r>
            <a:r>
              <a:rPr lang="ja-JP" altLang="en-US" dirty="0"/>
              <a:t>に対応したクラスがある。</a:t>
            </a:r>
            <a:endParaRPr lang="en-US" altLang="ja-JP" dirty="0"/>
          </a:p>
          <a:p>
            <a:pPr lvl="1"/>
            <a:r>
              <a:rPr lang="en-US" altLang="ja-JP" dirty="0" err="1"/>
              <a:t>DomainInfo</a:t>
            </a:r>
            <a:r>
              <a:rPr lang="ja-JP" altLang="en-US" dirty="0"/>
              <a:t>クラス</a:t>
            </a:r>
            <a:r>
              <a:rPr lang="en-US" altLang="ja-JP" dirty="0"/>
              <a:t>: </a:t>
            </a:r>
            <a:r>
              <a:rPr lang="ja-JP" altLang="en-US" dirty="0"/>
              <a:t>領域のデータを持ち、領域分割を行う。</a:t>
            </a:r>
            <a:endParaRPr lang="en-US" altLang="ja-JP" dirty="0"/>
          </a:p>
          <a:p>
            <a:pPr lvl="1"/>
            <a:r>
              <a:rPr lang="en-US" altLang="ja-JP" dirty="0" err="1"/>
              <a:t>ParticleSystem</a:t>
            </a:r>
            <a:r>
              <a:rPr lang="ja-JP" altLang="en-US" dirty="0"/>
              <a:t>クラス</a:t>
            </a:r>
            <a:r>
              <a:rPr lang="en-US" altLang="ja-JP" dirty="0"/>
              <a:t>: </a:t>
            </a:r>
            <a:r>
              <a:rPr lang="ja-JP" altLang="en-US" dirty="0"/>
              <a:t>粒子のデータを持ち、粒子交換を行う。</a:t>
            </a:r>
            <a:endParaRPr lang="en-US" altLang="ja-JP" dirty="0"/>
          </a:p>
          <a:p>
            <a:pPr lvl="1"/>
            <a:r>
              <a:rPr lang="en-US" altLang="ja-JP" dirty="0" err="1">
                <a:solidFill>
                  <a:srgbClr val="FF0000"/>
                </a:solidFill>
              </a:rPr>
              <a:t>TreeForForce</a:t>
            </a:r>
            <a:r>
              <a:rPr lang="ja-JP" altLang="en-US" dirty="0">
                <a:solidFill>
                  <a:srgbClr val="FF0000"/>
                </a:solidFill>
              </a:rPr>
              <a:t>クラス</a:t>
            </a:r>
            <a:r>
              <a:rPr lang="en-US" altLang="ja-JP" dirty="0">
                <a:solidFill>
                  <a:srgbClr val="FF0000"/>
                </a:solidFill>
              </a:rPr>
              <a:t>: </a:t>
            </a:r>
            <a:r>
              <a:rPr lang="ja-JP" altLang="en-US" dirty="0">
                <a:solidFill>
                  <a:srgbClr val="FF0000"/>
                </a:solidFill>
              </a:rPr>
              <a:t>相互作用の計算を行う。</a:t>
            </a:r>
            <a:endParaRPr lang="en-US" altLang="ja-JP" dirty="0">
              <a:solidFill>
                <a:srgbClr val="FF0000"/>
              </a:solidFill>
            </a:endParaRPr>
          </a:p>
          <a:p>
            <a:pPr lvl="1"/>
            <a:r>
              <a:rPr lang="ja-JP" altLang="en-US" dirty="0"/>
              <a:t>ユーザーはこれらのクラスにテンプレート引数として粒子クラスを与え実体を作り、メンバ関数を呼び出すことでそれぞれの処理を行う。</a:t>
            </a:r>
            <a:endParaRPr lang="en-US" altLang="ja-JP" dirty="0"/>
          </a:p>
        </p:txBody>
      </p:sp>
    </p:spTree>
    <p:extLst>
      <p:ext uri="{BB962C8B-B14F-4D97-AF65-F5344CB8AC3E}">
        <p14:creationId xmlns:p14="http://schemas.microsoft.com/office/powerpoint/2010/main" val="658675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相互作用の計算</a:t>
            </a:r>
            <a:endParaRPr kumimoji="1" lang="ja-JP" altLang="en-US" dirty="0"/>
          </a:p>
        </p:txBody>
      </p:sp>
      <p:sp>
        <p:nvSpPr>
          <p:cNvPr id="3" name="コンテンツ プレースホルダー 2"/>
          <p:cNvSpPr>
            <a:spLocks noGrp="1"/>
          </p:cNvSpPr>
          <p:nvPr>
            <p:ph idx="1"/>
          </p:nvPr>
        </p:nvSpPr>
        <p:spPr>
          <a:xfrm>
            <a:off x="5794336" y="167205"/>
            <a:ext cx="6233853" cy="6771005"/>
          </a:xfrm>
        </p:spPr>
        <p:txBody>
          <a:bodyPr>
            <a:normAutofit lnSpcReduction="10000"/>
          </a:bodyPr>
          <a:lstStyle/>
          <a:p>
            <a:r>
              <a:rPr kumimoji="1" lang="en-US" altLang="ja-JP" dirty="0"/>
              <a:t>FDPS</a:t>
            </a:r>
            <a:r>
              <a:rPr kumimoji="1" lang="ja-JP" altLang="en-US" dirty="0"/>
              <a:t>では相互作用を短距離力</a:t>
            </a:r>
            <a:r>
              <a:rPr lang="ja-JP" altLang="en-US" dirty="0"/>
              <a:t>型</a:t>
            </a:r>
            <a:r>
              <a:rPr kumimoji="1" lang="ja-JP" altLang="en-US" dirty="0"/>
              <a:t>と長距離力型の２つの型に分けている。</a:t>
            </a:r>
            <a:endParaRPr kumimoji="1" lang="en-US" altLang="ja-JP" dirty="0"/>
          </a:p>
          <a:p>
            <a:pPr lvl="1"/>
            <a:r>
              <a:rPr kumimoji="1" lang="ja-JP" altLang="en-US" dirty="0"/>
              <a:t>短距離力型</a:t>
            </a:r>
            <a:r>
              <a:rPr kumimoji="1" lang="en-US" altLang="ja-JP" dirty="0"/>
              <a:t>:</a:t>
            </a:r>
          </a:p>
          <a:p>
            <a:pPr lvl="2"/>
            <a:r>
              <a:rPr lang="ja-JP" altLang="en-US" dirty="0"/>
              <a:t>分子間力等、遠くの粒子からの寄与が無視できる場合。</a:t>
            </a:r>
            <a:endParaRPr lang="en-US" altLang="ja-JP" dirty="0"/>
          </a:p>
          <a:p>
            <a:pPr lvl="2"/>
            <a:r>
              <a:rPr kumimoji="1" lang="ja-JP" altLang="en-US" dirty="0"/>
              <a:t>流体シミュレーションでは、物理量は近傍粒子の重ね</a:t>
            </a:r>
            <a:r>
              <a:rPr lang="ja-JP" altLang="en-US" dirty="0"/>
              <a:t>合わせで表現されるため、近距離力型。</a:t>
            </a:r>
            <a:endParaRPr lang="en-US" altLang="ja-JP" dirty="0"/>
          </a:p>
          <a:p>
            <a:pPr lvl="1"/>
            <a:r>
              <a:rPr kumimoji="1" lang="ja-JP" altLang="en-US" dirty="0"/>
              <a:t>長距離力型</a:t>
            </a:r>
            <a:r>
              <a:rPr kumimoji="1" lang="en-US" altLang="ja-JP" dirty="0"/>
              <a:t>:</a:t>
            </a:r>
          </a:p>
          <a:p>
            <a:pPr lvl="2"/>
            <a:r>
              <a:rPr lang="ja-JP" altLang="en-US" dirty="0"/>
              <a:t>重力やクーロン力の様に遠くの粒子の寄与が無視できない場合。</a:t>
            </a:r>
            <a:endParaRPr lang="en-US" altLang="ja-JP" dirty="0"/>
          </a:p>
          <a:p>
            <a:pPr lvl="2"/>
            <a:r>
              <a:rPr lang="ja-JP" altLang="en-US" dirty="0"/>
              <a:t>遠くの粒子からの寄与は小さい為、粒子をまとめて計算</a:t>
            </a:r>
            <a:r>
              <a:rPr lang="en-US" altLang="ja-JP" dirty="0"/>
              <a:t>(Barnes-Hut tree</a:t>
            </a:r>
            <a:r>
              <a:rPr lang="ja-JP" altLang="en-US" dirty="0"/>
              <a:t>法</a:t>
            </a:r>
            <a:r>
              <a:rPr lang="en-US" altLang="ja-JP" dirty="0"/>
              <a:t>)</a:t>
            </a:r>
            <a:r>
              <a:rPr lang="ja-JP" altLang="en-US" dirty="0" err="1"/>
              <a:t>。</a:t>
            </a:r>
            <a:endParaRPr lang="en-US" altLang="ja-JP" dirty="0"/>
          </a:p>
          <a:p>
            <a:pPr lvl="3"/>
            <a:r>
              <a:rPr lang="en-US" altLang="ja-JP" dirty="0"/>
              <a:t>    SP(Super particle)</a:t>
            </a:r>
          </a:p>
          <a:p>
            <a:pPr lvl="3"/>
            <a:r>
              <a:rPr lang="en-US" altLang="ja-JP" dirty="0"/>
              <a:t>    EP(Essential particle)</a:t>
            </a:r>
          </a:p>
          <a:p>
            <a:pPr lvl="4"/>
            <a:r>
              <a:rPr lang="en-US" altLang="ja-JP" dirty="0"/>
              <a:t>EP</a:t>
            </a:r>
            <a:r>
              <a:rPr lang="ja-JP" altLang="en-US" dirty="0"/>
              <a:t>は相互作用に必要なデータだけを持っていればよい。これにより、異なる粒子種が同じ相互作用を受ける場合、</a:t>
            </a:r>
            <a:r>
              <a:rPr lang="en-US" altLang="ja-JP" dirty="0"/>
              <a:t>FDPS</a:t>
            </a:r>
            <a:r>
              <a:rPr lang="ja-JP" altLang="en-US" dirty="0"/>
              <a:t>では一つのシステムとして扱う事ができる。</a:t>
            </a:r>
            <a:endParaRPr lang="en-US" altLang="ja-JP" dirty="0"/>
          </a:p>
          <a:p>
            <a:pPr lvl="2"/>
            <a:r>
              <a:rPr lang="ja-JP" altLang="en-US" dirty="0"/>
              <a:t>近距離の粒子と遠距離の粒子で違う相互作用関数を与える。</a:t>
            </a:r>
            <a:endParaRPr lang="en-US" altLang="ja-JP" dirty="0"/>
          </a:p>
          <a:p>
            <a:pPr lvl="3"/>
            <a:r>
              <a:rPr lang="ja-JP" altLang="en-US" dirty="0"/>
              <a:t>サンプルコードでは、遠距離力は単極子までの近似をしているので同じ関数を使用。</a:t>
            </a:r>
            <a:endParaRPr lang="en-US" altLang="ja-JP" dirty="0"/>
          </a:p>
        </p:txBody>
      </p:sp>
      <p:grpSp>
        <p:nvGrpSpPr>
          <p:cNvPr id="4" name="グループ化 3"/>
          <p:cNvGrpSpPr/>
          <p:nvPr/>
        </p:nvGrpSpPr>
        <p:grpSpPr>
          <a:xfrm>
            <a:off x="1" y="2290665"/>
            <a:ext cx="6096000" cy="2870615"/>
            <a:chOff x="207199" y="2441705"/>
            <a:chExt cx="7578985" cy="3568955"/>
          </a:xfrm>
        </p:grpSpPr>
        <p:grpSp>
          <p:nvGrpSpPr>
            <p:cNvPr id="5" name="グループ化 4"/>
            <p:cNvGrpSpPr/>
            <p:nvPr/>
          </p:nvGrpSpPr>
          <p:grpSpPr>
            <a:xfrm>
              <a:off x="207199" y="2441706"/>
              <a:ext cx="3584872" cy="3568954"/>
              <a:chOff x="368563" y="1526874"/>
              <a:chExt cx="5354905" cy="5331126"/>
            </a:xfrm>
            <a:solidFill>
              <a:schemeClr val="bg1"/>
            </a:solidFill>
          </p:grpSpPr>
          <p:sp>
            <p:nvSpPr>
              <p:cNvPr id="52" name="正方形/長方形 51"/>
              <p:cNvSpPr/>
              <p:nvPr/>
            </p:nvSpPr>
            <p:spPr>
              <a:xfrm>
                <a:off x="385314" y="1526874"/>
                <a:ext cx="5331125" cy="533112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3" name="直線コネクタ 52"/>
              <p:cNvCxnSpPr>
                <a:stCxn id="52" idx="1"/>
                <a:endCxn id="52" idx="3"/>
              </p:cNvCxnSpPr>
              <p:nvPr/>
            </p:nvCxnSpPr>
            <p:spPr>
              <a:xfrm>
                <a:off x="385314" y="4192437"/>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52" idx="2"/>
                <a:endCxn id="52" idx="0"/>
              </p:cNvCxnSpPr>
              <p:nvPr/>
            </p:nvCxnSpPr>
            <p:spPr>
              <a:xfrm flipV="1">
                <a:off x="3050877"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p:nvPr/>
            </p:nvCxnSpPr>
            <p:spPr>
              <a:xfrm flipV="1">
                <a:off x="4368885"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flipV="1">
                <a:off x="1717795"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a:off x="376946" y="2857017"/>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a:off x="368563" y="5517310"/>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a:off x="1717795" y="2215494"/>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a:off x="4374989" y="2215494"/>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p:nvPr/>
            </p:nvCxnSpPr>
            <p:spPr>
              <a:xfrm>
                <a:off x="385314" y="6168750"/>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flipV="1">
                <a:off x="3050877" y="4833258"/>
                <a:ext cx="1335024" cy="10047"/>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a:off x="4390386" y="6168750"/>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flipV="1">
                <a:off x="1061720" y="5522390"/>
                <a:ext cx="0" cy="133561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flipV="1">
                <a:off x="5044440" y="5522390"/>
                <a:ext cx="0" cy="13243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flipV="1">
                <a:off x="3733800" y="4192437"/>
                <a:ext cx="0" cy="130963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flipV="1">
                <a:off x="2367280" y="1526875"/>
                <a:ext cx="0" cy="133014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flipV="1">
                <a:off x="5044440" y="1526875"/>
                <a:ext cx="0" cy="133014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円/楕円 68"/>
              <p:cNvSpPr/>
              <p:nvPr/>
            </p:nvSpPr>
            <p:spPr>
              <a:xfrm>
                <a:off x="1838369" y="232412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p:nvSpPr>
            <p:spPr>
              <a:xfrm>
                <a:off x="3840763" y="4297051"/>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p:nvSpPr>
            <p:spPr>
              <a:xfrm>
                <a:off x="5169424" y="6296717"/>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p:cNvSpPr/>
              <p:nvPr/>
            </p:nvSpPr>
            <p:spPr>
              <a:xfrm>
                <a:off x="3175861" y="6314976"/>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72"/>
              <p:cNvSpPr/>
              <p:nvPr/>
            </p:nvSpPr>
            <p:spPr>
              <a:xfrm>
                <a:off x="1175447" y="563201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円/楕円 73"/>
              <p:cNvSpPr/>
              <p:nvPr/>
            </p:nvSpPr>
            <p:spPr>
              <a:xfrm>
                <a:off x="519690" y="6302359"/>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円/楕円 74"/>
              <p:cNvSpPr/>
              <p:nvPr/>
            </p:nvSpPr>
            <p:spPr>
              <a:xfrm>
                <a:off x="4514937" y="2337048"/>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5166760" y="2337048"/>
                <a:ext cx="422031" cy="39618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p:nvSpPr>
            <p:spPr>
              <a:xfrm>
                <a:off x="4485494" y="563201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3192970" y="2978516"/>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p:nvSpPr>
            <p:spPr>
              <a:xfrm>
                <a:off x="2533967" y="4297614"/>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3192970" y="4297963"/>
                <a:ext cx="422031" cy="4220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p:nvSpPr>
            <p:spPr>
              <a:xfrm>
                <a:off x="1844557" y="1683306"/>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p:cNvGrpSpPr/>
            <p:nvPr/>
          </p:nvGrpSpPr>
          <p:grpSpPr>
            <a:xfrm>
              <a:off x="4201312" y="2441705"/>
              <a:ext cx="3584872" cy="3568954"/>
              <a:chOff x="368563" y="1526874"/>
              <a:chExt cx="5354905" cy="5331126"/>
            </a:xfrm>
          </p:grpSpPr>
          <p:sp>
            <p:nvSpPr>
              <p:cNvPr id="22" name="正方形/長方形 21"/>
              <p:cNvSpPr/>
              <p:nvPr/>
            </p:nvSpPr>
            <p:spPr>
              <a:xfrm>
                <a:off x="385314" y="1526874"/>
                <a:ext cx="5331127" cy="53311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p:cNvCxnSpPr>
                <a:stCxn id="22" idx="1"/>
                <a:endCxn id="22" idx="3"/>
              </p:cNvCxnSpPr>
              <p:nvPr/>
            </p:nvCxnSpPr>
            <p:spPr>
              <a:xfrm>
                <a:off x="385314" y="419243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22" idx="2"/>
                <a:endCxn id="22" idx="0"/>
              </p:cNvCxnSpPr>
              <p:nvPr/>
            </p:nvCxnSpPr>
            <p:spPr>
              <a:xfrm flipV="1">
                <a:off x="3050877"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V="1">
                <a:off x="436888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flipV="1">
                <a:off x="171779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376946" y="285701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368563" y="5517310"/>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1717795" y="2215494"/>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4374989" y="2215494"/>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385314" y="6168750"/>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V="1">
                <a:off x="3050877" y="4833258"/>
                <a:ext cx="1335024" cy="10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4390386" y="6168750"/>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1061720" y="5522390"/>
                <a:ext cx="0" cy="1335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V="1">
                <a:off x="5044440" y="5522390"/>
                <a:ext cx="0" cy="1324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3733800" y="4192437"/>
                <a:ext cx="0" cy="130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2367280" y="1526875"/>
                <a:ext cx="0" cy="1330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flipV="1">
                <a:off x="5044440" y="1526875"/>
                <a:ext cx="0" cy="1330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円/楕円 38"/>
              <p:cNvSpPr/>
              <p:nvPr/>
            </p:nvSpPr>
            <p:spPr>
              <a:xfrm>
                <a:off x="1838369" y="232412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3840763" y="4297051"/>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円/楕円 40"/>
              <p:cNvSpPr/>
              <p:nvPr/>
            </p:nvSpPr>
            <p:spPr>
              <a:xfrm>
                <a:off x="5169424" y="6296717"/>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p:nvSpPr>
            <p:spPr>
              <a:xfrm>
                <a:off x="3175861" y="631497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p:nvSpPr>
            <p:spPr>
              <a:xfrm>
                <a:off x="1175447"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p:nvSpPr>
            <p:spPr>
              <a:xfrm>
                <a:off x="519690" y="6302359"/>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4514937" y="2337048"/>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5166760" y="2337048"/>
                <a:ext cx="422031" cy="396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p:nvSpPr>
            <p:spPr>
              <a:xfrm>
                <a:off x="4485494"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3192970" y="297851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p:nvSpPr>
            <p:spPr>
              <a:xfrm>
                <a:off x="2533967" y="4297614"/>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192970" y="4297963"/>
                <a:ext cx="422031" cy="4220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1844557" y="168330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円/楕円 6"/>
            <p:cNvSpPr/>
            <p:nvPr/>
          </p:nvSpPr>
          <p:spPr>
            <a:xfrm>
              <a:off x="3195036" y="5407970"/>
              <a:ext cx="282531" cy="28253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522965" y="5420628"/>
              <a:ext cx="282531" cy="28253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1405091" y="2759947"/>
              <a:ext cx="282531" cy="28253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p:nvSpPr>
          <p:spPr>
            <a:xfrm>
              <a:off x="3204585" y="2751501"/>
              <a:ext cx="282531" cy="28253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1" name="直線矢印コネクタ 10"/>
            <p:cNvCxnSpPr>
              <a:stCxn id="9" idx="5"/>
              <a:endCxn id="80" idx="1"/>
            </p:cNvCxnSpPr>
            <p:nvPr/>
          </p:nvCxnSpPr>
          <p:spPr>
            <a:xfrm>
              <a:off x="1646246" y="3001102"/>
              <a:ext cx="493145" cy="133710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endCxn id="80" idx="7"/>
            </p:cNvCxnSpPr>
            <p:nvPr/>
          </p:nvCxnSpPr>
          <p:spPr>
            <a:xfrm flipH="1">
              <a:off x="2339170" y="3042478"/>
              <a:ext cx="998322" cy="1295726"/>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8" idx="7"/>
              <a:endCxn id="80" idx="3"/>
            </p:cNvCxnSpPr>
            <p:nvPr/>
          </p:nvCxnSpPr>
          <p:spPr>
            <a:xfrm flipV="1">
              <a:off x="764120" y="4537983"/>
              <a:ext cx="1375271" cy="924021"/>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7" idx="1"/>
              <a:endCxn id="80" idx="5"/>
            </p:cNvCxnSpPr>
            <p:nvPr/>
          </p:nvCxnSpPr>
          <p:spPr>
            <a:xfrm flipH="1" flipV="1">
              <a:off x="2339170" y="4537983"/>
              <a:ext cx="897242" cy="911363"/>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2239281" y="3716829"/>
              <a:ext cx="0" cy="59039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a:stCxn id="70" idx="2"/>
            </p:cNvCxnSpPr>
            <p:nvPr/>
          </p:nvCxnSpPr>
          <p:spPr>
            <a:xfrm flipH="1" flipV="1">
              <a:off x="2239281" y="4436918"/>
              <a:ext cx="292402" cy="565"/>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a:stCxn id="72" idx="0"/>
            </p:cNvCxnSpPr>
            <p:nvPr/>
          </p:nvCxnSpPr>
          <p:spPr>
            <a:xfrm flipV="1">
              <a:off x="2227827" y="4578747"/>
              <a:ext cx="11454" cy="106838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H="1" flipV="1">
              <a:off x="6257093" y="4433453"/>
              <a:ext cx="292402" cy="565"/>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H="1" flipV="1">
              <a:off x="5924377" y="4446023"/>
              <a:ext cx="292402" cy="565"/>
            </a:xfrm>
            <a:prstGeom prst="straightConnector1">
              <a:avLst/>
            </a:prstGeom>
            <a:ln w="635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H="1" flipV="1">
              <a:off x="1930808" y="4442558"/>
              <a:ext cx="292402" cy="565"/>
            </a:xfrm>
            <a:prstGeom prst="straightConnector1">
              <a:avLst/>
            </a:prstGeom>
            <a:ln w="635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1" name="円/楕円 20"/>
            <p:cNvSpPr/>
            <p:nvPr/>
          </p:nvSpPr>
          <p:spPr>
            <a:xfrm>
              <a:off x="5576975" y="3793441"/>
              <a:ext cx="1323738" cy="1323738"/>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2" name="テキスト ボックス 81"/>
          <p:cNvSpPr txBox="1"/>
          <p:nvPr/>
        </p:nvSpPr>
        <p:spPr>
          <a:xfrm>
            <a:off x="81377" y="5281281"/>
            <a:ext cx="5648991" cy="1569660"/>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力の種類は</a:t>
            </a:r>
            <a:r>
              <a:rPr lang="en-US" altLang="ja-JP" sz="2400" dirty="0" err="1"/>
              <a:t>TreeForForce</a:t>
            </a:r>
            <a:r>
              <a:rPr lang="ja-JP" altLang="en-US" sz="2400" dirty="0"/>
              <a:t>クラスのテンプレート引数として与える。</a:t>
            </a:r>
            <a:endParaRPr lang="en-US" altLang="ja-JP" sz="2400" dirty="0"/>
          </a:p>
          <a:p>
            <a:pPr marL="342900" indent="-342900">
              <a:buFont typeface="Arial" panose="020B0604020202020204" pitchFamily="34" charset="0"/>
              <a:buChar char="•"/>
            </a:pPr>
            <a:r>
              <a:rPr lang="ja-JP" altLang="en-US" sz="2400" dirty="0"/>
              <a:t>どちらの場合も粒子を木構造で管理する事で高速に計算可能</a:t>
            </a:r>
            <a:endParaRPr lang="en-US" altLang="ja-JP" sz="2400" dirty="0"/>
          </a:p>
        </p:txBody>
      </p:sp>
      <p:sp>
        <p:nvSpPr>
          <p:cNvPr id="83" name="円/楕円 9">
            <a:extLst>
              <a:ext uri="{FF2B5EF4-FFF2-40B4-BE49-F238E27FC236}">
                <a16:creationId xmlns:a16="http://schemas.microsoft.com/office/drawing/2014/main" id="{F12544DA-30F5-4C85-98E7-E47B828C735D}"/>
              </a:ext>
            </a:extLst>
          </p:cNvPr>
          <p:cNvSpPr/>
          <p:nvPr/>
        </p:nvSpPr>
        <p:spPr>
          <a:xfrm>
            <a:off x="7422709" y="3849371"/>
            <a:ext cx="227248" cy="227248"/>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84" name="図 83">
            <a:extLst>
              <a:ext uri="{FF2B5EF4-FFF2-40B4-BE49-F238E27FC236}">
                <a16:creationId xmlns:a16="http://schemas.microsoft.com/office/drawing/2014/main" id="{B2AB834A-4164-4C4C-B5D7-D640D115D872}"/>
              </a:ext>
            </a:extLst>
          </p:cNvPr>
          <p:cNvPicPr>
            <a:picLocks noChangeAspect="1"/>
          </p:cNvPicPr>
          <p:nvPr/>
        </p:nvPicPr>
        <p:blipFill>
          <a:blip r:embed="rId2"/>
          <a:stretch>
            <a:fillRect/>
          </a:stretch>
        </p:blipFill>
        <p:spPr>
          <a:xfrm>
            <a:off x="7417827" y="4103145"/>
            <a:ext cx="237765" cy="243861"/>
          </a:xfrm>
          <a:prstGeom prst="rect">
            <a:avLst/>
          </a:prstGeom>
        </p:spPr>
      </p:pic>
    </p:spTree>
    <p:extLst>
      <p:ext uri="{BB962C8B-B14F-4D97-AF65-F5344CB8AC3E}">
        <p14:creationId xmlns:p14="http://schemas.microsoft.com/office/powerpoint/2010/main" val="224484534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4380</TotalTime>
  <Words>1548</Words>
  <Application>Microsoft Office PowerPoint</Application>
  <PresentationFormat>ワイド画面</PresentationFormat>
  <Paragraphs>156</Paragraphs>
  <Slides>22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22</vt:i4>
      </vt:variant>
    </vt:vector>
  </HeadingPairs>
  <TitlesOfParts>
    <vt:vector size="27" baseType="lpstr">
      <vt:lpstr>ＭＳ Ｐゴシック</vt:lpstr>
      <vt:lpstr>Arial</vt:lpstr>
      <vt:lpstr>Calibri</vt:lpstr>
      <vt:lpstr>Calibri Light</vt:lpstr>
      <vt:lpstr>Office テーマ</vt:lpstr>
      <vt:lpstr>FDPSのAPIと内部構造</vt:lpstr>
      <vt:lpstr>構成</vt:lpstr>
      <vt:lpstr>FDPSの実装方針</vt:lpstr>
      <vt:lpstr>FDPSを用いた粒子シミュレーションの流れ</vt:lpstr>
      <vt:lpstr>FDPSを用いた粒子シミュレーションの流れ</vt:lpstr>
      <vt:lpstr>FDPSを用いた粒子シミュレーションの流れ</vt:lpstr>
      <vt:lpstr>領域分割と粒子交換</vt:lpstr>
      <vt:lpstr>FDPSを用いた粒子シミュレーションの流れ</vt:lpstr>
      <vt:lpstr>相互作用の計算</vt:lpstr>
      <vt:lpstr>並列計算機における相互作用計算の手順 (Makino2004, Ishiyama et al.2009)</vt:lpstr>
      <vt:lpstr>相互作用の計算</vt:lpstr>
      <vt:lpstr>まとめ</vt:lpstr>
      <vt:lpstr>予備スライド</vt:lpstr>
      <vt:lpstr>ツリー構造の作り方</vt:lpstr>
      <vt:lpstr>ツリー構造の作り方</vt:lpstr>
      <vt:lpstr>ツリー構造の作り方</vt:lpstr>
      <vt:lpstr>ツリー構造の作り方</vt:lpstr>
      <vt:lpstr>短距離力の計算</vt:lpstr>
      <vt:lpstr>長距離力の計算</vt:lpstr>
      <vt:lpstr>並列計算機における相互作用計算の手順 (Makino2004, Ishiyama et al.2009)</vt:lpstr>
      <vt:lpstr>相互作用に必要な粒子の交換</vt:lpstr>
      <vt:lpstr>並列計算機における相互作用計算の手順 (Makino2004, Ishiyama et al.2009)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FDPS</dc:title>
  <dc:creator>masaki iwasawa</dc:creator>
  <cp:lastModifiedBy>iwasawa masaki</cp:lastModifiedBy>
  <cp:revision>128</cp:revision>
  <cp:lastPrinted>2018-07-25T05:00:48Z</cp:lastPrinted>
  <dcterms:created xsi:type="dcterms:W3CDTF">2015-07-07T11:35:54Z</dcterms:created>
  <dcterms:modified xsi:type="dcterms:W3CDTF">2018-07-31T14:14:14Z</dcterms:modified>
</cp:coreProperties>
</file>