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3997A-5070-4A77-A689-BA50EC79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F93A75-9E24-4B7C-9189-3DF74B1D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309E6-8725-436F-BAC4-F473E776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A0F63-CD7A-4547-B016-FFB358D9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CF16D-1EBA-44A5-9DAB-1D83A5FA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46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5FB79-F642-4DAA-A83C-79E5204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1956C0-3817-4A97-8995-611419227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A9990-132F-4B83-91C8-26D71DC2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F153C-35BA-4AFA-A41E-9C55F167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B3E44A-F6B7-4897-9DD1-D24CDC4C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71243E-06D5-440F-BF24-83539E74E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31ED1C-7279-49E9-B956-15E40A0C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F0D7F-937D-4AA9-BB9F-8F2B5B06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1F53B-8470-473B-A405-6CDF2C94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AC7502-CD37-4C1E-A0EB-FE1C11C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1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11AD5-9F09-4367-BE2D-759C64A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F7966-D6E2-4B2B-AA50-C18FB12F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854E7-6ED2-4CDB-B703-829E067B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30478C-4317-4136-907A-FD76B1F5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11C96-9FAB-4CBE-8A87-8AD3C132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0183E-E056-4441-850B-6ED423E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C9427-5FCE-4A32-86BB-F3E63EFB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F0E19-A510-4BEE-A1D8-209CD01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BC5C-981D-4B18-9179-B4298FA6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18A3A-78C1-4C19-80BC-29374A19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4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501B7-0E61-4739-994D-6C7944E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56936-2718-40F1-85CB-A2CDCFCA4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02B3A-580B-432E-BB4D-E8BBF37A1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89D5B-D48B-4BED-B203-EB9E5B78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A5446-BC76-48AD-A818-6B6E3AE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E5F29-C43A-4024-9D2A-3547BDAD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2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31592-AC87-468C-B341-AC0B91A7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9162EF-57D0-4060-B4FF-8C17C0DD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F29F60-58D0-439B-B6F0-7772A50F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1FE3D4-CC58-40B8-AD27-F32688E89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107602-71AD-48D1-8947-5384F150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07E776-7158-482B-AEE5-71A9F0C1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598854-25B1-4DF6-89B0-4AAB2D7A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EB80EE-A292-415C-B3E8-2AA09BBB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7CAEE-A3C5-4AC1-B1DF-A6F16DB2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B6753-F65D-4F16-A4F9-F3EA6646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39569E-2DF0-4E98-9616-A12C689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C9DF85-948F-4BF8-A38C-A327CF8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D395D7-9DC6-4D0C-8849-D368101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37079-0848-4830-AA25-D43DADF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9274C-95B3-49F0-9AF8-517F63A4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6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C6127-C6B5-4CA9-9A2B-88F3892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5D0EA-585B-4461-885F-0CE29F4E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4EBE43-8424-42E1-85B9-9FC67FFB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EAA21F-7AFF-402E-88A9-FDD741A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6026AE-29E2-491B-958F-02BAE8C8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6D2091-1F72-40EB-ACCB-4EBCCB11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57FDE-019E-46B6-B669-C3E5C38F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7AF854-6DEB-4C5A-9D0A-332CC0CEE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6CCCD5-A4C6-4E03-AFF0-13A0201F3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4CA472-F59F-4057-8B1A-FDFD9A0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B846B-2C17-4480-B66C-46CFE0AC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A0506A-4A32-4767-B61B-46B67FE1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07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F05634-E569-46CA-B158-55F558FE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F7616A-16E0-4A32-974B-717C3024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F5390E-208A-4851-A60C-9DB112C31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572C7-8B28-4F3A-8530-017E90BBE7B3}" type="datetimeFigureOut">
              <a:rPr kumimoji="1" lang="ja-JP" altLang="en-US" smtClean="0"/>
              <a:t>2019/8/2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8BC60-D4E8-4760-8329-6CE44E85B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5C165-1AD0-4F66-8F64-EBC08680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44BFF-4638-435A-89CD-21F069FEB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1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E0015-6C34-4B15-941E-A0EA1F562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の概要説明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4D4384-2FE5-477A-9D61-EBBC9382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602038"/>
            <a:ext cx="10813311" cy="165576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岩澤全規</a:t>
            </a:r>
            <a:endParaRPr kumimoji="1" lang="en-US" altLang="ja-JP" dirty="0"/>
          </a:p>
          <a:p>
            <a:r>
              <a:rPr lang="ja-JP" altLang="en-US" dirty="0"/>
              <a:t>理化学研究所計算科学研究センター</a:t>
            </a:r>
            <a:endParaRPr lang="en-US" altLang="ja-JP" dirty="0"/>
          </a:p>
          <a:p>
            <a:r>
              <a:rPr kumimoji="1" lang="ja-JP" altLang="en-US" dirty="0"/>
              <a:t>粒子系シミュレータ研究チーム</a:t>
            </a:r>
            <a:endParaRPr kumimoji="1" lang="en-US" altLang="ja-JP" dirty="0"/>
          </a:p>
          <a:p>
            <a:r>
              <a:rPr lang="ja-JP" altLang="en-US" dirty="0"/>
              <a:t>フラッグシップ</a:t>
            </a:r>
            <a:r>
              <a:rPr lang="en-US" altLang="ja-JP" dirty="0"/>
              <a:t>2020</a:t>
            </a:r>
            <a:r>
              <a:rPr lang="ja-JP" altLang="en-US" dirty="0"/>
              <a:t>プロジェクト　コデザイン推進チーム</a:t>
            </a:r>
            <a:endParaRPr lang="en-US" altLang="ja-JP" dirty="0"/>
          </a:p>
          <a:p>
            <a:r>
              <a:rPr kumimoji="1" lang="en-US" altLang="ja-JP" dirty="0"/>
              <a:t>2018/08/06 FDPS</a:t>
            </a:r>
            <a:r>
              <a:rPr kumimoji="1" lang="ja-JP" altLang="en-US" dirty="0"/>
              <a:t>講習会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031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02148-A344-47F3-8D27-F2607355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基本設計</a:t>
            </a:r>
            <a:r>
              <a:rPr kumimoji="1" lang="en-US" altLang="ja-JP" dirty="0"/>
              <a:t>(Fortran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15C18-C01E-448E-A53E-ACB72960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1E8EF3-65E4-4C2A-8F65-D20E159BD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1423069"/>
            <a:ext cx="8932333" cy="54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C943A-174E-4448-8DF5-70AB423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のリリースノート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76509-8561-4ADE-BBCD-1E252DD8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5380074"/>
          </a:xfrm>
        </p:spPr>
        <p:txBody>
          <a:bodyPr>
            <a:normAutofit lnSpcReduction="10000"/>
          </a:bodyPr>
          <a:lstStyle/>
          <a:p>
            <a:r>
              <a:rPr lang="en-US" altLang="ja-JP" sz="3000" dirty="0"/>
              <a:t>2012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</a:t>
            </a:r>
            <a:r>
              <a:rPr lang="ja-JP" altLang="en-US" sz="3000" dirty="0"/>
              <a:t>の開発開始</a:t>
            </a:r>
            <a:endParaRPr lang="en-US" altLang="ja-JP" sz="3000" dirty="0"/>
          </a:p>
          <a:p>
            <a:r>
              <a:rPr lang="en-US" altLang="ja-JP" sz="3000" dirty="0"/>
              <a:t>2015</a:t>
            </a:r>
            <a:r>
              <a:rPr lang="ja-JP" altLang="en-US" sz="3000" dirty="0"/>
              <a:t>年</a:t>
            </a:r>
            <a:r>
              <a:rPr lang="en-US" altLang="ja-JP" sz="3000" dirty="0"/>
              <a:t>3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1.0</a:t>
            </a:r>
          </a:p>
          <a:p>
            <a:r>
              <a:rPr lang="en-US" altLang="ja-JP" sz="3000" dirty="0"/>
              <a:t>2016</a:t>
            </a:r>
            <a:r>
              <a:rPr lang="ja-JP" altLang="en-US" sz="3000" dirty="0"/>
              <a:t>年</a:t>
            </a:r>
            <a:r>
              <a:rPr lang="en-US" altLang="ja-JP" sz="3000" dirty="0"/>
              <a:t>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2.0</a:t>
            </a:r>
          </a:p>
          <a:p>
            <a:pPr lvl="1"/>
            <a:r>
              <a:rPr lang="ja-JP" altLang="en-US" sz="2600" dirty="0"/>
              <a:t>アクセラレータ利用のために、</a:t>
            </a:r>
            <a:r>
              <a:rPr lang="en-US" altLang="ja-JP" sz="2600" dirty="0" err="1"/>
              <a:t>Multiwalk</a:t>
            </a:r>
            <a:r>
              <a:rPr lang="ja-JP" altLang="en-US" sz="2600" dirty="0"/>
              <a:t>法</a:t>
            </a:r>
            <a:r>
              <a:rPr lang="en-US" altLang="ja-JP" sz="2600" dirty="0"/>
              <a:t>(Hamada et al 2009)</a:t>
            </a:r>
            <a:r>
              <a:rPr lang="ja-JP" altLang="en-US" sz="2600" dirty="0"/>
              <a:t>を実装</a:t>
            </a:r>
            <a:endParaRPr lang="en-US" altLang="ja-JP" sz="2600" dirty="0"/>
          </a:p>
          <a:p>
            <a:r>
              <a:rPr lang="en-US" altLang="ja-JP" sz="3000" dirty="0"/>
              <a:t> 2016</a:t>
            </a:r>
            <a:r>
              <a:rPr lang="ja-JP" altLang="en-US" sz="3000" dirty="0"/>
              <a:t>年</a:t>
            </a:r>
            <a:r>
              <a:rPr lang="en-US" altLang="ja-JP" sz="3000" dirty="0"/>
              <a:t>12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3.0</a:t>
            </a:r>
          </a:p>
          <a:p>
            <a:pPr lvl="1"/>
            <a:r>
              <a:rPr lang="en-US" altLang="ja-JP" sz="2600" dirty="0"/>
              <a:t>Fortran Interface</a:t>
            </a:r>
            <a:r>
              <a:rPr lang="ja-JP" altLang="en-US" sz="2600" dirty="0"/>
              <a:t>の実装</a:t>
            </a:r>
            <a:endParaRPr lang="en-US" altLang="ja-JP" sz="2600" dirty="0"/>
          </a:p>
          <a:p>
            <a:r>
              <a:rPr lang="en-US" altLang="ja-JP" sz="3000" dirty="0"/>
              <a:t>2017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 4.0</a:t>
            </a:r>
          </a:p>
          <a:p>
            <a:pPr lvl="1"/>
            <a:r>
              <a:rPr lang="en-US" altLang="ja-JP" sz="2600" dirty="0"/>
              <a:t>SPH</a:t>
            </a:r>
            <a:r>
              <a:rPr lang="ja-JP" altLang="en-US" sz="2600" dirty="0"/>
              <a:t>法や</a:t>
            </a:r>
            <a:r>
              <a:rPr lang="en-US" altLang="ja-JP" sz="2600" dirty="0"/>
              <a:t>MD</a:t>
            </a:r>
            <a:r>
              <a:rPr lang="ja-JP" altLang="en-US" sz="2600" dirty="0"/>
              <a:t>計算等で計算を高速化するために、相互作用リスト再利用のアルゴリズムの実装</a:t>
            </a:r>
            <a:endParaRPr lang="en-US" altLang="ja-JP" sz="2600" dirty="0"/>
          </a:p>
          <a:p>
            <a:r>
              <a:rPr lang="en-US" altLang="ja-JP" sz="3000" dirty="0"/>
              <a:t>2018</a:t>
            </a:r>
            <a:r>
              <a:rPr lang="ja-JP" altLang="en-US" sz="3000" dirty="0"/>
              <a:t>年</a:t>
            </a:r>
            <a:r>
              <a:rPr lang="en-US" altLang="ja-JP" sz="3000" dirty="0"/>
              <a:t>11</a:t>
            </a:r>
            <a:r>
              <a:rPr lang="ja-JP" altLang="en-US" sz="3000" dirty="0"/>
              <a:t>月 </a:t>
            </a:r>
            <a:r>
              <a:rPr lang="en-US" altLang="ja-JP" sz="3000" dirty="0"/>
              <a:t>FDPS Ver.5.0</a:t>
            </a:r>
          </a:p>
          <a:p>
            <a:pPr lvl="1"/>
            <a:r>
              <a:rPr lang="en-US" altLang="ja-JP" sz="2600" dirty="0"/>
              <a:t>C Interface</a:t>
            </a:r>
            <a:r>
              <a:rPr lang="ja-JP" altLang="en-US" sz="2600" dirty="0"/>
              <a:t>の実装</a:t>
            </a:r>
            <a:endParaRPr lang="en-US" altLang="ja-JP" sz="26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90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を使ったプログラム例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10110" y="5876334"/>
            <a:ext cx="6932108" cy="71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大規模並列</a:t>
            </a:r>
            <a:r>
              <a:rPr kumimoji="1" lang="en-US" altLang="ja-JP" sz="3200" dirty="0"/>
              <a:t>N</a:t>
            </a:r>
            <a:r>
              <a:rPr kumimoji="1" lang="ja-JP" altLang="en-US" sz="3200" dirty="0"/>
              <a:t>体コードが</a:t>
            </a:r>
            <a:r>
              <a:rPr kumimoji="1" lang="en-US" altLang="ja-JP" sz="3200" dirty="0"/>
              <a:t>117</a:t>
            </a:r>
            <a:r>
              <a:rPr kumimoji="1" lang="ja-JP" altLang="en-US" sz="3200" dirty="0"/>
              <a:t>行で書ける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l="5874" t="5557" r="4086" b="12909"/>
          <a:stretch/>
        </p:blipFill>
        <p:spPr>
          <a:xfrm>
            <a:off x="82475" y="1330176"/>
            <a:ext cx="4373662" cy="55278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28600" y="2118360"/>
            <a:ext cx="1958340" cy="213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6220" y="2362200"/>
            <a:ext cx="1958340" cy="2773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28600" y="5166360"/>
            <a:ext cx="1958340" cy="16916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366593" y="1402080"/>
            <a:ext cx="1958340" cy="5425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366593" y="1993392"/>
            <a:ext cx="1958340" cy="47000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1983740" y="1726216"/>
            <a:ext cx="3583940" cy="534352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20" idx="1"/>
          </p:cNvCxnSpPr>
          <p:nvPr/>
        </p:nvCxnSpPr>
        <p:spPr>
          <a:xfrm>
            <a:off x="1983740" y="2647664"/>
            <a:ext cx="3583940" cy="45202"/>
          </a:xfrm>
          <a:prstGeom prst="straightConnector1">
            <a:avLst/>
          </a:prstGeom>
          <a:ln w="412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23" idx="1"/>
          </p:cNvCxnSpPr>
          <p:nvPr/>
        </p:nvCxnSpPr>
        <p:spPr>
          <a:xfrm flipV="1">
            <a:off x="1912620" y="3696871"/>
            <a:ext cx="3655060" cy="1591947"/>
          </a:xfrm>
          <a:prstGeom prst="straightConnector1">
            <a:avLst/>
          </a:prstGeom>
          <a:ln w="41275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068048" y="4828911"/>
            <a:ext cx="1541884" cy="28450"/>
          </a:xfrm>
          <a:prstGeom prst="straightConnector1">
            <a:avLst/>
          </a:prstGeom>
          <a:ln w="41275">
            <a:solidFill>
              <a:srgbClr val="FF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567680" y="1361421"/>
            <a:ext cx="543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FDPS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インストール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ヘッダーファイルのインクルード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)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67680" y="243125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B050"/>
                </a:solidFill>
              </a:rPr>
              <a:t>粒子クラスの定義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7680" y="3435261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0070C0"/>
                </a:solidFill>
              </a:rPr>
              <a:t>相互作用関数の定義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77570" y="4612546"/>
            <a:ext cx="5437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FF"/>
                </a:solidFill>
              </a:rPr>
              <a:t>メインルーチン</a:t>
            </a:r>
            <a:endParaRPr kumimoji="1" lang="ja-JP" altLang="en-US" sz="28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7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3"/>
    </mc:Choice>
    <mc:Fallback xmlns="">
      <p:transition spd="slow" advTm="176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EEA0D-EDC4-4AE0-AC90-B98657F4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重要なポイント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61337E-0435-4665-A9A1-06D5AC9A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1825625"/>
            <a:ext cx="11068493" cy="4351338"/>
          </a:xfrm>
        </p:spPr>
        <p:txBody>
          <a:bodyPr/>
          <a:lstStyle/>
          <a:p>
            <a:r>
              <a:rPr kumimoji="1" lang="ja-JP" altLang="en-US" sz="3200" dirty="0"/>
              <a:t>ユーザーは</a:t>
            </a:r>
            <a:r>
              <a:rPr kumimoji="1" lang="en-US" altLang="ja-JP" sz="3200" dirty="0"/>
              <a:t>MPI</a:t>
            </a:r>
            <a:r>
              <a:rPr kumimoji="1" lang="ja-JP" altLang="en-US" sz="3200" dirty="0"/>
              <a:t>や</a:t>
            </a:r>
            <a:r>
              <a:rPr kumimoji="1" lang="en-US" altLang="ja-JP" sz="3200" dirty="0"/>
              <a:t>OpenMP</a:t>
            </a:r>
            <a:r>
              <a:rPr kumimoji="1" lang="ja-JP" altLang="en-US" sz="3200" dirty="0"/>
              <a:t>を考えなくてよい。</a:t>
            </a:r>
            <a:endParaRPr kumimoji="1" lang="en-US" altLang="ja-JP" sz="3200" dirty="0"/>
          </a:p>
          <a:p>
            <a:r>
              <a:rPr lang="ja-JP" altLang="en-US" sz="3200" dirty="0"/>
              <a:t>相互作用関数の実装について</a:t>
            </a:r>
            <a:endParaRPr lang="en-US" altLang="ja-JP" sz="3200" dirty="0"/>
          </a:p>
          <a:p>
            <a:pPr lvl="1"/>
            <a:r>
              <a:rPr kumimoji="1" lang="en-US" altLang="ja-JP" sz="2800" dirty="0"/>
              <a:t>2</a:t>
            </a:r>
            <a:r>
              <a:rPr kumimoji="1" lang="ja-JP" altLang="en-US" sz="2800" dirty="0"/>
              <a:t>重ループ：複数の粒子に対する複数の粒子からの作用を計算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チューニングが必要</a:t>
            </a:r>
            <a:r>
              <a:rPr lang="en-US" altLang="ja-JP" sz="2800" dirty="0"/>
              <a:t>(FDPS</a:t>
            </a:r>
            <a:r>
              <a:rPr lang="ja-JP" altLang="en-US" sz="2800" dirty="0"/>
              <a:t>チームに相談可</a:t>
            </a:r>
            <a:r>
              <a:rPr lang="en-US" altLang="ja-JP" sz="2800" dirty="0"/>
              <a:t>)</a:t>
            </a:r>
          </a:p>
          <a:p>
            <a:pPr lvl="2"/>
            <a:r>
              <a:rPr kumimoji="1" lang="ja-JP" altLang="en-US" sz="2400" dirty="0"/>
              <a:t>徐算回数の最小化</a:t>
            </a:r>
            <a:endParaRPr kumimoji="1" lang="en-US" altLang="ja-JP" sz="2400" dirty="0"/>
          </a:p>
          <a:p>
            <a:pPr lvl="2"/>
            <a:r>
              <a:rPr lang="en-US" altLang="ja-JP" sz="2400" dirty="0"/>
              <a:t>SIMD</a:t>
            </a:r>
            <a:r>
              <a:rPr lang="ja-JP" altLang="en-US" sz="2400" dirty="0"/>
              <a:t>演算器の有効利用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076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A4A0-F010-420A-8727-89E5F073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lang="en-US" altLang="ja-JP" dirty="0"/>
              <a:t>(N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1EB8D4F-8811-4433-9A2D-03A12369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905" y="962920"/>
            <a:ext cx="4382428" cy="564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087FAAE-7A11-41F4-9617-6AB65CDD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9" y="3362472"/>
            <a:ext cx="3375485" cy="341743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110CBF-FE20-4452-B431-B5B5ED2FB916}"/>
              </a:ext>
            </a:extLst>
          </p:cNvPr>
          <p:cNvSpPr txBox="1"/>
          <p:nvPr/>
        </p:nvSpPr>
        <p:spPr>
          <a:xfrm>
            <a:off x="383584" y="1422400"/>
            <a:ext cx="4992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円盤銀河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粒子数</a:t>
            </a:r>
            <a:r>
              <a:rPr lang="en-US" altLang="ja-JP" sz="2800" dirty="0"/>
              <a:t>: 2.7x10</a:t>
            </a:r>
            <a:r>
              <a:rPr lang="en-US" altLang="ja-JP" sz="2800" baseline="30000" dirty="0"/>
              <a:t>5</a:t>
            </a:r>
            <a:r>
              <a:rPr lang="en-US" altLang="ja-JP" sz="2800" dirty="0"/>
              <a:t>/core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精度</a:t>
            </a:r>
            <a:r>
              <a:rPr lang="en-US" altLang="ja-JP" sz="2800" dirty="0"/>
              <a:t>: </a:t>
            </a:r>
            <a:r>
              <a:rPr lang="el-GR" altLang="ja-JP" sz="2800" dirty="0"/>
              <a:t>Θ=0.4 </a:t>
            </a:r>
            <a:r>
              <a:rPr lang="ja-JP" altLang="en-US" sz="2800" dirty="0"/>
              <a:t>四重極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京コンピュータ</a:t>
            </a:r>
            <a:r>
              <a:rPr lang="en-US" altLang="ja-JP" sz="2800" dirty="0"/>
              <a:t>, XC30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66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2CD9E-885E-424E-97FE-6236C9A7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性能</a:t>
            </a:r>
            <a:r>
              <a:rPr kumimoji="1" lang="en-US" altLang="ja-JP" dirty="0"/>
              <a:t>(SPH)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7AED7-92DC-40F8-BEF9-0618BA49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ja-JP" altLang="en-US" dirty="0"/>
              <a:t>巨大衝突シミュレーション</a:t>
            </a:r>
            <a:endParaRPr lang="en-US" altLang="ja-JP" dirty="0"/>
          </a:p>
          <a:p>
            <a:r>
              <a:rPr lang="ja-JP" altLang="en-US" dirty="0"/>
              <a:t>粒子数</a:t>
            </a:r>
            <a:r>
              <a:rPr lang="en-US" altLang="ja-JP" dirty="0"/>
              <a:t>: 2.0x10</a:t>
            </a:r>
            <a:r>
              <a:rPr lang="en-US" altLang="ja-JP" baseline="30000" dirty="0"/>
              <a:t>4</a:t>
            </a:r>
            <a:r>
              <a:rPr lang="en-US" altLang="ja-JP" dirty="0"/>
              <a:t>/core</a:t>
            </a:r>
          </a:p>
          <a:p>
            <a:r>
              <a:rPr lang="ja-JP" altLang="en-US" dirty="0"/>
              <a:t>京コンピュータ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2EAA239-2501-4053-B04D-4F087B52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3265298"/>
            <a:ext cx="3522134" cy="35434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6691A4-6A09-4D8D-9646-82258AE4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0" y="876637"/>
            <a:ext cx="4303400" cy="55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8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7AD3B-A43C-45DB-9180-1DCFF9A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01A6-A537-452A-AA99-949D0BB6D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FDPS</a:t>
            </a:r>
            <a:r>
              <a:rPr lang="ja-JP" altLang="en-US" dirty="0"/>
              <a:t>は大規模並列粒子シミュレーションコードの開発を支援するフレームワーク</a:t>
            </a:r>
            <a:endParaRPr lang="en-US" altLang="ja-JP" dirty="0"/>
          </a:p>
          <a:p>
            <a:r>
              <a:rPr lang="en-US" altLang="ja-JP" dirty="0"/>
              <a:t>FDPS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を呼び出すだけで粒子シミュレーションを並列化</a:t>
            </a:r>
            <a:endParaRPr lang="en-US" altLang="ja-JP" dirty="0"/>
          </a:p>
          <a:p>
            <a:r>
              <a:rPr lang="en-US" altLang="ja-JP" dirty="0"/>
              <a:t>N</a:t>
            </a:r>
            <a:r>
              <a:rPr lang="ja-JP" altLang="en-US" dirty="0"/>
              <a:t>体コードを</a:t>
            </a:r>
            <a:r>
              <a:rPr lang="en-US" altLang="ja-JP" dirty="0"/>
              <a:t>100</a:t>
            </a:r>
            <a:r>
              <a:rPr lang="ja-JP" altLang="en-US" dirty="0"/>
              <a:t>行程度で記述</a:t>
            </a:r>
            <a:endParaRPr lang="en-US" altLang="ja-JP" dirty="0"/>
          </a:p>
          <a:p>
            <a:r>
              <a:rPr lang="ja-JP" altLang="en-US" dirty="0"/>
              <a:t>京コンピュータで理論ピーク性能の</a:t>
            </a:r>
            <a:r>
              <a:rPr lang="en-US" altLang="ja-JP" dirty="0"/>
              <a:t>40</a:t>
            </a:r>
            <a:r>
              <a:rPr lang="ja-JP" altLang="en-US" dirty="0"/>
              <a:t>、</a:t>
            </a:r>
            <a:r>
              <a:rPr lang="en-US" altLang="ja-JP" dirty="0"/>
              <a:t>50%</a:t>
            </a:r>
            <a:r>
              <a:rPr lang="ja-JP" altLang="en-US" dirty="0"/>
              <a:t>の性能を達成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24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021A2-F52F-4C75-9C43-585D9730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A1A1D5-62CD-4D43-9078-4176550C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Framework for Developing Particle Simulator</a:t>
            </a:r>
          </a:p>
          <a:p>
            <a:r>
              <a:rPr lang="ja-JP" altLang="en-US" dirty="0"/>
              <a:t>大規模並列シミュレーションコードの開発を支援するフレームワーク</a:t>
            </a:r>
            <a:endParaRPr lang="en-US" altLang="ja-JP" dirty="0"/>
          </a:p>
          <a:p>
            <a:r>
              <a:rPr kumimoji="1" lang="ja-JP" altLang="en-US" dirty="0"/>
              <a:t>重力</a:t>
            </a:r>
            <a:r>
              <a:rPr kumimoji="1" lang="en-US" altLang="ja-JP" dirty="0"/>
              <a:t>N</a:t>
            </a:r>
            <a:r>
              <a:rPr kumimoji="1" lang="ja-JP" altLang="en-US" dirty="0"/>
              <a:t>体、</a:t>
            </a:r>
            <a:r>
              <a:rPr kumimoji="1" lang="en-US" altLang="ja-JP" dirty="0"/>
              <a:t>SPH</a:t>
            </a:r>
            <a:r>
              <a:rPr kumimoji="1" lang="ja-JP" altLang="en-US" dirty="0"/>
              <a:t>、分子動力学、粉体、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支配方程式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BD11F82-B714-48B0-B2BF-419F8B5F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98" y="4216400"/>
            <a:ext cx="4667990" cy="14139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999F3D-FE9C-4D95-B568-517FFD4B69AD}"/>
              </a:ext>
            </a:extLst>
          </p:cNvPr>
          <p:cNvSpPr txBox="1"/>
          <p:nvPr/>
        </p:nvSpPr>
        <p:spPr>
          <a:xfrm>
            <a:off x="7357533" y="4301067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粒子データのベクトル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20CD9F-1DFE-468C-B0AC-ED3F42028835}"/>
              </a:ext>
            </a:extLst>
          </p:cNvPr>
          <p:cNvSpPr txBox="1"/>
          <p:nvPr/>
        </p:nvSpPr>
        <p:spPr>
          <a:xfrm>
            <a:off x="7255934" y="5307168"/>
            <a:ext cx="230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粒子間相互作用を表す関数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07D636-5393-4D3D-BD79-B6B22D973599}"/>
              </a:ext>
            </a:extLst>
          </p:cNvPr>
          <p:cNvSpPr txBox="1"/>
          <p:nvPr/>
        </p:nvSpPr>
        <p:spPr>
          <a:xfrm>
            <a:off x="1905000" y="5853797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粒子の持つ物理量をその導関数に変換する関数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6F9320B-6770-4CB0-B88A-9FBC94685815}"/>
              </a:ext>
            </a:extLst>
          </p:cNvPr>
          <p:cNvSpPr/>
          <p:nvPr/>
        </p:nvSpPr>
        <p:spPr>
          <a:xfrm>
            <a:off x="3199514" y="4601214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685ED0A-126B-4F0B-A6DF-6B371713C7D5}"/>
              </a:ext>
            </a:extLst>
          </p:cNvPr>
          <p:cNvSpPr/>
          <p:nvPr/>
        </p:nvSpPr>
        <p:spPr>
          <a:xfrm>
            <a:off x="4410493" y="4555680"/>
            <a:ext cx="364066" cy="7605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20A8CB-81A3-42C9-9E87-FC36393A37DD}"/>
              </a:ext>
            </a:extLst>
          </p:cNvPr>
          <p:cNvSpPr/>
          <p:nvPr/>
        </p:nvSpPr>
        <p:spPr>
          <a:xfrm>
            <a:off x="4840127" y="4625182"/>
            <a:ext cx="364066" cy="636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49C527B-0829-43CD-84BE-A130CDA16355}"/>
              </a:ext>
            </a:extLst>
          </p:cNvPr>
          <p:cNvCxnSpPr>
            <a:stCxn id="5" idx="1"/>
            <a:endCxn id="10" idx="7"/>
          </p:cNvCxnSpPr>
          <p:nvPr/>
        </p:nvCxnSpPr>
        <p:spPr>
          <a:xfrm flipH="1">
            <a:off x="5150877" y="4485733"/>
            <a:ext cx="2206656" cy="2327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66A44F-EE85-483F-A633-17715F379F7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17850" y="5310254"/>
            <a:ext cx="2638084" cy="32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EDC5B5-402C-49F2-8898-23D823DE86C6}"/>
              </a:ext>
            </a:extLst>
          </p:cNvPr>
          <p:cNvCxnSpPr>
            <a:cxnSpLocks/>
          </p:cNvCxnSpPr>
          <p:nvPr/>
        </p:nvCxnSpPr>
        <p:spPr>
          <a:xfrm flipV="1">
            <a:off x="3307165" y="5371499"/>
            <a:ext cx="0" cy="4822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1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B1C87-92A4-42C5-BC99-7D3556C0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</a:t>
            </a:r>
            <a:br>
              <a:rPr kumimoji="1" lang="en-US" altLang="ja-JP" dirty="0"/>
            </a:br>
            <a:r>
              <a:rPr kumimoji="1" lang="ja-JP" altLang="en-US" dirty="0"/>
              <a:t>シミュレーションの必要性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632C1-8DA0-4DB6-B5F3-386D1E1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大粒子数で積分時間の長い</a:t>
            </a:r>
            <a:r>
              <a:rPr lang="ja-JP" altLang="en-US" dirty="0"/>
              <a:t>シミュレーション</a:t>
            </a:r>
            <a:endParaRPr lang="en-US" altLang="ja-JP" dirty="0"/>
          </a:p>
          <a:p>
            <a:r>
              <a:rPr kumimoji="1" lang="ja-JP" altLang="en-US" dirty="0"/>
              <a:t>逐次計算の速度はもう速くならない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98930A-3B71-4DCD-AAD9-56451356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2734732"/>
            <a:ext cx="3800281" cy="38692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F8F35F-5723-442D-AC10-25E60D1DAA93}"/>
              </a:ext>
            </a:extLst>
          </p:cNvPr>
          <p:cNvSpPr txBox="1"/>
          <p:nvPr/>
        </p:nvSpPr>
        <p:spPr>
          <a:xfrm>
            <a:off x="3083048" y="6372077"/>
            <a:ext cx="4721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　８０　　９０　　００　　１０　　</a:t>
            </a:r>
            <a:r>
              <a:rPr lang="ja-JP" altLang="en-US" b="1" dirty="0"/>
              <a:t>西暦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65A7A0-C8FF-474A-BBD5-2421388114D0}"/>
              </a:ext>
            </a:extLst>
          </p:cNvPr>
          <p:cNvSpPr txBox="1"/>
          <p:nvPr/>
        </p:nvSpPr>
        <p:spPr>
          <a:xfrm>
            <a:off x="988829" y="2913321"/>
            <a:ext cx="21690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動作周波数</a:t>
            </a:r>
            <a:r>
              <a:rPr lang="en-US" altLang="ja-JP" b="1" dirty="0"/>
              <a:t>[MHz]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7E8F45-F26B-4D4C-9996-DC81588746BE}"/>
              </a:ext>
            </a:extLst>
          </p:cNvPr>
          <p:cNvSpPr txBox="1"/>
          <p:nvPr/>
        </p:nvSpPr>
        <p:spPr>
          <a:xfrm>
            <a:off x="2551816" y="324433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kumimoji="1" lang="en-US" altLang="ja-JP" b="1" baseline="30000" dirty="0"/>
              <a:t>3</a:t>
            </a:r>
            <a:endParaRPr kumimoji="1" lang="ja-JP" altLang="en-US" b="1" baseline="30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CF29A2-3E88-4505-88AC-819F5A0B20C4}"/>
              </a:ext>
            </a:extLst>
          </p:cNvPr>
          <p:cNvSpPr txBox="1"/>
          <p:nvPr/>
        </p:nvSpPr>
        <p:spPr>
          <a:xfrm>
            <a:off x="2536455" y="3938602"/>
            <a:ext cx="61668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</a:p>
          <a:p>
            <a:endParaRPr kumimoji="1" lang="en-US" altLang="ja-JP" b="1" baseline="30000" dirty="0"/>
          </a:p>
          <a:p>
            <a:endParaRPr lang="en-US" altLang="ja-JP" b="1" baseline="30000" dirty="0"/>
          </a:p>
          <a:p>
            <a:endParaRPr kumimoji="1" lang="ja-JP" altLang="en-US" b="1" baseline="30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D0823B-F5FA-4576-8B81-E8AEA52CEC8D}"/>
              </a:ext>
            </a:extLst>
          </p:cNvPr>
          <p:cNvSpPr txBox="1"/>
          <p:nvPr/>
        </p:nvSpPr>
        <p:spPr>
          <a:xfrm>
            <a:off x="2551816" y="4837904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2</a:t>
            </a:r>
            <a:endParaRPr kumimoji="1" lang="ja-JP" altLang="en-US" b="1" baseline="30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62F675-57CD-4A7A-80BA-CC56C54DD644}"/>
              </a:ext>
            </a:extLst>
          </p:cNvPr>
          <p:cNvSpPr txBox="1"/>
          <p:nvPr/>
        </p:nvSpPr>
        <p:spPr>
          <a:xfrm>
            <a:off x="2551815" y="5671232"/>
            <a:ext cx="6166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10</a:t>
            </a:r>
            <a:r>
              <a:rPr lang="en-US" altLang="ja-JP" b="1" baseline="30000" dirty="0"/>
              <a:t>1</a:t>
            </a:r>
            <a:endParaRPr kumimoji="1" lang="ja-JP" altLang="en-US" b="1" baseline="30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BA9817-A702-439A-8D97-92A47DB414E2}"/>
              </a:ext>
            </a:extLst>
          </p:cNvPr>
          <p:cNvSpPr txBox="1"/>
          <p:nvPr/>
        </p:nvSpPr>
        <p:spPr>
          <a:xfrm>
            <a:off x="5358810" y="4207700"/>
            <a:ext cx="286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3GHz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前後で頭打ち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1408F5E-757C-4314-A635-A88A09EF8FA8}"/>
              </a:ext>
            </a:extLst>
          </p:cNvPr>
          <p:cNvCxnSpPr/>
          <p:nvPr/>
        </p:nvCxnSpPr>
        <p:spPr>
          <a:xfrm flipV="1">
            <a:off x="5911702" y="3282653"/>
            <a:ext cx="0" cy="906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7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EF984-EDC7-4820-8772-CAC1764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大規模並列粒子シミュレーションの困難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2ACE7-8CE4-4034-9E67-6D6162C0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分散メモリ環境での並列化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計算領域の分割と粒子データの交換</a:t>
            </a:r>
            <a:endParaRPr lang="en-US" altLang="ja-JP" dirty="0"/>
          </a:p>
          <a:p>
            <a:pPr lvl="1"/>
            <a:r>
              <a:rPr lang="ja-JP" altLang="en-US" dirty="0"/>
              <a:t>相互作用計算のための粒子データの交換</a:t>
            </a:r>
            <a:endParaRPr kumimoji="1" lang="en-US" altLang="ja-JP" dirty="0"/>
          </a:p>
          <a:p>
            <a:r>
              <a:rPr lang="ja-JP" altLang="en-US" dirty="0"/>
              <a:t>共有メモリ環境での並列化</a:t>
            </a:r>
            <a:endParaRPr lang="en-US" altLang="ja-JP" dirty="0"/>
          </a:p>
          <a:p>
            <a:pPr lvl="1"/>
            <a:r>
              <a:rPr lang="ja-JP" altLang="en-US" dirty="0"/>
              <a:t>ツリー構造のマルチウォーク</a:t>
            </a:r>
            <a:endParaRPr lang="en-US" altLang="ja-JP" dirty="0"/>
          </a:p>
          <a:p>
            <a:pPr lvl="1"/>
            <a:r>
              <a:rPr lang="ja-JP" altLang="en-US" dirty="0"/>
              <a:t>相互作用計算の負荷分散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コア内での並列化</a:t>
            </a:r>
            <a:endParaRPr kumimoji="1" lang="en-US" altLang="ja-JP" dirty="0"/>
          </a:p>
          <a:p>
            <a:pPr lvl="1"/>
            <a:r>
              <a:rPr lang="en-US" altLang="ja-JP" dirty="0"/>
              <a:t>SIMD</a:t>
            </a:r>
            <a:r>
              <a:rPr lang="ja-JP" altLang="en-US" dirty="0"/>
              <a:t>演算器の有効利用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3BBE2-A322-49CA-91B2-9A3D77F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実は並列でなくても、、、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A7D9A-025A-47AA-A635-03D82725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キャッシュメモリーの有効利用</a:t>
            </a:r>
            <a:endParaRPr lang="en-US" altLang="ja-JP" dirty="0"/>
          </a:p>
          <a:p>
            <a:r>
              <a:rPr kumimoji="1" lang="ja-JP" altLang="en-US" dirty="0"/>
              <a:t>ツリー構造の構築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CB07E2-3011-4207-AA7E-CB547AFC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28" y="2535661"/>
            <a:ext cx="3912782" cy="39572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93CC92-1717-4522-B6B9-3FAA911A8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5" y="3137828"/>
            <a:ext cx="3799756" cy="115094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97EB00-4EA5-4244-856C-382CCF0C61BA}"/>
              </a:ext>
            </a:extLst>
          </p:cNvPr>
          <p:cNvSpPr txBox="1"/>
          <p:nvPr/>
        </p:nvSpPr>
        <p:spPr>
          <a:xfrm>
            <a:off x="1254642" y="4540371"/>
            <a:ext cx="391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N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を小さい数に減らす方法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0DE5248-C44F-46E6-B90B-40FBF344A9C9}"/>
              </a:ext>
            </a:extLst>
          </p:cNvPr>
          <p:cNvSpPr/>
          <p:nvPr/>
        </p:nvSpPr>
        <p:spPr>
          <a:xfrm>
            <a:off x="2902687" y="3137828"/>
            <a:ext cx="446567" cy="3921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A04EA76-0AE7-4196-9FE7-8440F8D68FEC}"/>
              </a:ext>
            </a:extLst>
          </p:cNvPr>
          <p:cNvCxnSpPr>
            <a:endCxn id="7" idx="3"/>
          </p:cNvCxnSpPr>
          <p:nvPr/>
        </p:nvCxnSpPr>
        <p:spPr>
          <a:xfrm flipV="1">
            <a:off x="2232837" y="3472575"/>
            <a:ext cx="735248" cy="951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0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DD54B-6352-466E-BB24-D7CA21FA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粒子シミュレーションの手順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EAF79A-5059-4B94-91FB-AF8BB864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163" y="1690688"/>
            <a:ext cx="4607637" cy="467484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D1486C-B0EB-42FF-88E9-41A0B67EE624}"/>
              </a:ext>
            </a:extLst>
          </p:cNvPr>
          <p:cNvSpPr txBox="1"/>
          <p:nvPr/>
        </p:nvSpPr>
        <p:spPr>
          <a:xfrm>
            <a:off x="654296" y="1874728"/>
            <a:ext cx="5604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計算領域の分割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粒子データの交換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相互作用計算のための粒子データの収集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実際の相互作用の計算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粒子の軌道積分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3B8992-1EA7-4650-B7E1-CA60189CDFA0}"/>
              </a:ext>
            </a:extLst>
          </p:cNvPr>
          <p:cNvSpPr/>
          <p:nvPr/>
        </p:nvSpPr>
        <p:spPr>
          <a:xfrm>
            <a:off x="654296" y="1856861"/>
            <a:ext cx="5441704" cy="2346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65589B-9B7F-4FFD-B8B2-D564E8BBC8E7}"/>
              </a:ext>
            </a:extLst>
          </p:cNvPr>
          <p:cNvSpPr txBox="1"/>
          <p:nvPr/>
        </p:nvSpPr>
        <p:spPr>
          <a:xfrm>
            <a:off x="654296" y="1403223"/>
            <a:ext cx="967563" cy="37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FDPS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ADD65A-2CE4-4C72-A76E-ADCE048CD25B}"/>
              </a:ext>
            </a:extLst>
          </p:cNvPr>
          <p:cNvSpPr/>
          <p:nvPr/>
        </p:nvSpPr>
        <p:spPr>
          <a:xfrm>
            <a:off x="6826102" y="3944679"/>
            <a:ext cx="914400" cy="19032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13563F-DA53-4B41-A6D1-9B21D5E334DB}"/>
              </a:ext>
            </a:extLst>
          </p:cNvPr>
          <p:cNvSpPr txBox="1"/>
          <p:nvPr/>
        </p:nvSpPr>
        <p:spPr>
          <a:xfrm>
            <a:off x="1329070" y="5996203"/>
            <a:ext cx="442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</a:t>
            </a:r>
            <a:r>
              <a:rPr kumimoji="1" lang="ja-JP" altLang="en-US" sz="2400" dirty="0"/>
              <a:t>つのプロセスが担当する領域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EE3E4-5CA3-4971-A374-51E6FBCCF7D5}"/>
              </a:ext>
            </a:extLst>
          </p:cNvPr>
          <p:cNvCxnSpPr/>
          <p:nvPr/>
        </p:nvCxnSpPr>
        <p:spPr>
          <a:xfrm flipV="1">
            <a:off x="5369442" y="4983271"/>
            <a:ext cx="1456660" cy="9922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DAF133-58C8-4B42-A18F-7F84EA19A9DA}"/>
              </a:ext>
            </a:extLst>
          </p:cNvPr>
          <p:cNvSpPr txBox="1"/>
          <p:nvPr/>
        </p:nvSpPr>
        <p:spPr>
          <a:xfrm>
            <a:off x="8282763" y="1856106"/>
            <a:ext cx="1562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粒子の交換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1F57BD-B024-4691-B91B-D44C2D448863}"/>
              </a:ext>
            </a:extLst>
          </p:cNvPr>
          <p:cNvCxnSpPr>
            <a:cxnSpLocks/>
          </p:cNvCxnSpPr>
          <p:nvPr/>
        </p:nvCxnSpPr>
        <p:spPr>
          <a:xfrm>
            <a:off x="7385984" y="2056161"/>
            <a:ext cx="783364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3A20C22-76E7-4EB7-BFF4-7B0FA60ABD78}"/>
              </a:ext>
            </a:extLst>
          </p:cNvPr>
          <p:cNvCxnSpPr>
            <a:cxnSpLocks/>
          </p:cNvCxnSpPr>
          <p:nvPr/>
        </p:nvCxnSpPr>
        <p:spPr>
          <a:xfrm>
            <a:off x="7283302" y="2256216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0F996B3-5033-4F10-8B2F-7950597B8BF1}"/>
              </a:ext>
            </a:extLst>
          </p:cNvPr>
          <p:cNvCxnSpPr>
            <a:cxnSpLocks/>
          </p:cNvCxnSpPr>
          <p:nvPr/>
        </p:nvCxnSpPr>
        <p:spPr>
          <a:xfrm>
            <a:off x="8084288" y="2426985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13DFA2-2BC0-4D04-B322-080EB0E79350}"/>
              </a:ext>
            </a:extLst>
          </p:cNvPr>
          <p:cNvCxnSpPr>
            <a:cxnSpLocks/>
          </p:cNvCxnSpPr>
          <p:nvPr/>
        </p:nvCxnSpPr>
        <p:spPr>
          <a:xfrm>
            <a:off x="7416159" y="3106153"/>
            <a:ext cx="70529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9500DDD-5F79-43FF-B6DE-2C9B86BF5D96}"/>
              </a:ext>
            </a:extLst>
          </p:cNvPr>
          <p:cNvCxnSpPr>
            <a:cxnSpLocks/>
          </p:cNvCxnSpPr>
          <p:nvPr/>
        </p:nvCxnSpPr>
        <p:spPr>
          <a:xfrm>
            <a:off x="7385984" y="2256216"/>
            <a:ext cx="609700" cy="65485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833B5A-C44D-459C-A97C-E53C3B9532EE}"/>
              </a:ext>
            </a:extLst>
          </p:cNvPr>
          <p:cNvCxnSpPr>
            <a:cxnSpLocks/>
          </p:cNvCxnSpPr>
          <p:nvPr/>
        </p:nvCxnSpPr>
        <p:spPr>
          <a:xfrm flipV="1">
            <a:off x="7472721" y="2299395"/>
            <a:ext cx="522963" cy="61167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8E9E19-5779-4F6D-BD42-28329397A5D3}"/>
              </a:ext>
            </a:extLst>
          </p:cNvPr>
          <p:cNvSpPr txBox="1"/>
          <p:nvPr/>
        </p:nvSpPr>
        <p:spPr>
          <a:xfrm>
            <a:off x="9657318" y="2906098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領域分割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9345AF-8900-4144-A48B-61DAF9ED4692}"/>
              </a:ext>
            </a:extLst>
          </p:cNvPr>
          <p:cNvSpPr txBox="1"/>
          <p:nvPr/>
        </p:nvSpPr>
        <p:spPr>
          <a:xfrm>
            <a:off x="9920177" y="4885549"/>
            <a:ext cx="1304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粒子収集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848DF22-2F69-4FE7-8685-9D9B3655612E}"/>
              </a:ext>
            </a:extLst>
          </p:cNvPr>
          <p:cNvCxnSpPr>
            <a:cxnSpLocks/>
          </p:cNvCxnSpPr>
          <p:nvPr/>
        </p:nvCxnSpPr>
        <p:spPr>
          <a:xfrm>
            <a:off x="10962167" y="5363819"/>
            <a:ext cx="0" cy="484088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A74B005-CBAE-4D96-9443-868596B9411F}"/>
              </a:ext>
            </a:extLst>
          </p:cNvPr>
          <p:cNvCxnSpPr>
            <a:cxnSpLocks/>
          </p:cNvCxnSpPr>
          <p:nvPr/>
        </p:nvCxnSpPr>
        <p:spPr>
          <a:xfrm>
            <a:off x="10710530" y="5605863"/>
            <a:ext cx="0" cy="369635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86D8A07-B5E8-4B67-BCB7-D887283BD089}"/>
              </a:ext>
            </a:extLst>
          </p:cNvPr>
          <p:cNvCxnSpPr>
            <a:cxnSpLocks/>
          </p:cNvCxnSpPr>
          <p:nvPr/>
        </p:nvCxnSpPr>
        <p:spPr>
          <a:xfrm>
            <a:off x="10162018" y="5996203"/>
            <a:ext cx="410583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889EE6-5A2E-4B2C-A71B-F1FE812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84C72-7E34-4DB1-986D-F93D10BE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内部実装の言語として</a:t>
            </a:r>
            <a:r>
              <a:rPr kumimoji="1" lang="en-US" altLang="ja-JP" sz="3200" dirty="0"/>
              <a:t>C++</a:t>
            </a:r>
            <a:r>
              <a:rPr kumimoji="1" lang="ja-JP" altLang="en-US" sz="3200" dirty="0"/>
              <a:t>を選択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高い自由度</a:t>
            </a:r>
            <a:endParaRPr lang="en-US" altLang="ja-JP" sz="2800" dirty="0"/>
          </a:p>
          <a:p>
            <a:pPr lvl="2"/>
            <a:r>
              <a:rPr kumimoji="1" lang="ja-JP" altLang="en-US" sz="2400" dirty="0"/>
              <a:t>粒子データの定義にクラスを利用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相互作用の定義に関数ポインタ関数オブジェクトを利用</a:t>
            </a:r>
            <a:endParaRPr lang="en-US" altLang="ja-JP" sz="2400" dirty="0"/>
          </a:p>
          <a:p>
            <a:pPr lvl="1"/>
            <a:r>
              <a:rPr kumimoji="1" lang="ja-JP" altLang="en-US" sz="2800" dirty="0"/>
              <a:t>高い性能</a:t>
            </a:r>
            <a:endParaRPr kumimoji="1" lang="en-US" altLang="ja-JP" sz="2800" dirty="0"/>
          </a:p>
          <a:p>
            <a:pPr lvl="2"/>
            <a:r>
              <a:rPr lang="ja-JP" altLang="en-US" sz="2400" dirty="0"/>
              <a:t>上のクラスや相互作用関数を受け取るためにテンプレートを利用</a:t>
            </a:r>
            <a:endParaRPr lang="en-US" altLang="ja-JP" sz="2400" dirty="0"/>
          </a:p>
          <a:p>
            <a:pPr lvl="2"/>
            <a:r>
              <a:rPr kumimoji="1" lang="ja-JP" altLang="en-US" sz="2400" dirty="0"/>
              <a:t>コンパイル時に静的にコード生成するため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408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6E3C4-5922-43D4-B412-04AA1962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の実装方針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65E28-FD68-49C9-A49B-728AB949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200" dirty="0"/>
              <a:t>並列化</a:t>
            </a:r>
            <a:endParaRPr kumimoji="1" lang="en-US" altLang="ja-JP" sz="3200" dirty="0"/>
          </a:p>
          <a:p>
            <a:pPr lvl="1"/>
            <a:r>
              <a:rPr lang="ja-JP" altLang="en-US" sz="2800" dirty="0"/>
              <a:t>分散メモリ環境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ノード間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MPI</a:t>
            </a:r>
          </a:p>
          <a:p>
            <a:pPr lvl="1"/>
            <a:r>
              <a:rPr kumimoji="1" lang="ja-JP" altLang="en-US" sz="2800" dirty="0"/>
              <a:t>共有メモリ</a:t>
            </a:r>
            <a:r>
              <a:rPr lang="ja-JP" altLang="en-US" sz="2800" dirty="0"/>
              <a:t>環境</a:t>
            </a:r>
            <a:r>
              <a:rPr lang="en-US" altLang="ja-JP" sz="2800" dirty="0"/>
              <a:t>(</a:t>
            </a:r>
            <a:r>
              <a:rPr lang="ja-JP" altLang="en-US" sz="2800" dirty="0"/>
              <a:t>ノード内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44040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2EC8A-2287-4D51-9E14-AFDCAA1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FDPS</a:t>
            </a:r>
            <a:r>
              <a:rPr kumimoji="1" lang="ja-JP" altLang="en-US" dirty="0"/>
              <a:t>の基本設計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B8E7B-1132-4A8A-A9C0-47721D37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5E2BCD-00EC-4E82-A0A4-5B064F65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354667"/>
            <a:ext cx="8791715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599</Words>
  <Application>Microsoft Office PowerPoint</Application>
  <PresentationFormat>ワイド画面</PresentationFormat>
  <Paragraphs>102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FDPSの概要説明</vt:lpstr>
      <vt:lpstr>FDPSとは</vt:lpstr>
      <vt:lpstr>大規模並列粒子 シミュレーションの必要性</vt:lpstr>
      <vt:lpstr>大規模並列粒子シミュレーションの困難</vt:lpstr>
      <vt:lpstr>実は並列でなくても、、、</vt:lpstr>
      <vt:lpstr>粒子シミュレーションの手順</vt:lpstr>
      <vt:lpstr>FDPSの実装方針(1)</vt:lpstr>
      <vt:lpstr>FDPSの実装方針(2)</vt:lpstr>
      <vt:lpstr>FDPSの基本設計</vt:lpstr>
      <vt:lpstr>基本設計(Fortranの場合)</vt:lpstr>
      <vt:lpstr>FDPSのリリースノート</vt:lpstr>
      <vt:lpstr>FDPSを使ったプログラム例</vt:lpstr>
      <vt:lpstr>重要なポイント</vt:lpstr>
      <vt:lpstr>性能(N体)</vt:lpstr>
      <vt:lpstr>性能(SPH)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FDPSの概要説明</dc:title>
  <dc:creator>iwasawa masaki</dc:creator>
  <cp:lastModifiedBy>iwasawa masaki</cp:lastModifiedBy>
  <cp:revision>25</cp:revision>
  <dcterms:created xsi:type="dcterms:W3CDTF">2019-08-01T07:36:24Z</dcterms:created>
  <dcterms:modified xsi:type="dcterms:W3CDTF">2019-08-02T06:47:48Z</dcterms:modified>
</cp:coreProperties>
</file>