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8" r:id="rId4"/>
    <p:sldId id="313" r:id="rId5"/>
    <p:sldId id="314" r:id="rId6"/>
    <p:sldId id="311" r:id="rId7"/>
    <p:sldId id="261" r:id="rId8"/>
    <p:sldId id="312" r:id="rId9"/>
    <p:sldId id="265" r:id="rId10"/>
    <p:sldId id="266" r:id="rId11"/>
    <p:sldId id="294" r:id="rId12"/>
    <p:sldId id="304" r:id="rId13"/>
    <p:sldId id="305" r:id="rId14"/>
    <p:sldId id="284" r:id="rId15"/>
    <p:sldId id="283" r:id="rId16"/>
    <p:sldId id="280" r:id="rId17"/>
    <p:sldId id="279" r:id="rId18"/>
    <p:sldId id="301" r:id="rId19"/>
    <p:sldId id="303" r:id="rId20"/>
    <p:sldId id="306" r:id="rId21"/>
    <p:sldId id="269" r:id="rId22"/>
    <p:sldId id="307" r:id="rId23"/>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39" autoAdjust="0"/>
    <p:restoredTop sz="94660"/>
  </p:normalViewPr>
  <p:slideViewPr>
    <p:cSldViewPr snapToGrid="0">
      <p:cViewPr varScale="1">
        <p:scale>
          <a:sx n="95" d="100"/>
          <a:sy n="95" d="100"/>
        </p:scale>
        <p:origin x="72" y="2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7223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9046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50731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94905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12647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2245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028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112642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40554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77425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2019/8/2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96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715DF-4798-4D50-AF28-B0AF9108C451}" type="datetimeFigureOut">
              <a:rPr kumimoji="1" lang="ja-JP" altLang="en-US" smtClean="0"/>
              <a:t>2019/8/2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62491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FDPS</a:t>
            </a:r>
            <a:r>
              <a:rPr kumimoji="1" lang="ja-JP" altLang="en-US" dirty="0"/>
              <a:t>の</a:t>
            </a:r>
            <a:r>
              <a:rPr kumimoji="1" lang="en-US" altLang="ja-JP" dirty="0"/>
              <a:t>API</a:t>
            </a:r>
            <a:r>
              <a:rPr kumimoji="1" lang="ja-JP" altLang="en-US" dirty="0"/>
              <a:t>と内部構造</a:t>
            </a:r>
          </a:p>
        </p:txBody>
      </p:sp>
      <p:sp>
        <p:nvSpPr>
          <p:cNvPr id="3" name="サブタイトル 2"/>
          <p:cNvSpPr>
            <a:spLocks noGrp="1"/>
          </p:cNvSpPr>
          <p:nvPr>
            <p:ph type="subTitle" idx="1"/>
          </p:nvPr>
        </p:nvSpPr>
        <p:spPr>
          <a:xfrm>
            <a:off x="1435769" y="3602037"/>
            <a:ext cx="9360568" cy="2780833"/>
          </a:xfrm>
        </p:spPr>
        <p:txBody>
          <a:bodyPr>
            <a:normAutofit/>
          </a:bodyPr>
          <a:lstStyle/>
          <a:p>
            <a:r>
              <a:rPr kumimoji="1" lang="ja-JP" altLang="en-US" sz="3100" dirty="0"/>
              <a:t>岩澤全規</a:t>
            </a:r>
            <a:endParaRPr lang="en-US" altLang="ja-JP" sz="3100" dirty="0"/>
          </a:p>
          <a:p>
            <a:r>
              <a:rPr kumimoji="1" lang="ja-JP" altLang="en-US" dirty="0"/>
              <a:t>理化学研究所　計算科学研究センター </a:t>
            </a:r>
            <a:endParaRPr kumimoji="1" lang="en-US" altLang="ja-JP"/>
          </a:p>
          <a:p>
            <a:r>
              <a:rPr lang="ja-JP" altLang="en-US"/>
              <a:t>粒子</a:t>
            </a:r>
            <a:r>
              <a:rPr lang="ja-JP" altLang="en-US" dirty="0"/>
              <a:t>系シミュレータ研究チーム</a:t>
            </a:r>
            <a:endParaRPr lang="en-US" altLang="ja-JP" dirty="0"/>
          </a:p>
          <a:p>
            <a:r>
              <a:rPr lang="ja-JP" altLang="en-US" dirty="0"/>
              <a:t>フラッグシップ</a:t>
            </a:r>
            <a:r>
              <a:rPr lang="en-US" altLang="ja-JP" dirty="0"/>
              <a:t>2020</a:t>
            </a:r>
            <a:r>
              <a:rPr lang="ja-JP" altLang="en-US" dirty="0"/>
              <a:t>プロジェクト コデザイン推進チーム</a:t>
            </a:r>
          </a:p>
          <a:p>
            <a:r>
              <a:rPr lang="en-US" altLang="ja-JP" dirty="0"/>
              <a:t>2019</a:t>
            </a:r>
            <a:r>
              <a:rPr lang="ja-JP" altLang="en-US" dirty="0"/>
              <a:t>年</a:t>
            </a:r>
            <a:r>
              <a:rPr lang="en-US" altLang="ja-JP" dirty="0"/>
              <a:t>8</a:t>
            </a:r>
            <a:r>
              <a:rPr lang="ja-JP" altLang="en-US" dirty="0"/>
              <a:t>月</a:t>
            </a:r>
            <a:r>
              <a:rPr lang="en-US" altLang="ja-JP" dirty="0"/>
              <a:t>6</a:t>
            </a:r>
            <a:r>
              <a:rPr lang="ja-JP" altLang="en-US" dirty="0"/>
              <a:t>日　</a:t>
            </a:r>
            <a:r>
              <a:rPr lang="en-US" altLang="ja-JP" dirty="0"/>
              <a:t>FDPS</a:t>
            </a:r>
            <a:r>
              <a:rPr lang="ja-JP" altLang="en-US" dirty="0"/>
              <a:t>講習会</a:t>
            </a:r>
            <a:endParaRPr lang="en-US" altLang="ja-JP" dirty="0"/>
          </a:p>
          <a:p>
            <a:endParaRPr kumimoji="1" lang="ja-JP" altLang="en-US" dirty="0"/>
          </a:p>
        </p:txBody>
      </p:sp>
    </p:spTree>
    <p:extLst>
      <p:ext uri="{BB962C8B-B14F-4D97-AF65-F5344CB8AC3E}">
        <p14:creationId xmlns:p14="http://schemas.microsoft.com/office/powerpoint/2010/main" val="33062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t>ツリー構造を使って相互作用に必要な粒子を</a:t>
            </a:r>
            <a:r>
              <a:rPr lang="ja-JP" altLang="en-US" dirty="0"/>
              <a:t>交換</a:t>
            </a:r>
            <a:r>
              <a:rPr kumimoji="1" lang="ja-JP" altLang="en-US" dirty="0"/>
              <a:t>する。</a:t>
            </a:r>
            <a:endParaRPr kumimoji="1" lang="en-US" altLang="ja-JP" dirty="0"/>
          </a:p>
          <a:p>
            <a:pPr marL="514350" indent="-514350">
              <a:buFont typeface="+mj-lt"/>
              <a:buAutoNum type="arabicPeriod"/>
            </a:pPr>
            <a:r>
              <a:rPr lang="ja-JP" altLang="en-US" dirty="0"/>
              <a:t>送られてきた粒子情報を元にツリーを再構築する。</a:t>
            </a:r>
            <a:endParaRPr lang="en-US" altLang="ja-JP" dirty="0"/>
          </a:p>
          <a:p>
            <a:pPr marL="514350" indent="-514350">
              <a:buFont typeface="+mj-lt"/>
              <a:buAutoNum type="arabicPeriod"/>
            </a:pPr>
            <a:r>
              <a:rPr kumimoji="1" lang="ja-JP" altLang="en-US" dirty="0"/>
              <a:t>ツリー法を使って力の計算を行う。</a:t>
            </a:r>
            <a:endParaRPr kumimoji="1" lang="en-US" altLang="ja-JP" dirty="0"/>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325133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相互作用の計算</a:t>
            </a:r>
            <a:endParaRPr kumimoji="1" lang="ja-JP" altLang="en-US" dirty="0"/>
          </a:p>
        </p:txBody>
      </p:sp>
      <p:sp>
        <p:nvSpPr>
          <p:cNvPr id="3" name="コンテンツ プレースホルダー 2"/>
          <p:cNvSpPr>
            <a:spLocks noGrp="1"/>
          </p:cNvSpPr>
          <p:nvPr>
            <p:ph idx="1"/>
          </p:nvPr>
        </p:nvSpPr>
        <p:spPr>
          <a:xfrm>
            <a:off x="6096000" y="1625099"/>
            <a:ext cx="5257800" cy="4911259"/>
          </a:xfrm>
        </p:spPr>
        <p:txBody>
          <a:bodyPr>
            <a:normAutofit fontScale="92500" lnSpcReduction="10000"/>
          </a:bodyPr>
          <a:lstStyle/>
          <a:p>
            <a:r>
              <a:rPr kumimoji="1" lang="en-US" altLang="ja-JP" dirty="0"/>
              <a:t>Barnes </a:t>
            </a:r>
            <a:r>
              <a:rPr kumimoji="1" lang="ja-JP" altLang="en-US" dirty="0"/>
              <a:t>の</a:t>
            </a:r>
            <a:r>
              <a:rPr lang="ja-JP" altLang="en-US" dirty="0"/>
              <a:t>方</a:t>
            </a:r>
            <a:r>
              <a:rPr kumimoji="1" lang="ja-JP" altLang="en-US" dirty="0"/>
              <a:t>法を使う。</a:t>
            </a:r>
            <a:r>
              <a:rPr lang="en-US" altLang="ja-JP" dirty="0"/>
              <a:t>(Barnes 1990)</a:t>
            </a:r>
            <a:endParaRPr kumimoji="1" lang="en-US" altLang="ja-JP" dirty="0"/>
          </a:p>
          <a:p>
            <a:pPr lvl="1"/>
            <a:r>
              <a:rPr lang="en-US" altLang="ja-JP" dirty="0"/>
              <a:t>1</a:t>
            </a:r>
            <a:r>
              <a:rPr lang="ja-JP" altLang="en-US" dirty="0"/>
              <a:t>粒子毎にツリーをたどるのではなく、近傍にいる複数の粒子をまとめてツリーをたどる。</a:t>
            </a:r>
            <a:endParaRPr lang="en-US" altLang="ja-JP" dirty="0"/>
          </a:p>
          <a:p>
            <a:pPr lvl="1"/>
            <a:r>
              <a:rPr kumimoji="1" lang="ja-JP" altLang="en-US" dirty="0"/>
              <a:t>ツリーをたどる回数が減らせる。</a:t>
            </a:r>
            <a:endParaRPr kumimoji="1" lang="en-US" altLang="ja-JP" dirty="0"/>
          </a:p>
          <a:p>
            <a:pPr lvl="1"/>
            <a:r>
              <a:rPr lang="ja-JP" altLang="en-US" dirty="0"/>
              <a:t>複数の粒子が同じ粒子群と相互作用するため、</a:t>
            </a:r>
            <a:r>
              <a:rPr lang="en-US" altLang="ja-JP" dirty="0"/>
              <a:t>SIMD</a:t>
            </a:r>
            <a:r>
              <a:rPr lang="ja-JP" altLang="en-US" dirty="0"/>
              <a:t>化が可能。</a:t>
            </a:r>
            <a:endParaRPr lang="en-US" altLang="ja-JP" dirty="0"/>
          </a:p>
          <a:p>
            <a:pPr lvl="1"/>
            <a:endParaRPr lang="en-US" altLang="ja-JP" dirty="0"/>
          </a:p>
          <a:p>
            <a:r>
              <a:rPr lang="en-US" altLang="ja-JP" dirty="0"/>
              <a:t>Ver2.0</a:t>
            </a:r>
            <a:r>
              <a:rPr lang="ja-JP" altLang="en-US" dirty="0"/>
              <a:t>以降ではアクセラレータを有効に利用するために、</a:t>
            </a:r>
            <a:r>
              <a:rPr lang="en-US" altLang="ja-JP" dirty="0" err="1"/>
              <a:t>Multiwalk</a:t>
            </a:r>
            <a:r>
              <a:rPr lang="ja-JP" altLang="en-US" dirty="0"/>
              <a:t>法</a:t>
            </a:r>
            <a:r>
              <a:rPr lang="en-US" altLang="ja-JP" dirty="0"/>
              <a:t>(Hamada et al. 2009)</a:t>
            </a:r>
            <a:r>
              <a:rPr lang="ja-JP" altLang="en-US" dirty="0"/>
              <a:t>も利用可能。</a:t>
            </a:r>
            <a:endParaRPr lang="en-US" altLang="ja-JP" dirty="0"/>
          </a:p>
          <a:p>
            <a:pPr lvl="1"/>
            <a:r>
              <a:rPr lang="ja-JP" altLang="en-US" dirty="0"/>
              <a:t>複数の粒子グループについて複数の相互作用リストを作り、それらをまとめてアクセラレータに送り計算する。</a:t>
            </a:r>
            <a:endParaRPr lang="en-US" altLang="ja-JP" dirty="0"/>
          </a:p>
        </p:txBody>
      </p:sp>
      <p:grpSp>
        <p:nvGrpSpPr>
          <p:cNvPr id="4" name="グループ化 3"/>
          <p:cNvGrpSpPr/>
          <p:nvPr/>
        </p:nvGrpSpPr>
        <p:grpSpPr>
          <a:xfrm>
            <a:off x="367200" y="1526400"/>
            <a:ext cx="5354782" cy="5331487"/>
            <a:chOff x="0" y="2864719"/>
            <a:chExt cx="2764689" cy="2752412"/>
          </a:xfrm>
        </p:grpSpPr>
        <p:grpSp>
          <p:nvGrpSpPr>
            <p:cNvPr id="5" name="グループ化 4"/>
            <p:cNvGrpSpPr/>
            <p:nvPr/>
          </p:nvGrpSpPr>
          <p:grpSpPr>
            <a:xfrm>
              <a:off x="0" y="2864719"/>
              <a:ext cx="2764689" cy="2752412"/>
              <a:chOff x="368563" y="1526874"/>
              <a:chExt cx="5354905" cy="5331126"/>
            </a:xfrm>
            <a:solidFill>
              <a:schemeClr val="bg1"/>
            </a:solidFill>
          </p:grpSpPr>
          <p:sp>
            <p:nvSpPr>
              <p:cNvPr id="18" name="正方形/長方形 17"/>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a:stCxn id="18" idx="1"/>
                <a:endCxn id="18"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8" idx="2"/>
                <a:endCxn id="18"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840763" y="4297051"/>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円/楕円 5"/>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8" idx="5"/>
            </p:cNvCxnSpPr>
            <p:nvPr/>
          </p:nvCxnSpPr>
          <p:spPr>
            <a:xfrm>
              <a:off x="1109807" y="3296131"/>
              <a:ext cx="321699" cy="99559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028693" y="3328040"/>
              <a:ext cx="385420" cy="95145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7"/>
            </p:cNvCxnSpPr>
            <p:nvPr/>
          </p:nvCxnSpPr>
          <p:spPr>
            <a:xfrm flipV="1">
              <a:off x="429504" y="4554980"/>
              <a:ext cx="990078" cy="63902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1"/>
            </p:cNvCxnSpPr>
            <p:nvPr/>
          </p:nvCxnSpPr>
          <p:spPr>
            <a:xfrm flipH="1" flipV="1">
              <a:off x="2044598" y="4529803"/>
              <a:ext cx="291561" cy="65443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567161" y="3848106"/>
              <a:ext cx="1" cy="39281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38" idx="0"/>
            </p:cNvCxnSpPr>
            <p:nvPr/>
          </p:nvCxnSpPr>
          <p:spPr>
            <a:xfrm flipV="1">
              <a:off x="1558328" y="4554980"/>
              <a:ext cx="14577" cy="78179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1329264" y="4407796"/>
              <a:ext cx="99386" cy="6317"/>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7" name="正方形/長方形 56"/>
          <p:cNvSpPr/>
          <p:nvPr/>
        </p:nvSpPr>
        <p:spPr>
          <a:xfrm>
            <a:off x="3134278" y="4266848"/>
            <a:ext cx="1192997" cy="503147"/>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495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lang="en-US" altLang="ja-JP" dirty="0"/>
              <a:t>FDPS</a:t>
            </a:r>
            <a:r>
              <a:rPr lang="ja-JP" altLang="en-US" dirty="0"/>
              <a:t>は以下の流れで粒子シミュレーションを実現する。</a:t>
            </a:r>
            <a:endParaRPr lang="en-US" altLang="ja-JP" dirty="0"/>
          </a:p>
          <a:p>
            <a:pPr lvl="1"/>
            <a:r>
              <a:rPr lang="ja-JP" altLang="en-US" dirty="0"/>
              <a:t>領域分割</a:t>
            </a:r>
            <a:endParaRPr lang="en-US" altLang="ja-JP" dirty="0"/>
          </a:p>
          <a:p>
            <a:pPr lvl="2"/>
            <a:r>
              <a:rPr lang="en-US" altLang="ja-JP" dirty="0"/>
              <a:t>MS</a:t>
            </a:r>
            <a:r>
              <a:rPr lang="ja-JP" altLang="en-US" dirty="0"/>
              <a:t>法</a:t>
            </a:r>
            <a:endParaRPr lang="en-US" altLang="ja-JP" dirty="0"/>
          </a:p>
          <a:p>
            <a:pPr lvl="2"/>
            <a:r>
              <a:rPr lang="en-US" altLang="ja-JP" dirty="0"/>
              <a:t> API</a:t>
            </a:r>
            <a:r>
              <a:rPr lang="ja-JP" altLang="en-US" dirty="0"/>
              <a:t>は</a:t>
            </a:r>
            <a:r>
              <a:rPr lang="en-US" altLang="ja-JP" dirty="0" err="1"/>
              <a:t>DomainInfo</a:t>
            </a:r>
            <a:r>
              <a:rPr lang="en-US" altLang="ja-JP" dirty="0"/>
              <a:t>::</a:t>
            </a:r>
            <a:r>
              <a:rPr lang="en-US" altLang="ja-JP" dirty="0" err="1"/>
              <a:t>decomposeDomainAll</a:t>
            </a:r>
            <a:r>
              <a:rPr lang="en-US" altLang="ja-JP" dirty="0"/>
              <a:t>()</a:t>
            </a:r>
          </a:p>
          <a:p>
            <a:pPr lvl="1"/>
            <a:r>
              <a:rPr lang="ja-JP" altLang="en-US" dirty="0"/>
              <a:t>粒子交換</a:t>
            </a:r>
            <a:endParaRPr lang="en-US" altLang="ja-JP" dirty="0"/>
          </a:p>
          <a:p>
            <a:pPr lvl="2"/>
            <a:r>
              <a:rPr lang="en-US" altLang="ja-JP" dirty="0"/>
              <a:t>API</a:t>
            </a:r>
            <a:r>
              <a:rPr lang="ja-JP" altLang="en-US" dirty="0"/>
              <a:t>は</a:t>
            </a:r>
            <a:r>
              <a:rPr lang="en-US" altLang="ja-JP" dirty="0" err="1"/>
              <a:t>ParticleSystem</a:t>
            </a:r>
            <a:r>
              <a:rPr lang="en-US" altLang="ja-JP" dirty="0"/>
              <a:t>::</a:t>
            </a:r>
            <a:r>
              <a:rPr lang="en-US" altLang="ja-JP" dirty="0" err="1"/>
              <a:t>exchangeParticle</a:t>
            </a:r>
            <a:r>
              <a:rPr lang="en-US" altLang="ja-JP" dirty="0"/>
              <a:t>()</a:t>
            </a:r>
          </a:p>
          <a:p>
            <a:pPr lvl="1"/>
            <a:r>
              <a:rPr lang="ja-JP" altLang="en-US" dirty="0"/>
              <a:t>相互作用計算</a:t>
            </a:r>
            <a:endParaRPr lang="en-US" altLang="ja-JP" dirty="0"/>
          </a:p>
          <a:p>
            <a:pPr lvl="2"/>
            <a:r>
              <a:rPr lang="en-US" altLang="ja-JP" dirty="0"/>
              <a:t>Barnes</a:t>
            </a:r>
            <a:r>
              <a:rPr lang="ja-JP" altLang="en-US" dirty="0"/>
              <a:t>ベクトル化したツリー法により計算</a:t>
            </a:r>
            <a:endParaRPr lang="en-US" altLang="ja-JP" dirty="0"/>
          </a:p>
          <a:p>
            <a:pPr lvl="2"/>
            <a:r>
              <a:rPr lang="en-US" altLang="ja-JP" dirty="0"/>
              <a:t>API</a:t>
            </a:r>
            <a:r>
              <a:rPr lang="ja-JP" altLang="en-US" dirty="0"/>
              <a:t>は</a:t>
            </a:r>
            <a:r>
              <a:rPr lang="en-US" altLang="ja-JP" dirty="0" err="1"/>
              <a:t>TreeForForce</a:t>
            </a:r>
            <a:r>
              <a:rPr lang="en-US" altLang="ja-JP" dirty="0"/>
              <a:t>::</a:t>
            </a:r>
            <a:r>
              <a:rPr lang="en-US" altLang="ja-JP" dirty="0" err="1"/>
              <a:t>calcForceAllAndWriteBack</a:t>
            </a:r>
            <a:r>
              <a:rPr lang="en-US" altLang="ja-JP" dirty="0"/>
              <a:t>()</a:t>
            </a:r>
          </a:p>
          <a:p>
            <a:pPr marL="0" indent="0">
              <a:buNone/>
            </a:pPr>
            <a:endParaRPr kumimoji="1" lang="en-US" altLang="ja-JP" dirty="0"/>
          </a:p>
          <a:p>
            <a:endParaRPr lang="en-US" altLang="ja-JP" dirty="0"/>
          </a:p>
        </p:txBody>
      </p:sp>
    </p:spTree>
    <p:extLst>
      <p:ext uri="{BB962C8B-B14F-4D97-AF65-F5344CB8AC3E}">
        <p14:creationId xmlns:p14="http://schemas.microsoft.com/office/powerpoint/2010/main" val="391112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予備スライド</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5120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stCxn id="152" idx="4"/>
            <a:endCxn id="140" idx="0"/>
          </p:cNvCxnSpPr>
          <p:nvPr/>
        </p:nvCxnSpPr>
        <p:spPr>
          <a:xfrm flipH="1">
            <a:off x="5993476" y="676808"/>
            <a:ext cx="2826578"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152" idx="4"/>
            <a:endCxn id="143" idx="0"/>
          </p:cNvCxnSpPr>
          <p:nvPr/>
        </p:nvCxnSpPr>
        <p:spPr>
          <a:xfrm>
            <a:off x="8820054" y="676808"/>
            <a:ext cx="3149462" cy="1418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152" idx="4"/>
            <a:endCxn id="138" idx="0"/>
          </p:cNvCxnSpPr>
          <p:nvPr/>
        </p:nvCxnSpPr>
        <p:spPr>
          <a:xfrm flipH="1">
            <a:off x="6599599" y="676808"/>
            <a:ext cx="2220455"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152" idx="4"/>
            <a:endCxn id="151" idx="0"/>
          </p:cNvCxnSpPr>
          <p:nvPr/>
        </p:nvCxnSpPr>
        <p:spPr>
          <a:xfrm flipH="1">
            <a:off x="7050642" y="676808"/>
            <a:ext cx="1769412"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209489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210220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p:cNvCxnSpPr>
            <a:stCxn id="152" idx="4"/>
            <a:endCxn id="148" idx="0"/>
          </p:cNvCxnSpPr>
          <p:nvPr/>
        </p:nvCxnSpPr>
        <p:spPr>
          <a:xfrm flipH="1">
            <a:off x="7683740" y="676808"/>
            <a:ext cx="113631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52" idx="4"/>
            <a:endCxn id="149" idx="0"/>
          </p:cNvCxnSpPr>
          <p:nvPr/>
        </p:nvCxnSpPr>
        <p:spPr>
          <a:xfrm flipH="1">
            <a:off x="8178100" y="676808"/>
            <a:ext cx="64195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52" idx="4"/>
            <a:endCxn id="150" idx="0"/>
          </p:cNvCxnSpPr>
          <p:nvPr/>
        </p:nvCxnSpPr>
        <p:spPr>
          <a:xfrm flipH="1">
            <a:off x="8746015" y="676808"/>
            <a:ext cx="74039" cy="1425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152" idx="4"/>
            <a:endCxn id="144" idx="0"/>
          </p:cNvCxnSpPr>
          <p:nvPr/>
        </p:nvCxnSpPr>
        <p:spPr>
          <a:xfrm>
            <a:off x="8820054" y="676808"/>
            <a:ext cx="2683896"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a:stCxn id="152" idx="4"/>
            <a:endCxn id="142" idx="0"/>
          </p:cNvCxnSpPr>
          <p:nvPr/>
        </p:nvCxnSpPr>
        <p:spPr>
          <a:xfrm>
            <a:off x="8820054" y="676808"/>
            <a:ext cx="2268919"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152" idx="4"/>
            <a:endCxn id="141" idx="0"/>
          </p:cNvCxnSpPr>
          <p:nvPr/>
        </p:nvCxnSpPr>
        <p:spPr>
          <a:xfrm>
            <a:off x="8820054" y="676808"/>
            <a:ext cx="1805700"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152" idx="4"/>
            <a:endCxn id="147" idx="0"/>
          </p:cNvCxnSpPr>
          <p:nvPr/>
        </p:nvCxnSpPr>
        <p:spPr>
          <a:xfrm>
            <a:off x="8820054" y="676808"/>
            <a:ext cx="1342893"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52" idx="4"/>
            <a:endCxn id="146" idx="0"/>
          </p:cNvCxnSpPr>
          <p:nvPr/>
        </p:nvCxnSpPr>
        <p:spPr>
          <a:xfrm>
            <a:off x="8820054" y="676808"/>
            <a:ext cx="979117"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52" idx="4"/>
            <a:endCxn id="145" idx="0"/>
          </p:cNvCxnSpPr>
          <p:nvPr/>
        </p:nvCxnSpPr>
        <p:spPr>
          <a:xfrm>
            <a:off x="8820054" y="676808"/>
            <a:ext cx="396991"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6148248" y="3304392"/>
            <a:ext cx="5966857"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ツリーセルの中に</a:t>
            </a:r>
            <a:r>
              <a:rPr kumimoji="1" lang="en-US" altLang="ja-JP" sz="2400" dirty="0"/>
              <a:t>13</a:t>
            </a:r>
            <a:r>
              <a:rPr kumimoji="1" lang="ja-JP" altLang="en-US" sz="2400" dirty="0"/>
              <a:t>粒子。</a:t>
            </a:r>
            <a:endParaRPr kumimoji="1" lang="en-US" altLang="ja-JP" sz="2400" dirty="0"/>
          </a:p>
          <a:p>
            <a:pPr marL="342900" indent="-342900">
              <a:buFont typeface="Arial" panose="020B0604020202020204" pitchFamily="34" charset="0"/>
              <a:buChar char="•"/>
            </a:pPr>
            <a:r>
              <a:rPr lang="ja-JP" altLang="en-US" sz="2400" dirty="0"/>
              <a:t>セルの中の粒子数がある粒子数以下になるまで、セルを分割。</a:t>
            </a:r>
            <a:endParaRPr lang="en-US" altLang="ja-JP" sz="2400" dirty="0"/>
          </a:p>
          <a:p>
            <a:pPr marL="800100" lvl="1" indent="-342900">
              <a:buFont typeface="Arial" panose="020B0604020202020204" pitchFamily="34" charset="0"/>
              <a:buChar char="•"/>
            </a:pPr>
            <a:r>
              <a:rPr lang="ja-JP" altLang="en-US" sz="2400" dirty="0"/>
              <a:t>ここでは、</a:t>
            </a:r>
            <a:r>
              <a:rPr lang="en-US" altLang="ja-JP" sz="2400" dirty="0"/>
              <a:t>1</a:t>
            </a:r>
            <a:r>
              <a:rPr lang="ja-JP" altLang="en-US" sz="2400" dirty="0"/>
              <a:t>粒子になるまで分割。</a:t>
            </a:r>
            <a:endParaRPr lang="en-US" altLang="ja-JP" sz="2400" dirty="0"/>
          </a:p>
        </p:txBody>
      </p:sp>
    </p:spTree>
    <p:extLst>
      <p:ext uri="{BB962C8B-B14F-4D97-AF65-F5344CB8AC3E}">
        <p14:creationId xmlns:p14="http://schemas.microsoft.com/office/powerpoint/2010/main" val="310653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endCxn id="151" idx="0"/>
          </p:cNvCxnSpPr>
          <p:nvPr/>
        </p:nvCxnSpPr>
        <p:spPr>
          <a:xfrm flipH="1">
            <a:off x="7050642" y="1970543"/>
            <a:ext cx="720749"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endCxn id="149" idx="0"/>
          </p:cNvCxnSpPr>
          <p:nvPr/>
        </p:nvCxnSpPr>
        <p:spPr>
          <a:xfrm>
            <a:off x="7771388" y="1970543"/>
            <a:ext cx="406712"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endCxn id="150" idx="0"/>
          </p:cNvCxnSpPr>
          <p:nvPr/>
        </p:nvCxnSpPr>
        <p:spPr>
          <a:xfrm flipH="1">
            <a:off x="8746015" y="1946802"/>
            <a:ext cx="399523" cy="15581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53" idx="4"/>
            <a:endCxn id="145" idx="0"/>
          </p:cNvCxnSpPr>
          <p:nvPr/>
        </p:nvCxnSpPr>
        <p:spPr>
          <a:xfrm>
            <a:off x="9150715" y="2173861"/>
            <a:ext cx="66330" cy="1320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endCxn id="147" idx="0"/>
          </p:cNvCxnSpPr>
          <p:nvPr/>
        </p:nvCxnSpPr>
        <p:spPr>
          <a:xfrm flipH="1">
            <a:off x="10162947" y="1952556"/>
            <a:ext cx="921335" cy="1549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endCxn id="143" idx="0"/>
          </p:cNvCxnSpPr>
          <p:nvPr/>
        </p:nvCxnSpPr>
        <p:spPr>
          <a:xfrm>
            <a:off x="11084282" y="1952556"/>
            <a:ext cx="885234" cy="15451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60" idx="3"/>
            <a:endCxn id="141" idx="0"/>
          </p:cNvCxnSpPr>
          <p:nvPr/>
        </p:nvCxnSpPr>
        <p:spPr>
          <a:xfrm flipH="1">
            <a:off x="10625754" y="2137556"/>
            <a:ext cx="391335" cy="1364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a:endCxn id="140" idx="0"/>
          </p:cNvCxnSpPr>
          <p:nvPr/>
        </p:nvCxnSpPr>
        <p:spPr>
          <a:xfrm flipH="1">
            <a:off x="5993476" y="1971757"/>
            <a:ext cx="254687" cy="15266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349767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35049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p:cNvCxnSpPr>
            <a:stCxn id="155" idx="5"/>
            <a:endCxn id="138" idx="0"/>
          </p:cNvCxnSpPr>
          <p:nvPr/>
        </p:nvCxnSpPr>
        <p:spPr>
          <a:xfrm>
            <a:off x="6320047" y="2145301"/>
            <a:ext cx="279552" cy="13530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154" idx="4"/>
            <a:endCxn id="148" idx="0"/>
          </p:cNvCxnSpPr>
          <p:nvPr/>
        </p:nvCxnSpPr>
        <p:spPr>
          <a:xfrm flipH="1">
            <a:off x="7683740" y="2173861"/>
            <a:ext cx="89935" cy="13278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153" idx="5"/>
            <a:endCxn id="146" idx="0"/>
          </p:cNvCxnSpPr>
          <p:nvPr/>
        </p:nvCxnSpPr>
        <p:spPr>
          <a:xfrm>
            <a:off x="9222599" y="2144086"/>
            <a:ext cx="576572" cy="13576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60" idx="4"/>
            <a:endCxn id="142" idx="0"/>
          </p:cNvCxnSpPr>
          <p:nvPr/>
        </p:nvCxnSpPr>
        <p:spPr>
          <a:xfrm flipH="1">
            <a:off x="11088973" y="2167331"/>
            <a:ext cx="1" cy="1334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160" idx="5"/>
            <a:endCxn id="144" idx="0"/>
          </p:cNvCxnSpPr>
          <p:nvPr/>
        </p:nvCxnSpPr>
        <p:spPr>
          <a:xfrm>
            <a:off x="11160858" y="2137556"/>
            <a:ext cx="343092" cy="1356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72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endCxn id="142" idx="0"/>
          </p:cNvCxnSpPr>
          <p:nvPr/>
        </p:nvCxnSpPr>
        <p:spPr>
          <a:xfrm>
            <a:off x="11084281" y="3480315"/>
            <a:ext cx="4692" cy="14138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489005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9736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870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grpSp>
        <p:nvGrpSpPr>
          <p:cNvPr id="3" name="グループ化 2"/>
          <p:cNvGrpSpPr/>
          <p:nvPr/>
        </p:nvGrpSpPr>
        <p:grpSpPr>
          <a:xfrm>
            <a:off x="368563" y="1526874"/>
            <a:ext cx="5354905" cy="5331126"/>
            <a:chOff x="368563" y="1526874"/>
            <a:chExt cx="5354905" cy="5331126"/>
          </a:xfrm>
        </p:grpSpPr>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9102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91918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9224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949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短距離力の計算</a:t>
            </a:r>
            <a:endParaRPr kumimoji="1" lang="ja-JP" altLang="en-US" dirty="0"/>
          </a:p>
        </p:txBody>
      </p:sp>
      <p:grpSp>
        <p:nvGrpSpPr>
          <p:cNvPr id="4" name="グループ化 3"/>
          <p:cNvGrpSpPr/>
          <p:nvPr/>
        </p:nvGrpSpPr>
        <p:grpSpPr>
          <a:xfrm>
            <a:off x="2525248" y="1285240"/>
            <a:ext cx="7141504" cy="3881119"/>
            <a:chOff x="367200" y="473489"/>
            <a:chExt cx="11747905" cy="6384511"/>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72460"/>
                <a:ext cx="291180" cy="291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28221"/>
                <a:ext cx="291180" cy="2911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31453"/>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0" name="グループ化 119"/>
            <p:cNvGrpSpPr/>
            <p:nvPr/>
          </p:nvGrpSpPr>
          <p:grpSpPr>
            <a:xfrm>
              <a:off x="367200" y="1526400"/>
              <a:ext cx="5354782" cy="5331600"/>
              <a:chOff x="3080299" y="2864718"/>
              <a:chExt cx="2764689" cy="2752412"/>
            </a:xfrm>
          </p:grpSpPr>
          <p:grpSp>
            <p:nvGrpSpPr>
              <p:cNvPr id="121" name="グループ化 120"/>
              <p:cNvGrpSpPr/>
              <p:nvPr/>
            </p:nvGrpSpPr>
            <p:grpSpPr>
              <a:xfrm>
                <a:off x="3080299" y="2864718"/>
                <a:ext cx="2764689" cy="2752412"/>
                <a:chOff x="368563" y="1526874"/>
                <a:chExt cx="5354905" cy="5331126"/>
              </a:xfrm>
            </p:grpSpPr>
            <p:sp>
              <p:nvSpPr>
                <p:cNvPr id="125" name="正方形/長方形 124"/>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6" name="直線コネクタ 125"/>
                <p:cNvCxnSpPr>
                  <a:stCxn id="125" idx="1"/>
                  <a:endCxn id="125"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125" idx="2"/>
                  <a:endCxn id="125"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円/楕円 167"/>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円/楕円 168"/>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楕円 169"/>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円/楕円 170"/>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円/楕円 172"/>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円/楕円 173"/>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円/楕円 174"/>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円/楕円 175"/>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円/楕円 176"/>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円/楕円 177"/>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円/楕円 178"/>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1844596" y="1683306"/>
                  <a:ext cx="421210"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2" name="直線矢印コネクタ 121"/>
              <p:cNvCxnSpPr/>
              <p:nvPr/>
            </p:nvCxnSpPr>
            <p:spPr>
              <a:xfrm flipH="1" flipV="1">
                <a:off x="4665738" y="4400774"/>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4409144" y="4410468"/>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4" name="円/楕円 123"/>
              <p:cNvSpPr/>
              <p:nvPr/>
            </p:nvSpPr>
            <p:spPr>
              <a:xfrm>
                <a:off x="4141224" y="3907190"/>
                <a:ext cx="1020880" cy="102088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 name="テキスト ボックス 4"/>
          <p:cNvSpPr txBox="1"/>
          <p:nvPr/>
        </p:nvSpPr>
        <p:spPr>
          <a:xfrm>
            <a:off x="650300" y="5354133"/>
            <a:ext cx="11233956" cy="830997"/>
          </a:xfrm>
          <a:prstGeom prst="rect">
            <a:avLst/>
          </a:prstGeom>
          <a:noFill/>
        </p:spPr>
        <p:txBody>
          <a:bodyPr wrap="square" rtlCol="0">
            <a:spAutoFit/>
          </a:bodyPr>
          <a:lstStyle/>
          <a:p>
            <a:r>
              <a:rPr lang="ja-JP" altLang="en-US" sz="2400" dirty="0"/>
              <a:t>ツリーをたどり、ツリーセルが力を計算したい粒子から十分遠ければ、ツリーをたどるのをやめる。近ければ更に深く探査する。</a:t>
            </a:r>
            <a:endParaRPr lang="en-US" altLang="ja-JP" sz="2400" dirty="0"/>
          </a:p>
        </p:txBody>
      </p:sp>
    </p:spTree>
    <p:extLst>
      <p:ext uri="{BB962C8B-B14F-4D97-AF65-F5344CB8AC3E}">
        <p14:creationId xmlns:p14="http://schemas.microsoft.com/office/powerpoint/2010/main" val="317769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長距離力</a:t>
            </a:r>
            <a:r>
              <a:rPr lang="ja-JP" altLang="en-US" dirty="0"/>
              <a:t>の計算</a:t>
            </a:r>
            <a:endParaRPr kumimoji="1" lang="ja-JP" altLang="en-US" dirty="0"/>
          </a:p>
        </p:txBody>
      </p:sp>
      <p:grpSp>
        <p:nvGrpSpPr>
          <p:cNvPr id="4" name="グループ化 3"/>
          <p:cNvGrpSpPr/>
          <p:nvPr/>
        </p:nvGrpSpPr>
        <p:grpSpPr>
          <a:xfrm>
            <a:off x="2287442" y="1405779"/>
            <a:ext cx="6966568" cy="3785981"/>
            <a:chOff x="367200" y="473489"/>
            <a:chExt cx="11747905" cy="6384398"/>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6639"/>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36161"/>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54518"/>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p:cNvGrpSpPr/>
            <p:nvPr/>
          </p:nvGrpSpPr>
          <p:grpSpPr>
            <a:xfrm>
              <a:off x="367200" y="1526400"/>
              <a:ext cx="5354782" cy="5331487"/>
              <a:chOff x="0" y="2864719"/>
              <a:chExt cx="2764689" cy="2752412"/>
            </a:xfrm>
          </p:grpSpPr>
          <p:grpSp>
            <p:nvGrpSpPr>
              <p:cNvPr id="123" name="グループ化 122"/>
              <p:cNvGrpSpPr/>
              <p:nvPr/>
            </p:nvGrpSpPr>
            <p:grpSpPr>
              <a:xfrm>
                <a:off x="0" y="2864719"/>
                <a:ext cx="2764689" cy="2752412"/>
                <a:chOff x="368563" y="1526874"/>
                <a:chExt cx="5354905" cy="5331126"/>
              </a:xfrm>
              <a:solidFill>
                <a:schemeClr val="bg1"/>
              </a:solidFill>
            </p:grpSpPr>
            <p:sp>
              <p:nvSpPr>
                <p:cNvPr id="136" name="正方形/長方形 135"/>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a:stCxn id="136" idx="1"/>
                  <a:endCxn id="136"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36" idx="2"/>
                  <a:endCxn id="136"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円/楕円 17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円/楕円 18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円/楕円 18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円/楕円 18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円/楕円 18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円/楕円 18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円/楕円 18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円/楕円 18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円/楕円 18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円/楕円 18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円/楕円 19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4" name="円/楕円 123"/>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矢印コネクタ 127"/>
              <p:cNvCxnSpPr>
                <a:stCxn id="126" idx="5"/>
                <a:endCxn id="190" idx="1"/>
              </p:cNvCxnSpPr>
              <p:nvPr/>
            </p:nvCxnSpPr>
            <p:spPr>
              <a:xfrm>
                <a:off x="1109807" y="3296130"/>
                <a:ext cx="380318" cy="103118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endCxn id="190" idx="7"/>
              </p:cNvCxnSpPr>
              <p:nvPr/>
            </p:nvCxnSpPr>
            <p:spPr>
              <a:xfrm flipH="1">
                <a:off x="1644197" y="3328040"/>
                <a:ext cx="769916" cy="99927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25" idx="7"/>
                <a:endCxn id="190" idx="3"/>
              </p:cNvCxnSpPr>
              <p:nvPr/>
            </p:nvCxnSpPr>
            <p:spPr>
              <a:xfrm flipV="1">
                <a:off x="429503" y="4481388"/>
                <a:ext cx="1060623" cy="7126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24" idx="1"/>
                <a:endCxn id="190" idx="5"/>
              </p:cNvCxnSpPr>
              <p:nvPr/>
            </p:nvCxnSpPr>
            <p:spPr>
              <a:xfrm flipH="1" flipV="1">
                <a:off x="1644197" y="4481388"/>
                <a:ext cx="691962" cy="70285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567162" y="3848106"/>
                <a:ext cx="0" cy="45531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80" idx="2"/>
              </p:cNvCxnSpPr>
              <p:nvPr/>
            </p:nvCxnSpPr>
            <p:spPr>
              <a:xfrm flipH="1" flipV="1">
                <a:off x="1567162" y="4403446"/>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182" idx="0"/>
              </p:cNvCxnSpPr>
              <p:nvPr/>
            </p:nvCxnSpPr>
            <p:spPr>
              <a:xfrm flipV="1">
                <a:off x="1558328" y="4512826"/>
                <a:ext cx="8833" cy="82394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flipH="1" flipV="1">
                <a:off x="1329264" y="4407795"/>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194" name="テキスト ボックス 193"/>
          <p:cNvSpPr txBox="1"/>
          <p:nvPr/>
        </p:nvSpPr>
        <p:spPr>
          <a:xfrm>
            <a:off x="696654" y="5323502"/>
            <a:ext cx="1123395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ツリーをたどり、ツリーセルが力を計算したい粒子から十分遠ければ、そのセル内に入っている粒子をまとめて評価。近ければ更に深く探査する。</a:t>
            </a:r>
            <a:endParaRPr lang="en-US" altLang="ja-JP" sz="2400" dirty="0"/>
          </a:p>
          <a:p>
            <a:pPr marL="342900" indent="-342900">
              <a:buFont typeface="Arial" panose="020B0604020202020204" pitchFamily="34" charset="0"/>
              <a:buChar char="•"/>
            </a:pPr>
            <a:r>
              <a:rPr kumimoji="1" lang="ja-JP" altLang="en-US" sz="2400" dirty="0"/>
              <a:t>十分遠いかどうかの判定は、ツリーセルの見込み角を使う。</a:t>
            </a:r>
            <a:endParaRPr kumimoji="1" lang="en-US" altLang="ja-JP" sz="2400" dirty="0"/>
          </a:p>
          <a:p>
            <a:pPr marL="800100" lvl="1" indent="-342900">
              <a:buFont typeface="Arial" panose="020B0604020202020204" pitchFamily="34" charset="0"/>
              <a:buChar char="•"/>
            </a:pPr>
            <a:r>
              <a:rPr kumimoji="1" lang="ja-JP" altLang="en-US" sz="2400" dirty="0"/>
              <a:t>十分遠い</a:t>
            </a:r>
            <a:r>
              <a:rPr lang="en-US" altLang="ja-JP" sz="2400" dirty="0"/>
              <a:t>:</a:t>
            </a:r>
            <a:r>
              <a:rPr kumimoji="1" lang="en-US" altLang="ja-JP" sz="2400" dirty="0"/>
              <a:t> R &gt; l/θ  (R</a:t>
            </a:r>
            <a:r>
              <a:rPr kumimoji="1" lang="ja-JP" altLang="en-US" sz="2400" dirty="0"/>
              <a:t>：</a:t>
            </a:r>
            <a:r>
              <a:rPr lang="ja-JP" altLang="en-US" sz="2400" dirty="0"/>
              <a:t>セルと粒子の距離、 </a:t>
            </a:r>
            <a:r>
              <a:rPr lang="en-US" altLang="ja-JP" sz="2400" dirty="0"/>
              <a:t>l:</a:t>
            </a:r>
            <a:r>
              <a:rPr lang="ja-JP" altLang="en-US" sz="2400" dirty="0"/>
              <a:t>セルの長さ、 </a:t>
            </a:r>
            <a:r>
              <a:rPr lang="en-US" altLang="ja-JP" sz="2400" dirty="0"/>
              <a:t>θ:</a:t>
            </a:r>
            <a:r>
              <a:rPr lang="ja-JP" altLang="en-US" sz="2400" dirty="0"/>
              <a:t>見込み角</a:t>
            </a:r>
            <a:r>
              <a:rPr kumimoji="1" lang="en-US" altLang="ja-JP" sz="2400" dirty="0"/>
              <a:t>)</a:t>
            </a:r>
            <a:endParaRPr kumimoji="1" lang="ja-JP" altLang="en-US" sz="2400" dirty="0"/>
          </a:p>
        </p:txBody>
      </p:sp>
    </p:spTree>
    <p:extLst>
      <p:ext uri="{BB962C8B-B14F-4D97-AF65-F5344CB8AC3E}">
        <p14:creationId xmlns:p14="http://schemas.microsoft.com/office/powerpoint/2010/main" val="219267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構成</a:t>
            </a:r>
          </a:p>
        </p:txBody>
      </p:sp>
      <p:sp>
        <p:nvSpPr>
          <p:cNvPr id="3" name="コンテンツ プレースホルダー 2"/>
          <p:cNvSpPr>
            <a:spLocks noGrp="1"/>
          </p:cNvSpPr>
          <p:nvPr>
            <p:ph idx="1"/>
          </p:nvPr>
        </p:nvSpPr>
        <p:spPr/>
        <p:txBody>
          <a:bodyPr/>
          <a:lstStyle/>
          <a:p>
            <a:r>
              <a:rPr kumimoji="1" lang="en-US" altLang="ja-JP" dirty="0"/>
              <a:t>FDPS</a:t>
            </a:r>
            <a:r>
              <a:rPr kumimoji="1" lang="ja-JP" altLang="en-US" dirty="0"/>
              <a:t>の実装方針</a:t>
            </a:r>
            <a:endParaRPr kumimoji="1" lang="en-US" altLang="ja-JP" dirty="0"/>
          </a:p>
          <a:p>
            <a:r>
              <a:rPr kumimoji="1" lang="en-US" altLang="ja-JP" dirty="0"/>
              <a:t>FDPS</a:t>
            </a:r>
            <a:r>
              <a:rPr kumimoji="1" lang="ja-JP" altLang="en-US" dirty="0"/>
              <a:t>を用いた粒子シミュレーションの流れ。</a:t>
            </a:r>
            <a:endParaRPr kumimoji="1" lang="en-US" altLang="ja-JP" dirty="0"/>
          </a:p>
          <a:p>
            <a:pPr lvl="1"/>
            <a:r>
              <a:rPr kumimoji="1" lang="ja-JP" altLang="en-US" dirty="0"/>
              <a:t>領域分割</a:t>
            </a:r>
            <a:endParaRPr kumimoji="1" lang="en-US" altLang="ja-JP" dirty="0"/>
          </a:p>
          <a:p>
            <a:pPr lvl="1"/>
            <a:r>
              <a:rPr lang="ja-JP" altLang="en-US" dirty="0"/>
              <a:t>粒子交換</a:t>
            </a:r>
            <a:endParaRPr lang="en-US" altLang="ja-JP" dirty="0"/>
          </a:p>
          <a:p>
            <a:pPr lvl="1"/>
            <a:r>
              <a:rPr kumimoji="1" lang="ja-JP" altLang="en-US" dirty="0"/>
              <a:t>相互作用計算</a:t>
            </a:r>
            <a:endParaRPr kumimoji="1" lang="en-US" altLang="ja-JP" dirty="0"/>
          </a:p>
          <a:p>
            <a:pPr lvl="2"/>
            <a:r>
              <a:rPr lang="ja-JP" altLang="en-US" dirty="0"/>
              <a:t>ツリー構造</a:t>
            </a:r>
            <a:endParaRPr lang="en-US" altLang="ja-JP" dirty="0"/>
          </a:p>
          <a:p>
            <a:pPr lvl="2"/>
            <a:r>
              <a:rPr lang="ja-JP" altLang="en-US" dirty="0"/>
              <a:t>相互作用に必要な粒子交換</a:t>
            </a:r>
            <a:endParaRPr lang="en-US" altLang="ja-JP" dirty="0"/>
          </a:p>
          <a:p>
            <a:pPr lvl="2"/>
            <a:r>
              <a:rPr kumimoji="1" lang="en-US" altLang="ja-JP" dirty="0"/>
              <a:t>Barnes</a:t>
            </a:r>
            <a:r>
              <a:rPr kumimoji="1" lang="ja-JP" altLang="en-US" dirty="0"/>
              <a:t>ベクトル化</a:t>
            </a:r>
            <a:endParaRPr kumimoji="1" lang="en-US" altLang="ja-JP" dirty="0"/>
          </a:p>
          <a:p>
            <a:r>
              <a:rPr lang="ja-JP" altLang="en-US" dirty="0"/>
              <a:t>まとめ</a:t>
            </a:r>
            <a:endParaRPr kumimoji="1" lang="en-US" altLang="ja-JP" dirty="0"/>
          </a:p>
        </p:txBody>
      </p:sp>
    </p:spTree>
    <p:extLst>
      <p:ext uri="{BB962C8B-B14F-4D97-AF65-F5344CB8AC3E}">
        <p14:creationId xmlns:p14="http://schemas.microsoft.com/office/powerpoint/2010/main" val="347972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solidFill>
                  <a:srgbClr val="FF0000"/>
                </a:solidFill>
              </a:rPr>
              <a:t>ツリー構造を使って相互作用に必要な粒子を</a:t>
            </a:r>
            <a:r>
              <a:rPr lang="ja-JP" altLang="en-US" dirty="0">
                <a:solidFill>
                  <a:srgbClr val="FF0000"/>
                </a:solidFill>
              </a:rPr>
              <a:t>交換</a:t>
            </a:r>
            <a:r>
              <a:rPr kumimoji="1" lang="ja-JP" altLang="en-US" dirty="0">
                <a:solidFill>
                  <a:srgbClr val="FF0000"/>
                </a:solidFill>
              </a:rPr>
              <a:t>する。</a:t>
            </a:r>
            <a:endParaRPr kumimoji="1" lang="en-US" altLang="ja-JP" dirty="0">
              <a:solidFill>
                <a:srgbClr val="FF0000"/>
              </a:solidFill>
            </a:endParaRPr>
          </a:p>
          <a:p>
            <a:pPr marL="514350" indent="-514350">
              <a:buFont typeface="+mj-lt"/>
              <a:buAutoNum type="arabicPeriod"/>
            </a:pPr>
            <a:r>
              <a:rPr lang="ja-JP" altLang="en-US" dirty="0">
                <a:solidFill>
                  <a:srgbClr val="FF0000"/>
                </a:solidFill>
              </a:rPr>
              <a:t>送られてきた粒子情報を元にツリーを再構築する。</a:t>
            </a:r>
            <a:endParaRPr lang="en-US" altLang="ja-JP" dirty="0">
              <a:solidFill>
                <a:srgbClr val="FF0000"/>
              </a:solidFill>
            </a:endParaRPr>
          </a:p>
          <a:p>
            <a:pPr marL="514350" indent="-514350">
              <a:buFont typeface="+mj-lt"/>
              <a:buAutoNum type="arabicPeriod"/>
            </a:pPr>
            <a:r>
              <a:rPr kumimoji="1" lang="ja-JP" altLang="en-US" dirty="0"/>
              <a:t>ツリー法を使って力の計算を行う。</a:t>
            </a:r>
            <a:endParaRPr kumimoji="1" lang="en-US" altLang="ja-JP" dirty="0"/>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6096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相互作用に必要な粒子の交換</a:t>
            </a:r>
            <a:endParaRPr kumimoji="1" lang="ja-JP" altLang="en-US" dirty="0"/>
          </a:p>
        </p:txBody>
      </p:sp>
      <p:sp>
        <p:nvSpPr>
          <p:cNvPr id="3" name="コンテンツ プレースホルダー 2"/>
          <p:cNvSpPr>
            <a:spLocks noGrp="1"/>
          </p:cNvSpPr>
          <p:nvPr>
            <p:ph idx="1"/>
          </p:nvPr>
        </p:nvSpPr>
        <p:spPr>
          <a:xfrm>
            <a:off x="5952565" y="1825625"/>
            <a:ext cx="5755341" cy="4351338"/>
          </a:xfrm>
        </p:spPr>
        <p:txBody>
          <a:bodyPr>
            <a:normAutofit/>
          </a:bodyPr>
          <a:lstStyle/>
          <a:p>
            <a:r>
              <a:rPr kumimoji="1" lang="ja-JP" altLang="en-US" sz="2400" dirty="0"/>
              <a:t>各プロセス</a:t>
            </a:r>
            <a:r>
              <a:rPr lang="ja-JP" altLang="en-US" sz="2400" dirty="0"/>
              <a:t>が他プロセスが相互作用するのに必要な粒子をツリー構造を用いて探査し送信する</a:t>
            </a:r>
            <a:r>
              <a:rPr kumimoji="1" lang="ja-JP" altLang="en-US" sz="2400" dirty="0"/>
              <a:t>。</a:t>
            </a:r>
            <a:endParaRPr kumimoji="1" lang="en-US" altLang="ja-JP" sz="2400" dirty="0"/>
          </a:p>
          <a:p>
            <a:pPr lvl="1"/>
            <a:r>
              <a:rPr kumimoji="1" lang="ja-JP" altLang="en-US" sz="2000" dirty="0"/>
              <a:t>長距離力では遠い粒子からの寄与はまとめる。</a:t>
            </a:r>
            <a:endParaRPr kumimoji="1" lang="en-US" altLang="ja-JP" sz="2000" dirty="0"/>
          </a:p>
          <a:p>
            <a:pPr lvl="1"/>
            <a:r>
              <a:rPr lang="ja-JP" altLang="en-US" sz="2000" dirty="0"/>
              <a:t>短距離力では、近傍の粒子のみ持ってくる。</a:t>
            </a:r>
            <a:endParaRPr lang="en-US" altLang="ja-JP" sz="2000" dirty="0"/>
          </a:p>
          <a:p>
            <a:pPr marL="0" indent="0">
              <a:buNone/>
            </a:pPr>
            <a:endParaRPr kumimoji="1" lang="en-US" altLang="ja-JP" sz="2400" dirty="0"/>
          </a:p>
          <a:p>
            <a:r>
              <a:rPr lang="ja-JP" altLang="en-US" sz="2400" dirty="0"/>
              <a:t>受信した粒子と担当している粒子で再びツリー構造を作る。</a:t>
            </a:r>
            <a:endParaRPr kumimoji="1" lang="en-US" altLang="ja-JP" sz="2400" dirty="0"/>
          </a:p>
        </p:txBody>
      </p:sp>
      <p:pic>
        <p:nvPicPr>
          <p:cNvPr id="4" name="図 3"/>
          <p:cNvPicPr>
            <a:picLocks noChangeAspect="1"/>
          </p:cNvPicPr>
          <p:nvPr/>
        </p:nvPicPr>
        <p:blipFill>
          <a:blip r:embed="rId2"/>
          <a:stretch>
            <a:fillRect/>
          </a:stretch>
        </p:blipFill>
        <p:spPr>
          <a:xfrm>
            <a:off x="0" y="2083653"/>
            <a:ext cx="5629103" cy="3790936"/>
          </a:xfrm>
          <a:prstGeom prst="rect">
            <a:avLst/>
          </a:prstGeom>
        </p:spPr>
      </p:pic>
      <p:sp>
        <p:nvSpPr>
          <p:cNvPr id="5" name="テキスト ボックス 4"/>
          <p:cNvSpPr txBox="1"/>
          <p:nvPr/>
        </p:nvSpPr>
        <p:spPr>
          <a:xfrm>
            <a:off x="81280" y="6036721"/>
            <a:ext cx="6400800" cy="461665"/>
          </a:xfrm>
          <a:prstGeom prst="rect">
            <a:avLst/>
          </a:prstGeom>
          <a:noFill/>
        </p:spPr>
        <p:txBody>
          <a:bodyPr wrap="square" rtlCol="0">
            <a:spAutoFit/>
          </a:bodyPr>
          <a:lstStyle/>
          <a:p>
            <a:r>
              <a:rPr lang="ja-JP" altLang="en-US" sz="2400" dirty="0"/>
              <a:t>各セルは各プロセスが担当する計算領域を表す。</a:t>
            </a:r>
            <a:endParaRPr lang="en-US" altLang="ja-JP" sz="2400" dirty="0"/>
          </a:p>
        </p:txBody>
      </p:sp>
    </p:spTree>
    <p:extLst>
      <p:ext uri="{BB962C8B-B14F-4D97-AF65-F5344CB8AC3E}">
        <p14:creationId xmlns:p14="http://schemas.microsoft.com/office/powerpoint/2010/main" val="228474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t>ツリー構造を使って相互作用に必要な粒子を</a:t>
            </a:r>
            <a:r>
              <a:rPr lang="ja-JP" altLang="en-US" dirty="0"/>
              <a:t>交換</a:t>
            </a:r>
            <a:r>
              <a:rPr kumimoji="1" lang="ja-JP" altLang="en-US" dirty="0"/>
              <a:t>する。</a:t>
            </a:r>
            <a:endParaRPr kumimoji="1" lang="en-US" altLang="ja-JP" dirty="0"/>
          </a:p>
          <a:p>
            <a:pPr marL="514350" indent="-514350">
              <a:buFont typeface="+mj-lt"/>
              <a:buAutoNum type="arabicPeriod"/>
            </a:pPr>
            <a:r>
              <a:rPr lang="ja-JP" altLang="en-US" dirty="0"/>
              <a:t>送られてきた粒子情報を元にツリーを再構築する。</a:t>
            </a:r>
            <a:endParaRPr lang="en-US" altLang="ja-JP" dirty="0"/>
          </a:p>
          <a:p>
            <a:pPr marL="514350" indent="-514350">
              <a:buFont typeface="+mj-lt"/>
              <a:buAutoNum type="arabicPeriod"/>
            </a:pPr>
            <a:r>
              <a:rPr kumimoji="1" lang="ja-JP" altLang="en-US" dirty="0">
                <a:solidFill>
                  <a:srgbClr val="FF0000"/>
                </a:solidFill>
              </a:rPr>
              <a:t>ツリー法を使って力の計算を行う。</a:t>
            </a:r>
            <a:endParaRPr kumimoji="1" lang="en-US" altLang="ja-JP" dirty="0">
              <a:solidFill>
                <a:srgbClr val="FF0000"/>
              </a:solidFill>
            </a:endParaRPr>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1087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の実装方針</a:t>
            </a:r>
          </a:p>
        </p:txBody>
      </p:sp>
      <p:sp>
        <p:nvSpPr>
          <p:cNvPr id="3" name="コンテンツ プレースホルダー 2"/>
          <p:cNvSpPr>
            <a:spLocks noGrp="1"/>
          </p:cNvSpPr>
          <p:nvPr>
            <p:ph idx="1"/>
          </p:nvPr>
        </p:nvSpPr>
        <p:spPr/>
        <p:txBody>
          <a:bodyPr/>
          <a:lstStyle/>
          <a:p>
            <a:r>
              <a:rPr kumimoji="1" lang="ja-JP" altLang="en-US" dirty="0"/>
              <a:t>内部実装の言語として</a:t>
            </a:r>
            <a:r>
              <a:rPr kumimoji="1" lang="en-US" altLang="ja-JP" dirty="0"/>
              <a:t>C++</a:t>
            </a:r>
            <a:r>
              <a:rPr kumimoji="1" lang="ja-JP" altLang="en-US" dirty="0"/>
              <a:t>を選択</a:t>
            </a:r>
            <a:endParaRPr kumimoji="1" lang="en-US" altLang="ja-JP" dirty="0"/>
          </a:p>
          <a:p>
            <a:pPr lvl="1"/>
            <a:r>
              <a:rPr lang="ja-JP" altLang="en-US" dirty="0"/>
              <a:t>高い自由度と高い性能を両立させるために</a:t>
            </a:r>
            <a:r>
              <a:rPr lang="en-US" altLang="ja-JP" dirty="0"/>
              <a:t>FDPS</a:t>
            </a:r>
            <a:r>
              <a:rPr lang="ja-JP" altLang="en-US" dirty="0"/>
              <a:t>は</a:t>
            </a:r>
            <a:r>
              <a:rPr lang="en-US" altLang="ja-JP" dirty="0"/>
              <a:t>C++</a:t>
            </a:r>
            <a:r>
              <a:rPr lang="ja-JP" altLang="en-US" dirty="0"/>
              <a:t>のテンプレートライブラリになっている。</a:t>
            </a:r>
            <a:endParaRPr kumimoji="1" lang="en-US" altLang="ja-JP" dirty="0"/>
          </a:p>
          <a:p>
            <a:r>
              <a:rPr lang="ja-JP" altLang="en-US" dirty="0"/>
              <a:t>並列化</a:t>
            </a:r>
            <a:endParaRPr lang="en-US" altLang="ja-JP" dirty="0"/>
          </a:p>
          <a:p>
            <a:pPr lvl="1"/>
            <a:r>
              <a:rPr lang="ja-JP" altLang="en-US" dirty="0"/>
              <a:t>分散メモリー環境</a:t>
            </a:r>
            <a:r>
              <a:rPr lang="en-US" altLang="ja-JP" dirty="0"/>
              <a:t>(</a:t>
            </a:r>
            <a:r>
              <a:rPr lang="ja-JP" altLang="en-US" dirty="0"/>
              <a:t>ノード間</a:t>
            </a:r>
            <a:r>
              <a:rPr lang="en-US" altLang="ja-JP" dirty="0"/>
              <a:t>):MPI</a:t>
            </a:r>
          </a:p>
          <a:p>
            <a:pPr lvl="1"/>
            <a:r>
              <a:rPr lang="ja-JP" altLang="en-US" dirty="0"/>
              <a:t>共有メモリー環境</a:t>
            </a:r>
            <a:r>
              <a:rPr lang="en-US" altLang="ja-JP" dirty="0"/>
              <a:t>(</a:t>
            </a:r>
            <a:r>
              <a:rPr lang="ja-JP" altLang="en-US" dirty="0"/>
              <a:t>ノード内</a:t>
            </a:r>
            <a:r>
              <a:rPr lang="en-US" altLang="ja-JP" dirty="0"/>
              <a:t>):</a:t>
            </a:r>
            <a:r>
              <a:rPr lang="en-US" altLang="ja-JP" dirty="0" err="1"/>
              <a:t>OpenMP</a:t>
            </a:r>
            <a:endParaRPr lang="en-US" altLang="ja-JP" dirty="0"/>
          </a:p>
          <a:p>
            <a:pPr lvl="2"/>
            <a:r>
              <a:rPr kumimoji="1" lang="en-US" altLang="ja-JP" dirty="0"/>
              <a:t>FDPS</a:t>
            </a:r>
            <a:r>
              <a:rPr lang="ja-JP" altLang="en-US" dirty="0" err="1"/>
              <a:t>が</a:t>
            </a:r>
            <a:r>
              <a:rPr kumimoji="1" lang="ja-JP" altLang="en-US" dirty="0" err="1"/>
              <a:t>提</a:t>
            </a:r>
            <a:r>
              <a:rPr kumimoji="1" lang="ja-JP" altLang="en-US" dirty="0"/>
              <a:t>供する</a:t>
            </a:r>
            <a:r>
              <a:rPr kumimoji="1" lang="en-US" altLang="ja-JP" dirty="0"/>
              <a:t>API</a:t>
            </a:r>
            <a:r>
              <a:rPr kumimoji="1" lang="ja-JP" altLang="en-US" dirty="0"/>
              <a:t>は並列化されており、ユーザー</a:t>
            </a:r>
            <a:r>
              <a:rPr lang="ja-JP" altLang="en-US" dirty="0"/>
              <a:t>は並列化を意識してコードを書く必要がない。</a:t>
            </a:r>
            <a:endParaRPr kumimoji="1" lang="en-US" altLang="ja-JP" dirty="0"/>
          </a:p>
          <a:p>
            <a:endParaRPr kumimoji="1" lang="ja-JP" altLang="en-US" dirty="0"/>
          </a:p>
        </p:txBody>
      </p:sp>
    </p:spTree>
    <p:extLst>
      <p:ext uri="{BB962C8B-B14F-4D97-AF65-F5344CB8AC3E}">
        <p14:creationId xmlns:p14="http://schemas.microsoft.com/office/powerpoint/2010/main" val="31580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t>DomainInfo</a:t>
            </a:r>
            <a:r>
              <a:rPr lang="ja-JP" altLang="en-US" dirty="0"/>
              <a:t>クラス</a:t>
            </a:r>
            <a:r>
              <a:rPr lang="en-US" altLang="ja-JP" dirty="0"/>
              <a:t>: </a:t>
            </a:r>
            <a:r>
              <a:rPr lang="ja-JP" altLang="en-US" dirty="0"/>
              <a:t>領域のデータを持ち、領域分割を行う。</a:t>
            </a:r>
            <a:endParaRPr lang="en-US" altLang="ja-JP" dirty="0"/>
          </a:p>
          <a:p>
            <a:pPr lvl="1"/>
            <a:r>
              <a:rPr lang="en-US" altLang="ja-JP" dirty="0" err="1"/>
              <a:t>ParticleSystem</a:t>
            </a:r>
            <a:r>
              <a:rPr lang="ja-JP" altLang="en-US" dirty="0"/>
              <a:t>クラス</a:t>
            </a:r>
            <a:r>
              <a:rPr lang="en-US" altLang="ja-JP" dirty="0"/>
              <a:t>: </a:t>
            </a:r>
            <a:r>
              <a:rPr lang="ja-JP" altLang="en-US" dirty="0"/>
              <a:t>粒子のデータを持ち、粒子交換を行う。</a:t>
            </a:r>
            <a:endParaRPr lang="en-US" altLang="ja-JP" dirty="0"/>
          </a:p>
          <a:p>
            <a:pPr lvl="1"/>
            <a:r>
              <a:rPr lang="en-US" altLang="ja-JP" dirty="0" err="1"/>
              <a:t>TreeForForce</a:t>
            </a:r>
            <a:r>
              <a:rPr lang="ja-JP" altLang="en-US" dirty="0"/>
              <a:t>クラス</a:t>
            </a:r>
            <a:r>
              <a:rPr lang="en-US" altLang="ja-JP" dirty="0"/>
              <a:t>: </a:t>
            </a:r>
            <a:r>
              <a:rPr lang="ja-JP" altLang="en-US" dirty="0"/>
              <a:t>相互作用の計算を行う。</a:t>
            </a:r>
            <a:endParaRPr lang="en-US" altLang="ja-JP" dirty="0"/>
          </a:p>
          <a:p>
            <a:pPr lvl="1"/>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391130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lang="en-US" altLang="ja-JP" dirty="0"/>
          </a:p>
          <a:p>
            <a:r>
              <a:rPr kumimoji="1" lang="en-US" altLang="ja-JP" dirty="0"/>
              <a:t>Ver4.0</a:t>
            </a:r>
            <a:r>
              <a:rPr kumimoji="1" lang="ja-JP" altLang="en-US" dirty="0"/>
              <a:t>以降では、木構造や相互作用リストを再利用する</a:t>
            </a:r>
            <a:r>
              <a:rPr lang="ja-JP" altLang="en-US" dirty="0"/>
              <a:t>機能を実装</a:t>
            </a:r>
            <a:endParaRPr lang="en-US" altLang="ja-JP" dirty="0"/>
          </a:p>
          <a:p>
            <a:pPr lvl="1"/>
            <a:r>
              <a:rPr lang="ja-JP" altLang="en-US" dirty="0"/>
              <a:t>再利用中は手順１、２と３の一部を計算する必要がない。</a:t>
            </a:r>
            <a:endParaRPr lang="en-US" altLang="ja-JP" dirty="0"/>
          </a:p>
          <a:p>
            <a:pPr lvl="1"/>
            <a:r>
              <a:rPr lang="en-US" altLang="ja-JP" dirty="0"/>
              <a:t>SPH</a:t>
            </a:r>
            <a:r>
              <a:rPr lang="ja-JP" altLang="en-US" dirty="0"/>
              <a:t>法や</a:t>
            </a:r>
            <a:r>
              <a:rPr lang="en-US" altLang="ja-JP" dirty="0"/>
              <a:t>MD</a:t>
            </a:r>
            <a:r>
              <a:rPr lang="ja-JP" altLang="en-US" dirty="0"/>
              <a:t>計算等で高速に計算が可能。</a:t>
            </a:r>
            <a:endParaRPr lang="en-US" altLang="ja-JP" dirty="0"/>
          </a:p>
        </p:txBody>
      </p:sp>
    </p:spTree>
    <p:extLst>
      <p:ext uri="{BB962C8B-B14F-4D97-AF65-F5344CB8AC3E}">
        <p14:creationId xmlns:p14="http://schemas.microsoft.com/office/powerpoint/2010/main" val="80272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solidFill>
                  <a:srgbClr val="FF0000"/>
                </a:solidFill>
              </a:rPr>
              <a:t>計算領域全体を分割する。</a:t>
            </a:r>
            <a:endParaRPr kumimoji="1" lang="en-US" altLang="ja-JP" dirty="0">
              <a:solidFill>
                <a:srgbClr val="FF0000"/>
              </a:solidFill>
            </a:endParaRPr>
          </a:p>
          <a:p>
            <a:pPr marL="514350" indent="-514350">
              <a:buFont typeface="+mj-lt"/>
              <a:buAutoNum type="arabicPeriod"/>
            </a:pPr>
            <a:r>
              <a:rPr lang="ja-JP" altLang="en-US" dirty="0">
                <a:solidFill>
                  <a:srgbClr val="FF0000"/>
                </a:solidFill>
              </a:rPr>
              <a:t>計算領域に合わせて粒子を再配置する。</a:t>
            </a:r>
            <a:endParaRPr lang="en-US" altLang="ja-JP" dirty="0">
              <a:solidFill>
                <a:srgbClr val="FF0000"/>
              </a:solidFill>
            </a:endParaRPr>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solidFill>
                  <a:srgbClr val="FF0000"/>
                </a:solidFill>
              </a:rPr>
              <a:t>DomainInfo</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領域のデータを持ち、領域分割を行う。</a:t>
            </a:r>
            <a:endParaRPr lang="en-US" altLang="ja-JP" dirty="0">
              <a:solidFill>
                <a:srgbClr val="FF0000"/>
              </a:solidFill>
            </a:endParaRPr>
          </a:p>
          <a:p>
            <a:pPr lvl="1"/>
            <a:r>
              <a:rPr lang="en-US" altLang="ja-JP" dirty="0" err="1">
                <a:solidFill>
                  <a:srgbClr val="FF0000"/>
                </a:solidFill>
              </a:rPr>
              <a:t>ParticleSystem</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粒子のデータを持ち、粒子交換を行う。</a:t>
            </a:r>
            <a:endParaRPr lang="en-US" altLang="ja-JP" dirty="0">
              <a:solidFill>
                <a:srgbClr val="FF0000"/>
              </a:solidFill>
            </a:endParaRPr>
          </a:p>
          <a:p>
            <a:pPr lvl="1"/>
            <a:r>
              <a:rPr lang="en-US" altLang="ja-JP" dirty="0" err="1"/>
              <a:t>TreeForForce</a:t>
            </a:r>
            <a:r>
              <a:rPr lang="ja-JP" altLang="en-US" dirty="0"/>
              <a:t>クラス</a:t>
            </a:r>
            <a:r>
              <a:rPr lang="en-US" altLang="ja-JP" dirty="0"/>
              <a:t>: </a:t>
            </a:r>
            <a:r>
              <a:rPr lang="ja-JP" altLang="en-US" dirty="0"/>
              <a:t>相互作用の計算を行う。</a:t>
            </a:r>
            <a:endParaRPr lang="en-US" altLang="ja-JP" dirty="0"/>
          </a:p>
          <a:p>
            <a:pPr lvl="1"/>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82344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領域分割</a:t>
            </a:r>
            <a:r>
              <a:rPr lang="ja-JP" altLang="en-US" dirty="0"/>
              <a:t>と粒子交換</a:t>
            </a:r>
            <a:endParaRPr kumimoji="1" lang="ja-JP" altLang="en-US" dirty="0"/>
          </a:p>
        </p:txBody>
      </p:sp>
      <p:sp>
        <p:nvSpPr>
          <p:cNvPr id="3" name="コンテンツ プレースホルダー 2"/>
          <p:cNvSpPr>
            <a:spLocks noGrp="1"/>
          </p:cNvSpPr>
          <p:nvPr>
            <p:ph idx="1"/>
          </p:nvPr>
        </p:nvSpPr>
        <p:spPr>
          <a:xfrm>
            <a:off x="5490857" y="1825625"/>
            <a:ext cx="6100508" cy="4351338"/>
          </a:xfrm>
        </p:spPr>
        <p:txBody>
          <a:bodyPr>
            <a:normAutofit fontScale="92500" lnSpcReduction="10000"/>
          </a:bodyPr>
          <a:lstStyle/>
          <a:p>
            <a:r>
              <a:rPr kumimoji="1" lang="en-US" altLang="ja-JP" dirty="0"/>
              <a:t>FDPS</a:t>
            </a:r>
            <a:r>
              <a:rPr kumimoji="1" lang="ja-JP" altLang="en-US" dirty="0"/>
              <a:t>では領域の分割に</a:t>
            </a:r>
            <a:r>
              <a:rPr kumimoji="1" lang="en-US" altLang="ja-JP" dirty="0"/>
              <a:t>Multi-Section</a:t>
            </a:r>
            <a:r>
              <a:rPr kumimoji="1" lang="ja-JP" altLang="en-US" dirty="0"/>
              <a:t>法を採用</a:t>
            </a:r>
            <a:r>
              <a:rPr kumimoji="1" lang="en-US" altLang="ja-JP" dirty="0"/>
              <a:t>(Makino2004)</a:t>
            </a:r>
          </a:p>
          <a:p>
            <a:pPr marL="914400" lvl="1" indent="-457200">
              <a:buFont typeface="+mj-lt"/>
              <a:buAutoNum type="arabicPeriod"/>
            </a:pPr>
            <a:r>
              <a:rPr lang="en-US" altLang="ja-JP" dirty="0"/>
              <a:t>x</a:t>
            </a:r>
            <a:r>
              <a:rPr lang="ja-JP" altLang="en-US" dirty="0"/>
              <a:t>軸方向にそって分割</a:t>
            </a:r>
            <a:endParaRPr lang="en-US" altLang="ja-JP" dirty="0"/>
          </a:p>
          <a:p>
            <a:pPr marL="914400" lvl="1" indent="-457200">
              <a:buFont typeface="+mj-lt"/>
              <a:buAutoNum type="arabicPeriod"/>
            </a:pPr>
            <a:r>
              <a:rPr kumimoji="1" lang="en-US" altLang="ja-JP" dirty="0"/>
              <a:t>y</a:t>
            </a:r>
            <a:r>
              <a:rPr kumimoji="1" lang="ja-JP" altLang="en-US" dirty="0"/>
              <a:t>軸方向にそって分割</a:t>
            </a:r>
            <a:endParaRPr kumimoji="1" lang="en-US" altLang="ja-JP" dirty="0"/>
          </a:p>
          <a:p>
            <a:pPr marL="914400" lvl="1" indent="-457200">
              <a:buFont typeface="+mj-lt"/>
              <a:buAutoNum type="arabicPeriod"/>
            </a:pPr>
            <a:r>
              <a:rPr lang="en-US" altLang="ja-JP" dirty="0"/>
              <a:t>z</a:t>
            </a:r>
            <a:r>
              <a:rPr lang="ja-JP" altLang="en-US" dirty="0"/>
              <a:t>軸方向にそって分割</a:t>
            </a:r>
            <a:endParaRPr kumimoji="1" lang="en-US" altLang="ja-JP" dirty="0"/>
          </a:p>
          <a:p>
            <a:pPr lvl="1"/>
            <a:r>
              <a:rPr lang="ja-JP" altLang="en-US" dirty="0"/>
              <a:t>プロセス数が</a:t>
            </a:r>
            <a:r>
              <a:rPr lang="en-US" altLang="ja-JP" dirty="0"/>
              <a:t>2</a:t>
            </a:r>
            <a:r>
              <a:rPr lang="ja-JP" altLang="en-US" dirty="0"/>
              <a:t>のべき乗であることを要求しない。</a:t>
            </a:r>
            <a:endParaRPr kumimoji="1" lang="en-US" altLang="ja-JP" dirty="0"/>
          </a:p>
          <a:p>
            <a:pPr lvl="1"/>
            <a:r>
              <a:rPr lang="ja-JP" altLang="en-US" dirty="0"/>
              <a:t>領域は各プロセスからサンプルした粒子を使って計算負荷が均等になる様に決める。</a:t>
            </a:r>
            <a:endParaRPr lang="en-US" altLang="ja-JP" dirty="0"/>
          </a:p>
          <a:p>
            <a:pPr lvl="1"/>
            <a:r>
              <a:rPr lang="en-US" altLang="ja-JP" dirty="0"/>
              <a:t>API</a:t>
            </a:r>
            <a:r>
              <a:rPr lang="ja-JP" altLang="en-US" dirty="0"/>
              <a:t>は</a:t>
            </a:r>
            <a:r>
              <a:rPr lang="en-US" altLang="ja-JP" dirty="0" err="1"/>
              <a:t>DomainInfo</a:t>
            </a:r>
            <a:r>
              <a:rPr lang="en-US" altLang="ja-JP" dirty="0"/>
              <a:t>::</a:t>
            </a:r>
            <a:r>
              <a:rPr lang="en-US" altLang="ja-JP" dirty="0" err="1"/>
              <a:t>decomposeDomainAll</a:t>
            </a:r>
            <a:r>
              <a:rPr lang="en-US" altLang="ja-JP" dirty="0"/>
              <a:t>()</a:t>
            </a:r>
          </a:p>
          <a:p>
            <a:r>
              <a:rPr lang="ja-JP" altLang="en-US" dirty="0"/>
              <a:t>新しい領域に合わせて粒子の交換を行う。</a:t>
            </a:r>
            <a:endParaRPr lang="en-US" altLang="ja-JP" dirty="0"/>
          </a:p>
          <a:p>
            <a:pPr lvl="1"/>
            <a:r>
              <a:rPr lang="en-US" altLang="ja-JP" dirty="0"/>
              <a:t>API</a:t>
            </a:r>
            <a:r>
              <a:rPr lang="ja-JP" altLang="en-US" dirty="0"/>
              <a:t>は</a:t>
            </a:r>
            <a:r>
              <a:rPr lang="en-US" altLang="ja-JP" dirty="0" err="1"/>
              <a:t>ParticleSystem</a:t>
            </a:r>
            <a:r>
              <a:rPr lang="en-US" altLang="ja-JP" dirty="0"/>
              <a:t>::</a:t>
            </a:r>
            <a:r>
              <a:rPr lang="en-US" altLang="ja-JP" dirty="0" err="1"/>
              <a:t>exchangeParticle</a:t>
            </a:r>
            <a:r>
              <a:rPr lang="en-US" altLang="ja-JP" dirty="0"/>
              <a:t>()</a:t>
            </a:r>
          </a:p>
        </p:txBody>
      </p:sp>
      <p:pic>
        <p:nvPicPr>
          <p:cNvPr id="4" name="図 3"/>
          <p:cNvPicPr>
            <a:picLocks noChangeAspect="1"/>
          </p:cNvPicPr>
          <p:nvPr/>
        </p:nvPicPr>
        <p:blipFill>
          <a:blip r:embed="rId2"/>
          <a:stretch>
            <a:fillRect/>
          </a:stretch>
        </p:blipFill>
        <p:spPr>
          <a:xfrm>
            <a:off x="370681" y="1341023"/>
            <a:ext cx="5120176" cy="5120500"/>
          </a:xfrm>
          <a:prstGeom prst="rect">
            <a:avLst/>
          </a:prstGeom>
        </p:spPr>
      </p:pic>
    </p:spTree>
    <p:extLst>
      <p:ext uri="{BB962C8B-B14F-4D97-AF65-F5344CB8AC3E}">
        <p14:creationId xmlns:p14="http://schemas.microsoft.com/office/powerpoint/2010/main" val="390071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solidFill>
                  <a:srgbClr val="FF0000"/>
                </a:solidFill>
              </a:rPr>
              <a:t>各プロセスが担当する粒子への相互作用を計算する。</a:t>
            </a:r>
            <a:endParaRPr kumimoji="1" lang="en-US" altLang="ja-JP" dirty="0">
              <a:solidFill>
                <a:srgbClr val="FF0000"/>
              </a:solidFill>
            </a:endParaRPr>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t>DomainInfo</a:t>
            </a:r>
            <a:r>
              <a:rPr lang="ja-JP" altLang="en-US" dirty="0"/>
              <a:t>クラス</a:t>
            </a:r>
            <a:r>
              <a:rPr lang="en-US" altLang="ja-JP" dirty="0"/>
              <a:t>: </a:t>
            </a:r>
            <a:r>
              <a:rPr lang="ja-JP" altLang="en-US" dirty="0"/>
              <a:t>領域のデータを持ち、領域分割を行う。</a:t>
            </a:r>
            <a:endParaRPr lang="en-US" altLang="ja-JP" dirty="0"/>
          </a:p>
          <a:p>
            <a:pPr lvl="1"/>
            <a:r>
              <a:rPr lang="en-US" altLang="ja-JP" dirty="0" err="1"/>
              <a:t>ParticleSystem</a:t>
            </a:r>
            <a:r>
              <a:rPr lang="ja-JP" altLang="en-US" dirty="0"/>
              <a:t>クラス</a:t>
            </a:r>
            <a:r>
              <a:rPr lang="en-US" altLang="ja-JP" dirty="0"/>
              <a:t>: </a:t>
            </a:r>
            <a:r>
              <a:rPr lang="ja-JP" altLang="en-US" dirty="0"/>
              <a:t>粒子のデータを持ち、粒子交換を行う。</a:t>
            </a:r>
            <a:endParaRPr lang="en-US" altLang="ja-JP" dirty="0"/>
          </a:p>
          <a:p>
            <a:pPr lvl="1"/>
            <a:r>
              <a:rPr lang="en-US" altLang="ja-JP" dirty="0" err="1">
                <a:solidFill>
                  <a:srgbClr val="FF0000"/>
                </a:solidFill>
              </a:rPr>
              <a:t>TreeForForce</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相互作用の計算を行う。</a:t>
            </a:r>
            <a:endParaRPr lang="en-US" altLang="ja-JP" dirty="0">
              <a:solidFill>
                <a:srgbClr val="FF0000"/>
              </a:solidFill>
            </a:endParaRPr>
          </a:p>
          <a:p>
            <a:pPr lvl="1"/>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65867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相互作用の計算</a:t>
            </a:r>
            <a:endParaRPr kumimoji="1" lang="ja-JP" altLang="en-US" dirty="0"/>
          </a:p>
        </p:txBody>
      </p:sp>
      <p:sp>
        <p:nvSpPr>
          <p:cNvPr id="3" name="コンテンツ プレースホルダー 2"/>
          <p:cNvSpPr>
            <a:spLocks noGrp="1"/>
          </p:cNvSpPr>
          <p:nvPr>
            <p:ph idx="1"/>
          </p:nvPr>
        </p:nvSpPr>
        <p:spPr>
          <a:xfrm>
            <a:off x="5794336" y="167205"/>
            <a:ext cx="6233853" cy="6771005"/>
          </a:xfrm>
        </p:spPr>
        <p:txBody>
          <a:bodyPr>
            <a:normAutofit lnSpcReduction="10000"/>
          </a:bodyPr>
          <a:lstStyle/>
          <a:p>
            <a:r>
              <a:rPr kumimoji="1" lang="en-US" altLang="ja-JP" dirty="0"/>
              <a:t>FDPS</a:t>
            </a:r>
            <a:r>
              <a:rPr kumimoji="1" lang="ja-JP" altLang="en-US" dirty="0"/>
              <a:t>では相互作用を短距離力</a:t>
            </a:r>
            <a:r>
              <a:rPr lang="ja-JP" altLang="en-US" dirty="0"/>
              <a:t>型</a:t>
            </a:r>
            <a:r>
              <a:rPr kumimoji="1" lang="ja-JP" altLang="en-US" dirty="0"/>
              <a:t>と長距離力型の２つの型に分けている。</a:t>
            </a:r>
            <a:endParaRPr kumimoji="1" lang="en-US" altLang="ja-JP" dirty="0"/>
          </a:p>
          <a:p>
            <a:pPr lvl="1"/>
            <a:r>
              <a:rPr kumimoji="1" lang="ja-JP" altLang="en-US" dirty="0"/>
              <a:t>短距離力型</a:t>
            </a:r>
            <a:r>
              <a:rPr kumimoji="1" lang="en-US" altLang="ja-JP" dirty="0"/>
              <a:t>:</a:t>
            </a:r>
          </a:p>
          <a:p>
            <a:pPr lvl="2"/>
            <a:r>
              <a:rPr lang="ja-JP" altLang="en-US" dirty="0"/>
              <a:t>分子間力等、遠くの粒子からの寄与が無視できる場合。</a:t>
            </a:r>
            <a:endParaRPr lang="en-US" altLang="ja-JP" dirty="0"/>
          </a:p>
          <a:p>
            <a:pPr lvl="2"/>
            <a:r>
              <a:rPr kumimoji="1" lang="ja-JP" altLang="en-US" dirty="0"/>
              <a:t>流体シミュレーションでは、物理量は近傍粒子の重ね</a:t>
            </a:r>
            <a:r>
              <a:rPr lang="ja-JP" altLang="en-US" dirty="0"/>
              <a:t>合わせで表現されるため、近距離力型。</a:t>
            </a:r>
            <a:endParaRPr lang="en-US" altLang="ja-JP" dirty="0"/>
          </a:p>
          <a:p>
            <a:pPr lvl="1"/>
            <a:r>
              <a:rPr kumimoji="1" lang="ja-JP" altLang="en-US" dirty="0"/>
              <a:t>長距離力型</a:t>
            </a:r>
            <a:r>
              <a:rPr kumimoji="1" lang="en-US" altLang="ja-JP" dirty="0"/>
              <a:t>:</a:t>
            </a:r>
          </a:p>
          <a:p>
            <a:pPr lvl="2"/>
            <a:r>
              <a:rPr lang="ja-JP" altLang="en-US" dirty="0"/>
              <a:t>重力やクーロン力の様に遠くの粒子の寄与が無視できない場合。</a:t>
            </a:r>
            <a:endParaRPr lang="en-US" altLang="ja-JP" dirty="0"/>
          </a:p>
          <a:p>
            <a:pPr lvl="2"/>
            <a:r>
              <a:rPr lang="ja-JP" altLang="en-US" dirty="0"/>
              <a:t>遠くの粒子からの寄与は小さい為、粒子をまとめて計算</a:t>
            </a:r>
            <a:r>
              <a:rPr lang="en-US" altLang="ja-JP" dirty="0"/>
              <a:t>(Barnes-Hut tree</a:t>
            </a:r>
            <a:r>
              <a:rPr lang="ja-JP" altLang="en-US" dirty="0"/>
              <a:t>法</a:t>
            </a:r>
            <a:r>
              <a:rPr lang="en-US" altLang="ja-JP" dirty="0"/>
              <a:t>)</a:t>
            </a:r>
            <a:r>
              <a:rPr lang="ja-JP" altLang="en-US" dirty="0" err="1"/>
              <a:t>。</a:t>
            </a:r>
            <a:endParaRPr lang="en-US" altLang="ja-JP" dirty="0"/>
          </a:p>
          <a:p>
            <a:pPr lvl="3"/>
            <a:r>
              <a:rPr lang="en-US" altLang="ja-JP" dirty="0"/>
              <a:t>    SP(Super particle)</a:t>
            </a:r>
          </a:p>
          <a:p>
            <a:pPr lvl="3"/>
            <a:r>
              <a:rPr lang="en-US" altLang="ja-JP" dirty="0"/>
              <a:t>    EP(Essential particle)</a:t>
            </a:r>
          </a:p>
          <a:p>
            <a:pPr lvl="4"/>
            <a:r>
              <a:rPr lang="en-US" altLang="ja-JP" dirty="0"/>
              <a:t>EP</a:t>
            </a:r>
            <a:r>
              <a:rPr lang="ja-JP" altLang="en-US" dirty="0"/>
              <a:t>は相互作用に必要なデータだけを持っていればよい。これにより、異なる粒子種が同じ相互作用を受ける場合、</a:t>
            </a:r>
            <a:r>
              <a:rPr lang="en-US" altLang="ja-JP" dirty="0"/>
              <a:t>FDPS</a:t>
            </a:r>
            <a:r>
              <a:rPr lang="ja-JP" altLang="en-US" dirty="0"/>
              <a:t>では一つのシステムとして扱う事ができる。</a:t>
            </a:r>
            <a:endParaRPr lang="en-US" altLang="ja-JP" dirty="0"/>
          </a:p>
          <a:p>
            <a:pPr lvl="2"/>
            <a:r>
              <a:rPr lang="ja-JP" altLang="en-US" dirty="0"/>
              <a:t>近距離の粒子と遠距離の粒子で違う相互作用関数を与える。</a:t>
            </a:r>
            <a:endParaRPr lang="en-US" altLang="ja-JP" dirty="0"/>
          </a:p>
          <a:p>
            <a:pPr lvl="3"/>
            <a:r>
              <a:rPr lang="ja-JP" altLang="en-US" dirty="0"/>
              <a:t>サンプルコードでは、遠距離力は単極子までの近似をしているので同じ関数を使用。</a:t>
            </a:r>
            <a:endParaRPr lang="en-US" altLang="ja-JP" dirty="0"/>
          </a:p>
        </p:txBody>
      </p:sp>
      <p:grpSp>
        <p:nvGrpSpPr>
          <p:cNvPr id="4" name="グループ化 3"/>
          <p:cNvGrpSpPr/>
          <p:nvPr/>
        </p:nvGrpSpPr>
        <p:grpSpPr>
          <a:xfrm>
            <a:off x="1" y="2290665"/>
            <a:ext cx="6096000" cy="2870615"/>
            <a:chOff x="207199" y="2441705"/>
            <a:chExt cx="7578985" cy="3568955"/>
          </a:xfrm>
        </p:grpSpPr>
        <p:grpSp>
          <p:nvGrpSpPr>
            <p:cNvPr id="5" name="グループ化 4"/>
            <p:cNvGrpSpPr/>
            <p:nvPr/>
          </p:nvGrpSpPr>
          <p:grpSpPr>
            <a:xfrm>
              <a:off x="207199" y="2441706"/>
              <a:ext cx="3584872" cy="3568954"/>
              <a:chOff x="368563" y="1526874"/>
              <a:chExt cx="5354905" cy="5331126"/>
            </a:xfrm>
            <a:solidFill>
              <a:schemeClr val="bg1"/>
            </a:solidFill>
          </p:grpSpPr>
          <p:sp>
            <p:nvSpPr>
              <p:cNvPr id="52" name="正方形/長方形 51"/>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3" name="直線コネクタ 52"/>
              <p:cNvCxnSpPr>
                <a:stCxn id="52" idx="1"/>
                <a:endCxn id="52"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2" idx="2"/>
                <a:endCxn id="52"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4201312" y="2441705"/>
              <a:ext cx="3584872" cy="3568954"/>
              <a:chOff x="368563" y="1526874"/>
              <a:chExt cx="5354905" cy="5331126"/>
            </a:xfrm>
          </p:grpSpPr>
          <p:sp>
            <p:nvSpPr>
              <p:cNvPr id="22" name="正方形/長方形 21"/>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1"/>
                <a:endCxn id="22"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2" idx="2"/>
                <a:endCxn id="22"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円/楕円 38"/>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円/楕円 40"/>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円/楕円 6"/>
            <p:cNvSpPr/>
            <p:nvPr/>
          </p:nvSpPr>
          <p:spPr>
            <a:xfrm>
              <a:off x="3195036" y="5407970"/>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522965" y="5420628"/>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1405091" y="2759947"/>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204585" y="2751501"/>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矢印コネクタ 10"/>
            <p:cNvCxnSpPr>
              <a:stCxn id="9" idx="5"/>
              <a:endCxn id="80" idx="1"/>
            </p:cNvCxnSpPr>
            <p:nvPr/>
          </p:nvCxnSpPr>
          <p:spPr>
            <a:xfrm>
              <a:off x="1646246" y="3001102"/>
              <a:ext cx="493145" cy="133710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0" idx="7"/>
            </p:cNvCxnSpPr>
            <p:nvPr/>
          </p:nvCxnSpPr>
          <p:spPr>
            <a:xfrm flipH="1">
              <a:off x="2339170" y="3042478"/>
              <a:ext cx="998322" cy="129572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7"/>
              <a:endCxn id="80" idx="3"/>
            </p:cNvCxnSpPr>
            <p:nvPr/>
          </p:nvCxnSpPr>
          <p:spPr>
            <a:xfrm flipV="1">
              <a:off x="764120" y="4537983"/>
              <a:ext cx="1375271" cy="92402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7" idx="1"/>
              <a:endCxn id="80" idx="5"/>
            </p:cNvCxnSpPr>
            <p:nvPr/>
          </p:nvCxnSpPr>
          <p:spPr>
            <a:xfrm flipH="1" flipV="1">
              <a:off x="2339170" y="4537983"/>
              <a:ext cx="897242" cy="91136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239281" y="3716829"/>
              <a:ext cx="0" cy="59039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0" idx="2"/>
            </p:cNvCxnSpPr>
            <p:nvPr/>
          </p:nvCxnSpPr>
          <p:spPr>
            <a:xfrm flipH="1" flipV="1">
              <a:off x="2239281" y="4436918"/>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72" idx="0"/>
            </p:cNvCxnSpPr>
            <p:nvPr/>
          </p:nvCxnSpPr>
          <p:spPr>
            <a:xfrm flipV="1">
              <a:off x="2227827" y="4578747"/>
              <a:ext cx="11454" cy="106838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6257093" y="4433453"/>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5924377" y="4446023"/>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1930808" y="4442558"/>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5576975" y="3793441"/>
              <a:ext cx="1323738" cy="132373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81377" y="5281281"/>
            <a:ext cx="5648991"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力の種類は</a:t>
            </a:r>
            <a:r>
              <a:rPr lang="en-US" altLang="ja-JP" sz="2400" dirty="0" err="1"/>
              <a:t>TreeForForce</a:t>
            </a:r>
            <a:r>
              <a:rPr lang="ja-JP" altLang="en-US" sz="2400" dirty="0"/>
              <a:t>クラスのテンプレート引数として与える。</a:t>
            </a:r>
            <a:endParaRPr lang="en-US" altLang="ja-JP" sz="2400" dirty="0"/>
          </a:p>
          <a:p>
            <a:pPr marL="342900" indent="-342900">
              <a:buFont typeface="Arial" panose="020B0604020202020204" pitchFamily="34" charset="0"/>
              <a:buChar char="•"/>
            </a:pPr>
            <a:r>
              <a:rPr lang="ja-JP" altLang="en-US" sz="2400" dirty="0"/>
              <a:t>どちらの場合も粒子を木構造で管理する事で高速に計算可能</a:t>
            </a:r>
            <a:endParaRPr lang="en-US" altLang="ja-JP" sz="2400" dirty="0"/>
          </a:p>
        </p:txBody>
      </p:sp>
      <p:sp>
        <p:nvSpPr>
          <p:cNvPr id="83" name="円/楕円 9">
            <a:extLst>
              <a:ext uri="{FF2B5EF4-FFF2-40B4-BE49-F238E27FC236}">
                <a16:creationId xmlns:a16="http://schemas.microsoft.com/office/drawing/2014/main" id="{F12544DA-30F5-4C85-98E7-E47B828C735D}"/>
              </a:ext>
            </a:extLst>
          </p:cNvPr>
          <p:cNvSpPr/>
          <p:nvPr/>
        </p:nvSpPr>
        <p:spPr>
          <a:xfrm>
            <a:off x="7422709" y="3849371"/>
            <a:ext cx="227248" cy="227248"/>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4" name="図 83">
            <a:extLst>
              <a:ext uri="{FF2B5EF4-FFF2-40B4-BE49-F238E27FC236}">
                <a16:creationId xmlns:a16="http://schemas.microsoft.com/office/drawing/2014/main" id="{B2AB834A-4164-4C4C-B5D7-D640D115D872}"/>
              </a:ext>
            </a:extLst>
          </p:cNvPr>
          <p:cNvPicPr>
            <a:picLocks noChangeAspect="1"/>
          </p:cNvPicPr>
          <p:nvPr/>
        </p:nvPicPr>
        <p:blipFill>
          <a:blip r:embed="rId2"/>
          <a:stretch>
            <a:fillRect/>
          </a:stretch>
        </p:blipFill>
        <p:spPr>
          <a:xfrm>
            <a:off x="7417827" y="4103145"/>
            <a:ext cx="237765" cy="243861"/>
          </a:xfrm>
          <a:prstGeom prst="rect">
            <a:avLst/>
          </a:prstGeom>
        </p:spPr>
      </p:pic>
    </p:spTree>
    <p:extLst>
      <p:ext uri="{BB962C8B-B14F-4D97-AF65-F5344CB8AC3E}">
        <p14:creationId xmlns:p14="http://schemas.microsoft.com/office/powerpoint/2010/main" val="22448453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4411</TotalTime>
  <Words>1548</Words>
  <Application>Microsoft Office PowerPoint</Application>
  <PresentationFormat>ワイド画面</PresentationFormat>
  <Paragraphs>156</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Arial</vt:lpstr>
      <vt:lpstr>Calibri</vt:lpstr>
      <vt:lpstr>Calibri Light</vt:lpstr>
      <vt:lpstr>Office テーマ</vt:lpstr>
      <vt:lpstr>FDPSのAPIと内部構造</vt:lpstr>
      <vt:lpstr>構成</vt:lpstr>
      <vt:lpstr>FDPSの実装方針</vt:lpstr>
      <vt:lpstr>FDPSを用いた粒子シミュレーションの流れ</vt:lpstr>
      <vt:lpstr>FDPSを用いた粒子シミュレーションの流れ</vt:lpstr>
      <vt:lpstr>FDPSを用いた粒子シミュレーションの流れ</vt:lpstr>
      <vt:lpstr>領域分割と粒子交換</vt:lpstr>
      <vt:lpstr>FDPSを用いた粒子シミュレーションの流れ</vt:lpstr>
      <vt:lpstr>相互作用の計算</vt:lpstr>
      <vt:lpstr>並列計算機における相互作用計算の手順 (Makino2004, Ishiyama et al.2009)</vt:lpstr>
      <vt:lpstr>相互作用の計算</vt:lpstr>
      <vt:lpstr>まとめ</vt:lpstr>
      <vt:lpstr>予備スライド</vt:lpstr>
      <vt:lpstr>ツリー構造の作り方</vt:lpstr>
      <vt:lpstr>ツリー構造の作り方</vt:lpstr>
      <vt:lpstr>ツリー構造の作り方</vt:lpstr>
      <vt:lpstr>ツリー構造の作り方</vt:lpstr>
      <vt:lpstr>短距離力の計算</vt:lpstr>
      <vt:lpstr>長距離力の計算</vt:lpstr>
      <vt:lpstr>並列計算機における相互作用計算の手順 (Makino2004, Ishiyama et al.2009)</vt:lpstr>
      <vt:lpstr>相互作用に必要な粒子の交換</vt:lpstr>
      <vt:lpstr>並列計算機における相互作用計算の手順 (Makino2004, Ishiyama et al.2009)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FDPS</dc:title>
  <dc:creator>masaki iwasawa</dc:creator>
  <cp:lastModifiedBy>iwasawa masaki</cp:lastModifiedBy>
  <cp:revision>131</cp:revision>
  <cp:lastPrinted>2019-08-02T06:25:16Z</cp:lastPrinted>
  <dcterms:created xsi:type="dcterms:W3CDTF">2015-07-07T11:35:54Z</dcterms:created>
  <dcterms:modified xsi:type="dcterms:W3CDTF">2019-08-02T06:49:54Z</dcterms:modified>
</cp:coreProperties>
</file>