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626"/>
  </p:normalViewPr>
  <p:slideViewPr>
    <p:cSldViewPr snapToGrid="0" snapToObjects="1" showGuides="1">
      <p:cViewPr varScale="1">
        <p:scale>
          <a:sx n="121" d="100"/>
          <a:sy n="121" d="100"/>
        </p:scale>
        <p:origin x="1584" y="16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FBB45-0FFA-F249-99FC-7EDFFA0A83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BF78-8099-2E40-ACD0-E9FCFC101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BF78-8099-2E40-ACD0-E9FCFC101A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600" dirty="0"/>
              <a:t>サンプルコードの解説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443898"/>
            <a:ext cx="75438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/>
              <a:t>行方大輔</a:t>
            </a:r>
            <a:endParaRPr kumimoji="1" lang="en-US" altLang="ja-JP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(</a:t>
            </a:r>
            <a:r>
              <a:rPr lang="ja-JP" altLang="en-US" sz="2000"/>
              <a:t>理化</a:t>
            </a:r>
            <a:r>
              <a:rPr lang="ja-JP" altLang="en-US" sz="2000" dirty="0"/>
              <a:t>学研究所</a:t>
            </a:r>
            <a:r>
              <a:rPr lang="en-US" altLang="ja-JP" sz="2000" dirty="0"/>
              <a:t> </a:t>
            </a:r>
            <a:r>
              <a:rPr lang="ja-JP" altLang="en-US" sz="2000"/>
              <a:t>計算科学研究センター</a:t>
            </a:r>
            <a:endParaRPr lang="en-US" altLang="ja-JP" sz="2000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 </a:t>
            </a:r>
            <a:r>
              <a:rPr lang="ja-JP" altLang="en-US" sz="2000"/>
              <a:t>粒子</a:t>
            </a:r>
            <a:r>
              <a:rPr lang="ja-JP" altLang="en-US" sz="2000" dirty="0"/>
              <a:t>系シミュレータ研究チーム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2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507" y="105507"/>
            <a:ext cx="6142893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Leapfrog: Kick-Drift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drift(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fdps_ctrl,psys_num,dt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Domain decomposition &amp; exchange particle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(mod(num_loop,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Force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calculation</a:t>
            </a:r>
            <a:endParaRPr lang="da-DK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psys_num,    &amp;</a:t>
            </a:r>
          </a:p>
          <a:p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ro-RO" altLang="ja-JP" sz="11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Leapfrog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: Kick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*dt)</a:t>
            </a:r>
          </a:p>
          <a:p>
            <a:endParaRPr lang="sv-SE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Update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endParaRPr lang="sv-SE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nl-NL" altLang="ja-JP" sz="11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100" dirty="0" err="1">
                <a:solidFill>
                  <a:srgbClr val="007400"/>
                </a:solidFill>
                <a:latin typeface="Menlo-Regular" charset="0"/>
              </a:rPr>
              <a:t>Termination</a:t>
            </a:r>
            <a:endParaRPr lang="nl-NL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then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nl-NL" altLang="ja-JP" sz="1100" dirty="0">
                <a:solidFill>
                  <a:srgbClr val="AA0D91"/>
                </a:solidFill>
                <a:latin typeface="Menlo-Regular" charset="0"/>
              </a:rPr>
              <a:t>exit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Finalize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 FDPS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fdps_ctrl%PS_Finalize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endParaRPr lang="ja-JP" altLang="en-US" sz="11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28181" y="13252"/>
            <a:ext cx="8138890" cy="3737113"/>
            <a:chOff x="328181" y="13252"/>
            <a:chExt cx="8138890" cy="373711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28181" y="13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2852" y="105507"/>
              <a:ext cx="5181600" cy="3644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63473" y="105585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時間積分の主要部分</a:t>
              </a:r>
              <a:r>
                <a:rPr kumimoji="1" lang="en-US" altLang="ja-JP" dirty="0"/>
                <a:t>.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05507" y="4838772"/>
            <a:ext cx="3941583" cy="369332"/>
            <a:chOff x="105507" y="4838772"/>
            <a:chExt cx="3941583" cy="369332"/>
          </a:xfrm>
        </p:grpSpPr>
        <p:sp>
          <p:nvSpPr>
            <p:cNvPr id="6" name="角丸四角形 5"/>
            <p:cNvSpPr/>
            <p:nvPr/>
          </p:nvSpPr>
          <p:spPr>
            <a:xfrm>
              <a:off x="371061" y="4996069"/>
              <a:ext cx="689113" cy="2120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07" y="48575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07237" y="4838772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時間積分ループの終了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05507" y="5274364"/>
            <a:ext cx="4931921" cy="477079"/>
            <a:chOff x="105507" y="5274364"/>
            <a:chExt cx="4931921" cy="477079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5274364"/>
              <a:ext cx="2570922" cy="4770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5507" y="535155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941983" y="532823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の終了処理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5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200" dirty="0"/>
              <a:t>ユーザが書かなければならないのは大体これくらい。</a:t>
            </a:r>
            <a:endParaRPr kumimoji="1" lang="en-US" altLang="ja-JP" sz="2200" dirty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コード内に並列化を意識するようなところは無かった。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8829" y="3390688"/>
            <a:ext cx="57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コンパイル方法を切り替えるだけで、</a:t>
            </a:r>
            <a:endParaRPr kumimoji="1" lang="en-US" altLang="ja-JP" sz="2000" dirty="0"/>
          </a:p>
          <a:p>
            <a:r>
              <a:rPr lang="en-US" altLang="ja-JP" sz="2000" dirty="0" err="1"/>
              <a:t>OpenMP</a:t>
            </a:r>
            <a:r>
              <a:rPr lang="en-US" altLang="ja-JP" sz="2000" dirty="0"/>
              <a:t>/MPI</a:t>
            </a:r>
            <a:r>
              <a:rPr lang="ja-JP" altLang="en-US" sz="2000"/>
              <a:t>を使用</a:t>
            </a:r>
            <a:r>
              <a:rPr lang="ja-JP" altLang="en-US" sz="2000" dirty="0"/>
              <a:t>するかどうかを切り替えられる。</a:t>
            </a:r>
            <a:endParaRPr kumimoji="1" lang="ja-JP" altLang="en-US" sz="2000" dirty="0"/>
          </a:p>
        </p:txBody>
      </p:sp>
      <p:sp>
        <p:nvSpPr>
          <p:cNvPr id="8" name="右矢印 7"/>
          <p:cNvSpPr/>
          <p:nvPr/>
        </p:nvSpPr>
        <p:spPr>
          <a:xfrm>
            <a:off x="1090245" y="3440961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1066799" y="2274276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829" y="2203938"/>
            <a:ext cx="6138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重力計算の場合は、</a:t>
            </a:r>
            <a:r>
              <a:rPr kumimoji="1" lang="en-US" altLang="ja-JP" sz="2000" dirty="0"/>
              <a:t>114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(user_defined.F90)</a:t>
            </a:r>
            <a:r>
              <a:rPr kumimoji="1" lang="en-US" altLang="ja-JP" sz="2000" dirty="0"/>
              <a:t>+380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(f_main.F90)</a:t>
            </a:r>
            <a:endParaRPr lang="en-US" altLang="ja-JP" dirty="0"/>
          </a:p>
          <a:p>
            <a:r>
              <a:rPr lang="en-US" altLang="ja-JP" sz="2000" dirty="0"/>
              <a:t>= </a:t>
            </a:r>
            <a:r>
              <a:rPr lang="ja-JP" altLang="en-US" sz="2000" dirty="0">
                <a:solidFill>
                  <a:srgbClr val="FF0000"/>
                </a:solidFill>
              </a:rPr>
              <a:t>約</a:t>
            </a:r>
            <a:r>
              <a:rPr lang="en-US" altLang="ja-JP" sz="2000" dirty="0">
                <a:solidFill>
                  <a:srgbClr val="FF0000"/>
                </a:solidFill>
              </a:rPr>
              <a:t>500</a:t>
            </a:r>
            <a:r>
              <a:rPr lang="ja-JP" altLang="en-US" sz="2000" dirty="0">
                <a:solidFill>
                  <a:srgbClr val="FF0000"/>
                </a:solidFill>
              </a:rPr>
              <a:t>行</a:t>
            </a:r>
            <a:r>
              <a:rPr lang="ja-JP" altLang="en-US" sz="2000" dirty="0"/>
              <a:t>で書ける。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詳しくは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に付属するチュートリアルを御覧ください。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持参して頂いたパソコンに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をダウンロードし、サンプルコードを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3684" y="2176846"/>
            <a:ext cx="454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(($FDPS)/doc/</a:t>
            </a:r>
            <a:r>
              <a:rPr kumimoji="1"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doc_tutorial_ftn_ja.pdf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3684" y="3429000"/>
            <a:ext cx="4261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並列化無し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スレッド並列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ハイブリッド並列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+ MPI)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4201" y="4439151"/>
            <a:ext cx="4649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パターンについてコンパイル・実行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51" y="4859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計算内容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5319" y="4850689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cold collapse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問題、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流体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衝撃波管問題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3151" y="5292732"/>
            <a:ext cx="2566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その後、結果を確認</a:t>
            </a:r>
          </a:p>
        </p:txBody>
      </p:sp>
    </p:spTree>
    <p:extLst>
      <p:ext uri="{BB962C8B-B14F-4D97-AF65-F5344CB8AC3E}">
        <p14:creationId xmlns:p14="http://schemas.microsoft.com/office/powerpoint/2010/main" val="20125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800100" y="3001108"/>
            <a:ext cx="7543800" cy="869828"/>
          </a:xfrm>
        </p:spPr>
        <p:txBody>
          <a:bodyPr/>
          <a:lstStyle/>
          <a:p>
            <a:pPr algn="ctr"/>
            <a:r>
              <a:rPr kumimoji="1" lang="ja-JP" altLang="en-US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4092" y="2225469"/>
            <a:ext cx="8276493" cy="25341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876" y="2326716"/>
            <a:ext cx="80185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派生データ型がどの</a:t>
            </a:r>
            <a:r>
              <a:rPr kumimoji="1" lang="ja-JP" altLang="en-US" b="1" u="sng" dirty="0"/>
              <a:t>ユーザ定義型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FullParticle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EssentialParticleI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EPI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EssentialParticleJ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EPJ</a:t>
            </a:r>
            <a:r>
              <a:rPr lang="en-US" altLang="ja-JP" sz="1400" dirty="0"/>
              <a:t>], Force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altLang="ja-JP" sz="1400" dirty="0"/>
              <a:t>]</a:t>
            </a:r>
            <a:r>
              <a:rPr kumimoji="1" lang="en-US" altLang="ja-JP" sz="1400" dirty="0"/>
              <a:t>)</a:t>
            </a:r>
            <a:r>
              <a:rPr kumimoji="1" lang="ja-JP" altLang="en-US" dirty="0"/>
              <a:t>に対応するかを指定する指示文。</a:t>
            </a: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派生データ型のメンバ変数がどの</a:t>
            </a:r>
            <a:r>
              <a:rPr lang="ja-JP" altLang="en-US" b="1" u="sng" dirty="0"/>
              <a:t>必須物理量</a:t>
            </a:r>
            <a:r>
              <a:rPr lang="en-US" altLang="ja-JP" sz="1400" dirty="0"/>
              <a:t>(</a:t>
            </a:r>
            <a:r>
              <a:rPr lang="ja-JP" altLang="en-US" sz="1400" dirty="0"/>
              <a:t>粒子の電荷</a:t>
            </a:r>
            <a:r>
              <a:rPr lang="en-US" altLang="ja-JP" sz="1400" dirty="0"/>
              <a:t>/</a:t>
            </a:r>
            <a:r>
              <a:rPr lang="ja-JP" altLang="en-US" sz="1400" dirty="0"/>
              <a:t>質量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charge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粒子の位置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粒子の速度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velocity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粒子のサイズ</a:t>
            </a:r>
            <a:r>
              <a:rPr lang="en-US" altLang="ja-JP" sz="1400" dirty="0"/>
              <a:t>/</a:t>
            </a:r>
            <a:r>
              <a:rPr lang="ja-JP" altLang="en-US" sz="1400" dirty="0"/>
              <a:t>相互作用半径</a:t>
            </a:r>
            <a:r>
              <a:rPr lang="en-US" altLang="ja-JP" sz="1400" dirty="0"/>
              <a:t>[</a:t>
            </a:r>
            <a:r>
              <a:rPr lang="en-US" altLang="ja-JP" sz="1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rsearch</a:t>
            </a:r>
            <a:r>
              <a:rPr lang="en-US" altLang="ja-JP" sz="1400" dirty="0"/>
              <a:t>])</a:t>
            </a:r>
            <a:r>
              <a:rPr lang="ja-JP" altLang="en-US" dirty="0"/>
              <a:t>に対応するかを指定する指示文。</a:t>
            </a: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ユーザ定義型同士のデータ移動の方法を指定する指示文。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969" y="176380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ja-JP" sz="2400" dirty="0">
                <a:latin typeface="+mj-ea"/>
                <a:ea typeface="+mj-ea"/>
                <a:cs typeface="Hiragino Kaku Gothic StdN W8" charset="-128"/>
              </a:rPr>
              <a:t>FDPS</a:t>
            </a:r>
            <a:r>
              <a:rPr kumimoji="1" lang="ja-JP" altLang="en-US" sz="2400" dirty="0">
                <a:latin typeface="+mj-ea"/>
                <a:ea typeface="+mj-ea"/>
                <a:cs typeface="Hiragino Kaku Gothic StdN W8" charset="-128"/>
              </a:rPr>
              <a:t>指示文の種類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491" y="4865077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ここで、赤文字で示された英字は</a:t>
            </a:r>
            <a:r>
              <a:rPr kumimoji="1" lang="en-US" altLang="ja-JP" sz="1400" dirty="0"/>
              <a:t>FDPS</a:t>
            </a:r>
            <a:r>
              <a:rPr kumimoji="1" lang="ja-JP" altLang="en-US" sz="1400" dirty="0"/>
              <a:t>指示文で使用されるキーワード文字列である。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1435"/>
            <a:ext cx="8132298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kumimoji="1" lang="en-US" altLang="ja-JP" sz="2800" dirty="0"/>
              <a:t>(1)</a:t>
            </a:r>
            <a:r>
              <a:rPr kumimoji="1" lang="ja-JP" altLang="en-US" sz="2800" dirty="0"/>
              <a:t>ユーザ定義型の種別を指定する指示文</a:t>
            </a:r>
            <a:r>
              <a:rPr kumimoji="1" lang="en-US" altLang="ja-JP" sz="2800" dirty="0"/>
              <a:t> (</a:t>
            </a:r>
            <a:r>
              <a:rPr kumimoji="1" lang="ja-JP" altLang="en-US" sz="2000" dirty="0"/>
              <a:t>指示文①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5714" y="2349677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7861" y="2267616"/>
            <a:ext cx="6340649" cy="773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7861" y="308823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14" y="3538287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7861" y="3465514"/>
            <a:ext cx="4718539" cy="10127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41" y="455315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714" y="4982308"/>
            <a:ext cx="794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派生データ型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 </a:t>
            </a:r>
            <a:r>
              <a:rPr kumimoji="1" lang="ja-JP" altLang="en-US" sz="1600" dirty="0"/>
              <a:t>で指定されたユーザ定義型であることを</a:t>
            </a:r>
            <a:r>
              <a:rPr kumimoji="1" lang="en-US" altLang="ja-JP" sz="1600" dirty="0"/>
              <a:t>FDPS</a:t>
            </a:r>
            <a:r>
              <a:rPr kumimoji="1" lang="ja-JP" altLang="en-US" sz="1600" dirty="0"/>
              <a:t>に教える。可能なキーワードは</a:t>
            </a:r>
            <a:r>
              <a:rPr kumimoji="1" lang="en-US" altLang="ja-JP" sz="1600" dirty="0"/>
              <a:t>FP, EPI, EPJ, Force</a:t>
            </a:r>
            <a:r>
              <a:rPr kumimoji="1" lang="ja-JP" altLang="en-US" sz="1600" dirty="0"/>
              <a:t>であり、それぞれ、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EssentialParticleI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EssentialParticleJ</a:t>
            </a:r>
            <a:r>
              <a:rPr lang="ja-JP" altLang="en-US" sz="1600" dirty="0"/>
              <a:t>型</a:t>
            </a:r>
            <a:r>
              <a:rPr lang="en-US" altLang="ja-JP" sz="1600" dirty="0"/>
              <a:t>, Force</a:t>
            </a:r>
            <a:r>
              <a:rPr lang="ja-JP" altLang="en-US" sz="1600" dirty="0"/>
              <a:t>型に対応する。詳細は仕様書</a:t>
            </a:r>
            <a:r>
              <a:rPr lang="en-US" altLang="ja-JP" sz="1600" dirty="0" err="1"/>
              <a:t>doc_spec_ftn_ja.pdf</a:t>
            </a:r>
            <a:r>
              <a:rPr lang="en-US" altLang="ja-JP" sz="1600" dirty="0"/>
              <a:t> </a:t>
            </a:r>
            <a:r>
              <a:rPr lang="ja-JP" altLang="en-US" sz="1600" dirty="0"/>
              <a:t>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811238" y="2231851"/>
            <a:ext cx="5167531" cy="10388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811238" y="3640629"/>
            <a:ext cx="4921347" cy="12662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2031"/>
            <a:ext cx="7543800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(2) </a:t>
            </a:r>
            <a:r>
              <a:rPr lang="ja-JP" altLang="en-US" sz="2800" dirty="0"/>
              <a:t>必須物理量を指定する指示文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指示文②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576" y="2313912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238" y="331781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76" y="3738058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041" y="49432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1239" y="5284781"/>
            <a:ext cx="807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派生データ型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/>
              <a:t> </a:t>
            </a:r>
            <a:r>
              <a:rPr lang="ja-JP" altLang="en-US" sz="1600" dirty="0"/>
              <a:t>のメンバ変数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r>
              <a:rPr lang="en-US" altLang="ja-JP" sz="1600" dirty="0"/>
              <a:t> </a:t>
            </a:r>
            <a:r>
              <a:rPr lang="ja-JP" altLang="en-US" sz="1600" dirty="0"/>
              <a:t>で指定された必須物理量であることを</a:t>
            </a:r>
            <a:r>
              <a:rPr lang="en-US" altLang="ja-JP" sz="1600" dirty="0"/>
              <a:t>FDPS</a:t>
            </a:r>
            <a:r>
              <a:rPr lang="ja-JP" altLang="en-US" sz="1600" dirty="0"/>
              <a:t>に教える。可能なキーワードは、</a:t>
            </a:r>
            <a:r>
              <a:rPr lang="en-US" altLang="ja-JP" sz="1600" dirty="0"/>
              <a:t>charge, position, velocity, </a:t>
            </a:r>
            <a:r>
              <a:rPr lang="en-US" altLang="ja-JP" sz="1600" dirty="0" err="1"/>
              <a:t>rsearch</a:t>
            </a:r>
            <a:r>
              <a:rPr lang="en-US" altLang="ja-JP" sz="1600" dirty="0"/>
              <a:t> </a:t>
            </a:r>
            <a:r>
              <a:rPr lang="ja-JP" altLang="en-US" sz="1600" dirty="0"/>
              <a:t>であり、それぞれ、粒子の電荷</a:t>
            </a:r>
            <a:r>
              <a:rPr lang="en-US" altLang="ja-JP" sz="1600" dirty="0"/>
              <a:t>(</a:t>
            </a:r>
            <a:r>
              <a:rPr lang="ja-JP" altLang="en-US" sz="1600" dirty="0"/>
              <a:t>質量</a:t>
            </a:r>
            <a:r>
              <a:rPr lang="en-US" altLang="ja-JP" sz="1600" dirty="0"/>
              <a:t>), </a:t>
            </a:r>
            <a:r>
              <a:rPr lang="ja-JP" altLang="en-US" sz="1600" dirty="0"/>
              <a:t>位置</a:t>
            </a:r>
            <a:r>
              <a:rPr lang="en-US" altLang="ja-JP" sz="1600" dirty="0"/>
              <a:t>, </a:t>
            </a:r>
            <a:r>
              <a:rPr lang="ja-JP" altLang="en-US" sz="1600" dirty="0"/>
              <a:t>速度</a:t>
            </a:r>
            <a:r>
              <a:rPr lang="en-US" altLang="ja-JP" sz="1600" dirty="0"/>
              <a:t>, </a:t>
            </a:r>
            <a:r>
              <a:rPr lang="ja-JP" altLang="en-US" sz="1600" dirty="0"/>
              <a:t>探索半径</a:t>
            </a:r>
            <a:r>
              <a:rPr lang="en-US" altLang="ja-JP" sz="1600" dirty="0"/>
              <a:t>(</a:t>
            </a:r>
            <a:r>
              <a:rPr lang="ja-JP" altLang="en-US" sz="1600" dirty="0"/>
              <a:t>相互作用半径</a:t>
            </a:r>
            <a:r>
              <a:rPr lang="en-US" altLang="ja-JP" sz="1600" dirty="0"/>
              <a:t>)</a:t>
            </a:r>
            <a:r>
              <a:rPr lang="ja-JP" altLang="en-US" sz="1600" dirty="0"/>
              <a:t>に対応している。詳細は仕様書の第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0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4341" y="2628273"/>
            <a:ext cx="8548644" cy="973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815" y="251918"/>
            <a:ext cx="7956452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各ユーザ定義型に固有の指示文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指示文③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53" y="1737844"/>
            <a:ext cx="22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kumimoji="1" lang="en-US" altLang="ja-JP" sz="2400" dirty="0" err="1"/>
              <a:t>FullParticle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787" y="2663442"/>
            <a:ext cx="83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FP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FP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77" y="214111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876" y="368878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815" y="4091121"/>
            <a:ext cx="852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相互作用計算後に</a:t>
            </a:r>
            <a:r>
              <a:rPr kumimoji="1" lang="en-US" altLang="ja-JP" sz="1600" dirty="0"/>
              <a:t> Force</a:t>
            </a:r>
            <a:r>
              <a:rPr kumimoji="1" lang="ja-JP" altLang="en-US" sz="1600" dirty="0"/>
              <a:t>型</a:t>
            </a:r>
            <a:r>
              <a:rPr lang="ja-JP" altLang="en-US" sz="1600" dirty="0"/>
              <a:t>に対応する派生データ型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/>
              <a:t> </a:t>
            </a:r>
            <a:r>
              <a:rPr lang="ja-JP" altLang="en-US" sz="1600" dirty="0"/>
              <a:t>から、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 FP </a:t>
            </a:r>
            <a:r>
              <a:rPr lang="ja-JP" altLang="en-US" sz="1600" dirty="0"/>
              <a:t>にデータ</a:t>
            </a:r>
            <a:r>
              <a:rPr lang="en-US" altLang="ja-JP" sz="1200" dirty="0"/>
              <a:t>(</a:t>
            </a:r>
            <a:r>
              <a:rPr lang="ja-JP" altLang="en-US" sz="1200" dirty="0"/>
              <a:t>相互作用計算の結果</a:t>
            </a:r>
            <a:r>
              <a:rPr lang="en-US" altLang="ja-JP" sz="1200" dirty="0"/>
              <a:t>)</a:t>
            </a:r>
            <a:r>
              <a:rPr lang="ja-JP" altLang="en-US" sz="1600" dirty="0"/>
              <a:t>を</a:t>
            </a:r>
            <a:r>
              <a:rPr lang="ja-JP" altLang="en-US" sz="1600"/>
              <a:t>コピーする方法を</a:t>
            </a:r>
            <a:r>
              <a:rPr lang="ja-JP" altLang="en-US" sz="1600" dirty="0"/>
              <a:t>指定する。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Force</a:t>
            </a:r>
            <a:r>
              <a:rPr lang="ja-JP" altLang="en-US" sz="1600" dirty="0"/>
              <a:t>型のメンバ変数で、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型のメンバ変数である。詳細は仕様書の第</a:t>
            </a:r>
            <a:r>
              <a:rPr lang="en-US" altLang="ja-JP" sz="1600" dirty="0"/>
              <a:t>5.1.2.1</a:t>
            </a:r>
            <a:r>
              <a:rPr lang="ja-JP" altLang="en-US" sz="1600" dirty="0"/>
              <a:t>節を参照のこと。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なお、拡張機能</a:t>
            </a:r>
            <a:r>
              <a:rPr lang="en-US" altLang="ja-JP" sz="1600" dirty="0"/>
              <a:t> Particle Mesh </a:t>
            </a:r>
            <a:r>
              <a:rPr lang="ja-JP" altLang="en-US" sz="1600" dirty="0"/>
              <a:t>を使用する場合には、別な指示文も必要になるが、割愛する。詳細は、仕様書の第</a:t>
            </a:r>
            <a:r>
              <a:rPr lang="en-US" altLang="ja-JP" sz="1600" dirty="0"/>
              <a:t>5.1.2.2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9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16523" y="4676969"/>
            <a:ext cx="4677510" cy="967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6523" y="1028727"/>
            <a:ext cx="8206154" cy="921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676" y="155229"/>
            <a:ext cx="552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err="1"/>
              <a:t>EssentialParticleI</a:t>
            </a:r>
            <a:r>
              <a:rPr kumimoji="1" lang="ja-JP" altLang="en-US" sz="2400" dirty="0"/>
              <a:t>型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EssentialParticleJ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122" y="57000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48" y="1083603"/>
            <a:ext cx="796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EPI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EPI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121" y="200464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1748" y="2404755"/>
            <a:ext cx="8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 J)</a:t>
            </a:r>
            <a:r>
              <a:rPr kumimoji="1" lang="ja-JP" altLang="en-US" sz="1600" dirty="0"/>
              <a:t>にデータをコピーする方法を指定する。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は</a:t>
            </a:r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型のメンバ変数で、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(?=I,J)</a:t>
            </a:r>
            <a:r>
              <a:rPr kumimoji="1" lang="ja-JP" altLang="en-US" sz="1600" dirty="0"/>
              <a:t>のメンバ変数である。詳細は、仕様書の第</a:t>
            </a:r>
            <a:r>
              <a:rPr kumimoji="1" lang="en-US" altLang="ja-JP" sz="1600" dirty="0"/>
              <a:t>5.1.3.1</a:t>
            </a:r>
            <a:r>
              <a:rPr kumimoji="1" lang="ja-JP" altLang="en-US" sz="1600" dirty="0"/>
              <a:t>節を参照のこと。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675" y="3379263"/>
            <a:ext cx="15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/>
              <a:t>Force</a:t>
            </a:r>
            <a:r>
              <a:rPr lang="ja-JP" altLang="en-US" sz="2400" dirty="0"/>
              <a:t>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21" y="427685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523" y="3782499"/>
            <a:ext cx="85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Force</a:t>
            </a:r>
            <a:r>
              <a:rPr kumimoji="1" lang="ja-JP" altLang="en-US" sz="1400" dirty="0"/>
              <a:t>型に固有の必須指示文は複数の書式をサポートしているが、ここではサンプルコードで使用されているものを紹介する。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6807" y="4753188"/>
            <a:ext cx="4480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onaco" charset="0"/>
                <a:ea typeface="Monaco" charset="0"/>
                <a:cs typeface="Monaco" charset="0"/>
              </a:rPr>
              <a:t>type, public, bind(c) :: Force</a:t>
            </a: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4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clear [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=keep, ...]</a:t>
            </a:r>
            <a:endParaRPr kumimoji="1" lang="en-US" altLang="ja-JP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end type Force</a:t>
            </a:r>
            <a:endParaRPr kumimoji="1" lang="ja-JP" alt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34970" y="42759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6062" y="4659404"/>
            <a:ext cx="358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相互作用の計算結果を初期化する方法を指示する。メンバ変数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600" dirty="0"/>
              <a:t> </a:t>
            </a:r>
            <a:r>
              <a:rPr lang="ja-JP" altLang="en-US" sz="1600" dirty="0"/>
              <a:t>の値を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600" dirty="0"/>
              <a:t> </a:t>
            </a:r>
            <a:r>
              <a:rPr lang="ja-JP" altLang="en-US" sz="1600" dirty="0"/>
              <a:t>に初期化する。もしメンバ変数の値を変更したくない場合にはキーワード</a:t>
            </a:r>
            <a:r>
              <a:rPr lang="en-US" altLang="ja-JP" sz="1600" dirty="0"/>
              <a:t> keep </a:t>
            </a:r>
            <a:r>
              <a:rPr lang="ja-JP" altLang="en-US" sz="1600" dirty="0"/>
              <a:t>を指定する。詳細は仕様書の第</a:t>
            </a:r>
            <a:r>
              <a:rPr lang="en-US" altLang="ja-JP" sz="1600" dirty="0"/>
              <a:t>5.1.5.1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2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付属するサンプルコード</a:t>
            </a: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本スライドでは、重力</a:t>
            </a:r>
            <a:r>
              <a:rPr lang="en-US" altLang="ja-JP" sz="2200" i="1" dirty="0"/>
              <a:t>N</a:t>
            </a:r>
            <a:r>
              <a:rPr lang="ja-JP" altLang="en-US" sz="2200" dirty="0"/>
              <a:t>体計算コードを取り上げて解説する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計算するのは</a:t>
            </a:r>
            <a:r>
              <a:rPr lang="en-US" altLang="ja-JP" sz="2200" dirty="0"/>
              <a:t>cold collapse</a:t>
            </a:r>
            <a:r>
              <a:rPr lang="ja-JP" altLang="en-US" sz="2200" dirty="0"/>
              <a:t>問題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初期条件はその場で生成</a:t>
            </a:r>
            <a:r>
              <a:rPr lang="en-US" altLang="ja-JP" sz="2200" dirty="0"/>
              <a:t> (</a:t>
            </a:r>
            <a:r>
              <a:rPr lang="ja-JP" altLang="en-US" sz="2200" dirty="0"/>
              <a:t>ファイル読み込みではない</a:t>
            </a:r>
            <a:r>
              <a:rPr lang="en-US" altLang="ja-JP" sz="2200" dirty="0"/>
              <a:t>).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時間積分法は</a:t>
            </a:r>
            <a:r>
              <a:rPr lang="en-US" altLang="ja-JP" sz="2200" dirty="0"/>
              <a:t>leap-frog</a:t>
            </a:r>
            <a:r>
              <a:rPr lang="ja-JP" altLang="en-US" sz="2200" dirty="0"/>
              <a:t>法</a:t>
            </a:r>
            <a:r>
              <a:rPr lang="en-US" altLang="ja-JP" sz="2200" dirty="0"/>
              <a:t>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ファイル構成</a:t>
            </a:r>
            <a:r>
              <a:rPr lang="en-US" altLang="ja-JP" sz="22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中身は、後で詳しく説明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0216" y="5107579"/>
            <a:ext cx="218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/>
              <a:t>user_defined.F90</a:t>
            </a:r>
          </a:p>
          <a:p>
            <a:r>
              <a:rPr kumimoji="1" lang="en-US" altLang="ja-JP" sz="2200" dirty="0"/>
              <a:t>f_main.F90</a:t>
            </a:r>
          </a:p>
          <a:p>
            <a:r>
              <a:rPr lang="en-US" altLang="ja-JP" sz="2200" dirty="0" err="1"/>
              <a:t>Makefile</a:t>
            </a:r>
            <a:endParaRPr kumimoji="1" lang="ja-JP" alt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009" y="2192215"/>
            <a:ext cx="55915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重力</a:t>
            </a:r>
            <a:r>
              <a:rPr kumimoji="1" lang="en-US" altLang="ja-JP" sz="1700" i="1" dirty="0"/>
              <a:t>N</a:t>
            </a:r>
            <a:r>
              <a:rPr kumimoji="1" lang="ja-JP" altLang="en-US" sz="1700" dirty="0"/>
              <a:t>体計算コード</a:t>
            </a:r>
            <a:endParaRPr kumimoji="1"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流体計算コード</a:t>
            </a:r>
            <a:r>
              <a:rPr lang="en-US" altLang="ja-JP" sz="1700" dirty="0"/>
              <a:t> (Smoothed Particle Hydrodynamics[SPH])</a:t>
            </a:r>
          </a:p>
          <a:p>
            <a:pPr marL="342900" indent="-342900">
              <a:buFont typeface="Arial" charset="0"/>
              <a:buChar char="•"/>
            </a:pPr>
            <a:r>
              <a:rPr lang="ja-JP" altLang="en-US" sz="1700"/>
              <a:t>重力</a:t>
            </a:r>
            <a:r>
              <a:rPr lang="en-US" altLang="ja-JP" sz="1700" dirty="0"/>
              <a:t>N</a:t>
            </a:r>
            <a:r>
              <a:rPr lang="ja-JP" altLang="en-US" sz="1700"/>
              <a:t>体</a:t>
            </a:r>
            <a:r>
              <a:rPr lang="en-US" altLang="ja-JP" sz="1700" dirty="0"/>
              <a:t>/SPH</a:t>
            </a:r>
            <a:r>
              <a:rPr lang="ja-JP" altLang="en-US" sz="1700"/>
              <a:t>コード</a:t>
            </a:r>
            <a:endParaRPr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sz="1700" dirty="0"/>
              <a:t>P</a:t>
            </a:r>
            <a:r>
              <a:rPr kumimoji="1" lang="en-US" altLang="ja-JP" sz="1700" baseline="30000" dirty="0"/>
              <a:t>3</a:t>
            </a:r>
            <a:r>
              <a:rPr kumimoji="1" lang="en-US" altLang="ja-JP" sz="1700" dirty="0"/>
              <a:t>M</a:t>
            </a:r>
            <a:r>
              <a:rPr kumimoji="1" lang="ja-JP" altLang="en-US" sz="1700"/>
              <a:t>コード</a:t>
            </a:r>
            <a:endParaRPr kumimoji="1" lang="ja-JP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  <a:r>
              <a:rPr kumimoji="1" lang="en-US" altLang="ja-JP" dirty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ユーザが書くべきもの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ユーザがすべきこと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5825" y="2251853"/>
            <a:ext cx="39757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FDPS</a:t>
            </a:r>
            <a:r>
              <a:rPr lang="ja-JP" altLang="en-US" sz="2200" dirty="0"/>
              <a:t>指示文付きの</a:t>
            </a:r>
            <a:r>
              <a:rPr kumimoji="1" lang="ja-JP" altLang="en-US" sz="2200" dirty="0"/>
              <a:t>粒子クラス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ja-JP" altLang="en-US" sz="2200" dirty="0"/>
              <a:t>相互作用関数</a:t>
            </a:r>
            <a:endParaRPr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初期条件生成ルーチン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時間積分ルーチン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I/O</a:t>
            </a:r>
            <a:r>
              <a:rPr lang="ja-JP" altLang="en-US" sz="2200" dirty="0"/>
              <a:t>ルーチン</a:t>
            </a:r>
            <a:endParaRPr kumimoji="1" lang="en-US" altLang="ja-JP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6431" y="2413073"/>
            <a:ext cx="2181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user_defined.F90</a:t>
            </a:r>
            <a:endParaRPr kumimoji="1" lang="ja-JP" altLang="en-US" sz="2200" dirty="0"/>
          </a:p>
        </p:txBody>
      </p:sp>
      <p:sp>
        <p:nvSpPr>
          <p:cNvPr id="9" name="右中かっこ 8"/>
          <p:cNvSpPr/>
          <p:nvPr/>
        </p:nvSpPr>
        <p:spPr>
          <a:xfrm>
            <a:off x="5024701" y="2414953"/>
            <a:ext cx="121730" cy="4454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290646" y="3012831"/>
            <a:ext cx="164123" cy="8445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00438" y="324433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f_main.F90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5826" y="4618392"/>
            <a:ext cx="773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付属の</a:t>
            </a:r>
            <a:r>
              <a:rPr kumimoji="1" lang="en-US" altLang="ja-JP" sz="2200" dirty="0"/>
              <a:t>Python</a:t>
            </a:r>
            <a:r>
              <a:rPr kumimoji="1" lang="ja-JP" altLang="en-US" sz="2200" dirty="0"/>
              <a:t>スクリプトを使用して、</a:t>
            </a:r>
            <a:r>
              <a:rPr kumimoji="1" lang="en-US" altLang="ja-JP" sz="2200" dirty="0"/>
              <a:t>Fortran </a:t>
            </a:r>
            <a:r>
              <a:rPr kumimoji="1" lang="ja-JP" altLang="en-US" sz="2200" dirty="0"/>
              <a:t>インターフェースを生成</a:t>
            </a:r>
          </a:p>
        </p:txBody>
      </p:sp>
      <p:sp>
        <p:nvSpPr>
          <p:cNvPr id="13" name="曲折矢印 12"/>
          <p:cNvSpPr/>
          <p:nvPr/>
        </p:nvSpPr>
        <p:spPr>
          <a:xfrm rot="16200000">
            <a:off x="1626970" y="5387832"/>
            <a:ext cx="246184" cy="246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73155" y="5442057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サンプルコード付属の</a:t>
            </a:r>
            <a:r>
              <a:rPr lang="en-US" altLang="ja-JP" dirty="0" err="1"/>
              <a:t>Makefile</a:t>
            </a:r>
            <a:r>
              <a:rPr lang="ja-JP" altLang="en-US" dirty="0"/>
              <a:t>では、これを自動で行う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user_defined.F90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303" y="2276839"/>
            <a:ext cx="735504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intrinsic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iso_c_binding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fdps_vector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fdps_super_particle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!**** Full particle type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bind(c)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FP,EPI,EPJ,Force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copyFromForce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pot,pot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acc,acc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id,id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mass,mass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eps,eps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pos,pos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clear id=keep, mass=keep, eps=keep,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c_long_long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id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 mass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charge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eps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position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velocity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pot</a:t>
            </a: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acc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endParaRPr lang="ja-JP" altLang="en-US" sz="1200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3476" y="2445957"/>
            <a:ext cx="8459735" cy="307777"/>
            <a:chOff x="83476" y="2445957"/>
            <a:chExt cx="8459735" cy="307777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610707" y="2445957"/>
              <a:ext cx="493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①</a:t>
              </a:r>
              <a:r>
                <a:rPr lang="en-US" altLang="ja-JP" sz="1400" dirty="0"/>
                <a:t> C</a:t>
              </a:r>
              <a:r>
                <a:rPr lang="ja-JP" altLang="en-US" sz="1400" dirty="0"/>
                <a:t>言語との相互運用に必要なモジュール</a:t>
              </a:r>
              <a:r>
                <a:rPr lang="en-US" altLang="ja-JP" sz="1400" dirty="0"/>
                <a:t> </a:t>
              </a:r>
              <a:r>
                <a:rPr lang="en-US" altLang="ja-JP" sz="1200" dirty="0"/>
                <a:t>(Fortran 2003</a:t>
              </a:r>
              <a:r>
                <a:rPr lang="ja-JP" altLang="en-US" sz="1200" dirty="0"/>
                <a:t>から導入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8584" y="2520459"/>
              <a:ext cx="3071447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3476" y="246401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83476" y="2705849"/>
            <a:ext cx="8603663" cy="546666"/>
            <a:chOff x="83476" y="2705849"/>
            <a:chExt cx="8603663" cy="546666"/>
          </a:xfrm>
        </p:grpSpPr>
        <p:sp>
          <p:nvSpPr>
            <p:cNvPr id="13" name="角丸四角形 12"/>
            <p:cNvSpPr/>
            <p:nvPr/>
          </p:nvSpPr>
          <p:spPr>
            <a:xfrm>
              <a:off x="398584" y="2705849"/>
              <a:ext cx="2523755" cy="36559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476" y="27451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34153" y="2729295"/>
              <a:ext cx="505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②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ベクトル型と超粒子型が定義されたモジュール</a:t>
              </a:r>
              <a:r>
                <a:rPr kumimoji="1" lang="en-US" altLang="ja-JP" sz="1400" dirty="0"/>
                <a:t> </a:t>
              </a:r>
              <a:r>
                <a:rPr kumimoji="1" lang="en-US" altLang="ja-JP" sz="1200" dirty="0"/>
                <a:t>(FDPS</a:t>
              </a:r>
              <a:r>
                <a:rPr lang="ja-JP" altLang="en-US" sz="1200" dirty="0"/>
                <a:t>から提供</a:t>
              </a:r>
              <a:r>
                <a:rPr kumimoji="1" lang="en-US" altLang="ja-JP" sz="1200" dirty="0"/>
                <a:t>)</a:t>
              </a:r>
            </a:p>
            <a:p>
              <a:pPr marL="216000" lvl="1"/>
              <a:r>
                <a:rPr lang="ja-JP" altLang="en-US" sz="1400" dirty="0"/>
                <a:t>これらは、粒子クラスと相互作用関数の定義に必要</a:t>
              </a:r>
              <a:r>
                <a:rPr lang="en-US" altLang="ja-JP" sz="1400" dirty="0"/>
                <a:t>.</a:t>
              </a:r>
              <a:endParaRPr kumimoji="1" lang="en-US" altLang="ja-JP" sz="14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60030" y="3278302"/>
            <a:ext cx="9083970" cy="3001047"/>
            <a:chOff x="60030" y="3278302"/>
            <a:chExt cx="9083970" cy="3001047"/>
          </a:xfrm>
        </p:grpSpPr>
        <p:sp>
          <p:nvSpPr>
            <p:cNvPr id="17" name="角丸四角形 16"/>
            <p:cNvSpPr/>
            <p:nvPr/>
          </p:nvSpPr>
          <p:spPr>
            <a:xfrm>
              <a:off x="229307" y="3376243"/>
              <a:ext cx="7050724" cy="24898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030" y="32783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26299" y="4463467"/>
              <a:ext cx="46177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③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粒子クラスの定義</a:t>
              </a:r>
              <a:endParaRPr kumimoji="1"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C</a:t>
              </a:r>
              <a:r>
                <a:rPr lang="ja-JP" altLang="en-US" sz="1400" dirty="0"/>
                <a:t>言語と相互運用の必要性から、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</a:t>
              </a:r>
              <a:r>
                <a:rPr lang="en-US" altLang="ja-JP" sz="1400" dirty="0"/>
                <a:t>) bind(c)</a:t>
              </a:r>
              <a:r>
                <a:rPr lang="ja-JP" altLang="en-US" sz="1400" dirty="0"/>
                <a:t>属性、</a:t>
              </a:r>
              <a:r>
                <a:rPr lang="en-US" altLang="ja-JP" sz="1400" dirty="0"/>
                <a:t>(ii) C</a:t>
              </a:r>
              <a:r>
                <a:rPr lang="ja-JP" altLang="en-US" sz="1400" dirty="0"/>
                <a:t>言語と互換性のあるデータ型の使用、が必要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endParaRPr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FDPS</a:t>
              </a:r>
              <a:r>
                <a:rPr lang="ja-JP" altLang="en-US" sz="1400" dirty="0"/>
                <a:t>指示文を使って、構造体やメンバ変数が何を表す物理量かを指定する必要がある</a:t>
              </a:r>
              <a:r>
                <a:rPr lang="en-US" altLang="ja-JP" sz="1400" dirty="0"/>
                <a:t>. </a:t>
              </a:r>
              <a:r>
                <a:rPr lang="ja-JP" altLang="en-US" sz="1400" dirty="0"/>
                <a:t>また、ユーザ定義型の間のデータコピーの方法や、データを初期化する方法も指示する必要がある</a:t>
              </a:r>
              <a:r>
                <a:rPr lang="en-US" altLang="ja-JP" sz="1400" dirty="0"/>
                <a:t>.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71558" y="17301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粒子クラスの定義</a:t>
            </a: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576" y="105508"/>
            <a:ext cx="5167532" cy="609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0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 force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         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endParaRPr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873" y="519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相互作用関数の定義</a:t>
            </a: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939662" y="59341"/>
            <a:ext cx="5133999" cy="770856"/>
            <a:chOff x="3939662" y="59341"/>
            <a:chExt cx="5133999" cy="770856"/>
          </a:xfrm>
        </p:grpSpPr>
        <p:sp>
          <p:nvSpPr>
            <p:cNvPr id="6" name="角丸四角形 5"/>
            <p:cNvSpPr/>
            <p:nvPr/>
          </p:nvSpPr>
          <p:spPr>
            <a:xfrm>
              <a:off x="4208585" y="234461"/>
              <a:ext cx="609600" cy="2579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39662" y="5934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31613" y="460865"/>
              <a:ext cx="404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bind(c)</a:t>
              </a:r>
              <a:r>
                <a:rPr kumimoji="1" lang="ja-JP" altLang="en-US" dirty="0"/>
                <a:t>属性が必要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507887" y="336340"/>
            <a:ext cx="6376634" cy="1880282"/>
            <a:chOff x="2507887" y="336340"/>
            <a:chExt cx="6376634" cy="1880282"/>
          </a:xfrm>
        </p:grpSpPr>
        <p:sp>
          <p:nvSpPr>
            <p:cNvPr id="10" name="角丸四角形 9"/>
            <p:cNvSpPr/>
            <p:nvPr/>
          </p:nvSpPr>
          <p:spPr>
            <a:xfrm>
              <a:off x="2752917" y="445477"/>
              <a:ext cx="494376" cy="162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507887" y="33634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8962" y="1200959"/>
              <a:ext cx="5005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lang="ja-JP" altLang="en-US" dirty="0"/>
                <a:t>粒子数に対応する引数には</a:t>
              </a:r>
              <a:r>
                <a:rPr lang="en-US" altLang="ja-JP" dirty="0">
                  <a:solidFill>
                    <a:srgbClr val="FF0000"/>
                  </a:solidFill>
                </a:rPr>
                <a:t>value</a:t>
              </a:r>
              <a:r>
                <a:rPr lang="ja-JP" altLang="en-US" dirty="0">
                  <a:solidFill>
                    <a:srgbClr val="FF0000"/>
                  </a:solidFill>
                </a:rPr>
                <a:t>属性</a:t>
              </a:r>
              <a:r>
                <a:rPr lang="ja-JP" altLang="en-US" dirty="0"/>
                <a:t>が必要</a:t>
              </a:r>
              <a:r>
                <a:rPr lang="en-US" altLang="ja-JP" dirty="0"/>
                <a:t>. </a:t>
              </a:r>
            </a:p>
            <a:p>
              <a:pPr marL="285750" lvl="1" indent="-285750">
                <a:buFont typeface="Wingdings" charset="2"/>
                <a:buChar char="Ø"/>
              </a:pPr>
              <a:r>
                <a:rPr lang="ja-JP" altLang="en-US" sz="1400" dirty="0"/>
                <a:t>これは、値渡しを指示するキーワードで、</a:t>
              </a:r>
              <a:r>
                <a:rPr lang="en-US" altLang="ja-JP" sz="1400" dirty="0"/>
                <a:t>(FDPS</a:t>
              </a:r>
              <a:r>
                <a:rPr lang="ja-JP" altLang="en-US" sz="1400" dirty="0"/>
                <a:t>で定義された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相互作用関数の仕様に対応させるため必要となる</a:t>
              </a:r>
              <a:r>
                <a:rPr lang="en-US" altLang="ja-JP" sz="1400" dirty="0"/>
                <a:t>.</a:t>
              </a:r>
            </a:p>
            <a:p>
              <a:endParaRPr kumimoji="1" lang="ja-JP" altLang="en-US" sz="1400" dirty="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1055077" y="2689224"/>
            <a:ext cx="7829444" cy="2515822"/>
            <a:chOff x="1055077" y="2689224"/>
            <a:chExt cx="7829444" cy="2515822"/>
          </a:xfrm>
        </p:grpSpPr>
        <p:sp>
          <p:nvSpPr>
            <p:cNvPr id="13" name="正方形/長方形 12"/>
            <p:cNvSpPr/>
            <p:nvPr/>
          </p:nvSpPr>
          <p:spPr>
            <a:xfrm>
              <a:off x="1055077" y="2883877"/>
              <a:ext cx="2472863" cy="2321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78178" y="2689224"/>
              <a:ext cx="5106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相互作用の具体的な中身を実装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今回は、重力計算なので逆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乗則の計算を行っている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最も内側ループでは最適化の観点から、構造体の成分を直接使用して計算</a:t>
              </a:r>
              <a:r>
                <a:rPr lang="en-US" altLang="ja-JP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61" y="41847"/>
            <a:ext cx="55684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(particle-super 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fdps_spj_monopole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ja-JP" altLang="en-US" sz="10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1045" y="610896"/>
            <a:ext cx="8687425" cy="1566252"/>
            <a:chOff x="271045" y="610896"/>
            <a:chExt cx="8687425" cy="1566252"/>
          </a:xfrm>
        </p:grpSpPr>
        <p:sp>
          <p:nvSpPr>
            <p:cNvPr id="7" name="角丸四角形 6"/>
            <p:cNvSpPr/>
            <p:nvPr/>
          </p:nvSpPr>
          <p:spPr>
            <a:xfrm>
              <a:off x="569843" y="675861"/>
              <a:ext cx="1802296" cy="1855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1045" y="6108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2697" y="1099930"/>
              <a:ext cx="50057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粒子</a:t>
              </a:r>
              <a:r>
                <a:rPr lang="en-US" altLang="ja-JP" dirty="0"/>
                <a:t>-</a:t>
              </a:r>
              <a:r>
                <a:rPr lang="ja-JP" altLang="en-US" dirty="0"/>
                <a:t>超粒子相互作用の場合には、超粒子型を使用する必要がある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ユーザコードで使用されるツリー</a:t>
              </a:r>
              <a:r>
                <a:rPr lang="ja-JP" altLang="en-US" sz="1400" dirty="0"/>
                <a:t>オブジェクトの種類に応じた超粒子型である必要がある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f_main.F90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6703" y="1856174"/>
            <a:ext cx="703418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!/////////////////////// &lt; M A I N  R O U T I N E &gt; ////////////////////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fdps_module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Local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ntot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**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!-(force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theta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0.5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n_leaf_limit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n_group_limit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!-(domain decomposition)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0.3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!-(timing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128.0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</a:p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  !* Local variables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fdps_controller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c_funptr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pfunc_ep_ep,pfunc_ep_sp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0" y="2196065"/>
            <a:ext cx="8998226" cy="539860"/>
            <a:chOff x="0" y="2196065"/>
            <a:chExt cx="8998226" cy="539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0" y="219606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783" y="2425148"/>
              <a:ext cx="1812489" cy="2012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4909" y="2366593"/>
              <a:ext cx="694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ユーザコードはすべて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サブルーチン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f_main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() </a:t>
              </a:r>
              <a:r>
                <a:rPr kumimoji="1" lang="ja-JP" altLang="en-US" dirty="0"/>
                <a:t>の中に実装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152399" y="2598151"/>
            <a:ext cx="7814864" cy="505577"/>
            <a:chOff x="152399" y="2598151"/>
            <a:chExt cx="7814864" cy="505577"/>
          </a:xfrm>
        </p:grpSpPr>
        <p:sp>
          <p:nvSpPr>
            <p:cNvPr id="7" name="角丸四角形 6"/>
            <p:cNvSpPr/>
            <p:nvPr/>
          </p:nvSpPr>
          <p:spPr>
            <a:xfrm>
              <a:off x="460769" y="2632595"/>
              <a:ext cx="1510748" cy="216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05502" y="2734396"/>
              <a:ext cx="5261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FDPS</a:t>
              </a:r>
              <a:r>
                <a:rPr kumimoji="1" lang="ja-JP" altLang="en-US" dirty="0"/>
                <a:t>の</a:t>
              </a:r>
              <a:r>
                <a:rPr kumimoji="1" lang="en-US" altLang="ja-JP" dirty="0"/>
                <a:t>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を使用するためのモジュール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52399" y="25981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92467" y="5549493"/>
            <a:ext cx="8787038" cy="646331"/>
            <a:chOff x="192467" y="5549493"/>
            <a:chExt cx="8787038" cy="646331"/>
          </a:xfrm>
        </p:grpSpPr>
        <p:sp>
          <p:nvSpPr>
            <p:cNvPr id="15" name="角丸四角形 14"/>
            <p:cNvSpPr/>
            <p:nvPr/>
          </p:nvSpPr>
          <p:spPr>
            <a:xfrm>
              <a:off x="460769" y="5711687"/>
              <a:ext cx="3263092" cy="238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2467" y="56153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73190" y="5549493"/>
              <a:ext cx="4406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を提供するクラスである</a:t>
              </a:r>
              <a:r>
                <a:rPr kumimoji="1" lang="en-US" altLang="ja-JP" dirty="0" err="1"/>
                <a:t>fdps_controller</a:t>
              </a:r>
              <a:r>
                <a:rPr kumimoji="1" lang="ja-JP" altLang="en-US" dirty="0"/>
                <a:t>クラスのオブジェクトを生成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3784" y="100006"/>
            <a:ext cx="85930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Initialize FDPS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fdps_ctrl%PS_Initialize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domain info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dinfo_num,coef_ema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particle system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(psys_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tree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Long,full_particle,full_particle,full_particle,Monopole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tree_num,ntot,theta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n_leaf_limit,n_group_limit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Make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 initial condition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setup_IC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fdps_ctrl,psys_num,ntot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Domain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decomposition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and exchange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particle</a:t>
            </a:r>
            <a:endParaRPr lang="fr-FR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force at the initial time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psys_num,    &amp;</a:t>
            </a:r>
          </a:p>
          <a:p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ro-RO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ja-JP" altLang="en-US" sz="12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72263" y="79513"/>
            <a:ext cx="5250335" cy="530087"/>
            <a:chOff x="72263" y="79513"/>
            <a:chExt cx="5250335" cy="530087"/>
          </a:xfrm>
        </p:grpSpPr>
        <p:sp>
          <p:nvSpPr>
            <p:cNvPr id="6" name="角丸四角形 5"/>
            <p:cNvSpPr/>
            <p:nvPr/>
          </p:nvSpPr>
          <p:spPr>
            <a:xfrm>
              <a:off x="384313" y="79513"/>
              <a:ext cx="3034748" cy="5300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263" y="1928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457985" y="1663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の初期化</a:t>
              </a:r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72263" y="662608"/>
            <a:ext cx="8753299" cy="662609"/>
            <a:chOff x="72263" y="662608"/>
            <a:chExt cx="8753299" cy="662609"/>
          </a:xfrm>
        </p:grpSpPr>
        <p:sp>
          <p:nvSpPr>
            <p:cNvPr id="9" name="角丸四角形 8"/>
            <p:cNvSpPr/>
            <p:nvPr/>
          </p:nvSpPr>
          <p:spPr>
            <a:xfrm>
              <a:off x="357809" y="662608"/>
              <a:ext cx="4306957" cy="6626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263" y="8554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86287" y="776329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領域情報オブジェクトの生成＆初期化</a:t>
              </a: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2263" y="1378226"/>
            <a:ext cx="9237324" cy="689114"/>
            <a:chOff x="72263" y="1378226"/>
            <a:chExt cx="9237324" cy="689114"/>
          </a:xfrm>
        </p:grpSpPr>
        <p:sp>
          <p:nvSpPr>
            <p:cNvPr id="12" name="角丸四角形 11"/>
            <p:cNvSpPr/>
            <p:nvPr/>
          </p:nvSpPr>
          <p:spPr>
            <a:xfrm>
              <a:off x="357809" y="1378226"/>
              <a:ext cx="4964789" cy="6891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263" y="16108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22598" y="1426154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粒子群オブジェクトの生成＆初期化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72263" y="2133600"/>
            <a:ext cx="8925930" cy="1396990"/>
            <a:chOff x="72263" y="2133600"/>
            <a:chExt cx="8925930" cy="1396990"/>
          </a:xfrm>
        </p:grpSpPr>
        <p:sp>
          <p:nvSpPr>
            <p:cNvPr id="15" name="角丸四角形 14"/>
            <p:cNvSpPr/>
            <p:nvPr/>
          </p:nvSpPr>
          <p:spPr>
            <a:xfrm>
              <a:off x="357809" y="2133600"/>
              <a:ext cx="8051554" cy="10071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2263" y="24824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65092" y="3161258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④ツリーオブジェクトの生成＆初期化</a:t>
              </a: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2263" y="3723861"/>
            <a:ext cx="7993307" cy="728869"/>
            <a:chOff x="72263" y="3723861"/>
            <a:chExt cx="7993307" cy="728869"/>
          </a:xfrm>
        </p:grpSpPr>
        <p:sp>
          <p:nvSpPr>
            <p:cNvPr id="18" name="角丸四角形 17"/>
            <p:cNvSpPr/>
            <p:nvPr/>
          </p:nvSpPr>
          <p:spPr>
            <a:xfrm>
              <a:off x="384313" y="3723861"/>
              <a:ext cx="5168348" cy="7288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263" y="3949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74182" y="390362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領域分割と粒子交換</a:t>
              </a:r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2263" y="4505739"/>
            <a:ext cx="9071737" cy="1603514"/>
            <a:chOff x="72263" y="4505739"/>
            <a:chExt cx="9071737" cy="1603514"/>
          </a:xfrm>
        </p:grpSpPr>
        <p:sp>
          <p:nvSpPr>
            <p:cNvPr id="21" name="角丸四角形 20"/>
            <p:cNvSpPr/>
            <p:nvPr/>
          </p:nvSpPr>
          <p:spPr>
            <a:xfrm>
              <a:off x="371061" y="4505739"/>
              <a:ext cx="5592417" cy="16035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2263" y="50669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066033" y="4526232"/>
              <a:ext cx="30779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⑥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相互作用の計算</a:t>
              </a:r>
              <a:endParaRPr lang="en-US" altLang="ja-JP" dirty="0"/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相互作用関数の関数ポインタを組込関数</a:t>
              </a:r>
              <a:r>
                <a:rPr lang="en-US" altLang="ja-JP" sz="1400" dirty="0" err="1">
                  <a:solidFill>
                    <a:srgbClr val="FF0000"/>
                  </a:solidFill>
                </a:rPr>
                <a:t>c_funloc</a:t>
              </a:r>
              <a:r>
                <a:rPr lang="ja-JP" altLang="en-US" sz="1400" dirty="0"/>
                <a:t>で取得し、それを</a:t>
              </a:r>
              <a:r>
                <a:rPr lang="en-US" altLang="ja-JP" sz="1400" dirty="0"/>
                <a:t>API</a:t>
              </a:r>
              <a:r>
                <a:rPr lang="ja-JP" altLang="en-US" sz="1400" dirty="0"/>
                <a:t>の引数に渡している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3785" y="79456"/>
            <a:ext cx="73315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Compute energies at the initial time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Time integration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pt-BR" altLang="ja-JP" sz="12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Output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!if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() == 0) then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write(*,50)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num_loop,time_sys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50 format('(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= ',i5,1x,1es25.16e3)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!end if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output(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fdps_ctrl,psys_num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energies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and output the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results</a:t>
            </a:r>
            <a:endParaRPr lang="da-DK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 ==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write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(*,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,(etot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-etot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)/etot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AA0D91"/>
                </a:solidFill>
                <a:latin typeface="Menlo-Regular" charset="0"/>
              </a:rPr>
              <a:t>format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time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",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energy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ja-JP" altLang="en-US" sz="12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93785" y="1684754"/>
            <a:ext cx="4209825" cy="369332"/>
            <a:chOff x="93785" y="1684754"/>
            <a:chExt cx="4209825" cy="369332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1762539"/>
              <a:ext cx="357808" cy="2252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3785" y="171082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563757" y="1684754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時間積分ループの開始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3911</Words>
  <Application>Microsoft Macintosh PowerPoint</Application>
  <PresentationFormat>画面に合わせる (4:3)</PresentationFormat>
  <Paragraphs>439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ＭＳ Ｐゴシック</vt:lpstr>
      <vt:lpstr>Yu Gothic</vt:lpstr>
      <vt:lpstr>Arial</vt:lpstr>
      <vt:lpstr>Calibri</vt:lpstr>
      <vt:lpstr>Calibri Light</vt:lpstr>
      <vt:lpstr>Courier</vt:lpstr>
      <vt:lpstr>Lucida Sans</vt:lpstr>
      <vt:lpstr>Menlo-Regular</vt:lpstr>
      <vt:lpstr>Monaco</vt:lpstr>
      <vt:lpstr>Wingdings</vt:lpstr>
      <vt:lpstr>レトロスペクト</vt:lpstr>
      <vt:lpstr>サンプルコードの解説</vt:lpstr>
      <vt:lpstr>サンプルコード (1)</vt:lpstr>
      <vt:lpstr>サンプルコード (2)</vt:lpstr>
      <vt:lpstr>user_defined.F90</vt:lpstr>
      <vt:lpstr>PowerPoint プレゼンテーション</vt:lpstr>
      <vt:lpstr>PowerPoint プレゼンテーション</vt:lpstr>
      <vt:lpstr>f_main.F90</vt:lpstr>
      <vt:lpstr>PowerPoint プレゼンテーション</vt:lpstr>
      <vt:lpstr>PowerPoint プレゼンテーション</vt:lpstr>
      <vt:lpstr>PowerPoint プレゼンテーション</vt:lpstr>
      <vt:lpstr>最後に</vt:lpstr>
      <vt:lpstr>実習の流れ</vt:lpstr>
      <vt:lpstr>付録</vt:lpstr>
      <vt:lpstr>FDPS指示文</vt:lpstr>
      <vt:lpstr>FDPS指示文 (1)ユーザ定義型の種別を指定する指示文 (指示文①)</vt:lpstr>
      <vt:lpstr>FDPS指示文 (2) 必須物理量を指定する指示文 (指示文②)</vt:lpstr>
      <vt:lpstr>FDPS指示文 (3) 各ユーザ定義型に固有の指示文 (指示文③)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FDPS講習会 サンプルコード編</dc:title>
  <dc:creator>行方大輔</dc:creator>
  <cp:lastModifiedBy>行方 大輔</cp:lastModifiedBy>
  <cp:revision>136</cp:revision>
  <dcterms:created xsi:type="dcterms:W3CDTF">2017-02-19T18:58:23Z</dcterms:created>
  <dcterms:modified xsi:type="dcterms:W3CDTF">2020-08-13T03:31:23Z</dcterms:modified>
</cp:coreProperties>
</file>