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264" r:id="rId5"/>
    <p:sldId id="311" r:id="rId6"/>
    <p:sldId id="261" r:id="rId7"/>
    <p:sldId id="312" r:id="rId8"/>
    <p:sldId id="265" r:id="rId9"/>
    <p:sldId id="266" r:id="rId10"/>
    <p:sldId id="294" r:id="rId11"/>
    <p:sldId id="304" r:id="rId12"/>
    <p:sldId id="305" r:id="rId13"/>
    <p:sldId id="284" r:id="rId14"/>
    <p:sldId id="283" r:id="rId15"/>
    <p:sldId id="280" r:id="rId16"/>
    <p:sldId id="279" r:id="rId17"/>
    <p:sldId id="301" r:id="rId18"/>
    <p:sldId id="303" r:id="rId19"/>
    <p:sldId id="306" r:id="rId20"/>
    <p:sldId id="269" r:id="rId21"/>
    <p:sldId id="307" r:id="rId22"/>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9" autoAdjust="0"/>
    <p:restoredTop sz="94660"/>
  </p:normalViewPr>
  <p:slideViewPr>
    <p:cSldViewPr snapToGrid="0">
      <p:cViewPr varScale="1">
        <p:scale>
          <a:sx n="46" d="100"/>
          <a:sy n="46" d="100"/>
        </p:scale>
        <p:origin x="48"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2016/7/6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2016/7/6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FDPS</a:t>
            </a:r>
            <a:r>
              <a:rPr kumimoji="1" lang="ja-JP" altLang="en-US" dirty="0" smtClean="0"/>
              <a:t>の</a:t>
            </a:r>
            <a:r>
              <a:rPr kumimoji="1" lang="en-US" altLang="ja-JP" dirty="0" smtClean="0"/>
              <a:t>API</a:t>
            </a:r>
            <a:r>
              <a:rPr kumimoji="1" lang="ja-JP" altLang="en-US" dirty="0" smtClean="0"/>
              <a:t>と内部構造</a:t>
            </a:r>
            <a:endParaRPr kumimoji="1" lang="ja-JP" altLang="en-US" dirty="0"/>
          </a:p>
        </p:txBody>
      </p:sp>
      <p:sp>
        <p:nvSpPr>
          <p:cNvPr id="3" name="サブタイトル 2"/>
          <p:cNvSpPr>
            <a:spLocks noGrp="1"/>
          </p:cNvSpPr>
          <p:nvPr>
            <p:ph type="subTitle" idx="1"/>
          </p:nvPr>
        </p:nvSpPr>
        <p:spPr>
          <a:xfrm>
            <a:off x="1524000" y="3602037"/>
            <a:ext cx="9144000" cy="2780833"/>
          </a:xfrm>
        </p:spPr>
        <p:txBody>
          <a:bodyPr>
            <a:normAutofit/>
          </a:bodyPr>
          <a:lstStyle/>
          <a:p>
            <a:r>
              <a:rPr kumimoji="1" lang="ja-JP" altLang="en-US" sz="3100" dirty="0" smtClean="0"/>
              <a:t>岩澤全規</a:t>
            </a:r>
            <a:endParaRPr lang="en-US" altLang="ja-JP" sz="3100" dirty="0"/>
          </a:p>
          <a:p>
            <a:r>
              <a:rPr kumimoji="1" lang="ja-JP" altLang="en-US" dirty="0" smtClean="0"/>
              <a:t>理化学研究所　計算科学研究機構</a:t>
            </a:r>
            <a:r>
              <a:rPr lang="ja-JP" altLang="en-US" dirty="0"/>
              <a:t>　</a:t>
            </a:r>
            <a:endParaRPr lang="en-US" altLang="ja-JP" dirty="0" smtClean="0"/>
          </a:p>
          <a:p>
            <a:r>
              <a:rPr lang="ja-JP" altLang="en-US" dirty="0" smtClean="0"/>
              <a:t>粒子系シミュレータ研究チーム</a:t>
            </a:r>
            <a:endParaRPr lang="en-US" altLang="ja-JP" dirty="0" smtClean="0"/>
          </a:p>
          <a:p>
            <a:endParaRPr kumimoji="1" lang="en-US" altLang="ja-JP" dirty="0"/>
          </a:p>
          <a:p>
            <a:r>
              <a:rPr lang="en-US" altLang="ja-JP" dirty="0" smtClean="0"/>
              <a:t>2016</a:t>
            </a:r>
            <a:r>
              <a:rPr lang="ja-JP" altLang="en-US" dirty="0" smtClean="0"/>
              <a:t>年</a:t>
            </a:r>
            <a:r>
              <a:rPr lang="en-US" altLang="ja-JP" dirty="0" smtClean="0"/>
              <a:t>7</a:t>
            </a:r>
            <a:r>
              <a:rPr lang="ja-JP" altLang="en-US" dirty="0" smtClean="0"/>
              <a:t>月</a:t>
            </a:r>
            <a:r>
              <a:rPr lang="en-US" altLang="ja-JP" dirty="0"/>
              <a:t>6</a:t>
            </a:r>
            <a:r>
              <a:rPr lang="ja-JP" altLang="en-US" dirty="0" smtClean="0"/>
              <a:t>日　</a:t>
            </a:r>
            <a:r>
              <a:rPr lang="en-US" altLang="ja-JP" dirty="0" smtClean="0"/>
              <a:t>AICS/FOCUS/RIST</a:t>
            </a:r>
            <a:r>
              <a:rPr lang="ja-JP" altLang="en-US" dirty="0" smtClean="0"/>
              <a:t>共催 </a:t>
            </a:r>
            <a:r>
              <a:rPr lang="en-US" altLang="ja-JP" dirty="0" smtClean="0"/>
              <a:t>FDPS</a:t>
            </a:r>
            <a:r>
              <a:rPr lang="ja-JP" altLang="en-US" dirty="0" smtClean="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a:t>
            </a:r>
            <a:r>
              <a:rPr lang="ja-JP" altLang="en-US" dirty="0" smtClean="0"/>
              <a:t>作用の</a:t>
            </a:r>
            <a:r>
              <a:rPr lang="ja-JP" altLang="en-US" dirty="0"/>
              <a:t>計算</a:t>
            </a:r>
            <a:endParaRPr kumimoji="1" lang="ja-JP" altLang="en-US" dirty="0"/>
          </a:p>
        </p:txBody>
      </p:sp>
      <p:sp>
        <p:nvSpPr>
          <p:cNvPr id="3" name="コンテンツ プレースホルダー 2"/>
          <p:cNvSpPr>
            <a:spLocks noGrp="1"/>
          </p:cNvSpPr>
          <p:nvPr>
            <p:ph idx="1"/>
          </p:nvPr>
        </p:nvSpPr>
        <p:spPr>
          <a:xfrm>
            <a:off x="6096000" y="1825625"/>
            <a:ext cx="5257800" cy="4351338"/>
          </a:xfrm>
        </p:spPr>
        <p:txBody>
          <a:bodyPr/>
          <a:lstStyle/>
          <a:p>
            <a:r>
              <a:rPr kumimoji="1" lang="en-US" altLang="ja-JP" dirty="0" smtClean="0"/>
              <a:t>Barnes </a:t>
            </a:r>
            <a:r>
              <a:rPr kumimoji="1" lang="ja-JP" altLang="en-US" dirty="0" smtClean="0"/>
              <a:t>の</a:t>
            </a:r>
            <a:r>
              <a:rPr lang="ja-JP" altLang="en-US" dirty="0" smtClean="0"/>
              <a:t>方</a:t>
            </a:r>
            <a:r>
              <a:rPr kumimoji="1" lang="ja-JP" altLang="en-US" dirty="0" smtClean="0"/>
              <a:t>法を使う。</a:t>
            </a:r>
            <a:r>
              <a:rPr lang="en-US" altLang="ja-JP" dirty="0" smtClean="0"/>
              <a:t>(Barnes 1990)</a:t>
            </a:r>
            <a:endParaRPr kumimoji="1" lang="en-US" altLang="ja-JP" dirty="0" smtClean="0"/>
          </a:p>
          <a:p>
            <a:pPr lvl="1"/>
            <a:r>
              <a:rPr lang="en-US" altLang="ja-JP" dirty="0" smtClean="0"/>
              <a:t>1</a:t>
            </a:r>
            <a:r>
              <a:rPr lang="ja-JP" altLang="en-US" dirty="0" smtClean="0"/>
              <a:t>粒子毎にツリーをたどるのではなく、近傍にいる複数の粒子をまとめてツリーをたどる。</a:t>
            </a:r>
            <a:endParaRPr lang="en-US" altLang="ja-JP" dirty="0" smtClean="0"/>
          </a:p>
          <a:p>
            <a:pPr lvl="1"/>
            <a:r>
              <a:rPr kumimoji="1" lang="ja-JP" altLang="en-US" dirty="0" smtClean="0"/>
              <a:t>ツリーをたどる回数が減らせる。</a:t>
            </a:r>
            <a:endParaRPr kumimoji="1" lang="en-US" altLang="ja-JP" dirty="0" smtClean="0"/>
          </a:p>
          <a:p>
            <a:pPr lvl="1"/>
            <a:r>
              <a:rPr lang="ja-JP" altLang="en-US" dirty="0" smtClean="0"/>
              <a:t>複数の粒子が同じ粒子群と相互作用するため、</a:t>
            </a:r>
            <a:r>
              <a:rPr lang="en-US" altLang="ja-JP" dirty="0" smtClean="0"/>
              <a:t>SIMD</a:t>
            </a:r>
            <a:r>
              <a:rPr lang="ja-JP" altLang="en-US" dirty="0" smtClean="0"/>
              <a:t>化が可能。</a:t>
            </a:r>
            <a:endParaRPr lang="en-US" altLang="ja-JP" dirty="0" smtClean="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FDPS</a:t>
            </a:r>
            <a:r>
              <a:rPr lang="ja-JP" altLang="en-US" dirty="0" smtClean="0"/>
              <a:t>は以下の流れで粒子シミュレーションを実現する。</a:t>
            </a:r>
            <a:endParaRPr lang="en-US" altLang="ja-JP" dirty="0" smtClean="0"/>
          </a:p>
          <a:p>
            <a:pPr lvl="1"/>
            <a:r>
              <a:rPr lang="ja-JP" altLang="en-US" dirty="0"/>
              <a:t>領域</a:t>
            </a:r>
            <a:r>
              <a:rPr lang="ja-JP" altLang="en-US" dirty="0" smtClean="0"/>
              <a:t>分割</a:t>
            </a:r>
            <a:endParaRPr lang="en-US" altLang="ja-JP" dirty="0" smtClean="0"/>
          </a:p>
          <a:p>
            <a:pPr lvl="2"/>
            <a:r>
              <a:rPr lang="en-US" altLang="ja-JP" dirty="0" smtClean="0"/>
              <a:t>MS</a:t>
            </a:r>
            <a:r>
              <a:rPr lang="ja-JP" altLang="en-US" dirty="0" smtClean="0"/>
              <a:t>法</a:t>
            </a:r>
            <a:endParaRPr lang="en-US" altLang="ja-JP" dirty="0" smtClean="0"/>
          </a:p>
          <a:p>
            <a:pPr lvl="2"/>
            <a:r>
              <a:rPr lang="en-US" altLang="ja-JP" dirty="0" smtClean="0"/>
              <a:t> API</a:t>
            </a:r>
            <a:r>
              <a:rPr lang="ja-JP" altLang="en-US" dirty="0" smtClean="0"/>
              <a:t>は</a:t>
            </a:r>
            <a:r>
              <a:rPr lang="en-US" altLang="ja-JP" dirty="0" err="1" smtClean="0"/>
              <a:t>DomainInfo</a:t>
            </a:r>
            <a:r>
              <a:rPr lang="en-US" altLang="ja-JP" dirty="0"/>
              <a:t>::</a:t>
            </a:r>
            <a:r>
              <a:rPr lang="en-US" altLang="ja-JP" dirty="0" err="1"/>
              <a:t>decomposeDomainAll</a:t>
            </a:r>
            <a:r>
              <a:rPr lang="en-US" altLang="ja-JP" dirty="0"/>
              <a:t>()</a:t>
            </a:r>
          </a:p>
          <a:p>
            <a:pPr lvl="1"/>
            <a:r>
              <a:rPr lang="ja-JP" altLang="en-US" dirty="0"/>
              <a:t>粒子</a:t>
            </a:r>
            <a:r>
              <a:rPr lang="ja-JP" altLang="en-US" dirty="0" smtClean="0"/>
              <a:t>交換</a:t>
            </a:r>
            <a:endParaRPr lang="en-US" altLang="ja-JP" dirty="0"/>
          </a:p>
          <a:p>
            <a:pPr lvl="2"/>
            <a:r>
              <a:rPr lang="en-US" altLang="ja-JP" dirty="0" smtClean="0"/>
              <a:t>API</a:t>
            </a:r>
            <a:r>
              <a:rPr lang="ja-JP" altLang="en-US" dirty="0" smtClean="0"/>
              <a:t>は</a:t>
            </a:r>
            <a:r>
              <a:rPr lang="en-US" altLang="ja-JP" dirty="0" err="1" smtClean="0"/>
              <a:t>ParticleSystem</a:t>
            </a:r>
            <a:r>
              <a:rPr lang="en-US" altLang="ja-JP" dirty="0"/>
              <a:t>::</a:t>
            </a:r>
            <a:r>
              <a:rPr lang="en-US" altLang="ja-JP" dirty="0" err="1"/>
              <a:t>exchangeParticle</a:t>
            </a:r>
            <a:r>
              <a:rPr lang="en-US" altLang="ja-JP" dirty="0"/>
              <a:t>()</a:t>
            </a:r>
          </a:p>
          <a:p>
            <a:pPr lvl="1"/>
            <a:r>
              <a:rPr lang="ja-JP" altLang="en-US" dirty="0"/>
              <a:t>相互作用</a:t>
            </a:r>
            <a:r>
              <a:rPr lang="ja-JP" altLang="en-US" dirty="0" smtClean="0"/>
              <a:t>計算</a:t>
            </a:r>
            <a:endParaRPr lang="en-US" altLang="ja-JP" dirty="0" smtClean="0"/>
          </a:p>
          <a:p>
            <a:pPr lvl="2"/>
            <a:r>
              <a:rPr lang="en-US" altLang="ja-JP" dirty="0" smtClean="0"/>
              <a:t>Barnes</a:t>
            </a:r>
            <a:r>
              <a:rPr lang="ja-JP" altLang="en-US" dirty="0" smtClean="0"/>
              <a:t>ベクトル化したツリー法により計算</a:t>
            </a:r>
            <a:endParaRPr lang="en-US" altLang="ja-JP" dirty="0"/>
          </a:p>
          <a:p>
            <a:pPr lvl="2"/>
            <a:r>
              <a:rPr lang="en-US" altLang="ja-JP" dirty="0" smtClean="0"/>
              <a:t>API</a:t>
            </a:r>
            <a:r>
              <a:rPr lang="ja-JP" altLang="en-US" dirty="0" smtClean="0"/>
              <a:t>は</a:t>
            </a:r>
            <a:r>
              <a:rPr lang="en-US" altLang="ja-JP" dirty="0" err="1" smtClean="0"/>
              <a:t>TreeForForce</a:t>
            </a:r>
            <a:r>
              <a:rPr lang="en-US" altLang="ja-JP" dirty="0"/>
              <a:t>::</a:t>
            </a:r>
            <a:r>
              <a:rPr lang="en-US" altLang="ja-JP" dirty="0" err="1"/>
              <a:t>calcForceAllAndWriteBack</a:t>
            </a:r>
            <a:r>
              <a:rPr lang="en-US" altLang="ja-JP" dirty="0" smtClean="0"/>
              <a:t>()</a:t>
            </a:r>
          </a:p>
          <a:p>
            <a:pPr marL="0" indent="0">
              <a:buNone/>
            </a:pPr>
            <a:endParaRPr kumimoji="1" lang="en-US" altLang="ja-JP" dirty="0" smtClean="0"/>
          </a:p>
          <a:p>
            <a:endParaRPr lang="en-US" altLang="ja-JP" dirty="0" smtClean="0"/>
          </a:p>
        </p:txBody>
      </p:sp>
    </p:spTree>
    <p:extLst>
      <p:ext uri="{BB962C8B-B14F-4D97-AF65-F5344CB8AC3E}">
        <p14:creationId xmlns:p14="http://schemas.microsoft.com/office/powerpoint/2010/main" val="391112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予備スライド</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ツリーセルの中に</a:t>
            </a:r>
            <a:r>
              <a:rPr kumimoji="1" lang="en-US" altLang="ja-JP" sz="2400" dirty="0" smtClean="0"/>
              <a:t>13</a:t>
            </a:r>
            <a:r>
              <a:rPr kumimoji="1" lang="ja-JP" altLang="en-US" sz="2400" dirty="0" smtClean="0"/>
              <a:t>粒子。</a:t>
            </a:r>
            <a:endParaRPr kumimoji="1" lang="en-US" altLang="ja-JP" sz="2400" dirty="0" smtClean="0"/>
          </a:p>
          <a:p>
            <a:pPr marL="342900" indent="-342900">
              <a:buFont typeface="Arial" panose="020B0604020202020204" pitchFamily="34" charset="0"/>
              <a:buChar char="•"/>
            </a:pPr>
            <a:r>
              <a:rPr lang="ja-JP" altLang="en-US" sz="2400" dirty="0"/>
              <a:t>セル</a:t>
            </a:r>
            <a:r>
              <a:rPr lang="ja-JP" altLang="en-US" sz="2400" dirty="0" smtClean="0"/>
              <a:t>の中の粒子数が</a:t>
            </a:r>
            <a:r>
              <a:rPr lang="ja-JP" altLang="en-US" sz="2400" dirty="0"/>
              <a:t>ある</a:t>
            </a:r>
            <a:r>
              <a:rPr lang="ja-JP" altLang="en-US" sz="2400" dirty="0" smtClean="0"/>
              <a:t>粒子数以下になるまで、セルを分割。</a:t>
            </a:r>
            <a:endParaRPr lang="en-US" altLang="ja-JP" sz="2400" dirty="0" smtClean="0"/>
          </a:p>
          <a:p>
            <a:pPr marL="800100" lvl="1" indent="-342900">
              <a:buFont typeface="Arial" panose="020B0604020202020204" pitchFamily="34" charset="0"/>
              <a:buChar char="•"/>
            </a:pPr>
            <a:r>
              <a:rPr lang="ja-JP" altLang="en-US" sz="2400" dirty="0" smtClean="0"/>
              <a:t>ここでは、</a:t>
            </a:r>
            <a:r>
              <a:rPr lang="en-US" altLang="ja-JP" sz="2400" dirty="0" smtClean="0"/>
              <a:t>1</a:t>
            </a:r>
            <a:r>
              <a:rPr lang="ja-JP" altLang="en-US" sz="2400" dirty="0" smtClean="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smtClean="0"/>
              <a:t>ツリーをたどり、ツリーセルが力を計算したい粒子から十分遠ければ、ツリーをたどるのをやめる。近ければ更に深く探査する。</a:t>
            </a:r>
            <a:endParaRPr lang="en-US" altLang="ja-JP" sz="2400" dirty="0" smtClean="0"/>
          </a:p>
        </p:txBody>
      </p:sp>
    </p:spTree>
    <p:extLst>
      <p:ext uri="{BB962C8B-B14F-4D97-AF65-F5344CB8AC3E}">
        <p14:creationId xmlns:p14="http://schemas.microsoft.com/office/powerpoint/2010/main" val="3177690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長距離力</a:t>
            </a:r>
            <a:r>
              <a:rPr lang="ja-JP" altLang="en-US" dirty="0" smtClean="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ツリーをたどり、ツリーセルが力を計算したい粒子から十分遠ければ、そのセル内に入っている粒子をまとめて評価。近ければ更に深く探査する。</a:t>
            </a:r>
            <a:endParaRPr lang="en-US" altLang="ja-JP" sz="2400" dirty="0" smtClean="0"/>
          </a:p>
          <a:p>
            <a:pPr marL="342900" indent="-342900">
              <a:buFont typeface="Arial" panose="020B0604020202020204" pitchFamily="34" charset="0"/>
              <a:buChar char="•"/>
            </a:pPr>
            <a:r>
              <a:rPr kumimoji="1" lang="ja-JP" altLang="en-US" sz="2400" dirty="0"/>
              <a:t>十分</a:t>
            </a:r>
            <a:r>
              <a:rPr kumimoji="1" lang="ja-JP" altLang="en-US" sz="2400" dirty="0" smtClean="0"/>
              <a:t>遠いかどうかの判定は、ツリーセルの見込み角を使う。</a:t>
            </a:r>
            <a:endParaRPr kumimoji="1" lang="en-US" altLang="ja-JP" sz="2400" dirty="0" smtClean="0"/>
          </a:p>
          <a:p>
            <a:pPr marL="800100" lvl="1" indent="-342900">
              <a:buFont typeface="Arial" panose="020B0604020202020204" pitchFamily="34" charset="0"/>
              <a:buChar char="•"/>
            </a:pPr>
            <a:r>
              <a:rPr kumimoji="1" lang="ja-JP" altLang="en-US" sz="2400" dirty="0" smtClean="0"/>
              <a:t>十分遠い</a:t>
            </a:r>
            <a:r>
              <a:rPr lang="en-US" altLang="ja-JP" sz="2400" dirty="0"/>
              <a:t>:</a:t>
            </a:r>
            <a:r>
              <a:rPr kumimoji="1" lang="en-US" altLang="ja-JP" sz="2400" dirty="0" smtClean="0"/>
              <a:t> R &gt; l/θ  (R</a:t>
            </a:r>
            <a:r>
              <a:rPr kumimoji="1" lang="ja-JP" altLang="en-US" sz="2400" dirty="0" smtClean="0"/>
              <a:t>：</a:t>
            </a:r>
            <a:r>
              <a:rPr lang="ja-JP" altLang="en-US" sz="2400" dirty="0"/>
              <a:t>セル</a:t>
            </a:r>
            <a:r>
              <a:rPr lang="ja-JP" altLang="en-US" sz="2400" dirty="0" smtClean="0"/>
              <a:t>と粒子の距離、 </a:t>
            </a:r>
            <a:r>
              <a:rPr lang="en-US" altLang="ja-JP" sz="2400" dirty="0" smtClean="0"/>
              <a:t>l:</a:t>
            </a:r>
            <a:r>
              <a:rPr lang="ja-JP" altLang="en-US" sz="2400" dirty="0" smtClean="0"/>
              <a:t>セルの長さ、 </a:t>
            </a:r>
            <a:r>
              <a:rPr lang="en-US" altLang="ja-JP" sz="2400" dirty="0" smtClean="0"/>
              <a:t>θ:</a:t>
            </a:r>
            <a:r>
              <a:rPr lang="ja-JP" altLang="en-US" sz="2400" dirty="0" smtClean="0"/>
              <a:t>見込み角</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solidFill>
                  <a:srgbClr val="FF0000"/>
                </a:solidFill>
              </a:rPr>
              <a:t>ツリー構造を使って相互作用に必要な粒子を</a:t>
            </a:r>
            <a:r>
              <a:rPr lang="ja-JP" altLang="en-US" dirty="0">
                <a:solidFill>
                  <a:srgbClr val="FF0000"/>
                </a:solidFill>
              </a:rPr>
              <a:t>交換</a:t>
            </a:r>
            <a:r>
              <a:rPr kumimoji="1" lang="ja-JP" altLang="en-US" dirty="0" smtClean="0">
                <a:solidFill>
                  <a:srgbClr val="FF0000"/>
                </a:solidFill>
              </a:rPr>
              <a:t>する。</a:t>
            </a:r>
            <a:endParaRPr kumimoji="1" lang="en-US" altLang="ja-JP" dirty="0" smtClean="0">
              <a:solidFill>
                <a:srgbClr val="FF0000"/>
              </a:solidFill>
            </a:endParaRPr>
          </a:p>
          <a:p>
            <a:pPr marL="514350" indent="-514350">
              <a:buFont typeface="+mj-lt"/>
              <a:buAutoNum type="arabicPeriod"/>
            </a:pPr>
            <a:r>
              <a:rPr lang="ja-JP" altLang="en-US" dirty="0">
                <a:solidFill>
                  <a:srgbClr val="FF0000"/>
                </a:solidFill>
              </a:rPr>
              <a:t>送られて</a:t>
            </a:r>
            <a:r>
              <a:rPr lang="ja-JP" altLang="en-US" dirty="0" smtClean="0">
                <a:solidFill>
                  <a:srgbClr val="FF0000"/>
                </a:solidFill>
              </a:rPr>
              <a:t>きた粒子情報を元にツリーを再構築する。</a:t>
            </a:r>
            <a:endParaRPr lang="en-US" altLang="ja-JP" dirty="0" smtClean="0">
              <a:solidFill>
                <a:srgbClr val="FF0000"/>
              </a:solidFill>
            </a:endParaRPr>
          </a:p>
          <a:p>
            <a:pPr marL="514350" indent="-514350">
              <a:buFont typeface="+mj-lt"/>
              <a:buAutoNum type="arabicPeriod"/>
            </a:pPr>
            <a:r>
              <a:rPr kumimoji="1" lang="ja-JP" altLang="en-US" dirty="0" smtClean="0"/>
              <a:t>ツリー法を使って力の計算を行う。</a:t>
            </a:r>
            <a:endParaRPr kumimoji="1" lang="en-US" altLang="ja-JP" dirty="0" smtClean="0"/>
          </a:p>
          <a:p>
            <a:endParaRPr lang="en-US" altLang="ja-JP" dirty="0"/>
          </a:p>
          <a:p>
            <a:r>
              <a:rPr kumimoji="1" lang="en-US" altLang="ja-JP" dirty="0" err="1" smtClean="0"/>
              <a:t>TreeForForce</a:t>
            </a:r>
            <a:r>
              <a:rPr lang="en-US" altLang="ja-JP" dirty="0" smtClean="0"/>
              <a:t>::</a:t>
            </a:r>
            <a:r>
              <a:rPr lang="en-US" altLang="ja-JP" dirty="0" err="1" smtClean="0"/>
              <a:t>calcForceAllAndWriteBack</a:t>
            </a:r>
            <a:r>
              <a:rPr lang="en-US" altLang="ja-JP" dirty="0" smtClean="0"/>
              <a:t>()</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216096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FDPS</a:t>
            </a:r>
            <a:r>
              <a:rPr kumimoji="1" lang="ja-JP" altLang="en-US" dirty="0" smtClean="0"/>
              <a:t>の実装方針</a:t>
            </a:r>
            <a:endParaRPr kumimoji="1" lang="en-US" altLang="ja-JP" dirty="0" smtClean="0"/>
          </a:p>
          <a:p>
            <a:r>
              <a:rPr kumimoji="1" lang="en-US" altLang="ja-JP" dirty="0" smtClean="0"/>
              <a:t>FDPS</a:t>
            </a:r>
            <a:r>
              <a:rPr kumimoji="1" lang="ja-JP" altLang="en-US" dirty="0" smtClean="0"/>
              <a:t>を用いた粒子シミュレーションの流れ。</a:t>
            </a:r>
            <a:endParaRPr kumimoji="1" lang="en-US" altLang="ja-JP" dirty="0" smtClean="0"/>
          </a:p>
          <a:p>
            <a:pPr lvl="1"/>
            <a:r>
              <a:rPr kumimoji="1" lang="ja-JP" altLang="en-US" dirty="0" smtClean="0"/>
              <a:t>領域分割</a:t>
            </a:r>
            <a:endParaRPr kumimoji="1" lang="en-US" altLang="ja-JP" dirty="0" smtClean="0"/>
          </a:p>
          <a:p>
            <a:pPr lvl="1"/>
            <a:r>
              <a:rPr lang="ja-JP" altLang="en-US" dirty="0" smtClean="0"/>
              <a:t>粒子交換</a:t>
            </a:r>
            <a:endParaRPr lang="en-US" altLang="ja-JP" dirty="0" smtClean="0"/>
          </a:p>
          <a:p>
            <a:pPr lvl="1"/>
            <a:r>
              <a:rPr kumimoji="1" lang="ja-JP" altLang="en-US" dirty="0"/>
              <a:t>相互</a:t>
            </a:r>
            <a:r>
              <a:rPr kumimoji="1" lang="ja-JP" altLang="en-US" dirty="0" smtClean="0"/>
              <a:t>作用計算</a:t>
            </a:r>
            <a:endParaRPr kumimoji="1" lang="en-US" altLang="ja-JP" dirty="0" smtClean="0"/>
          </a:p>
          <a:p>
            <a:pPr lvl="2"/>
            <a:r>
              <a:rPr lang="ja-JP" altLang="en-US" dirty="0"/>
              <a:t>ツリー</a:t>
            </a:r>
            <a:r>
              <a:rPr lang="ja-JP" altLang="en-US" dirty="0" smtClean="0"/>
              <a:t>構造</a:t>
            </a:r>
            <a:endParaRPr lang="en-US" altLang="ja-JP" dirty="0" smtClean="0"/>
          </a:p>
          <a:p>
            <a:pPr lvl="2"/>
            <a:r>
              <a:rPr lang="ja-JP" altLang="en-US" dirty="0" smtClean="0"/>
              <a:t>相互作用に必要な粒子交換</a:t>
            </a:r>
            <a:endParaRPr lang="en-US" altLang="ja-JP" dirty="0" smtClean="0"/>
          </a:p>
          <a:p>
            <a:pPr lvl="2"/>
            <a:r>
              <a:rPr kumimoji="1" lang="en-US" altLang="ja-JP" dirty="0" smtClean="0"/>
              <a:t>Barnes</a:t>
            </a:r>
            <a:r>
              <a:rPr kumimoji="1" lang="ja-JP" altLang="en-US" dirty="0" smtClean="0"/>
              <a:t>ベクトル化</a:t>
            </a:r>
            <a:endParaRPr kumimoji="1" lang="en-US" altLang="ja-JP" dirty="0" smtClean="0"/>
          </a:p>
          <a:p>
            <a:r>
              <a:rPr lang="ja-JP" altLang="en-US" dirty="0"/>
              <a:t>まとめ</a:t>
            </a:r>
            <a:endParaRPr kumimoji="1" lang="en-US" altLang="ja-JP" dirty="0" smtClean="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相互作用に</a:t>
            </a:r>
            <a:r>
              <a:rPr lang="ja-JP" altLang="en-US" dirty="0"/>
              <a:t>必要</a:t>
            </a:r>
            <a:r>
              <a:rPr lang="ja-JP" altLang="en-US" dirty="0" smtClean="0"/>
              <a:t>な粒子の</a:t>
            </a:r>
            <a:r>
              <a:rPr lang="ja-JP" altLang="en-US" dirty="0"/>
              <a:t>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smtClean="0"/>
              <a:t>各プロセス</a:t>
            </a:r>
            <a:r>
              <a:rPr lang="ja-JP" altLang="en-US" sz="2400" dirty="0" smtClean="0"/>
              <a:t>が</a:t>
            </a:r>
            <a:r>
              <a:rPr lang="ja-JP" altLang="en-US" sz="2400" dirty="0"/>
              <a:t>他</a:t>
            </a:r>
            <a:r>
              <a:rPr lang="ja-JP" altLang="en-US" sz="2400" dirty="0" smtClean="0"/>
              <a:t>プロセスが相互作用するのに必要な粒子をツリー構造を用いて探査し送信する</a:t>
            </a:r>
            <a:r>
              <a:rPr kumimoji="1" lang="ja-JP" altLang="en-US" sz="2400" dirty="0" smtClean="0"/>
              <a:t>。</a:t>
            </a:r>
            <a:endParaRPr kumimoji="1" lang="en-US" altLang="ja-JP" sz="2400" dirty="0" smtClean="0"/>
          </a:p>
          <a:p>
            <a:pPr lvl="1"/>
            <a:r>
              <a:rPr kumimoji="1" lang="ja-JP" altLang="en-US" sz="2000" dirty="0" smtClean="0"/>
              <a:t>長距離力では遠い粒子からの寄与はまとめる。</a:t>
            </a:r>
            <a:endParaRPr kumimoji="1" lang="en-US" altLang="ja-JP" sz="2000" dirty="0" smtClean="0"/>
          </a:p>
          <a:p>
            <a:pPr lvl="1"/>
            <a:r>
              <a:rPr lang="ja-JP" altLang="en-US" sz="2000" dirty="0" smtClean="0"/>
              <a:t>短距離力</a:t>
            </a:r>
            <a:r>
              <a:rPr lang="ja-JP" altLang="en-US" sz="2000" dirty="0"/>
              <a:t>で</a:t>
            </a:r>
            <a:r>
              <a:rPr lang="ja-JP" altLang="en-US" sz="2000" dirty="0" smtClean="0"/>
              <a:t>は、近傍の粒子のみ持ってくる。</a:t>
            </a:r>
            <a:endParaRPr lang="en-US" altLang="ja-JP" sz="2000" dirty="0" smtClean="0"/>
          </a:p>
          <a:p>
            <a:pPr marL="0" indent="0">
              <a:buNone/>
            </a:pPr>
            <a:endParaRPr kumimoji="1" lang="en-US" altLang="ja-JP" sz="2400" dirty="0"/>
          </a:p>
          <a:p>
            <a:r>
              <a:rPr lang="ja-JP" altLang="en-US" sz="2400" dirty="0" smtClean="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a:t>
            </a:r>
            <a:r>
              <a:rPr lang="ja-JP" altLang="en-US" sz="2400" dirty="0" smtClean="0"/>
              <a:t>各プロセスが</a:t>
            </a:r>
            <a:r>
              <a:rPr lang="ja-JP" altLang="en-US" sz="2400" dirty="0"/>
              <a:t>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t>ツリー構造を使って相互作用に必要な粒子を</a:t>
            </a:r>
            <a:r>
              <a:rPr lang="ja-JP" altLang="en-US" dirty="0"/>
              <a:t>交換</a:t>
            </a:r>
            <a:r>
              <a:rPr kumimoji="1" lang="ja-JP" altLang="en-US" dirty="0" smtClean="0"/>
              <a:t>する。</a:t>
            </a:r>
            <a:endParaRPr kumimoji="1" lang="en-US" altLang="ja-JP" dirty="0" smtClean="0"/>
          </a:p>
          <a:p>
            <a:pPr marL="514350" indent="-514350">
              <a:buFont typeface="+mj-lt"/>
              <a:buAutoNum type="arabicPeriod"/>
            </a:pPr>
            <a:r>
              <a:rPr lang="ja-JP" altLang="en-US" dirty="0"/>
              <a:t>送られて</a:t>
            </a:r>
            <a:r>
              <a:rPr lang="ja-JP" altLang="en-US" dirty="0" smtClean="0"/>
              <a:t>きた粒子情報を元にツリーを再構築する。</a:t>
            </a:r>
            <a:endParaRPr lang="en-US" altLang="ja-JP" dirty="0" smtClean="0"/>
          </a:p>
          <a:p>
            <a:pPr marL="514350" indent="-514350">
              <a:buFont typeface="+mj-lt"/>
              <a:buAutoNum type="arabicPeriod"/>
            </a:pPr>
            <a:r>
              <a:rPr kumimoji="1" lang="ja-JP" altLang="en-US" dirty="0" smtClean="0">
                <a:solidFill>
                  <a:srgbClr val="FF0000"/>
                </a:solidFill>
              </a:rPr>
              <a:t>ツリー法を使って力の計算を行う。</a:t>
            </a:r>
            <a:endParaRPr kumimoji="1" lang="en-US" altLang="ja-JP" dirty="0" smtClean="0">
              <a:solidFill>
                <a:srgbClr val="FF0000"/>
              </a:solidFill>
            </a:endParaRPr>
          </a:p>
          <a:p>
            <a:endParaRPr lang="en-US" altLang="ja-JP" dirty="0"/>
          </a:p>
          <a:p>
            <a:r>
              <a:rPr kumimoji="1" lang="en-US" altLang="ja-JP" dirty="0" err="1" smtClean="0"/>
              <a:t>TreeForForce</a:t>
            </a:r>
            <a:r>
              <a:rPr lang="en-US" altLang="ja-JP" dirty="0" smtClean="0"/>
              <a:t>::</a:t>
            </a:r>
            <a:r>
              <a:rPr lang="en-US" altLang="ja-JP" dirty="0" err="1" smtClean="0"/>
              <a:t>calcForceAllAndWriteBack</a:t>
            </a:r>
            <a:r>
              <a:rPr lang="en-US" altLang="ja-JP" dirty="0" smtClean="0"/>
              <a:t>()</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2110878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の実装方針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内部実装の言語として</a:t>
            </a:r>
            <a:r>
              <a:rPr kumimoji="1" lang="en-US" altLang="ja-JP" dirty="0" smtClean="0"/>
              <a:t>C++</a:t>
            </a:r>
            <a:r>
              <a:rPr kumimoji="1" lang="ja-JP" altLang="en-US" dirty="0" smtClean="0"/>
              <a:t>を選択</a:t>
            </a:r>
            <a:endParaRPr kumimoji="1" lang="en-US" altLang="ja-JP" dirty="0" smtClean="0"/>
          </a:p>
          <a:p>
            <a:pPr lvl="1"/>
            <a:r>
              <a:rPr lang="ja-JP" altLang="en-US" dirty="0" smtClean="0"/>
              <a:t>高い自由度</a:t>
            </a:r>
            <a:r>
              <a:rPr lang="ja-JP" altLang="en-US" dirty="0"/>
              <a:t>と</a:t>
            </a:r>
            <a:r>
              <a:rPr lang="ja-JP" altLang="en-US" dirty="0" smtClean="0"/>
              <a:t>高い性能を両立させるために</a:t>
            </a:r>
            <a:r>
              <a:rPr lang="en-US" altLang="ja-JP" dirty="0" smtClean="0"/>
              <a:t>FDPS</a:t>
            </a:r>
            <a:r>
              <a:rPr lang="ja-JP" altLang="en-US" dirty="0" smtClean="0"/>
              <a:t>は</a:t>
            </a:r>
            <a:r>
              <a:rPr lang="en-US" altLang="ja-JP" dirty="0" smtClean="0"/>
              <a:t>C++</a:t>
            </a:r>
            <a:r>
              <a:rPr lang="ja-JP" altLang="en-US" dirty="0" smtClean="0"/>
              <a:t>のテンプレートライブラリになっている。</a:t>
            </a:r>
            <a:endParaRPr kumimoji="1" lang="en-US" altLang="ja-JP" dirty="0" smtClean="0"/>
          </a:p>
          <a:p>
            <a:r>
              <a:rPr lang="ja-JP" altLang="en-US" dirty="0" smtClean="0"/>
              <a:t>並列化</a:t>
            </a:r>
            <a:endParaRPr lang="en-US" altLang="ja-JP" dirty="0" smtClean="0"/>
          </a:p>
          <a:p>
            <a:pPr lvl="1"/>
            <a:r>
              <a:rPr lang="ja-JP" altLang="en-US" dirty="0"/>
              <a:t>分散</a:t>
            </a:r>
            <a:r>
              <a:rPr lang="ja-JP" altLang="en-US" dirty="0" smtClean="0"/>
              <a:t>メモリー環境</a:t>
            </a:r>
            <a:r>
              <a:rPr lang="en-US" altLang="ja-JP" dirty="0" smtClean="0"/>
              <a:t>(</a:t>
            </a:r>
            <a:r>
              <a:rPr lang="ja-JP" altLang="en-US" dirty="0" smtClean="0"/>
              <a:t>ノード間</a:t>
            </a:r>
            <a:r>
              <a:rPr lang="en-US" altLang="ja-JP" dirty="0" smtClean="0"/>
              <a:t>):MPI</a:t>
            </a:r>
          </a:p>
          <a:p>
            <a:pPr lvl="1"/>
            <a:r>
              <a:rPr lang="ja-JP" altLang="en-US" dirty="0" smtClean="0"/>
              <a:t>共有メモリー環境</a:t>
            </a:r>
            <a:r>
              <a:rPr lang="en-US" altLang="ja-JP" dirty="0" smtClean="0"/>
              <a:t>(</a:t>
            </a:r>
            <a:r>
              <a:rPr lang="ja-JP" altLang="en-US" dirty="0" smtClean="0"/>
              <a:t>ノード内</a:t>
            </a:r>
            <a:r>
              <a:rPr lang="en-US" altLang="ja-JP" dirty="0" smtClean="0"/>
              <a:t>):</a:t>
            </a:r>
            <a:r>
              <a:rPr lang="en-US" altLang="ja-JP" dirty="0" err="1" smtClean="0"/>
              <a:t>OpenMP</a:t>
            </a:r>
            <a:endParaRPr lang="en-US" altLang="ja-JP" dirty="0" smtClean="0"/>
          </a:p>
          <a:p>
            <a:pPr lvl="2"/>
            <a:r>
              <a:rPr kumimoji="1" lang="en-US" altLang="ja-JP" dirty="0" smtClean="0"/>
              <a:t>FDPS</a:t>
            </a:r>
            <a:r>
              <a:rPr lang="ja-JP" altLang="en-US" dirty="0" err="1"/>
              <a:t>が</a:t>
            </a:r>
            <a:r>
              <a:rPr kumimoji="1" lang="ja-JP" altLang="en-US" dirty="0" err="1" smtClean="0"/>
              <a:t>提</a:t>
            </a:r>
            <a:r>
              <a:rPr kumimoji="1" lang="ja-JP" altLang="en-US" dirty="0" smtClean="0"/>
              <a:t>供する</a:t>
            </a:r>
            <a:r>
              <a:rPr kumimoji="1" lang="en-US" altLang="ja-JP" dirty="0" smtClean="0"/>
              <a:t>API</a:t>
            </a:r>
            <a:r>
              <a:rPr kumimoji="1" lang="ja-JP" altLang="en-US" dirty="0" smtClean="0"/>
              <a:t>は並列化されており、ユーザー</a:t>
            </a:r>
            <a:r>
              <a:rPr lang="ja-JP" altLang="en-US" dirty="0" smtClean="0"/>
              <a:t>は並列化を意識してコードを書く必要がない。</a:t>
            </a:r>
            <a:endParaRPr kumimoji="1" lang="en-US" altLang="ja-JP" dirty="0" smtClean="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smtClean="0"/>
              <a:t>計算領域全体を分割する。</a:t>
            </a:r>
            <a:endParaRPr kumimoji="1" lang="en-US" altLang="ja-JP" dirty="0" smtClean="0"/>
          </a:p>
          <a:p>
            <a:pPr marL="514350" indent="-514350">
              <a:buFont typeface="+mj-lt"/>
              <a:buAutoNum type="arabicPeriod"/>
            </a:pPr>
            <a:r>
              <a:rPr lang="ja-JP" altLang="en-US" dirty="0" smtClean="0"/>
              <a:t>計算領域に</a:t>
            </a:r>
            <a:r>
              <a:rPr lang="ja-JP" altLang="en-US" dirty="0"/>
              <a:t>合わせて</a:t>
            </a:r>
            <a:r>
              <a:rPr lang="ja-JP" altLang="en-US" dirty="0" smtClean="0"/>
              <a:t>粒子を再配置する。</a:t>
            </a:r>
            <a:endParaRPr lang="en-US" altLang="ja-JP" dirty="0" smtClean="0"/>
          </a:p>
          <a:p>
            <a:pPr marL="514350" indent="-514350">
              <a:buFont typeface="+mj-lt"/>
              <a:buAutoNum type="arabicPeriod"/>
            </a:pPr>
            <a:r>
              <a:rPr kumimoji="1" lang="ja-JP" altLang="en-US" dirty="0" smtClean="0"/>
              <a:t>各プロセスが担当する粒子への相互作用を計算する。</a:t>
            </a:r>
            <a:endParaRPr kumimoji="1" lang="en-US" altLang="ja-JP" dirty="0" smtClean="0"/>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対応したクラスがある。</a:t>
            </a:r>
            <a:endParaRPr lang="en-US" altLang="ja-JP" dirty="0" smtClean="0"/>
          </a:p>
          <a:p>
            <a:pPr lvl="1"/>
            <a:r>
              <a:rPr lang="en-US" altLang="ja-JP" dirty="0" err="1" smtClean="0"/>
              <a:t>DomainInfo</a:t>
            </a:r>
            <a:r>
              <a:rPr lang="ja-JP" altLang="en-US" dirty="0" smtClean="0"/>
              <a:t>クラス</a:t>
            </a:r>
            <a:r>
              <a:rPr lang="en-US" altLang="ja-JP" dirty="0" smtClean="0"/>
              <a:t>: </a:t>
            </a:r>
            <a:r>
              <a:rPr lang="ja-JP" altLang="en-US" dirty="0" smtClean="0"/>
              <a:t>領域のデータを持ち、領域分割を行う。</a:t>
            </a:r>
            <a:endParaRPr lang="en-US" altLang="ja-JP" dirty="0" smtClean="0"/>
          </a:p>
          <a:p>
            <a:pPr lvl="1"/>
            <a:r>
              <a:rPr lang="en-US" altLang="ja-JP" dirty="0" err="1" smtClean="0"/>
              <a:t>ParticleSystem</a:t>
            </a:r>
            <a:r>
              <a:rPr lang="ja-JP" altLang="en-US" dirty="0" smtClean="0"/>
              <a:t>クラス</a:t>
            </a:r>
            <a:r>
              <a:rPr lang="en-US" altLang="ja-JP" dirty="0" smtClean="0"/>
              <a:t>: </a:t>
            </a:r>
            <a:r>
              <a:rPr lang="ja-JP" altLang="en-US" dirty="0" smtClean="0"/>
              <a:t>粒子のデータを持ち、粒子交換を行う。</a:t>
            </a:r>
            <a:endParaRPr lang="en-US" altLang="ja-JP" dirty="0" smtClean="0"/>
          </a:p>
          <a:p>
            <a:pPr lvl="1"/>
            <a:r>
              <a:rPr lang="en-US" altLang="ja-JP" dirty="0" err="1" smtClean="0"/>
              <a:t>TreeForForce</a:t>
            </a:r>
            <a:r>
              <a:rPr lang="ja-JP" altLang="en-US" dirty="0" smtClean="0"/>
              <a:t>クラス</a:t>
            </a:r>
            <a:r>
              <a:rPr lang="en-US" altLang="ja-JP" dirty="0" smtClean="0"/>
              <a:t>: </a:t>
            </a:r>
            <a:r>
              <a:rPr lang="ja-JP" altLang="en-US" dirty="0" smtClean="0"/>
              <a:t>相互作用の計算を行う。</a:t>
            </a:r>
            <a:endParaRPr lang="en-US" altLang="ja-JP" dirty="0" smtClean="0"/>
          </a:p>
          <a:p>
            <a:pPr lvl="1"/>
            <a:r>
              <a:rPr lang="ja-JP" altLang="en-US" dirty="0" smtClean="0"/>
              <a:t>ユーザーはこれらのクラスにテンプレート引数として粒子クラスを与え実体を作り、メンバ関数を呼び出すことでそれぞれの処理を行う。</a:t>
            </a:r>
            <a:endParaRPr lang="en-US" altLang="ja-JP" dirty="0" smtClean="0"/>
          </a:p>
        </p:txBody>
      </p:sp>
    </p:spTree>
    <p:extLst>
      <p:ext uri="{BB962C8B-B14F-4D97-AF65-F5344CB8AC3E}">
        <p14:creationId xmlns:p14="http://schemas.microsoft.com/office/powerpoint/2010/main" val="135836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smtClean="0">
                <a:solidFill>
                  <a:srgbClr val="FF0000"/>
                </a:solidFill>
              </a:rPr>
              <a:t>計算領域全体を分割する。</a:t>
            </a:r>
            <a:endParaRPr kumimoji="1" lang="en-US" altLang="ja-JP" dirty="0" smtClean="0">
              <a:solidFill>
                <a:srgbClr val="FF0000"/>
              </a:solidFill>
            </a:endParaRPr>
          </a:p>
          <a:p>
            <a:pPr marL="514350" indent="-514350">
              <a:buFont typeface="+mj-lt"/>
              <a:buAutoNum type="arabicPeriod"/>
            </a:pPr>
            <a:r>
              <a:rPr lang="ja-JP" altLang="en-US" dirty="0" smtClean="0">
                <a:solidFill>
                  <a:srgbClr val="FF0000"/>
                </a:solidFill>
              </a:rPr>
              <a:t>計算領域に</a:t>
            </a:r>
            <a:r>
              <a:rPr lang="ja-JP" altLang="en-US" dirty="0">
                <a:solidFill>
                  <a:srgbClr val="FF0000"/>
                </a:solidFill>
              </a:rPr>
              <a:t>合わせて</a:t>
            </a:r>
            <a:r>
              <a:rPr lang="ja-JP" altLang="en-US" dirty="0" smtClean="0">
                <a:solidFill>
                  <a:srgbClr val="FF0000"/>
                </a:solidFill>
              </a:rPr>
              <a:t>粒子を再配置する。</a:t>
            </a:r>
            <a:endParaRPr lang="en-US" altLang="ja-JP" dirty="0" smtClean="0">
              <a:solidFill>
                <a:srgbClr val="FF0000"/>
              </a:solidFill>
            </a:endParaRPr>
          </a:p>
          <a:p>
            <a:pPr marL="514350" indent="-514350">
              <a:buFont typeface="+mj-lt"/>
              <a:buAutoNum type="arabicPeriod"/>
            </a:pPr>
            <a:r>
              <a:rPr kumimoji="1" lang="ja-JP" altLang="en-US" dirty="0" smtClean="0"/>
              <a:t>各プロセスが担当する粒子への相互作用を計算する。</a:t>
            </a:r>
            <a:endParaRPr kumimoji="1" lang="en-US" altLang="ja-JP" dirty="0" smtClean="0"/>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対応したクラスがある。</a:t>
            </a:r>
            <a:endParaRPr lang="en-US" altLang="ja-JP" dirty="0" smtClean="0"/>
          </a:p>
          <a:p>
            <a:pPr lvl="1"/>
            <a:r>
              <a:rPr lang="en-US" altLang="ja-JP" dirty="0" err="1" smtClean="0">
                <a:solidFill>
                  <a:srgbClr val="FF0000"/>
                </a:solidFill>
              </a:rPr>
              <a:t>DomainInfo</a:t>
            </a:r>
            <a:r>
              <a:rPr lang="ja-JP" altLang="en-US" dirty="0" smtClean="0">
                <a:solidFill>
                  <a:srgbClr val="FF0000"/>
                </a:solidFill>
              </a:rPr>
              <a:t>クラス</a:t>
            </a:r>
            <a:r>
              <a:rPr lang="en-US" altLang="ja-JP" dirty="0" smtClean="0">
                <a:solidFill>
                  <a:srgbClr val="FF0000"/>
                </a:solidFill>
              </a:rPr>
              <a:t>: </a:t>
            </a:r>
            <a:r>
              <a:rPr lang="ja-JP" altLang="en-US" dirty="0" smtClean="0">
                <a:solidFill>
                  <a:srgbClr val="FF0000"/>
                </a:solidFill>
              </a:rPr>
              <a:t>領域のデータを持ち、領域分割を行う。</a:t>
            </a:r>
            <a:endParaRPr lang="en-US" altLang="ja-JP" dirty="0" smtClean="0">
              <a:solidFill>
                <a:srgbClr val="FF0000"/>
              </a:solidFill>
            </a:endParaRPr>
          </a:p>
          <a:p>
            <a:pPr lvl="1"/>
            <a:r>
              <a:rPr lang="en-US" altLang="ja-JP" dirty="0" err="1" smtClean="0">
                <a:solidFill>
                  <a:srgbClr val="FF0000"/>
                </a:solidFill>
              </a:rPr>
              <a:t>ParticleSystem</a:t>
            </a:r>
            <a:r>
              <a:rPr lang="ja-JP" altLang="en-US" dirty="0" smtClean="0">
                <a:solidFill>
                  <a:srgbClr val="FF0000"/>
                </a:solidFill>
              </a:rPr>
              <a:t>クラス</a:t>
            </a:r>
            <a:r>
              <a:rPr lang="en-US" altLang="ja-JP" dirty="0" smtClean="0">
                <a:solidFill>
                  <a:srgbClr val="FF0000"/>
                </a:solidFill>
              </a:rPr>
              <a:t>: </a:t>
            </a:r>
            <a:r>
              <a:rPr lang="ja-JP" altLang="en-US" dirty="0" smtClean="0">
                <a:solidFill>
                  <a:srgbClr val="FF0000"/>
                </a:solidFill>
              </a:rPr>
              <a:t>粒子のデータを持ち、粒子交換を行う。</a:t>
            </a:r>
            <a:endParaRPr lang="en-US" altLang="ja-JP" dirty="0" smtClean="0">
              <a:solidFill>
                <a:srgbClr val="FF0000"/>
              </a:solidFill>
            </a:endParaRPr>
          </a:p>
          <a:p>
            <a:pPr lvl="1"/>
            <a:r>
              <a:rPr lang="en-US" altLang="ja-JP" dirty="0" err="1" smtClean="0"/>
              <a:t>TreeForForce</a:t>
            </a:r>
            <a:r>
              <a:rPr lang="ja-JP" altLang="en-US" dirty="0" smtClean="0"/>
              <a:t>クラス</a:t>
            </a:r>
            <a:r>
              <a:rPr lang="en-US" altLang="ja-JP" dirty="0" smtClean="0"/>
              <a:t>: </a:t>
            </a:r>
            <a:r>
              <a:rPr lang="ja-JP" altLang="en-US" dirty="0" smtClean="0"/>
              <a:t>相互作用の計算を行う。</a:t>
            </a:r>
            <a:endParaRPr lang="en-US" altLang="ja-JP" dirty="0" smtClean="0"/>
          </a:p>
          <a:p>
            <a:pPr lvl="1"/>
            <a:r>
              <a:rPr lang="ja-JP" altLang="en-US" dirty="0" smtClean="0"/>
              <a:t>ユーザーはこれらのクラスにテンプレート引数として粒子クラスを与え実体を作り、メンバ関数を呼び出すことでそれぞれの処理を行う。</a:t>
            </a:r>
            <a:endParaRPr lang="en-US" altLang="ja-JP" dirty="0" smtClean="0"/>
          </a:p>
        </p:txBody>
      </p:sp>
    </p:spTree>
    <p:extLst>
      <p:ext uri="{BB962C8B-B14F-4D97-AF65-F5344CB8AC3E}">
        <p14:creationId xmlns:p14="http://schemas.microsoft.com/office/powerpoint/2010/main" val="823448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領域分割</a:t>
            </a:r>
            <a:r>
              <a:rPr lang="ja-JP" altLang="en-US" dirty="0" smtClean="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smtClean="0"/>
              <a:t>FDPS</a:t>
            </a:r>
            <a:r>
              <a:rPr kumimoji="1" lang="ja-JP" altLang="en-US" dirty="0" smtClean="0"/>
              <a:t>では領域の分割に</a:t>
            </a:r>
            <a:r>
              <a:rPr kumimoji="1" lang="en-US" altLang="ja-JP" dirty="0" smtClean="0"/>
              <a:t>Multi-Section</a:t>
            </a:r>
            <a:r>
              <a:rPr kumimoji="1" lang="ja-JP" altLang="en-US" dirty="0" smtClean="0"/>
              <a:t>法を採用</a:t>
            </a:r>
            <a:r>
              <a:rPr kumimoji="1" lang="en-US" altLang="ja-JP" dirty="0" smtClean="0"/>
              <a:t>(Makino2004)</a:t>
            </a:r>
          </a:p>
          <a:p>
            <a:pPr marL="914400" lvl="1" indent="-457200">
              <a:buFont typeface="+mj-lt"/>
              <a:buAutoNum type="arabicPeriod"/>
            </a:pPr>
            <a:r>
              <a:rPr lang="en-US" altLang="ja-JP" dirty="0" smtClean="0"/>
              <a:t>x</a:t>
            </a:r>
            <a:r>
              <a:rPr lang="ja-JP" altLang="en-US" dirty="0" smtClean="0"/>
              <a:t>軸方向にそって分割</a:t>
            </a:r>
            <a:endParaRPr lang="en-US" altLang="ja-JP" dirty="0" smtClean="0"/>
          </a:p>
          <a:p>
            <a:pPr marL="914400" lvl="1" indent="-457200">
              <a:buFont typeface="+mj-lt"/>
              <a:buAutoNum type="arabicPeriod"/>
            </a:pPr>
            <a:r>
              <a:rPr kumimoji="1" lang="en-US" altLang="ja-JP" dirty="0" smtClean="0"/>
              <a:t>y</a:t>
            </a:r>
            <a:r>
              <a:rPr kumimoji="1" lang="ja-JP" altLang="en-US" dirty="0" smtClean="0"/>
              <a:t>軸方向にそって分割</a:t>
            </a:r>
            <a:endParaRPr kumimoji="1" lang="en-US" altLang="ja-JP" dirty="0" smtClean="0"/>
          </a:p>
          <a:p>
            <a:pPr marL="914400" lvl="1" indent="-457200">
              <a:buFont typeface="+mj-lt"/>
              <a:buAutoNum type="arabicPeriod"/>
            </a:pPr>
            <a:r>
              <a:rPr lang="en-US" altLang="ja-JP" dirty="0" smtClean="0"/>
              <a:t>z</a:t>
            </a:r>
            <a:r>
              <a:rPr lang="ja-JP" altLang="en-US" dirty="0" smtClean="0"/>
              <a:t>軸方向にそって分割</a:t>
            </a:r>
            <a:endParaRPr kumimoji="1" lang="en-US" altLang="ja-JP" dirty="0"/>
          </a:p>
          <a:p>
            <a:pPr lvl="1"/>
            <a:r>
              <a:rPr lang="ja-JP" altLang="en-US" dirty="0" smtClean="0"/>
              <a:t>プロセス数が</a:t>
            </a:r>
            <a:r>
              <a:rPr lang="en-US" altLang="ja-JP" dirty="0" smtClean="0"/>
              <a:t>2</a:t>
            </a:r>
            <a:r>
              <a:rPr lang="ja-JP" altLang="en-US" dirty="0" smtClean="0"/>
              <a:t>のべき乗であることを要求しない。</a:t>
            </a:r>
            <a:endParaRPr kumimoji="1" lang="en-US" altLang="ja-JP" dirty="0" smtClean="0"/>
          </a:p>
          <a:p>
            <a:pPr lvl="1"/>
            <a:r>
              <a:rPr lang="ja-JP" altLang="en-US" dirty="0" smtClean="0"/>
              <a:t>領域は各プロセスからサンプルした粒子を使って計算負荷が均等になる様に決める。</a:t>
            </a:r>
            <a:endParaRPr lang="en-US" altLang="ja-JP" dirty="0" smtClean="0"/>
          </a:p>
          <a:p>
            <a:pPr lvl="1"/>
            <a:r>
              <a:rPr lang="en-US" altLang="ja-JP" dirty="0" smtClean="0"/>
              <a:t>API</a:t>
            </a:r>
            <a:r>
              <a:rPr lang="ja-JP" altLang="en-US" dirty="0" smtClean="0"/>
              <a:t>は</a:t>
            </a:r>
            <a:r>
              <a:rPr lang="en-US" altLang="ja-JP" dirty="0" err="1" smtClean="0"/>
              <a:t>DomainInfo</a:t>
            </a:r>
            <a:r>
              <a:rPr lang="en-US" altLang="ja-JP" dirty="0" smtClean="0"/>
              <a:t>::</a:t>
            </a:r>
            <a:r>
              <a:rPr lang="en-US" altLang="ja-JP" dirty="0" err="1" smtClean="0"/>
              <a:t>decomposeDomainAll</a:t>
            </a:r>
            <a:r>
              <a:rPr lang="en-US" altLang="ja-JP" dirty="0" smtClean="0"/>
              <a:t>()</a:t>
            </a:r>
          </a:p>
          <a:p>
            <a:r>
              <a:rPr lang="ja-JP" altLang="en-US" dirty="0" smtClean="0"/>
              <a:t>新しい領域に合わせて粒子の交換を行う。</a:t>
            </a:r>
            <a:endParaRPr lang="en-US" altLang="ja-JP" dirty="0" smtClean="0"/>
          </a:p>
          <a:p>
            <a:pPr lvl="1"/>
            <a:r>
              <a:rPr lang="en-US" altLang="ja-JP" dirty="0" smtClean="0"/>
              <a:t>API</a:t>
            </a:r>
            <a:r>
              <a:rPr lang="ja-JP" altLang="en-US" dirty="0" smtClean="0"/>
              <a:t>は</a:t>
            </a:r>
            <a:r>
              <a:rPr lang="en-US" altLang="ja-JP" dirty="0" err="1" smtClean="0"/>
              <a:t>ParticleSystem</a:t>
            </a:r>
            <a:r>
              <a:rPr lang="en-US" altLang="ja-JP" dirty="0" smtClean="0"/>
              <a:t>::</a:t>
            </a:r>
            <a:r>
              <a:rPr lang="en-US" altLang="ja-JP" dirty="0" err="1" smtClean="0"/>
              <a:t>exchangeParticle</a:t>
            </a:r>
            <a:r>
              <a:rPr lang="en-US" altLang="ja-JP" dirty="0" smtClean="0"/>
              <a:t>()</a:t>
            </a:r>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smtClean="0"/>
              <a:t>計算領域全体を分割する。</a:t>
            </a:r>
            <a:endParaRPr kumimoji="1" lang="en-US" altLang="ja-JP" dirty="0" smtClean="0"/>
          </a:p>
          <a:p>
            <a:pPr marL="514350" indent="-514350">
              <a:buFont typeface="+mj-lt"/>
              <a:buAutoNum type="arabicPeriod"/>
            </a:pPr>
            <a:r>
              <a:rPr lang="ja-JP" altLang="en-US" dirty="0" smtClean="0"/>
              <a:t>計算領域に</a:t>
            </a:r>
            <a:r>
              <a:rPr lang="ja-JP" altLang="en-US" dirty="0"/>
              <a:t>合わせて</a:t>
            </a:r>
            <a:r>
              <a:rPr lang="ja-JP" altLang="en-US" dirty="0" smtClean="0"/>
              <a:t>粒子を再配置する。</a:t>
            </a:r>
            <a:endParaRPr lang="en-US" altLang="ja-JP" dirty="0" smtClean="0"/>
          </a:p>
          <a:p>
            <a:pPr marL="514350" indent="-514350">
              <a:buFont typeface="+mj-lt"/>
              <a:buAutoNum type="arabicPeriod"/>
            </a:pPr>
            <a:r>
              <a:rPr kumimoji="1" lang="ja-JP" altLang="en-US" dirty="0" smtClean="0">
                <a:solidFill>
                  <a:srgbClr val="FF0000"/>
                </a:solidFill>
              </a:rPr>
              <a:t>各プロセスが担当する粒子への相互作用を計算する。</a:t>
            </a:r>
            <a:endParaRPr kumimoji="1" lang="en-US" altLang="ja-JP" dirty="0" smtClean="0">
              <a:solidFill>
                <a:srgbClr val="FF0000"/>
              </a:solidFill>
            </a:endParaRPr>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対応したクラスがある。</a:t>
            </a:r>
            <a:endParaRPr lang="en-US" altLang="ja-JP" dirty="0" smtClean="0"/>
          </a:p>
          <a:p>
            <a:pPr lvl="1"/>
            <a:r>
              <a:rPr lang="en-US" altLang="ja-JP" dirty="0" err="1" smtClean="0"/>
              <a:t>DomainInfo</a:t>
            </a:r>
            <a:r>
              <a:rPr lang="ja-JP" altLang="en-US" dirty="0" smtClean="0"/>
              <a:t>クラス</a:t>
            </a:r>
            <a:r>
              <a:rPr lang="en-US" altLang="ja-JP" dirty="0" smtClean="0"/>
              <a:t>: </a:t>
            </a:r>
            <a:r>
              <a:rPr lang="ja-JP" altLang="en-US" dirty="0" smtClean="0"/>
              <a:t>領域のデータを持ち、領域分割を行う。</a:t>
            </a:r>
            <a:endParaRPr lang="en-US" altLang="ja-JP" dirty="0" smtClean="0"/>
          </a:p>
          <a:p>
            <a:pPr lvl="1"/>
            <a:r>
              <a:rPr lang="en-US" altLang="ja-JP" dirty="0" err="1" smtClean="0"/>
              <a:t>ParticleSystem</a:t>
            </a:r>
            <a:r>
              <a:rPr lang="ja-JP" altLang="en-US" dirty="0" smtClean="0"/>
              <a:t>クラス</a:t>
            </a:r>
            <a:r>
              <a:rPr lang="en-US" altLang="ja-JP" dirty="0" smtClean="0"/>
              <a:t>: </a:t>
            </a:r>
            <a:r>
              <a:rPr lang="ja-JP" altLang="en-US" dirty="0" smtClean="0"/>
              <a:t>粒子のデータを持ち、粒子交換を行う。</a:t>
            </a:r>
            <a:endParaRPr lang="en-US" altLang="ja-JP" dirty="0" smtClean="0"/>
          </a:p>
          <a:p>
            <a:pPr lvl="1"/>
            <a:r>
              <a:rPr lang="en-US" altLang="ja-JP" dirty="0" err="1" smtClean="0">
                <a:solidFill>
                  <a:srgbClr val="FF0000"/>
                </a:solidFill>
              </a:rPr>
              <a:t>TreeForForce</a:t>
            </a:r>
            <a:r>
              <a:rPr lang="ja-JP" altLang="en-US" dirty="0" smtClean="0">
                <a:solidFill>
                  <a:srgbClr val="FF0000"/>
                </a:solidFill>
              </a:rPr>
              <a:t>クラス</a:t>
            </a:r>
            <a:r>
              <a:rPr lang="en-US" altLang="ja-JP" dirty="0" smtClean="0">
                <a:solidFill>
                  <a:srgbClr val="FF0000"/>
                </a:solidFill>
              </a:rPr>
              <a:t>: </a:t>
            </a:r>
            <a:r>
              <a:rPr lang="ja-JP" altLang="en-US" dirty="0" smtClean="0">
                <a:solidFill>
                  <a:srgbClr val="FF0000"/>
                </a:solidFill>
              </a:rPr>
              <a:t>相互作用の計算を行う。</a:t>
            </a:r>
            <a:endParaRPr lang="en-US" altLang="ja-JP" dirty="0" smtClean="0">
              <a:solidFill>
                <a:srgbClr val="FF0000"/>
              </a:solidFill>
            </a:endParaRPr>
          </a:p>
          <a:p>
            <a:pPr lvl="1"/>
            <a:r>
              <a:rPr lang="ja-JP" altLang="en-US" dirty="0" smtClean="0"/>
              <a:t>ユーザーはこれらのクラスにテンプレート引数として粒子クラスを与え実体を作り、メンバ関数を呼び出すことでそれぞれの処理を行う。</a:t>
            </a:r>
            <a:endParaRPr lang="en-US" altLang="ja-JP" dirty="0" smtClean="0"/>
          </a:p>
        </p:txBody>
      </p:sp>
    </p:spTree>
    <p:extLst>
      <p:ext uri="{BB962C8B-B14F-4D97-AF65-F5344CB8AC3E}">
        <p14:creationId xmlns:p14="http://schemas.microsoft.com/office/powerpoint/2010/main" val="65867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a:t>
            </a:r>
            <a:r>
              <a:rPr lang="ja-JP" altLang="en-US" dirty="0" smtClean="0"/>
              <a:t>作用の計算</a:t>
            </a:r>
            <a:endParaRPr kumimoji="1" lang="ja-JP" altLang="en-US" dirty="0"/>
          </a:p>
        </p:txBody>
      </p:sp>
      <p:sp>
        <p:nvSpPr>
          <p:cNvPr id="3" name="コンテンツ プレースホルダー 2"/>
          <p:cNvSpPr>
            <a:spLocks noGrp="1"/>
          </p:cNvSpPr>
          <p:nvPr>
            <p:ph idx="1"/>
          </p:nvPr>
        </p:nvSpPr>
        <p:spPr>
          <a:xfrm>
            <a:off x="5938451" y="1027906"/>
            <a:ext cx="6034717" cy="4656455"/>
          </a:xfrm>
        </p:spPr>
        <p:txBody>
          <a:bodyPr>
            <a:normAutofit lnSpcReduction="10000"/>
          </a:bodyPr>
          <a:lstStyle/>
          <a:p>
            <a:r>
              <a:rPr kumimoji="1" lang="en-US" altLang="ja-JP" sz="2400" dirty="0" smtClean="0"/>
              <a:t>FDPS</a:t>
            </a:r>
            <a:r>
              <a:rPr kumimoji="1" lang="ja-JP" altLang="en-US" sz="2400" dirty="0" smtClean="0"/>
              <a:t>では相互作用を短距離力</a:t>
            </a:r>
            <a:r>
              <a:rPr lang="ja-JP" altLang="en-US" sz="2400" dirty="0"/>
              <a:t>型</a:t>
            </a:r>
            <a:r>
              <a:rPr kumimoji="1" lang="ja-JP" altLang="en-US" sz="2400" dirty="0" smtClean="0"/>
              <a:t>と長距離力型の２つの型に分けている。</a:t>
            </a:r>
            <a:endParaRPr kumimoji="1" lang="en-US" altLang="ja-JP" sz="2400" dirty="0" smtClean="0"/>
          </a:p>
          <a:p>
            <a:pPr lvl="1"/>
            <a:r>
              <a:rPr kumimoji="1" lang="ja-JP" altLang="en-US" sz="2000" dirty="0" smtClean="0"/>
              <a:t>短距離力型</a:t>
            </a:r>
            <a:r>
              <a:rPr kumimoji="1" lang="en-US" altLang="ja-JP" sz="2000" dirty="0" smtClean="0"/>
              <a:t>:</a:t>
            </a:r>
          </a:p>
          <a:p>
            <a:pPr lvl="2"/>
            <a:r>
              <a:rPr lang="ja-JP" altLang="en-US" sz="1800" dirty="0"/>
              <a:t>分子間力</a:t>
            </a:r>
            <a:r>
              <a:rPr lang="ja-JP" altLang="en-US" sz="1800" dirty="0" smtClean="0"/>
              <a:t>の様に遠くの粒子の寄与が無視できる場合。</a:t>
            </a:r>
            <a:endParaRPr lang="en-US" altLang="ja-JP" sz="1800" dirty="0" smtClean="0"/>
          </a:p>
          <a:p>
            <a:pPr lvl="2"/>
            <a:r>
              <a:rPr kumimoji="1" lang="ja-JP" altLang="en-US" sz="1800" dirty="0" smtClean="0"/>
              <a:t>流体シミュレーションでは、物理量は近傍粒子の重ね</a:t>
            </a:r>
            <a:r>
              <a:rPr lang="ja-JP" altLang="en-US" sz="1800" dirty="0" smtClean="0"/>
              <a:t>合わせで表現されるため、近距離力型。</a:t>
            </a:r>
            <a:endParaRPr lang="en-US" altLang="ja-JP" sz="1800" dirty="0" smtClean="0"/>
          </a:p>
          <a:p>
            <a:pPr lvl="1"/>
            <a:r>
              <a:rPr kumimoji="1" lang="ja-JP" altLang="en-US" sz="2000" dirty="0" smtClean="0"/>
              <a:t>長距離力型</a:t>
            </a:r>
            <a:r>
              <a:rPr kumimoji="1" lang="en-US" altLang="ja-JP" sz="2000" dirty="0" smtClean="0"/>
              <a:t>:</a:t>
            </a:r>
          </a:p>
          <a:p>
            <a:pPr lvl="2"/>
            <a:r>
              <a:rPr lang="ja-JP" altLang="en-US" sz="1800" dirty="0" smtClean="0"/>
              <a:t>重力やクーロン力の様に遠くの粒子の寄与が無視できない場合。</a:t>
            </a:r>
            <a:endParaRPr lang="en-US" altLang="ja-JP" sz="1800" dirty="0" smtClean="0"/>
          </a:p>
          <a:p>
            <a:pPr lvl="2"/>
            <a:r>
              <a:rPr lang="ja-JP" altLang="en-US" sz="1800" dirty="0"/>
              <a:t>遠く</a:t>
            </a:r>
            <a:r>
              <a:rPr lang="ja-JP" altLang="en-US" sz="1800" dirty="0" smtClean="0"/>
              <a:t>の粒子からの寄与は小さい為、粒子をまとめて計算</a:t>
            </a:r>
            <a:r>
              <a:rPr lang="en-US" altLang="ja-JP" sz="1800" dirty="0" smtClean="0"/>
              <a:t>(Barnes-Hut tree</a:t>
            </a:r>
            <a:r>
              <a:rPr lang="ja-JP" altLang="en-US" sz="1800" dirty="0" smtClean="0"/>
              <a:t>法</a:t>
            </a:r>
            <a:r>
              <a:rPr lang="en-US" altLang="ja-JP" sz="1800" dirty="0" smtClean="0"/>
              <a:t>)</a:t>
            </a:r>
            <a:r>
              <a:rPr lang="ja-JP" altLang="en-US" sz="1800" dirty="0" err="1" smtClean="0"/>
              <a:t>。</a:t>
            </a:r>
            <a:endParaRPr lang="en-US" altLang="ja-JP" sz="1800" dirty="0" smtClean="0"/>
          </a:p>
          <a:p>
            <a:pPr lvl="2"/>
            <a:r>
              <a:rPr lang="ja-JP" altLang="en-US" sz="1800" dirty="0"/>
              <a:t>近</a:t>
            </a:r>
            <a:r>
              <a:rPr lang="ja-JP" altLang="en-US" sz="1800" dirty="0" smtClean="0"/>
              <a:t>距離の粒子と遠距離の粒子で違う相互作用関数を与える。</a:t>
            </a:r>
            <a:endParaRPr lang="en-US" altLang="ja-JP" sz="1800" dirty="0" smtClean="0"/>
          </a:p>
          <a:p>
            <a:pPr lvl="3"/>
            <a:r>
              <a:rPr lang="en-US" altLang="ja-JP" sz="1600" dirty="0" smtClean="0"/>
              <a:t>N</a:t>
            </a:r>
            <a:r>
              <a:rPr lang="ja-JP" altLang="en-US" sz="1600" dirty="0" smtClean="0"/>
              <a:t>体サンプルコードでは、遠距離の力は単極子</a:t>
            </a:r>
            <a:r>
              <a:rPr lang="ja-JP" altLang="en-US" sz="1600" dirty="0"/>
              <a:t>まで</a:t>
            </a:r>
            <a:r>
              <a:rPr lang="ja-JP" altLang="en-US" sz="1600" dirty="0" smtClean="0"/>
              <a:t>の近似をしているので、遠距離と近距離の相互作用関数は同じ物を使っている。</a:t>
            </a:r>
            <a:endParaRPr lang="en-US" altLang="ja-JP" sz="1600" dirty="0" smtClean="0"/>
          </a:p>
          <a:p>
            <a:endParaRPr kumimoji="1" lang="ja-JP" altLang="en-US"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998686" y="5561621"/>
            <a:ext cx="9003047"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力の種類は</a:t>
            </a:r>
            <a:r>
              <a:rPr lang="en-US" altLang="ja-JP" sz="2400" dirty="0" err="1" smtClean="0"/>
              <a:t>TreeForForce</a:t>
            </a:r>
            <a:r>
              <a:rPr lang="ja-JP" altLang="en-US" sz="2400" dirty="0" smtClean="0"/>
              <a:t>クラスのテンプレート引数として与える。</a:t>
            </a:r>
            <a:endParaRPr lang="en-US" altLang="ja-JP" sz="2400" dirty="0" smtClean="0"/>
          </a:p>
          <a:p>
            <a:pPr marL="342900" indent="-342900">
              <a:buFont typeface="Arial" panose="020B0604020202020204" pitchFamily="34" charset="0"/>
              <a:buChar char="•"/>
            </a:pPr>
            <a:r>
              <a:rPr lang="ja-JP" altLang="en-US" sz="2400" dirty="0" smtClean="0"/>
              <a:t>どちらの場合も粒子を木構造で管理する事で高速に計算可能</a:t>
            </a:r>
            <a:endParaRPr lang="en-US" altLang="ja-JP" sz="2400" dirty="0"/>
          </a:p>
        </p:txBody>
      </p:sp>
    </p:spTree>
    <p:extLst>
      <p:ext uri="{BB962C8B-B14F-4D97-AF65-F5344CB8AC3E}">
        <p14:creationId xmlns:p14="http://schemas.microsoft.com/office/powerpoint/2010/main" val="224484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t>ツリー構造を使って相互作用に必要な粒子を</a:t>
            </a:r>
            <a:r>
              <a:rPr lang="ja-JP" altLang="en-US" dirty="0"/>
              <a:t>交換</a:t>
            </a:r>
            <a:r>
              <a:rPr kumimoji="1" lang="ja-JP" altLang="en-US" dirty="0" smtClean="0"/>
              <a:t>する。</a:t>
            </a:r>
            <a:endParaRPr kumimoji="1" lang="en-US" altLang="ja-JP" dirty="0" smtClean="0"/>
          </a:p>
          <a:p>
            <a:pPr marL="514350" indent="-514350">
              <a:buFont typeface="+mj-lt"/>
              <a:buAutoNum type="arabicPeriod"/>
            </a:pPr>
            <a:r>
              <a:rPr lang="ja-JP" altLang="en-US" dirty="0"/>
              <a:t>送られて</a:t>
            </a:r>
            <a:r>
              <a:rPr lang="ja-JP" altLang="en-US" dirty="0" smtClean="0"/>
              <a:t>きた粒子情報を元にツリーを再構築する。</a:t>
            </a:r>
            <a:endParaRPr lang="en-US" altLang="ja-JP" dirty="0" smtClean="0"/>
          </a:p>
          <a:p>
            <a:pPr marL="514350" indent="-514350">
              <a:buFont typeface="+mj-lt"/>
              <a:buAutoNum type="arabicPeriod"/>
            </a:pPr>
            <a:r>
              <a:rPr kumimoji="1" lang="ja-JP" altLang="en-US" dirty="0" smtClean="0"/>
              <a:t>ツリー法を使って力の計算を行う。</a:t>
            </a:r>
            <a:endParaRPr kumimoji="1" lang="en-US" altLang="ja-JP" dirty="0" smtClean="0"/>
          </a:p>
          <a:p>
            <a:endParaRPr lang="en-US" altLang="ja-JP" dirty="0"/>
          </a:p>
          <a:p>
            <a:r>
              <a:rPr kumimoji="1" lang="en-US" altLang="ja-JP" dirty="0" err="1" smtClean="0"/>
              <a:t>TreeForForce</a:t>
            </a:r>
            <a:r>
              <a:rPr lang="en-US" altLang="ja-JP" dirty="0" smtClean="0"/>
              <a:t>::</a:t>
            </a:r>
            <a:r>
              <a:rPr lang="en-US" altLang="ja-JP" dirty="0" err="1" smtClean="0"/>
              <a:t>calcForceAllAndWriteBack</a:t>
            </a:r>
            <a:r>
              <a:rPr lang="en-US" altLang="ja-JP" dirty="0" smtClean="0"/>
              <a:t>()</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3251330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2617</TotalTime>
  <Words>1365</Words>
  <Application>Microsoft Office PowerPoint</Application>
  <PresentationFormat>ワイド画面</PresentationFormat>
  <Paragraphs>141</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masaki iwasawa</cp:lastModifiedBy>
  <cp:revision>115</cp:revision>
  <cp:lastPrinted>2016-07-06T03:34:35Z</cp:lastPrinted>
  <dcterms:created xsi:type="dcterms:W3CDTF">2015-07-07T11:35:54Z</dcterms:created>
  <dcterms:modified xsi:type="dcterms:W3CDTF">2016-07-06T03:35:58Z</dcterms:modified>
</cp:coreProperties>
</file>