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65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7" r:id="rId10"/>
    <p:sldId id="268" r:id="rId11"/>
    <p:sldId id="263" r:id="rId12"/>
    <p:sldId id="264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56"/>
    <p:restoredTop sz="94638"/>
  </p:normalViewPr>
  <p:slideViewPr>
    <p:cSldViewPr snapToGrid="0" snapToObjects="1" showGuides="1">
      <p:cViewPr varScale="1">
        <p:scale>
          <a:sx n="109" d="100"/>
          <a:sy n="109" d="100"/>
        </p:scale>
        <p:origin x="784" y="176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FBB45-0FFA-F249-99FC-7EDFFA0A832F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EBF78-8099-2E40-ACD0-E9FCFC101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6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EBF78-8099-2E40-ACD0-E9FCFC101A3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51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2017/3/8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FDPS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2017/3/8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FDPS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2017/3/8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FDPS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2017/3/8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FDPS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2017/3/8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FDPS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2017/3/8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FDPS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2017/3/8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FDPS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2017/3/8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FDPS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2017/3/8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en-US" altLang="ja-JP" smtClean="0"/>
              <a:t>FDPS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 smtClean="0"/>
              <a:t>2017/3/8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en-US" altLang="ja-JP" smtClean="0"/>
              <a:t>FDPS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2017/3/8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FDPS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 smtClean="0"/>
              <a:t>2017/3/8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 smtClean="0"/>
              <a:t>FDPS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42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600" dirty="0" smtClean="0"/>
              <a:t>サンプルコードの解説</a:t>
            </a:r>
            <a:endParaRPr kumimoji="1" lang="ja-JP" altLang="en-US" sz="5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25038" y="4443898"/>
            <a:ext cx="7543800" cy="114300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kumimoji="1" lang="ja-JP" altLang="en-US" dirty="0" smtClean="0"/>
              <a:t>行方大輔</a:t>
            </a:r>
            <a:endParaRPr kumimoji="1" lang="en-US" altLang="ja-JP" dirty="0" smtClean="0"/>
          </a:p>
          <a:p>
            <a:pPr>
              <a:spcBef>
                <a:spcPts val="100"/>
              </a:spcBef>
            </a:pPr>
            <a:r>
              <a:rPr lang="en-US" altLang="ja-JP" sz="2000" dirty="0" smtClean="0"/>
              <a:t>(</a:t>
            </a:r>
            <a:r>
              <a:rPr lang="ja-JP" altLang="en-US" sz="2000" dirty="0" smtClean="0"/>
              <a:t>理化学研究所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計算科学機構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粒子系シミュレータ研究チーム</a:t>
            </a:r>
            <a:r>
              <a:rPr lang="en-US" altLang="ja-JP" sz="2000" dirty="0" smtClean="0"/>
              <a:t>)</a:t>
            </a:r>
            <a:endParaRPr kumimoji="1" lang="ja-JP" altLang="en-US" sz="20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FDPS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82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2017/3/8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FDPS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05507" y="105507"/>
            <a:ext cx="6142893" cy="6017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100" dirty="0" smtClean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en-US" altLang="ja-JP" sz="1100" dirty="0" smtClean="0">
                <a:solidFill>
                  <a:srgbClr val="007400"/>
                </a:solidFill>
                <a:latin typeface="Menlo-Regular" charset="0"/>
              </a:rPr>
              <a:t>!* Leapfrog: Kick-Drift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100" dirty="0" smtClean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kick(fdps_ctrl,psys_num,</a:t>
            </a:r>
            <a:r>
              <a:rPr lang="en-US" altLang="ja-JP" sz="1100" dirty="0" smtClean="0">
                <a:solidFill>
                  <a:srgbClr val="1C00CF"/>
                </a:solidFill>
                <a:latin typeface="Menlo-Regular" charset="0"/>
              </a:rPr>
              <a:t>0.5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100" dirty="0" smtClean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en-US" altLang="ja-JP" sz="1100" dirty="0" err="1">
                <a:solidFill>
                  <a:srgbClr val="000000"/>
                </a:solidFill>
                <a:latin typeface="Menlo-Regular" charset="0"/>
              </a:rPr>
              <a:t>dt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1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1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+ </a:t>
            </a:r>
            <a:r>
              <a:rPr lang="en-US" altLang="ja-JP" sz="1100" dirty="0" err="1">
                <a:solidFill>
                  <a:srgbClr val="000000"/>
                </a:solidFill>
                <a:latin typeface="Menlo-Regular" charset="0"/>
              </a:rPr>
              <a:t>dt</a:t>
            </a:r>
            <a:endParaRPr lang="en-US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100" dirty="0" smtClean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drift(</a:t>
            </a:r>
            <a:r>
              <a:rPr lang="en-US" altLang="ja-JP" sz="1100" dirty="0" err="1">
                <a:solidFill>
                  <a:srgbClr val="000000"/>
                </a:solidFill>
                <a:latin typeface="Menlo-Regular" charset="0"/>
              </a:rPr>
              <a:t>fdps_ctrl,psys_num,dt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100" dirty="0" smtClean="0">
                <a:solidFill>
                  <a:srgbClr val="007400"/>
                </a:solidFill>
                <a:latin typeface="Menlo-Regular" charset="0"/>
              </a:rPr>
              <a:t>!* Domain decomposition &amp; exchange particle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100" dirty="0" smtClean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(mod(num_loop,</a:t>
            </a:r>
            <a:r>
              <a:rPr lang="en-US" altLang="ja-JP" sz="1100" dirty="0" smtClean="0">
                <a:solidFill>
                  <a:srgbClr val="1C00CF"/>
                </a:solidFill>
                <a:latin typeface="Menlo-Regular" charset="0"/>
              </a:rPr>
              <a:t>4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) == </a:t>
            </a:r>
            <a:r>
              <a:rPr lang="en-US" altLang="ja-JP" sz="1100" dirty="0" smtClean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en-US" altLang="ja-JP" sz="1100" dirty="0" smtClean="0">
                <a:solidFill>
                  <a:srgbClr val="AA0D91"/>
                </a:solidFill>
                <a:latin typeface="Menlo-Regular" charset="0"/>
              </a:rPr>
              <a:t>then</a:t>
            </a:r>
            <a:endParaRPr lang="en-US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en-US" altLang="ja-JP" sz="1100" dirty="0" smtClean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100" dirty="0" err="1">
                <a:solidFill>
                  <a:srgbClr val="000000"/>
                </a:solidFill>
                <a:latin typeface="Menlo-Regular" charset="0"/>
              </a:rPr>
              <a:t>fdps_ctrl%decompose_domain_all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100" dirty="0" err="1">
                <a:solidFill>
                  <a:srgbClr val="000000"/>
                </a:solidFill>
                <a:latin typeface="Menlo-Regular" charset="0"/>
              </a:rPr>
              <a:t>dinfo_num,psys_num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100" dirty="0" smtClean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 smtClean="0">
                <a:solidFill>
                  <a:srgbClr val="AA0D91"/>
                </a:solidFill>
                <a:latin typeface="Menlo-Regular" charset="0"/>
              </a:rPr>
              <a:t>if</a:t>
            </a:r>
            <a:endParaRPr lang="da-DK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100" dirty="0" err="1" smtClean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fdps_ctrl%exchange_particle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psys_num,dinfo_num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da-DK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100" dirty="0" smtClean="0">
                <a:solidFill>
                  <a:srgbClr val="007400"/>
                </a:solidFill>
                <a:latin typeface="Menlo-Regular" charset="0"/>
              </a:rPr>
              <a:t>!* Force </a:t>
            </a:r>
            <a:r>
              <a:rPr lang="da-DK" altLang="ja-JP" sz="1100" dirty="0" err="1" smtClean="0">
                <a:solidFill>
                  <a:srgbClr val="007400"/>
                </a:solidFill>
                <a:latin typeface="Menlo-Regular" charset="0"/>
              </a:rPr>
              <a:t>calculation</a:t>
            </a:r>
            <a:endParaRPr lang="da-DK" altLang="ja-JP" sz="1100" dirty="0" smtClean="0">
              <a:solidFill>
                <a:srgbClr val="007400"/>
              </a:solidFill>
              <a:latin typeface="Menlo-Regular" charset="0"/>
            </a:endParaRP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pfunc_ep_ep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c_funloc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calc_gravity_pp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pfunc_ep_sp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c_funloc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calc_gravity_psp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100" dirty="0" err="1" smtClean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fdps_ctrl%calc_force_all_and_write_back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tree_num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,    &amp;</a:t>
            </a:r>
          </a:p>
          <a:p>
            <a:r>
              <a:rPr lang="de-DE" altLang="ja-JP" sz="1100" dirty="0">
                <a:solidFill>
                  <a:srgbClr val="000000"/>
                </a:solidFill>
                <a:latin typeface="Menlo-Regular" charset="0"/>
              </a:rPr>
              <a:t>                                                   </a:t>
            </a:r>
            <a:r>
              <a:rPr lang="de-DE" altLang="ja-JP" sz="1100" dirty="0" err="1">
                <a:solidFill>
                  <a:srgbClr val="000000"/>
                </a:solidFill>
                <a:latin typeface="Menlo-Regular" charset="0"/>
              </a:rPr>
              <a:t>pfunc_ep_ep</a:t>
            </a:r>
            <a:r>
              <a:rPr lang="de-DE" altLang="ja-JP" sz="1100" dirty="0">
                <a:solidFill>
                  <a:srgbClr val="000000"/>
                </a:solidFill>
                <a:latin typeface="Menlo-Regular" charset="0"/>
              </a:rPr>
              <a:t>, &amp;</a:t>
            </a:r>
          </a:p>
          <a:p>
            <a:r>
              <a:rPr lang="de-DE" altLang="ja-JP" sz="1100" dirty="0">
                <a:solidFill>
                  <a:srgbClr val="000000"/>
                </a:solidFill>
                <a:latin typeface="Menlo-Regular" charset="0"/>
              </a:rPr>
              <a:t>                                                   </a:t>
            </a:r>
            <a:r>
              <a:rPr lang="de-DE" altLang="ja-JP" sz="1100" dirty="0" err="1">
                <a:solidFill>
                  <a:srgbClr val="000000"/>
                </a:solidFill>
                <a:latin typeface="Menlo-Regular" charset="0"/>
              </a:rPr>
              <a:t>pfunc_ep_sp</a:t>
            </a:r>
            <a:r>
              <a:rPr lang="de-DE" altLang="ja-JP" sz="1100" dirty="0">
                <a:solidFill>
                  <a:srgbClr val="000000"/>
                </a:solidFill>
                <a:latin typeface="Menlo-Regular" charset="0"/>
              </a:rPr>
              <a:t>, &amp;</a:t>
            </a:r>
          </a:p>
          <a:p>
            <a:r>
              <a:rPr lang="is-IS" altLang="ja-JP" sz="1100" dirty="0">
                <a:solidFill>
                  <a:srgbClr val="000000"/>
                </a:solidFill>
                <a:latin typeface="Menlo-Regular" charset="0"/>
              </a:rPr>
              <a:t>                                                   psys_num,    &amp;</a:t>
            </a:r>
          </a:p>
          <a:p>
            <a:r>
              <a:rPr lang="ro-RO" altLang="ja-JP" sz="1100" dirty="0">
                <a:solidFill>
                  <a:srgbClr val="000000"/>
                </a:solidFill>
                <a:latin typeface="Menlo-Regular" charset="0"/>
              </a:rPr>
              <a:t>                                                   </a:t>
            </a:r>
            <a:r>
              <a:rPr lang="ro-RO" altLang="ja-JP" sz="1100" dirty="0" err="1">
                <a:solidFill>
                  <a:srgbClr val="000000"/>
                </a:solidFill>
                <a:latin typeface="Menlo-Regular" charset="0"/>
              </a:rPr>
              <a:t>dinfo_num</a:t>
            </a:r>
            <a:r>
              <a:rPr lang="ro-RO" altLang="ja-JP" sz="11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sv-SE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sv-SE" altLang="ja-JP" sz="1100" dirty="0" smtClean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sv-SE" altLang="ja-JP" sz="1100" dirty="0" err="1" smtClean="0">
                <a:solidFill>
                  <a:srgbClr val="007400"/>
                </a:solidFill>
                <a:latin typeface="Menlo-Regular" charset="0"/>
              </a:rPr>
              <a:t>Leapfrog</a:t>
            </a:r>
            <a:r>
              <a:rPr lang="sv-SE" altLang="ja-JP" sz="1100" dirty="0" smtClean="0">
                <a:solidFill>
                  <a:srgbClr val="007400"/>
                </a:solidFill>
                <a:latin typeface="Menlo-Regular" charset="0"/>
              </a:rPr>
              <a:t>: Kick</a:t>
            </a:r>
          </a:p>
          <a:p>
            <a:r>
              <a:rPr lang="sv-SE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sv-SE" altLang="ja-JP" sz="1100" dirty="0" smtClean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sv-SE" altLang="ja-JP" sz="1100" dirty="0">
                <a:solidFill>
                  <a:srgbClr val="000000"/>
                </a:solidFill>
                <a:latin typeface="Menlo-Regular" charset="0"/>
              </a:rPr>
              <a:t> kick(fdps_ctrl,psys_num,</a:t>
            </a:r>
            <a:r>
              <a:rPr lang="sv-SE" altLang="ja-JP" sz="1100" dirty="0" smtClean="0">
                <a:solidFill>
                  <a:srgbClr val="1C00CF"/>
                </a:solidFill>
                <a:latin typeface="Menlo-Regular" charset="0"/>
              </a:rPr>
              <a:t>0.5</a:t>
            </a:r>
            <a:r>
              <a:rPr lang="sv-SE" altLang="ja-JP" sz="11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sv-SE" altLang="ja-JP" sz="1100" dirty="0" smtClean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sv-SE" altLang="ja-JP" sz="1100" dirty="0">
                <a:solidFill>
                  <a:srgbClr val="000000"/>
                </a:solidFill>
                <a:latin typeface="Menlo-Regular" charset="0"/>
              </a:rPr>
              <a:t>*dt)</a:t>
            </a:r>
          </a:p>
          <a:p>
            <a:endParaRPr lang="sv-SE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sv-SE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sv-SE" altLang="ja-JP" sz="1100" dirty="0" smtClean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sv-SE" altLang="ja-JP" sz="1100" dirty="0" err="1" smtClean="0">
                <a:solidFill>
                  <a:srgbClr val="007400"/>
                </a:solidFill>
                <a:latin typeface="Menlo-Regular" charset="0"/>
              </a:rPr>
              <a:t>Update</a:t>
            </a:r>
            <a:r>
              <a:rPr lang="sv-SE" altLang="ja-JP" sz="1100" dirty="0" smtClean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sv-SE" altLang="ja-JP" sz="1100" dirty="0" err="1" smtClean="0">
                <a:solidFill>
                  <a:srgbClr val="007400"/>
                </a:solidFill>
                <a:latin typeface="Menlo-Regular" charset="0"/>
              </a:rPr>
              <a:t>num_loop</a:t>
            </a:r>
            <a:endParaRPr lang="sv-SE" altLang="ja-JP" sz="1100" dirty="0" smtClean="0">
              <a:solidFill>
                <a:srgbClr val="007400"/>
              </a:solidFill>
              <a:latin typeface="Menlo-Regular" charset="0"/>
            </a:endParaRPr>
          </a:p>
          <a:p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100" dirty="0" err="1">
                <a:solidFill>
                  <a:srgbClr val="000000"/>
                </a:solidFill>
                <a:latin typeface="Menlo-Regular" charset="0"/>
              </a:rPr>
              <a:t>num_loop</a:t>
            </a:r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nl-NL" altLang="ja-JP" sz="1100" dirty="0" err="1">
                <a:solidFill>
                  <a:srgbClr val="000000"/>
                </a:solidFill>
                <a:latin typeface="Menlo-Regular" charset="0"/>
              </a:rPr>
              <a:t>num_loop</a:t>
            </a:r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+ </a:t>
            </a:r>
            <a:r>
              <a:rPr lang="nl-NL" altLang="ja-JP" sz="1100" dirty="0" smtClean="0">
                <a:solidFill>
                  <a:srgbClr val="1C00CF"/>
                </a:solidFill>
                <a:latin typeface="Menlo-Regular" charset="0"/>
              </a:rPr>
              <a:t>1</a:t>
            </a:r>
            <a:endParaRPr lang="nl-NL" altLang="ja-JP" sz="1100" dirty="0">
              <a:solidFill>
                <a:srgbClr val="000000"/>
              </a:solidFill>
              <a:latin typeface="Menlo-Regular" charset="0"/>
            </a:endParaRPr>
          </a:p>
          <a:p>
            <a:endParaRPr lang="nl-NL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100" dirty="0" smtClean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nl-NL" altLang="ja-JP" sz="1100" dirty="0" err="1" smtClean="0">
                <a:solidFill>
                  <a:srgbClr val="007400"/>
                </a:solidFill>
                <a:latin typeface="Menlo-Regular" charset="0"/>
              </a:rPr>
              <a:t>Termination</a:t>
            </a:r>
            <a:endParaRPr lang="nl-NL" altLang="ja-JP" sz="1100" dirty="0" smtClean="0">
              <a:solidFill>
                <a:srgbClr val="007400"/>
              </a:solidFill>
              <a:latin typeface="Menlo-Regular" charset="0"/>
            </a:endParaRPr>
          </a:p>
          <a:p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100" dirty="0" err="1" smtClean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nl-NL" altLang="ja-JP" sz="11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&gt;= </a:t>
            </a:r>
            <a:r>
              <a:rPr lang="nl-NL" altLang="ja-JP" sz="1100" dirty="0" err="1">
                <a:solidFill>
                  <a:srgbClr val="000000"/>
                </a:solidFill>
                <a:latin typeface="Menlo-Regular" charset="0"/>
              </a:rPr>
              <a:t>time_end</a:t>
            </a:r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nl-NL" altLang="ja-JP" sz="1100" dirty="0" err="1" smtClean="0">
                <a:solidFill>
                  <a:srgbClr val="AA0D91"/>
                </a:solidFill>
                <a:latin typeface="Menlo-Regular" charset="0"/>
              </a:rPr>
              <a:t>then</a:t>
            </a:r>
            <a:endParaRPr lang="nl-NL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nl-NL" altLang="ja-JP" sz="1100" dirty="0" smtClean="0">
                <a:solidFill>
                  <a:srgbClr val="AA0D91"/>
                </a:solidFill>
                <a:latin typeface="Menlo-Regular" charset="0"/>
              </a:rPr>
              <a:t>exit</a:t>
            </a:r>
            <a:endParaRPr lang="nl-NL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100" dirty="0" smtClean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 smtClean="0">
                <a:solidFill>
                  <a:srgbClr val="AA0D91"/>
                </a:solidFill>
                <a:latin typeface="Menlo-Regular" charset="0"/>
              </a:rPr>
              <a:t>if</a:t>
            </a:r>
            <a:endParaRPr lang="da-DK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da-DK" altLang="ja-JP" sz="1100" dirty="0" smtClean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 smtClean="0">
                <a:solidFill>
                  <a:srgbClr val="AA0D91"/>
                </a:solidFill>
                <a:latin typeface="Menlo-Regular" charset="0"/>
              </a:rPr>
              <a:t>do</a:t>
            </a:r>
            <a:endParaRPr lang="da-DK" altLang="ja-JP" sz="1100" dirty="0">
              <a:solidFill>
                <a:srgbClr val="000000"/>
              </a:solidFill>
              <a:latin typeface="Menlo-Regular" charset="0"/>
            </a:endParaRPr>
          </a:p>
          <a:p>
            <a:endParaRPr lang="da-DK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da-DK" altLang="ja-JP" sz="1100" dirty="0" smtClean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da-DK" altLang="ja-JP" sz="1100" dirty="0" err="1" smtClean="0">
                <a:solidFill>
                  <a:srgbClr val="007400"/>
                </a:solidFill>
                <a:latin typeface="Menlo-Regular" charset="0"/>
              </a:rPr>
              <a:t>Finalize</a:t>
            </a:r>
            <a:r>
              <a:rPr lang="da-DK" altLang="ja-JP" sz="1100" dirty="0" smtClean="0">
                <a:solidFill>
                  <a:srgbClr val="007400"/>
                </a:solidFill>
                <a:latin typeface="Menlo-Regular" charset="0"/>
              </a:rPr>
              <a:t> FDPS</a:t>
            </a: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da-DK" altLang="ja-JP" sz="1100" dirty="0" err="1" smtClean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fdps_ctrl%PS_Finalize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endParaRPr lang="da-DK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100" dirty="0" smtClean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 err="1" smtClean="0">
                <a:solidFill>
                  <a:srgbClr val="AA0D91"/>
                </a:solidFill>
                <a:latin typeface="Menlo-Regular" charset="0"/>
              </a:rPr>
              <a:t>subroutine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f_main</a:t>
            </a:r>
            <a:endParaRPr lang="ja-JP" altLang="en-US" sz="1100" dirty="0"/>
          </a:p>
        </p:txBody>
      </p:sp>
      <p:grpSp>
        <p:nvGrpSpPr>
          <p:cNvPr id="16" name="図形グループ 15"/>
          <p:cNvGrpSpPr/>
          <p:nvPr/>
        </p:nvGrpSpPr>
        <p:grpSpPr>
          <a:xfrm>
            <a:off x="328181" y="13252"/>
            <a:ext cx="8138890" cy="3737113"/>
            <a:chOff x="328181" y="13252"/>
            <a:chExt cx="8138890" cy="3737113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328181" y="1325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622852" y="105507"/>
              <a:ext cx="5181600" cy="36448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863473" y="105585"/>
              <a:ext cx="260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①</a:t>
              </a:r>
              <a:r>
                <a:rPr kumimoji="1" lang="en-US" altLang="ja-JP" dirty="0" smtClean="0"/>
                <a:t> </a:t>
              </a:r>
              <a:r>
                <a:rPr kumimoji="1" lang="ja-JP" altLang="en-US" dirty="0" smtClean="0"/>
                <a:t>時間積分の主要部分</a:t>
              </a:r>
              <a:r>
                <a:rPr kumimoji="1" lang="en-US" altLang="ja-JP" dirty="0" smtClean="0"/>
                <a:t>.</a:t>
              </a:r>
            </a:p>
          </p:txBody>
        </p:sp>
      </p:grpSp>
      <p:grpSp>
        <p:nvGrpSpPr>
          <p:cNvPr id="17" name="図形グループ 16"/>
          <p:cNvGrpSpPr/>
          <p:nvPr/>
        </p:nvGrpSpPr>
        <p:grpSpPr>
          <a:xfrm>
            <a:off x="105507" y="4838772"/>
            <a:ext cx="3941583" cy="369332"/>
            <a:chOff x="105507" y="4838772"/>
            <a:chExt cx="3941583" cy="369332"/>
          </a:xfrm>
        </p:grpSpPr>
        <p:sp>
          <p:nvSpPr>
            <p:cNvPr id="6" name="角丸四角形 5"/>
            <p:cNvSpPr/>
            <p:nvPr/>
          </p:nvSpPr>
          <p:spPr>
            <a:xfrm>
              <a:off x="371061" y="4996069"/>
              <a:ext cx="689113" cy="21203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05507" y="485756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307237" y="4838772"/>
              <a:ext cx="2739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②</a:t>
              </a:r>
              <a:r>
                <a:rPr kumimoji="1" lang="en-US" altLang="ja-JP" dirty="0" smtClean="0"/>
                <a:t> </a:t>
              </a:r>
              <a:r>
                <a:rPr kumimoji="1" lang="ja-JP" altLang="en-US" dirty="0" smtClean="0"/>
                <a:t>時間積分ループの終了</a:t>
              </a:r>
              <a:endParaRPr kumimoji="1" lang="ja-JP" altLang="en-US" dirty="0"/>
            </a:p>
          </p:txBody>
        </p:sp>
      </p:grpSp>
      <p:grpSp>
        <p:nvGrpSpPr>
          <p:cNvPr id="18" name="図形グループ 17"/>
          <p:cNvGrpSpPr/>
          <p:nvPr/>
        </p:nvGrpSpPr>
        <p:grpSpPr>
          <a:xfrm>
            <a:off x="105507" y="5274364"/>
            <a:ext cx="4931921" cy="477079"/>
            <a:chOff x="105507" y="5274364"/>
            <a:chExt cx="4931921" cy="477079"/>
          </a:xfrm>
        </p:grpSpPr>
        <p:sp>
          <p:nvSpPr>
            <p:cNvPr id="7" name="角丸四角形 6"/>
            <p:cNvSpPr/>
            <p:nvPr/>
          </p:nvSpPr>
          <p:spPr>
            <a:xfrm>
              <a:off x="371061" y="5274364"/>
              <a:ext cx="2570922" cy="47707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05507" y="535155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smtClean="0">
                  <a:solidFill>
                    <a:srgbClr val="FF0000"/>
                  </a:solidFill>
                </a:rPr>
                <a:t>③</a:t>
              </a:r>
              <a:endParaRPr kumimoji="1" lang="ja-JP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941983" y="5328237"/>
              <a:ext cx="2095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③</a:t>
              </a:r>
              <a:r>
                <a:rPr kumimoji="1" lang="en-US" altLang="ja-JP" dirty="0" smtClean="0"/>
                <a:t> FDPS</a:t>
              </a:r>
              <a:r>
                <a:rPr kumimoji="1" lang="ja-JP" altLang="en-US" dirty="0" smtClean="0"/>
                <a:t>の終了処理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050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最後に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ja-JP" altLang="en-US" sz="2200" dirty="0" smtClean="0"/>
              <a:t>ユーザが書かなければならないのは大体これくらい。</a:t>
            </a:r>
            <a:endParaRPr kumimoji="1" lang="en-US" altLang="ja-JP" sz="2200" dirty="0" smtClean="0"/>
          </a:p>
          <a:p>
            <a:pPr>
              <a:lnSpc>
                <a:spcPct val="150000"/>
              </a:lnSpc>
              <a:buFont typeface="Wingdings" charset="2"/>
              <a:buChar char="l"/>
            </a:pPr>
            <a:endParaRPr kumimoji="1" lang="en-US" altLang="ja-JP" sz="2200" dirty="0" smtClean="0"/>
          </a:p>
          <a:p>
            <a:pPr>
              <a:buFont typeface="Wingdings" charset="2"/>
              <a:buChar char="l"/>
            </a:pPr>
            <a:r>
              <a:rPr lang="en-US" altLang="ja-JP" sz="2200" dirty="0" smtClean="0"/>
              <a:t> </a:t>
            </a:r>
            <a:r>
              <a:rPr lang="ja-JP" altLang="en-US" sz="2200" dirty="0" smtClean="0"/>
              <a:t>コード内に並列化を意識するようなところは無かった。</a:t>
            </a:r>
            <a:endParaRPr kumimoji="1" lang="ja-JP" altLang="en-US" sz="2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FDPS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88829" y="3390688"/>
            <a:ext cx="5773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コンパイル方法を切り替えるだけで、</a:t>
            </a:r>
            <a:endParaRPr kumimoji="1" lang="en-US" altLang="ja-JP" sz="2000" dirty="0" smtClean="0"/>
          </a:p>
          <a:p>
            <a:r>
              <a:rPr lang="en-US" altLang="ja-JP" sz="2000" dirty="0" err="1" smtClean="0"/>
              <a:t>OpenMP</a:t>
            </a:r>
            <a:r>
              <a:rPr lang="en-US" altLang="ja-JP" sz="2000" dirty="0" smtClean="0"/>
              <a:t>/MPI</a:t>
            </a:r>
            <a:r>
              <a:rPr lang="ja-JP" altLang="en-US" sz="2000" smtClean="0"/>
              <a:t>を使用</a:t>
            </a:r>
            <a:r>
              <a:rPr lang="ja-JP" altLang="en-US" sz="2000" dirty="0" smtClean="0"/>
              <a:t>するかどうかを切り替えられる。</a:t>
            </a:r>
            <a:endParaRPr kumimoji="1" lang="ja-JP" altLang="en-US" sz="2000" dirty="0"/>
          </a:p>
        </p:txBody>
      </p:sp>
      <p:sp>
        <p:nvSpPr>
          <p:cNvPr id="8" name="右矢印 7"/>
          <p:cNvSpPr/>
          <p:nvPr/>
        </p:nvSpPr>
        <p:spPr>
          <a:xfrm>
            <a:off x="1090245" y="3440961"/>
            <a:ext cx="398584" cy="211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1066799" y="2274276"/>
            <a:ext cx="398584" cy="211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88829" y="2203938"/>
            <a:ext cx="6138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重力計算の場合は、</a:t>
            </a:r>
            <a:r>
              <a:rPr kumimoji="1" lang="en-US" altLang="ja-JP" sz="2000" dirty="0" smtClean="0"/>
              <a:t>114</a:t>
            </a:r>
            <a:r>
              <a:rPr kumimoji="1" lang="ja-JP" altLang="en-US" sz="2000" dirty="0" smtClean="0"/>
              <a:t>行</a:t>
            </a:r>
            <a:r>
              <a:rPr kumimoji="1" lang="en-US" altLang="ja-JP" sz="1400" dirty="0" smtClean="0"/>
              <a:t>(user_defined.F90)</a:t>
            </a:r>
            <a:r>
              <a:rPr kumimoji="1" lang="en-US" altLang="ja-JP" sz="2000" dirty="0" smtClean="0"/>
              <a:t>+380</a:t>
            </a:r>
            <a:r>
              <a:rPr kumimoji="1" lang="ja-JP" altLang="en-US" sz="2000" dirty="0" smtClean="0"/>
              <a:t>行</a:t>
            </a:r>
            <a:r>
              <a:rPr kumimoji="1" lang="en-US" altLang="ja-JP" sz="1400" dirty="0" smtClean="0"/>
              <a:t>(f_main.F90)</a:t>
            </a:r>
            <a:endParaRPr lang="en-US" altLang="ja-JP" dirty="0" smtClean="0"/>
          </a:p>
          <a:p>
            <a:r>
              <a:rPr lang="en-US" altLang="ja-JP" sz="2000" dirty="0" smtClean="0"/>
              <a:t>= </a:t>
            </a:r>
            <a:r>
              <a:rPr lang="ja-JP" altLang="en-US" sz="2000" dirty="0" smtClean="0">
                <a:solidFill>
                  <a:srgbClr val="FF0000"/>
                </a:solidFill>
              </a:rPr>
              <a:t>約</a:t>
            </a:r>
            <a:r>
              <a:rPr lang="en-US" altLang="ja-JP" sz="2000" dirty="0" smtClean="0">
                <a:solidFill>
                  <a:srgbClr val="FF0000"/>
                </a:solidFill>
              </a:rPr>
              <a:t>500</a:t>
            </a:r>
            <a:r>
              <a:rPr lang="ja-JP" altLang="en-US" sz="2000" dirty="0" smtClean="0">
                <a:solidFill>
                  <a:srgbClr val="FF0000"/>
                </a:solidFill>
              </a:rPr>
              <a:t>行</a:t>
            </a:r>
            <a:r>
              <a:rPr lang="ja-JP" altLang="en-US" sz="2000" dirty="0" smtClean="0"/>
              <a:t>で書ける。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16594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実習の流れ</a:t>
            </a:r>
            <a:endParaRPr kumimoji="1" lang="ja-JP" altLang="en-US" dirty="0"/>
          </a:p>
        </p:txBody>
      </p:sp>
      <p:sp>
        <p:nvSpPr>
          <p:cNvPr id="17" name="コンテンツ プレースホルダー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en-US" altLang="ja-JP" sz="2200" dirty="0" smtClean="0"/>
              <a:t> </a:t>
            </a:r>
            <a:r>
              <a:rPr kumimoji="1" lang="ja-JP" altLang="en-US" sz="2200" dirty="0" smtClean="0"/>
              <a:t>詳しくは</a:t>
            </a:r>
            <a:r>
              <a:rPr kumimoji="1" lang="en-US" altLang="ja-JP" sz="2200" dirty="0" smtClean="0"/>
              <a:t>FDPS</a:t>
            </a:r>
            <a:r>
              <a:rPr kumimoji="1" lang="ja-JP" altLang="en-US" sz="2200" dirty="0" smtClean="0"/>
              <a:t>に付属するチュートリアルを御覧ください。</a:t>
            </a:r>
            <a:endParaRPr kumimoji="1" lang="en-US" altLang="ja-JP" sz="2200" dirty="0" smtClean="0"/>
          </a:p>
          <a:p>
            <a:pPr>
              <a:buFont typeface="Wingdings" charset="2"/>
              <a:buChar char="l"/>
            </a:pPr>
            <a:endParaRPr lang="en-US" altLang="ja-JP" sz="2200" dirty="0"/>
          </a:p>
          <a:p>
            <a:pPr>
              <a:buFont typeface="Wingdings" charset="2"/>
              <a:buChar char="l"/>
            </a:pPr>
            <a:r>
              <a:rPr kumimoji="1" lang="en-US" altLang="ja-JP" sz="2200" dirty="0" smtClean="0"/>
              <a:t> </a:t>
            </a:r>
            <a:r>
              <a:rPr kumimoji="1" lang="ja-JP" altLang="en-US" sz="2200" dirty="0" smtClean="0"/>
              <a:t>持参して頂いたパソコンに</a:t>
            </a:r>
            <a:r>
              <a:rPr kumimoji="1" lang="en-US" altLang="ja-JP" sz="2200" dirty="0" smtClean="0"/>
              <a:t>FDPS</a:t>
            </a:r>
            <a:r>
              <a:rPr kumimoji="1" lang="ja-JP" altLang="en-US" sz="2200" dirty="0" smtClean="0"/>
              <a:t>をダウンロードし、サンプルコードを</a:t>
            </a:r>
            <a:endParaRPr kumimoji="1" lang="ja-JP" altLang="en-US" sz="2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FDPS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03684" y="2176846"/>
            <a:ext cx="45478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(($FDPS)/doc/</a:t>
            </a:r>
            <a:r>
              <a:rPr kumimoji="1" lang="en-US" altLang="ja-JP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doc_tutorial_ftn_ja.pdf</a:t>
            </a:r>
            <a:r>
              <a:rPr kumimoji="1" lang="en-US" altLang="ja-JP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ja-JP" alt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03684" y="3429000"/>
            <a:ext cx="42611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Both"/>
            </a:pP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並列化無し</a:t>
            </a:r>
            <a:endParaRPr lang="en-US" altLang="ja-JP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457200" indent="-457200">
              <a:buAutoNum type="arabicParenBoth"/>
            </a:pP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スレッド並列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(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OpenMP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457200" indent="-457200">
              <a:buAutoNum type="arabicParenBoth"/>
            </a:pP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ハイブリッド並列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(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OpenMP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+ MPI)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04201" y="4439151"/>
            <a:ext cx="46490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の</a:t>
            </a:r>
            <a:r>
              <a:rPr kumimoji="1" lang="en-US" altLang="ja-JP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ja-JP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パターンについてコンパイル・実行</a:t>
            </a:r>
            <a:endParaRPr kumimoji="1" lang="ja-JP" alt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53151" y="48595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計算内容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285319" y="4850689"/>
            <a:ext cx="467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重力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cold collapse 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問題、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流体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衝撃波管問題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53151" y="5292732"/>
            <a:ext cx="25667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その後、結果を確認</a:t>
            </a:r>
            <a:endParaRPr kumimoji="1" lang="ja-JP" altLang="en-US" sz="2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3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FDPS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 idx="4294967295"/>
          </p:nvPr>
        </p:nvSpPr>
        <p:spPr>
          <a:xfrm>
            <a:off x="800100" y="3001108"/>
            <a:ext cx="7543800" cy="869828"/>
          </a:xfrm>
        </p:spPr>
        <p:txBody>
          <a:bodyPr/>
          <a:lstStyle/>
          <a:p>
            <a:pPr algn="ctr"/>
            <a:r>
              <a:rPr kumimoji="1" lang="ja-JP" altLang="en-US" smtClean="0"/>
              <a:t>付録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/>
          <p:cNvSpPr/>
          <p:nvPr/>
        </p:nvSpPr>
        <p:spPr>
          <a:xfrm>
            <a:off x="504092" y="2225469"/>
            <a:ext cx="8276493" cy="253410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5600" dirty="0" smtClean="0"/>
              <a:t>FDPS</a:t>
            </a:r>
            <a:r>
              <a:rPr kumimoji="1"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2017/3/8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FDPS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7876" y="2326716"/>
            <a:ext cx="8018586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ja-JP" altLang="en-US" dirty="0" smtClean="0"/>
              <a:t>派生データ型がどの</a:t>
            </a:r>
            <a:r>
              <a:rPr kumimoji="1" lang="ja-JP" altLang="en-US" b="1" u="sng" dirty="0" smtClean="0"/>
              <a:t>ユーザ定義型</a:t>
            </a:r>
            <a:r>
              <a:rPr kumimoji="1" lang="en-US" altLang="ja-JP" sz="1400" dirty="0" smtClean="0"/>
              <a:t>(</a:t>
            </a:r>
            <a:r>
              <a:rPr kumimoji="1" lang="en-US" altLang="ja-JP" sz="1400" dirty="0" err="1" smtClean="0"/>
              <a:t>FullParticle</a:t>
            </a:r>
            <a:r>
              <a:rPr lang="ja-JP" altLang="en-US" sz="1400" dirty="0" smtClean="0"/>
              <a:t>型</a:t>
            </a:r>
            <a:r>
              <a:rPr lang="en-US" altLang="ja-JP" sz="1400" dirty="0" smtClean="0"/>
              <a:t>[</a:t>
            </a:r>
            <a:r>
              <a:rPr lang="en-US" altLang="ja-JP" sz="1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FP</a:t>
            </a:r>
            <a:r>
              <a:rPr lang="en-US" altLang="ja-JP" sz="1400" dirty="0" smtClean="0"/>
              <a:t>], </a:t>
            </a:r>
            <a:r>
              <a:rPr lang="en-US" altLang="ja-JP" sz="1400" dirty="0" err="1" smtClean="0"/>
              <a:t>EssentialParticleI</a:t>
            </a:r>
            <a:r>
              <a:rPr lang="ja-JP" altLang="en-US" sz="1400" dirty="0" smtClean="0"/>
              <a:t>型</a:t>
            </a:r>
            <a:r>
              <a:rPr lang="en-US" altLang="ja-JP" sz="1400" dirty="0" smtClean="0"/>
              <a:t>[</a:t>
            </a:r>
            <a:r>
              <a:rPr lang="en-US" altLang="ja-JP" sz="1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EPI</a:t>
            </a:r>
            <a:r>
              <a:rPr lang="en-US" altLang="ja-JP" sz="1400" dirty="0" smtClean="0"/>
              <a:t>], </a:t>
            </a:r>
            <a:r>
              <a:rPr lang="en-US" altLang="ja-JP" sz="1400" dirty="0" err="1" smtClean="0"/>
              <a:t>EssentialParticleJ</a:t>
            </a:r>
            <a:r>
              <a:rPr lang="ja-JP" altLang="en-US" sz="1400" dirty="0" smtClean="0"/>
              <a:t>型</a:t>
            </a:r>
            <a:r>
              <a:rPr lang="en-US" altLang="ja-JP" sz="1400" dirty="0" smtClean="0"/>
              <a:t>[</a:t>
            </a:r>
            <a:r>
              <a:rPr lang="en-US" altLang="ja-JP" sz="1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EPJ</a:t>
            </a:r>
            <a:r>
              <a:rPr lang="en-US" altLang="ja-JP" sz="1400" dirty="0" smtClean="0"/>
              <a:t>], Force</a:t>
            </a:r>
            <a:r>
              <a:rPr lang="ja-JP" altLang="en-US" sz="1400" dirty="0" smtClean="0"/>
              <a:t>型</a:t>
            </a:r>
            <a:r>
              <a:rPr lang="en-US" altLang="ja-JP" sz="1400" dirty="0" smtClean="0"/>
              <a:t>[</a:t>
            </a:r>
            <a:r>
              <a:rPr lang="en-US" altLang="ja-JP" sz="1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Force</a:t>
            </a:r>
            <a:r>
              <a:rPr lang="en-US" altLang="ja-JP" sz="1400" dirty="0" smtClean="0"/>
              <a:t>]</a:t>
            </a:r>
            <a:r>
              <a:rPr kumimoji="1" lang="en-US" altLang="ja-JP" sz="1400" dirty="0" smtClean="0"/>
              <a:t>)</a:t>
            </a:r>
            <a:r>
              <a:rPr kumimoji="1" lang="ja-JP" altLang="en-US" dirty="0" smtClean="0"/>
              <a:t>に対応するかを指定する指示文。</a:t>
            </a:r>
            <a:endParaRPr kumimoji="1" lang="en-US" altLang="ja-JP" dirty="0" smtClean="0"/>
          </a:p>
          <a:p>
            <a:pPr marL="342900" indent="-342900">
              <a:buFont typeface="+mj-ea"/>
              <a:buAutoNum type="circleNumDbPlain"/>
            </a:pPr>
            <a:endParaRPr kumimoji="1"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 smtClean="0"/>
              <a:t>派生データ型のメンバ変数がどの</a:t>
            </a:r>
            <a:r>
              <a:rPr lang="ja-JP" altLang="en-US" b="1" u="sng" dirty="0" smtClean="0"/>
              <a:t>必須物理量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粒子の電荷</a:t>
            </a:r>
            <a:r>
              <a:rPr lang="en-US" altLang="ja-JP" sz="1400" dirty="0" smtClean="0"/>
              <a:t>/</a:t>
            </a:r>
            <a:r>
              <a:rPr lang="ja-JP" altLang="en-US" sz="1400" dirty="0" smtClean="0"/>
              <a:t>質量</a:t>
            </a:r>
            <a:r>
              <a:rPr lang="en-US" altLang="ja-JP" sz="1400" dirty="0" smtClean="0"/>
              <a:t>[</a:t>
            </a:r>
            <a:r>
              <a:rPr lang="en-US" altLang="ja-JP" sz="1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charge</a:t>
            </a:r>
            <a:r>
              <a:rPr lang="en-US" altLang="ja-JP" sz="1400" dirty="0" smtClean="0"/>
              <a:t>], </a:t>
            </a:r>
            <a:r>
              <a:rPr lang="ja-JP" altLang="en-US" sz="1400" dirty="0" smtClean="0"/>
              <a:t>粒子の位置</a:t>
            </a:r>
            <a:r>
              <a:rPr lang="en-US" altLang="ja-JP" sz="1400" dirty="0" smtClean="0"/>
              <a:t>[</a:t>
            </a:r>
            <a:r>
              <a:rPr lang="en-US" altLang="ja-JP" sz="1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position</a:t>
            </a:r>
            <a:r>
              <a:rPr lang="en-US" altLang="ja-JP" sz="1400" dirty="0" smtClean="0"/>
              <a:t>], </a:t>
            </a:r>
            <a:r>
              <a:rPr lang="ja-JP" altLang="en-US" sz="1400" dirty="0" smtClean="0"/>
              <a:t>粒子の速度</a:t>
            </a:r>
            <a:r>
              <a:rPr lang="en-US" altLang="ja-JP" sz="1400" dirty="0" smtClean="0"/>
              <a:t>[</a:t>
            </a:r>
            <a:r>
              <a:rPr lang="en-US" altLang="ja-JP" sz="1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velocity</a:t>
            </a:r>
            <a:r>
              <a:rPr lang="en-US" altLang="ja-JP" sz="1400" dirty="0" smtClean="0"/>
              <a:t>], </a:t>
            </a:r>
            <a:r>
              <a:rPr lang="ja-JP" altLang="en-US" sz="1400" dirty="0" smtClean="0"/>
              <a:t>粒子のサイズ</a:t>
            </a:r>
            <a:r>
              <a:rPr lang="en-US" altLang="ja-JP" sz="1400" dirty="0" smtClean="0"/>
              <a:t>/</a:t>
            </a:r>
            <a:r>
              <a:rPr lang="ja-JP" altLang="en-US" sz="1400" dirty="0" smtClean="0"/>
              <a:t>相互作用半径</a:t>
            </a:r>
            <a:r>
              <a:rPr lang="en-US" altLang="ja-JP" sz="1400" dirty="0" smtClean="0"/>
              <a:t>[</a:t>
            </a:r>
            <a:r>
              <a:rPr lang="en-US" altLang="ja-JP" sz="13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rsearch</a:t>
            </a:r>
            <a:r>
              <a:rPr lang="en-US" altLang="ja-JP" sz="1400" dirty="0" smtClean="0"/>
              <a:t>])</a:t>
            </a:r>
            <a:r>
              <a:rPr lang="ja-JP" altLang="en-US" dirty="0" smtClean="0"/>
              <a:t>に対応するかを指定する指示文。</a:t>
            </a:r>
            <a:endParaRPr lang="en-US" altLang="ja-JP" dirty="0" smtClean="0"/>
          </a:p>
          <a:p>
            <a:pPr marL="342900" indent="-342900">
              <a:buFont typeface="+mj-ea"/>
              <a:buAutoNum type="circleNumDbPlain"/>
            </a:pPr>
            <a:endParaRPr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dirty="0" smtClean="0"/>
              <a:t>ユーザ定義型同士のデータ移動の方法を指定する指示文。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9969" y="1763804"/>
            <a:ext cx="3066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ja-JP" sz="2400" dirty="0" smtClean="0">
                <a:latin typeface="+mj-ea"/>
                <a:ea typeface="+mj-ea"/>
                <a:cs typeface="Hiragino Kaku Gothic StdN W8" charset="-128"/>
              </a:rPr>
              <a:t>FDPS</a:t>
            </a:r>
            <a:r>
              <a:rPr kumimoji="1" lang="ja-JP" altLang="en-US" sz="2400" dirty="0" smtClean="0">
                <a:latin typeface="+mj-ea"/>
                <a:ea typeface="+mj-ea"/>
                <a:cs typeface="Hiragino Kaku Gothic StdN W8" charset="-128"/>
              </a:rPr>
              <a:t>指示文の種類</a:t>
            </a:r>
            <a:endParaRPr kumimoji="1" lang="ja-JP" altLang="en-US" sz="2400" dirty="0">
              <a:latin typeface="+mj-ea"/>
              <a:ea typeface="+mj-ea"/>
              <a:cs typeface="Hiragino Kaku Gothic StdN W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56491" y="4865077"/>
            <a:ext cx="6508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ここで、赤文字で示された英字は</a:t>
            </a:r>
            <a:r>
              <a:rPr kumimoji="1" lang="en-US" altLang="ja-JP" sz="1400" dirty="0" smtClean="0"/>
              <a:t>FDPS</a:t>
            </a:r>
            <a:r>
              <a:rPr kumimoji="1" lang="ja-JP" altLang="en-US" sz="1400" dirty="0" smtClean="0"/>
              <a:t>指示文で使用されるキーワード文字列である。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7041" y="251435"/>
            <a:ext cx="8132298" cy="1450757"/>
          </a:xfrm>
        </p:spPr>
        <p:txBody>
          <a:bodyPr/>
          <a:lstStyle/>
          <a:p>
            <a:r>
              <a:rPr kumimoji="1" lang="en-US" altLang="ja-JP" sz="5600" dirty="0" smtClean="0"/>
              <a:t>FDPS</a:t>
            </a:r>
            <a:r>
              <a:rPr kumimoji="1" lang="ja-JP" altLang="en-US" dirty="0" smtClean="0"/>
              <a:t>指示文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2800" dirty="0" smtClean="0"/>
              <a:t>(1)</a:t>
            </a:r>
            <a:r>
              <a:rPr kumimoji="1" lang="ja-JP" altLang="en-US" sz="2800" dirty="0" smtClean="0"/>
              <a:t>ユーザ定義型の種別を指定する指示文</a:t>
            </a:r>
            <a:r>
              <a:rPr kumimoji="1" lang="en-US" altLang="ja-JP" sz="2800" dirty="0" smtClean="0"/>
              <a:t> (</a:t>
            </a:r>
            <a:r>
              <a:rPr kumimoji="1" lang="ja-JP" altLang="en-US" sz="2000" dirty="0" smtClean="0"/>
              <a:t>指示文①</a:t>
            </a:r>
            <a:r>
              <a:rPr kumimoji="1"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2017/3/8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FDPS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5714" y="2349677"/>
            <a:ext cx="6232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Monaco" charset="0"/>
                <a:ea typeface="Monaco" charset="0"/>
                <a:cs typeface="Monaco" charset="0"/>
              </a:rPr>
              <a:t>type, public, bind(c) :: </a:t>
            </a:r>
            <a:r>
              <a:rPr kumimoji="1" lang="en-US" altLang="ja-JP" sz="1600" i="1" dirty="0" err="1" smtClean="0">
                <a:latin typeface="Lucida Sans" charset="0"/>
                <a:ea typeface="Lucida Sans" charset="0"/>
                <a:cs typeface="Lucida Sans" charset="0"/>
              </a:rPr>
              <a:t>type_name</a:t>
            </a:r>
            <a:r>
              <a:rPr kumimoji="1" lang="en-US" altLang="ja-JP" sz="1600" dirty="0" smtClean="0">
                <a:latin typeface="Monaco" charset="0"/>
                <a:ea typeface="Monaco" charset="0"/>
                <a:cs typeface="Monaco" charset="0"/>
              </a:rPr>
              <a:t> !$</a:t>
            </a:r>
            <a:r>
              <a:rPr kumimoji="1" lang="en-US" altLang="ja-JP" sz="1600" dirty="0" err="1" smtClean="0">
                <a:latin typeface="Monaco" charset="0"/>
                <a:ea typeface="Monaco" charset="0"/>
                <a:cs typeface="Monaco" charset="0"/>
              </a:rPr>
              <a:t>fdps</a:t>
            </a:r>
            <a:r>
              <a:rPr kumimoji="1" lang="en-US" altLang="ja-JP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ja-JP" sz="1600" i="1" dirty="0" smtClean="0">
                <a:latin typeface="Lucida Sans" charset="0"/>
                <a:ea typeface="Lucida Sans" charset="0"/>
                <a:cs typeface="Lucida Sans" charset="0"/>
              </a:rPr>
              <a:t>keyword</a:t>
            </a:r>
          </a:p>
          <a:p>
            <a:r>
              <a:rPr lang="en-US" altLang="ja-JP" sz="1600" dirty="0" smtClean="0">
                <a:latin typeface="Monaco" charset="0"/>
                <a:ea typeface="Monaco" charset="0"/>
                <a:cs typeface="Monaco" charset="0"/>
              </a:rPr>
              <a:t>end type [</a:t>
            </a:r>
            <a:r>
              <a:rPr lang="en-US" altLang="ja-JP" sz="1600" i="1" dirty="0" err="1" smtClean="0">
                <a:latin typeface="Lucida Sans" charset="0"/>
                <a:ea typeface="Lucida Sans" charset="0"/>
                <a:cs typeface="Lucida Sans" charset="0"/>
              </a:rPr>
              <a:t>type_name</a:t>
            </a:r>
            <a:r>
              <a:rPr lang="en-US" altLang="ja-JP" sz="1600" dirty="0" smtClean="0">
                <a:latin typeface="Monaco" charset="0"/>
                <a:ea typeface="Monaco" charset="0"/>
                <a:cs typeface="Monaco" charset="0"/>
              </a:rPr>
              <a:t>]</a:t>
            </a:r>
            <a:endParaRPr kumimoji="1" lang="ja-JP" alt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767861" y="2267616"/>
            <a:ext cx="6340649" cy="77372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7041" y="1784849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ja-JP" altLang="en-US" sz="2000" dirty="0" smtClean="0">
                <a:latin typeface="+mj-ea"/>
                <a:ea typeface="+mj-ea"/>
              </a:rPr>
              <a:t>書式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67861" y="3088231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/>
              <a:t>或いは</a:t>
            </a:r>
            <a:endParaRPr kumimoji="1" lang="ja-JP" altLang="en-US" sz="140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5714" y="3538287"/>
            <a:ext cx="43813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Monaco" charset="0"/>
                <a:ea typeface="Monaco" charset="0"/>
                <a:cs typeface="Monaco" charset="0"/>
              </a:rPr>
              <a:t>!$</a:t>
            </a:r>
            <a:r>
              <a:rPr kumimoji="1" lang="en-US" altLang="ja-JP" sz="1600" dirty="0" err="1" smtClean="0">
                <a:latin typeface="Monaco" charset="0"/>
                <a:ea typeface="Monaco" charset="0"/>
                <a:cs typeface="Monaco" charset="0"/>
              </a:rPr>
              <a:t>fdps</a:t>
            </a:r>
            <a:r>
              <a:rPr kumimoji="1" lang="en-US" altLang="ja-JP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ja-JP" sz="1600" i="1" dirty="0" smtClean="0">
                <a:latin typeface="Lucida Sans" charset="0"/>
                <a:ea typeface="Lucida Sans" charset="0"/>
                <a:cs typeface="Lucida Sans" charset="0"/>
              </a:rPr>
              <a:t>keyword</a:t>
            </a:r>
          </a:p>
          <a:p>
            <a:r>
              <a:rPr lang="en-US" altLang="ja-JP" sz="1600" dirty="0" smtClean="0">
                <a:latin typeface="Monaco" charset="0"/>
                <a:ea typeface="Monaco" charset="0"/>
                <a:cs typeface="Monaco" charset="0"/>
              </a:rPr>
              <a:t>type, public, bind(c) :: </a:t>
            </a:r>
            <a:r>
              <a:rPr lang="en-US" altLang="ja-JP" sz="1600" i="1" dirty="0" err="1" smtClean="0">
                <a:latin typeface="Lucida Sans" charset="0"/>
                <a:ea typeface="Lucida Sans" charset="0"/>
                <a:cs typeface="Lucida Sans" charset="0"/>
              </a:rPr>
              <a:t>type_name</a:t>
            </a:r>
            <a:endParaRPr lang="en-US" altLang="ja-JP" sz="1600" i="1" dirty="0" smtClean="0">
              <a:latin typeface="Lucida Sans" charset="0"/>
              <a:ea typeface="Lucida Sans" charset="0"/>
              <a:cs typeface="Lucida Sans" charset="0"/>
            </a:endParaRPr>
          </a:p>
          <a:p>
            <a:r>
              <a:rPr kumimoji="1" lang="en-US" altLang="ja-JP" sz="1600" dirty="0" smtClean="0">
                <a:latin typeface="Monaco" charset="0"/>
                <a:ea typeface="Monaco" charset="0"/>
                <a:cs typeface="Monaco" charset="0"/>
              </a:rPr>
              <a:t>end type [</a:t>
            </a:r>
            <a:r>
              <a:rPr kumimoji="1" lang="en-US" altLang="ja-JP" sz="1600" i="1" dirty="0" err="1" smtClean="0">
                <a:latin typeface="Lucida Sans" charset="0"/>
                <a:ea typeface="Lucida Sans" charset="0"/>
                <a:cs typeface="Lucida Sans" charset="0"/>
              </a:rPr>
              <a:t>type_name</a:t>
            </a:r>
            <a:r>
              <a:rPr kumimoji="1" lang="en-US" altLang="ja-JP" sz="1600" dirty="0" smtClean="0">
                <a:latin typeface="Monaco" charset="0"/>
                <a:ea typeface="Monaco" charset="0"/>
                <a:cs typeface="Monaco" charset="0"/>
              </a:rPr>
              <a:t>]</a:t>
            </a:r>
            <a:endParaRPr kumimoji="1" lang="ja-JP" alt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767861" y="3465514"/>
            <a:ext cx="4718539" cy="10127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7041" y="4553154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ja-JP" altLang="en-US" sz="2000" dirty="0" smtClean="0">
                <a:latin typeface="+mj-ea"/>
                <a:ea typeface="+mj-ea"/>
              </a:rPr>
              <a:t>機能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75714" y="4982308"/>
            <a:ext cx="794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派生データ型</a:t>
            </a:r>
            <a:r>
              <a:rPr kumimoji="1" lang="en-US" altLang="ja-JP" sz="1600" dirty="0" smtClean="0"/>
              <a:t> </a:t>
            </a:r>
            <a:r>
              <a:rPr kumimoji="1" lang="en-US" altLang="ja-JP" sz="1600" i="1" dirty="0" err="1" smtClean="0">
                <a:latin typeface="Lucida Sans" charset="0"/>
                <a:ea typeface="Lucida Sans" charset="0"/>
                <a:cs typeface="Lucida Sans" charset="0"/>
              </a:rPr>
              <a:t>type_name</a:t>
            </a:r>
            <a:r>
              <a:rPr kumimoji="1" lang="en-US" altLang="ja-JP" sz="1600" i="1" dirty="0" smtClean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kumimoji="1" lang="ja-JP" altLang="en-US" sz="1600" dirty="0" smtClean="0"/>
              <a:t>が</a:t>
            </a:r>
            <a:r>
              <a:rPr kumimoji="1" lang="en-US" altLang="ja-JP" sz="1600" dirty="0" smtClean="0"/>
              <a:t> </a:t>
            </a:r>
            <a:r>
              <a:rPr kumimoji="1" lang="en-US" altLang="ja-JP" sz="1600" i="1" dirty="0" smtClean="0">
                <a:latin typeface="Lucida Sans" charset="0"/>
                <a:ea typeface="Lucida Sans" charset="0"/>
                <a:cs typeface="Lucida Sans" charset="0"/>
              </a:rPr>
              <a:t>keyword </a:t>
            </a:r>
            <a:r>
              <a:rPr kumimoji="1" lang="ja-JP" altLang="en-US" sz="1600" dirty="0" smtClean="0"/>
              <a:t>で指定されたユーザ定義型であることを</a:t>
            </a:r>
            <a:r>
              <a:rPr kumimoji="1" lang="en-US" altLang="ja-JP" sz="1600" dirty="0" smtClean="0"/>
              <a:t>FDPS</a:t>
            </a:r>
            <a:r>
              <a:rPr kumimoji="1" lang="ja-JP" altLang="en-US" sz="1600" dirty="0" smtClean="0"/>
              <a:t>に教える。可能なキーワードは</a:t>
            </a:r>
            <a:r>
              <a:rPr kumimoji="1" lang="en-US" altLang="ja-JP" sz="1600" dirty="0" smtClean="0"/>
              <a:t>FP, EPI, EPJ, Force</a:t>
            </a:r>
            <a:r>
              <a:rPr kumimoji="1" lang="ja-JP" altLang="en-US" sz="1600" dirty="0" smtClean="0"/>
              <a:t>であり、それぞれ、</a:t>
            </a:r>
            <a:r>
              <a:rPr lang="en-US" altLang="ja-JP" sz="1600" dirty="0" err="1" smtClean="0"/>
              <a:t>FullParticle</a:t>
            </a:r>
            <a:r>
              <a:rPr lang="ja-JP" altLang="en-US" sz="1600" dirty="0" smtClean="0"/>
              <a:t>型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EssentialParticleI</a:t>
            </a:r>
            <a:r>
              <a:rPr lang="ja-JP" altLang="en-US" sz="1600" dirty="0" smtClean="0"/>
              <a:t>型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EssentialParticleJ</a:t>
            </a:r>
            <a:r>
              <a:rPr lang="ja-JP" altLang="en-US" sz="1600" dirty="0" smtClean="0"/>
              <a:t>型</a:t>
            </a:r>
            <a:r>
              <a:rPr lang="en-US" altLang="ja-JP" sz="1600" dirty="0" smtClean="0"/>
              <a:t>, Force</a:t>
            </a:r>
            <a:r>
              <a:rPr lang="ja-JP" altLang="en-US" sz="1600" dirty="0" smtClean="0"/>
              <a:t>型に対応する。詳細は仕様書</a:t>
            </a:r>
            <a:r>
              <a:rPr lang="en-US" altLang="ja-JP" sz="1600" dirty="0" err="1" smtClean="0"/>
              <a:t>doc_spec_ftn_ja.pdf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の第</a:t>
            </a:r>
            <a:r>
              <a:rPr lang="en-US" altLang="ja-JP" sz="1600" dirty="0" smtClean="0"/>
              <a:t>5.1.1.2.2</a:t>
            </a:r>
            <a:r>
              <a:rPr lang="ja-JP" altLang="en-US" sz="1600" dirty="0" smtClean="0"/>
              <a:t>節を参照。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2435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811238" y="2231851"/>
            <a:ext cx="5167531" cy="103888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811238" y="3640629"/>
            <a:ext cx="4921347" cy="12662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7041" y="252031"/>
            <a:ext cx="7543800" cy="1450757"/>
          </a:xfrm>
        </p:spPr>
        <p:txBody>
          <a:bodyPr/>
          <a:lstStyle/>
          <a:p>
            <a:r>
              <a:rPr kumimoji="1" lang="en-US" altLang="ja-JP" sz="5600" dirty="0" smtClean="0"/>
              <a:t>FDPS</a:t>
            </a:r>
            <a:r>
              <a:rPr kumimoji="1" lang="ja-JP" altLang="en-US" dirty="0" smtClean="0"/>
              <a:t>指示文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2800" dirty="0" smtClean="0"/>
              <a:t>(2)</a:t>
            </a:r>
            <a:r>
              <a:rPr lang="en-US" altLang="ja-JP" sz="2800" dirty="0"/>
              <a:t> </a:t>
            </a:r>
            <a:r>
              <a:rPr lang="ja-JP" altLang="en-US" sz="2800" dirty="0" smtClean="0"/>
              <a:t>必須物理量を指定する指示文</a:t>
            </a:r>
            <a:r>
              <a:rPr lang="en-US" altLang="ja-JP" sz="2800" dirty="0" smtClean="0"/>
              <a:t> 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指示文②</a:t>
            </a:r>
            <a:r>
              <a:rPr lang="en-US" altLang="ja-JP" sz="2000" dirty="0" smtClean="0"/>
              <a:t>)</a:t>
            </a:r>
            <a:endParaRPr kumimoji="1" lang="ja-JP" altLang="en-US" sz="200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2017/3/8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FDPS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7041" y="1784849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ja-JP" altLang="en-US" sz="2000" dirty="0" smtClean="0">
                <a:latin typeface="+mj-ea"/>
                <a:ea typeface="+mj-ea"/>
              </a:rPr>
              <a:t>書式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81576" y="2313912"/>
            <a:ext cx="4998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Monaco" charset="0"/>
                <a:ea typeface="Monaco" charset="0"/>
                <a:cs typeface="Monaco" charset="0"/>
              </a:rPr>
              <a:t>type, public, bind(c) :: </a:t>
            </a:r>
            <a:r>
              <a:rPr kumimoji="1" lang="en-US" altLang="ja-JP" sz="1600" i="1" dirty="0" err="1" smtClean="0">
                <a:latin typeface="Lucida Sans" charset="0"/>
                <a:ea typeface="Lucida Sans" charset="0"/>
                <a:cs typeface="Lucida Sans" charset="0"/>
              </a:rPr>
              <a:t>type_name</a:t>
            </a:r>
            <a:endParaRPr kumimoji="1" lang="en-US" altLang="ja-JP" sz="1600" i="1" dirty="0" smtClean="0">
              <a:latin typeface="Lucida Sans" charset="0"/>
              <a:ea typeface="Lucida Sans" charset="0"/>
              <a:cs typeface="Lucida Sans" charset="0"/>
            </a:endParaRP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ja-JP" sz="16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altLang="ja-JP" sz="1600" i="1" dirty="0" err="1" smtClean="0">
                <a:latin typeface="Lucida Sans" charset="0"/>
                <a:ea typeface="Lucida Sans" charset="0"/>
                <a:cs typeface="Lucida Sans" charset="0"/>
              </a:rPr>
              <a:t>data_type</a:t>
            </a:r>
            <a:r>
              <a:rPr lang="en-US" altLang="ja-JP" sz="1600" dirty="0" smtClean="0">
                <a:latin typeface="Monaco" charset="0"/>
                <a:ea typeface="Monaco" charset="0"/>
                <a:cs typeface="Monaco" charset="0"/>
              </a:rPr>
              <a:t> :: </a:t>
            </a:r>
            <a:r>
              <a:rPr lang="en-US" altLang="ja-JP" sz="1600" i="1" dirty="0" err="1" smtClean="0">
                <a:latin typeface="Lucida Sans" charset="0"/>
                <a:ea typeface="Lucida Sans" charset="0"/>
                <a:cs typeface="Lucida Sans" charset="0"/>
              </a:rPr>
              <a:t>mbr_name</a:t>
            </a:r>
            <a:r>
              <a:rPr lang="en-US" altLang="ja-JP" sz="1600" dirty="0" smtClean="0">
                <a:latin typeface="Monaco" charset="0"/>
                <a:ea typeface="Monaco" charset="0"/>
                <a:cs typeface="Monaco" charset="0"/>
              </a:rPr>
              <a:t> !$</a:t>
            </a:r>
            <a:r>
              <a:rPr lang="en-US" altLang="ja-JP" sz="1600" dirty="0" err="1" smtClean="0">
                <a:latin typeface="Monaco" charset="0"/>
                <a:ea typeface="Monaco" charset="0"/>
                <a:cs typeface="Monaco" charset="0"/>
              </a:rPr>
              <a:t>fdps</a:t>
            </a:r>
            <a:r>
              <a:rPr lang="en-US" altLang="ja-JP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ja-JP" sz="1600" i="1" dirty="0" smtClean="0">
                <a:latin typeface="Lucida Sans" charset="0"/>
                <a:ea typeface="Lucida Sans" charset="0"/>
                <a:cs typeface="Lucida Sans" charset="0"/>
              </a:rPr>
              <a:t>keyword</a:t>
            </a:r>
            <a:endParaRPr kumimoji="1" lang="en-US" altLang="ja-JP" sz="1600" i="1" dirty="0" smtClean="0">
              <a:latin typeface="Lucida Sans" charset="0"/>
              <a:ea typeface="Lucida Sans" charset="0"/>
              <a:cs typeface="Lucida Sans" charset="0"/>
            </a:endParaRPr>
          </a:p>
          <a:p>
            <a:r>
              <a:rPr lang="en-US" altLang="ja-JP" sz="1600" dirty="0" smtClean="0">
                <a:latin typeface="Monaco" charset="0"/>
                <a:ea typeface="Monaco" charset="0"/>
                <a:cs typeface="Monaco" charset="0"/>
              </a:rPr>
              <a:t>end type [</a:t>
            </a:r>
            <a:r>
              <a:rPr lang="en-US" altLang="ja-JP" sz="1600" i="1" dirty="0" err="1" smtClean="0">
                <a:latin typeface="Lucida Sans" charset="0"/>
                <a:ea typeface="Lucida Sans" charset="0"/>
                <a:cs typeface="Lucida Sans" charset="0"/>
              </a:rPr>
              <a:t>type_name</a:t>
            </a:r>
            <a:r>
              <a:rPr lang="en-US" altLang="ja-JP" sz="1600" dirty="0" smtClean="0">
                <a:latin typeface="Monaco" charset="0"/>
                <a:ea typeface="Monaco" charset="0"/>
                <a:cs typeface="Monaco" charset="0"/>
              </a:rPr>
              <a:t>]</a:t>
            </a:r>
            <a:endParaRPr kumimoji="1" lang="ja-JP" alt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11238" y="3317817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/>
              <a:t>或いは</a:t>
            </a:r>
            <a:endParaRPr kumimoji="1" lang="ja-JP" altLang="en-US" sz="140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81576" y="3738058"/>
            <a:ext cx="43813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Monaco" charset="0"/>
                <a:ea typeface="Monaco" charset="0"/>
                <a:cs typeface="Monaco" charset="0"/>
              </a:rPr>
              <a:t>type, public, bind(c) :: </a:t>
            </a:r>
            <a:r>
              <a:rPr kumimoji="1" lang="en-US" altLang="ja-JP" sz="1600" i="1" dirty="0" err="1" smtClean="0">
                <a:latin typeface="Lucida Sans" charset="0"/>
                <a:ea typeface="Lucida Sans" charset="0"/>
                <a:cs typeface="Lucida Sans" charset="0"/>
              </a:rPr>
              <a:t>type_name</a:t>
            </a:r>
            <a:endParaRPr kumimoji="1" lang="en-US" altLang="ja-JP" sz="1600" i="1" dirty="0" smtClean="0">
              <a:latin typeface="Lucida Sans" charset="0"/>
              <a:ea typeface="Lucida Sans" charset="0"/>
              <a:cs typeface="Lucida Sans" charset="0"/>
            </a:endParaRP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ja-JP" sz="1600" dirty="0" smtClean="0">
                <a:latin typeface="Monaco" charset="0"/>
                <a:ea typeface="Monaco" charset="0"/>
                <a:cs typeface="Monaco" charset="0"/>
              </a:rPr>
              <a:t>  !$</a:t>
            </a:r>
            <a:r>
              <a:rPr lang="en-US" altLang="ja-JP" sz="1600" dirty="0" err="1" smtClean="0">
                <a:latin typeface="Monaco" charset="0"/>
                <a:ea typeface="Monaco" charset="0"/>
                <a:cs typeface="Monaco" charset="0"/>
              </a:rPr>
              <a:t>fdps</a:t>
            </a:r>
            <a:r>
              <a:rPr lang="en-US" altLang="ja-JP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ja-JP" sz="1600" i="1" dirty="0" smtClean="0">
                <a:latin typeface="Lucida Sans" charset="0"/>
                <a:ea typeface="Lucida Sans" charset="0"/>
                <a:cs typeface="Lucida Sans" charset="0"/>
              </a:rPr>
              <a:t>keyword</a:t>
            </a:r>
          </a:p>
          <a:p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ja-JP" sz="16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kumimoji="1" lang="en-US" altLang="ja-JP" sz="1600" i="1" dirty="0" err="1" smtClean="0">
                <a:latin typeface="Lucida Sans" charset="0"/>
                <a:ea typeface="Lucida Sans" charset="0"/>
                <a:cs typeface="Lucida Sans" charset="0"/>
              </a:rPr>
              <a:t>data_type</a:t>
            </a:r>
            <a:r>
              <a:rPr kumimoji="1" lang="en-US" altLang="ja-JP" sz="1600" dirty="0" smtClean="0">
                <a:latin typeface="Monaco" charset="0"/>
                <a:ea typeface="Monaco" charset="0"/>
                <a:cs typeface="Monaco" charset="0"/>
              </a:rPr>
              <a:t> :: </a:t>
            </a:r>
            <a:r>
              <a:rPr kumimoji="1" lang="en-US" altLang="ja-JP" sz="1600" i="1" dirty="0" err="1" smtClean="0">
                <a:latin typeface="Lucida Sans" charset="0"/>
                <a:ea typeface="Lucida Sans" charset="0"/>
                <a:cs typeface="Lucida Sans" charset="0"/>
              </a:rPr>
              <a:t>mbr_name</a:t>
            </a:r>
            <a:r>
              <a:rPr kumimoji="1" lang="en-US" altLang="ja-JP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r>
              <a:rPr lang="en-US" altLang="ja-JP" sz="1600" dirty="0" smtClean="0">
                <a:latin typeface="Monaco" charset="0"/>
                <a:ea typeface="Monaco" charset="0"/>
                <a:cs typeface="Monaco" charset="0"/>
              </a:rPr>
              <a:t>end type [</a:t>
            </a:r>
            <a:r>
              <a:rPr lang="en-US" altLang="ja-JP" sz="1600" i="1" dirty="0" err="1" smtClean="0">
                <a:latin typeface="Lucida Sans" charset="0"/>
                <a:ea typeface="Lucida Sans" charset="0"/>
                <a:cs typeface="Lucida Sans" charset="0"/>
              </a:rPr>
              <a:t>type_name</a:t>
            </a:r>
            <a:r>
              <a:rPr lang="en-US" altLang="ja-JP" sz="1600" dirty="0" smtClean="0">
                <a:latin typeface="Monaco" charset="0"/>
                <a:ea typeface="Monaco" charset="0"/>
                <a:cs typeface="Monaco" charset="0"/>
              </a:rPr>
              <a:t>]</a:t>
            </a:r>
            <a:endParaRPr kumimoji="1" lang="ja-JP" alt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7041" y="4943286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ja-JP" altLang="en-US" sz="2000" dirty="0" smtClean="0">
                <a:latin typeface="+mj-ea"/>
                <a:ea typeface="+mj-ea"/>
              </a:rPr>
              <a:t>機能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11239" y="5284781"/>
            <a:ext cx="8074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派生データ型</a:t>
            </a:r>
            <a:r>
              <a:rPr lang="en-US" altLang="ja-JP" sz="1600" dirty="0" smtClean="0"/>
              <a:t> </a:t>
            </a:r>
            <a:r>
              <a:rPr lang="en-US" altLang="ja-JP" sz="1600" i="1" dirty="0" err="1" smtClean="0">
                <a:latin typeface="Lucida Sans" charset="0"/>
                <a:ea typeface="Lucida Sans" charset="0"/>
                <a:cs typeface="Lucida Sans" charset="0"/>
              </a:rPr>
              <a:t>type_name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のメンバ変数</a:t>
            </a:r>
            <a:r>
              <a:rPr lang="en-US" altLang="ja-JP" sz="1600" dirty="0" smtClean="0"/>
              <a:t> </a:t>
            </a:r>
            <a:r>
              <a:rPr lang="en-US" altLang="ja-JP" sz="1600" i="1" dirty="0" err="1" smtClean="0">
                <a:latin typeface="Lucida Sans" charset="0"/>
                <a:ea typeface="Lucida Sans" charset="0"/>
                <a:cs typeface="Lucida Sans" charset="0"/>
              </a:rPr>
              <a:t>mbr_name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が</a:t>
            </a:r>
            <a:r>
              <a:rPr lang="en-US" altLang="ja-JP" sz="1600" dirty="0" smtClean="0"/>
              <a:t> </a:t>
            </a:r>
            <a:r>
              <a:rPr lang="en-US" altLang="ja-JP" sz="1600" i="1" dirty="0" smtClean="0">
                <a:latin typeface="Lucida Sans" charset="0"/>
                <a:ea typeface="Lucida Sans" charset="0"/>
                <a:cs typeface="Lucida Sans" charset="0"/>
              </a:rPr>
              <a:t>keyword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で指定された必須物理量であることを</a:t>
            </a:r>
            <a:r>
              <a:rPr lang="en-US" altLang="ja-JP" sz="1600" dirty="0" smtClean="0"/>
              <a:t>FDPS</a:t>
            </a:r>
            <a:r>
              <a:rPr lang="ja-JP" altLang="en-US" sz="1600" dirty="0" smtClean="0"/>
              <a:t>に教える。可能なキーワードは、</a:t>
            </a:r>
            <a:r>
              <a:rPr lang="en-US" altLang="ja-JP" sz="1600" dirty="0" smtClean="0"/>
              <a:t>charge, position, velocity, </a:t>
            </a:r>
            <a:r>
              <a:rPr lang="en-US" altLang="ja-JP" sz="1600" dirty="0" err="1" smtClean="0"/>
              <a:t>rsearch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であり、それぞれ、粒子の電荷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質量</a:t>
            </a:r>
            <a:r>
              <a:rPr lang="en-US" altLang="ja-JP" sz="1600" dirty="0" smtClean="0"/>
              <a:t>), </a:t>
            </a:r>
            <a:r>
              <a:rPr lang="ja-JP" altLang="en-US" sz="1600" dirty="0" smtClean="0"/>
              <a:t>位置</a:t>
            </a:r>
            <a:r>
              <a:rPr lang="en-US" altLang="ja-JP" sz="1600" dirty="0" smtClean="0"/>
              <a:t>, </a:t>
            </a:r>
            <a:r>
              <a:rPr lang="ja-JP" altLang="en-US" sz="1600" dirty="0" smtClean="0"/>
              <a:t>速度</a:t>
            </a:r>
            <a:r>
              <a:rPr lang="en-US" altLang="ja-JP" sz="1600" dirty="0" smtClean="0"/>
              <a:t>, </a:t>
            </a:r>
            <a:r>
              <a:rPr lang="ja-JP" altLang="en-US" sz="1600" dirty="0" smtClean="0"/>
              <a:t>探索半径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相互作用半径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に対応している。詳細は仕様書の第</a:t>
            </a:r>
            <a:r>
              <a:rPr lang="en-US" altLang="ja-JP" sz="1600" dirty="0" smtClean="0"/>
              <a:t>5.1.1.2.2</a:t>
            </a:r>
            <a:r>
              <a:rPr lang="ja-JP" altLang="en-US" sz="1600" dirty="0" smtClean="0"/>
              <a:t>節を参照のこと。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79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384341" y="2628273"/>
            <a:ext cx="8548644" cy="9734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5815" y="251918"/>
            <a:ext cx="7956452" cy="1450757"/>
          </a:xfrm>
        </p:spPr>
        <p:txBody>
          <a:bodyPr/>
          <a:lstStyle/>
          <a:p>
            <a:r>
              <a:rPr kumimoji="1" lang="en-US" altLang="ja-JP" sz="5600" dirty="0" smtClean="0"/>
              <a:t>FDPS</a:t>
            </a:r>
            <a:r>
              <a:rPr kumimoji="1" lang="ja-JP" altLang="en-US" dirty="0" smtClean="0"/>
              <a:t>指示文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2800" dirty="0" smtClean="0"/>
              <a:t>(3) </a:t>
            </a:r>
            <a:r>
              <a:rPr lang="ja-JP" altLang="en-US" sz="2800" dirty="0" smtClean="0"/>
              <a:t>各ユーザ定義型に固有の指示文</a:t>
            </a:r>
            <a:r>
              <a:rPr lang="en-US" altLang="ja-JP" sz="2800" dirty="0" smtClean="0"/>
              <a:t> 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指示文③</a:t>
            </a:r>
            <a:r>
              <a:rPr lang="en-US" altLang="ja-JP" sz="2000" dirty="0" smtClean="0"/>
              <a:t>)</a:t>
            </a:r>
            <a:endParaRPr kumimoji="1" lang="ja-JP" altLang="en-US" sz="200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2017/3/8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FDPS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1353" y="1737844"/>
            <a:ext cx="2217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p"/>
            </a:pPr>
            <a:r>
              <a:rPr kumimoji="1" lang="en-US" altLang="ja-JP" sz="2400" dirty="0" err="1" smtClean="0"/>
              <a:t>FullParticle</a:t>
            </a:r>
            <a:r>
              <a:rPr kumimoji="1" lang="ja-JP" altLang="en-US" sz="2400" dirty="0" smtClean="0"/>
              <a:t>型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7787" y="2663442"/>
            <a:ext cx="8377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Monaco" charset="0"/>
                <a:ea typeface="Monaco" charset="0"/>
                <a:cs typeface="Monaco" charset="0"/>
              </a:rPr>
              <a:t>type, public, bind(c) :: FP</a:t>
            </a: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ja-JP" sz="1600" dirty="0" smtClean="0">
                <a:latin typeface="Monaco" charset="0"/>
                <a:ea typeface="Monaco" charset="0"/>
                <a:cs typeface="Monaco" charset="0"/>
              </a:rPr>
              <a:t>  !$</a:t>
            </a:r>
            <a:r>
              <a:rPr lang="en-US" altLang="ja-JP" sz="1600" dirty="0" err="1" smtClean="0">
                <a:latin typeface="Monaco" charset="0"/>
                <a:ea typeface="Monaco" charset="0"/>
                <a:cs typeface="Monaco" charset="0"/>
              </a:rPr>
              <a:t>fdps</a:t>
            </a:r>
            <a:r>
              <a:rPr lang="en-US" altLang="ja-JP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ja-JP" sz="1600" dirty="0" err="1" smtClean="0">
                <a:latin typeface="Monaco" charset="0"/>
                <a:ea typeface="Monaco" charset="0"/>
                <a:cs typeface="Monaco" charset="0"/>
              </a:rPr>
              <a:t>copyFromForce</a:t>
            </a:r>
            <a:r>
              <a:rPr lang="en-US" altLang="ja-JP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ja-JP" sz="1600" i="1" dirty="0" smtClean="0">
                <a:latin typeface="Lucida Sans" charset="0"/>
                <a:ea typeface="Lucida Sans" charset="0"/>
                <a:cs typeface="Lucida Sans" charset="0"/>
              </a:rPr>
              <a:t>force</a:t>
            </a:r>
            <a:r>
              <a:rPr lang="en-US" altLang="ja-JP" sz="1600" dirty="0" smtClean="0">
                <a:latin typeface="Monaco" charset="0"/>
                <a:ea typeface="Monaco" charset="0"/>
                <a:cs typeface="Monaco" charset="0"/>
              </a:rPr>
              <a:t> (</a:t>
            </a:r>
            <a:r>
              <a:rPr lang="en-US" altLang="ja-JP" sz="1600" i="1" dirty="0" err="1" smtClean="0">
                <a:latin typeface="Lucida Sans" charset="0"/>
                <a:ea typeface="Lucida Sans" charset="0"/>
                <a:cs typeface="Lucida Sans" charset="0"/>
              </a:rPr>
              <a:t>src_mbr</a:t>
            </a:r>
            <a:r>
              <a:rPr lang="en-US" altLang="ja-JP" sz="1600" dirty="0" err="1" smtClean="0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altLang="ja-JP" sz="1600" i="1" dirty="0" err="1" smtClean="0">
                <a:latin typeface="Lucida Sans" charset="0"/>
                <a:ea typeface="Lucida Sans" charset="0"/>
                <a:cs typeface="Lucida Sans" charset="0"/>
              </a:rPr>
              <a:t>dst_mbr</a:t>
            </a:r>
            <a:r>
              <a:rPr lang="en-US" altLang="ja-JP" sz="1600" dirty="0" smtClean="0">
                <a:latin typeface="Monaco" charset="0"/>
                <a:ea typeface="Monaco" charset="0"/>
                <a:cs typeface="Monaco" charset="0"/>
              </a:rPr>
              <a:t>) (</a:t>
            </a:r>
            <a:r>
              <a:rPr lang="en-US" altLang="ja-JP" sz="1600" i="1" dirty="0" err="1" smtClean="0">
                <a:latin typeface="Lucida Sans" charset="0"/>
                <a:ea typeface="Lucida Sans" charset="0"/>
                <a:cs typeface="Lucida Sans" charset="0"/>
              </a:rPr>
              <a:t>src_mbr</a:t>
            </a:r>
            <a:r>
              <a:rPr lang="en-US" altLang="ja-JP" sz="1600" dirty="0" err="1" smtClean="0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altLang="ja-JP" sz="1600" i="1" dirty="0" err="1" smtClean="0">
                <a:latin typeface="Lucida Sans" charset="0"/>
                <a:ea typeface="Lucida Sans" charset="0"/>
                <a:cs typeface="Lucida Sans" charset="0"/>
              </a:rPr>
              <a:t>dst_mbr</a:t>
            </a:r>
            <a:r>
              <a:rPr lang="en-US" altLang="ja-JP" sz="1600" dirty="0" smtClean="0">
                <a:latin typeface="Monaco" charset="0"/>
                <a:ea typeface="Monaco" charset="0"/>
                <a:cs typeface="Monaco" charset="0"/>
              </a:rPr>
              <a:t>) ...</a:t>
            </a:r>
            <a:endParaRPr kumimoji="1" lang="en-US" altLang="ja-JP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altLang="ja-JP" sz="1600" dirty="0" smtClean="0">
                <a:latin typeface="Monaco" charset="0"/>
                <a:ea typeface="Monaco" charset="0"/>
                <a:cs typeface="Monaco" charset="0"/>
              </a:rPr>
              <a:t>end type FP</a:t>
            </a:r>
            <a:endParaRPr kumimoji="1" lang="ja-JP" alt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9877" y="2141114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ja-JP" altLang="en-US" sz="2000" dirty="0" smtClean="0">
                <a:latin typeface="+mj-ea"/>
                <a:ea typeface="+mj-ea"/>
              </a:rPr>
              <a:t>書式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9876" y="3688785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ja-JP" altLang="en-US" sz="2000" dirty="0" smtClean="0">
                <a:latin typeface="+mj-ea"/>
                <a:ea typeface="+mj-ea"/>
              </a:rPr>
              <a:t>機能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5815" y="4091121"/>
            <a:ext cx="8522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相互作用計算後に</a:t>
            </a:r>
            <a:r>
              <a:rPr kumimoji="1" lang="en-US" altLang="ja-JP" sz="1600" dirty="0" smtClean="0"/>
              <a:t> Force</a:t>
            </a:r>
            <a:r>
              <a:rPr kumimoji="1" lang="ja-JP" altLang="en-US" sz="1600" dirty="0" smtClean="0"/>
              <a:t>型</a:t>
            </a:r>
            <a:r>
              <a:rPr lang="ja-JP" altLang="en-US" sz="1600" dirty="0" smtClean="0"/>
              <a:t>に対応する派生データ型</a:t>
            </a:r>
            <a:r>
              <a:rPr lang="en-US" altLang="ja-JP" sz="1600" dirty="0" smtClean="0"/>
              <a:t> </a:t>
            </a:r>
            <a:r>
              <a:rPr lang="en-US" altLang="ja-JP" sz="1600" i="1" dirty="0" smtClean="0">
                <a:latin typeface="Lucida Sans" charset="0"/>
                <a:ea typeface="Lucida Sans" charset="0"/>
                <a:cs typeface="Lucida Sans" charset="0"/>
              </a:rPr>
              <a:t>force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から、</a:t>
            </a:r>
            <a:r>
              <a:rPr lang="en-US" altLang="ja-JP" sz="1600" dirty="0" err="1" smtClean="0"/>
              <a:t>FullParticle</a:t>
            </a:r>
            <a:r>
              <a:rPr lang="ja-JP" altLang="en-US" sz="1600" dirty="0" smtClean="0"/>
              <a:t>型</a:t>
            </a:r>
            <a:r>
              <a:rPr lang="en-US" altLang="ja-JP" sz="1600" dirty="0" smtClean="0"/>
              <a:t> FP </a:t>
            </a:r>
            <a:r>
              <a:rPr lang="ja-JP" altLang="en-US" sz="1600" dirty="0" smtClean="0"/>
              <a:t>にデータ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相互作用計算の結果</a:t>
            </a:r>
            <a:r>
              <a:rPr lang="en-US" altLang="ja-JP" sz="1200" dirty="0" smtClean="0"/>
              <a:t>)</a:t>
            </a:r>
            <a:r>
              <a:rPr lang="ja-JP" altLang="en-US" sz="1600" dirty="0" smtClean="0"/>
              <a:t>を</a:t>
            </a:r>
            <a:r>
              <a:rPr lang="ja-JP" altLang="en-US" sz="1600" smtClean="0"/>
              <a:t>コピー</a:t>
            </a:r>
            <a:r>
              <a:rPr lang="ja-JP" altLang="en-US" sz="1600" smtClean="0"/>
              <a:t>する方法を</a:t>
            </a:r>
            <a:r>
              <a:rPr lang="ja-JP" altLang="en-US" sz="1600" dirty="0" smtClean="0"/>
              <a:t>指定する。</a:t>
            </a:r>
            <a:r>
              <a:rPr lang="en-US" altLang="ja-JP" sz="1600" i="1" dirty="0" err="1" smtClean="0">
                <a:latin typeface="Lucida Sans" charset="0"/>
                <a:ea typeface="Lucida Sans" charset="0"/>
                <a:cs typeface="Lucida Sans" charset="0"/>
              </a:rPr>
              <a:t>src_mbr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が</a:t>
            </a:r>
            <a:r>
              <a:rPr lang="en-US" altLang="ja-JP" sz="1600" dirty="0" smtClean="0"/>
              <a:t>Force</a:t>
            </a:r>
            <a:r>
              <a:rPr lang="ja-JP" altLang="en-US" sz="1600" dirty="0" smtClean="0"/>
              <a:t>型のメンバ変数で、</a:t>
            </a:r>
            <a:r>
              <a:rPr lang="en-US" altLang="ja-JP" sz="1600" i="1" dirty="0" err="1" smtClean="0">
                <a:latin typeface="Lucida Sans" charset="0"/>
                <a:ea typeface="Lucida Sans" charset="0"/>
                <a:cs typeface="Lucida Sans" charset="0"/>
              </a:rPr>
              <a:t>dst_mbr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が</a:t>
            </a:r>
            <a:r>
              <a:rPr lang="en-US" altLang="ja-JP" sz="1600" dirty="0" err="1" smtClean="0"/>
              <a:t>FullParticle</a:t>
            </a:r>
            <a:r>
              <a:rPr lang="ja-JP" altLang="en-US" sz="1600" dirty="0" smtClean="0"/>
              <a:t>型のメンバ変数である。詳細は仕様書の第</a:t>
            </a:r>
            <a:r>
              <a:rPr lang="en-US" altLang="ja-JP" sz="1600" dirty="0" smtClean="0"/>
              <a:t>5.1.2.1</a:t>
            </a:r>
            <a:r>
              <a:rPr lang="ja-JP" altLang="en-US" sz="1600" dirty="0" smtClean="0"/>
              <a:t>節を参照のこと。</a:t>
            </a:r>
            <a:endParaRPr lang="en-US" altLang="ja-JP" sz="1600" dirty="0" smtClean="0"/>
          </a:p>
          <a:p>
            <a:endParaRPr kumimoji="1" lang="en-US" altLang="ja-JP" sz="1600" dirty="0"/>
          </a:p>
          <a:p>
            <a:r>
              <a:rPr lang="ja-JP" altLang="en-US" sz="1600" dirty="0" smtClean="0"/>
              <a:t>なお、拡張機能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Particle Mesh </a:t>
            </a:r>
            <a:r>
              <a:rPr lang="ja-JP" altLang="en-US" sz="1600" dirty="0" smtClean="0"/>
              <a:t>を使用する場合には、別な指示文も必要になるが、割愛する。詳細は、仕様書の第</a:t>
            </a:r>
            <a:r>
              <a:rPr lang="en-US" altLang="ja-JP" sz="1600" dirty="0" smtClean="0"/>
              <a:t>5.1.2.2</a:t>
            </a:r>
            <a:r>
              <a:rPr lang="ja-JP" altLang="en-US" sz="1600" dirty="0" smtClean="0"/>
              <a:t>節を参照のこと。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4910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/>
          <p:cNvSpPr/>
          <p:nvPr/>
        </p:nvSpPr>
        <p:spPr>
          <a:xfrm>
            <a:off x="316523" y="4676969"/>
            <a:ext cx="4677510" cy="9679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316523" y="1028727"/>
            <a:ext cx="8206154" cy="92104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2017/3/8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FDPS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0676" y="155229"/>
            <a:ext cx="5526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p"/>
            </a:pPr>
            <a:r>
              <a:rPr lang="en-US" altLang="ja-JP" sz="2400" dirty="0" err="1" smtClean="0"/>
              <a:t>EssentialParticleI</a:t>
            </a:r>
            <a:r>
              <a:rPr kumimoji="1" lang="ja-JP" altLang="en-US" sz="2400" dirty="0" smtClean="0"/>
              <a:t>型</a:t>
            </a:r>
            <a:r>
              <a:rPr kumimoji="1" lang="en-US" altLang="ja-JP" sz="2400" dirty="0" smtClean="0"/>
              <a:t>, </a:t>
            </a:r>
            <a:r>
              <a:rPr kumimoji="1" lang="en-US" altLang="ja-JP" sz="2400" dirty="0" err="1" smtClean="0"/>
              <a:t>EssentialParticleJ</a:t>
            </a:r>
            <a:r>
              <a:rPr kumimoji="1" lang="ja-JP" altLang="en-US" sz="2400" dirty="0" smtClean="0"/>
              <a:t>型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4122" y="570002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ja-JP" altLang="en-US" sz="2000" dirty="0" smtClean="0">
                <a:latin typeface="+mj-ea"/>
                <a:ea typeface="+mj-ea"/>
              </a:rPr>
              <a:t>書式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1748" y="1083603"/>
            <a:ext cx="7960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Monaco" charset="0"/>
                <a:ea typeface="Monaco" charset="0"/>
                <a:cs typeface="Monaco" charset="0"/>
              </a:rPr>
              <a:t>type, public, bind(c) :: EPI</a:t>
            </a: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ja-JP" sz="1600" dirty="0" smtClean="0">
                <a:latin typeface="Monaco" charset="0"/>
                <a:ea typeface="Monaco" charset="0"/>
                <a:cs typeface="Monaco" charset="0"/>
              </a:rPr>
              <a:t>  !$</a:t>
            </a:r>
            <a:r>
              <a:rPr lang="en-US" altLang="ja-JP" sz="1600" dirty="0" err="1" smtClean="0">
                <a:latin typeface="Monaco" charset="0"/>
                <a:ea typeface="Monaco" charset="0"/>
                <a:cs typeface="Monaco" charset="0"/>
              </a:rPr>
              <a:t>fdps</a:t>
            </a:r>
            <a:r>
              <a:rPr lang="en-US" altLang="ja-JP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ja-JP" sz="1600" dirty="0" err="1" smtClean="0">
                <a:latin typeface="Monaco" charset="0"/>
                <a:ea typeface="Monaco" charset="0"/>
                <a:cs typeface="Monaco" charset="0"/>
              </a:rPr>
              <a:t>copyFromFP</a:t>
            </a:r>
            <a:r>
              <a:rPr lang="en-US" altLang="ja-JP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ja-JP" sz="1600" i="1" dirty="0" err="1" smtClean="0">
                <a:latin typeface="Lucida Sans" charset="0"/>
                <a:ea typeface="Lucida Sans" charset="0"/>
                <a:cs typeface="Lucida Sans" charset="0"/>
              </a:rPr>
              <a:t>fp</a:t>
            </a:r>
            <a:r>
              <a:rPr lang="en-US" altLang="ja-JP" sz="1600" dirty="0" smtClean="0">
                <a:latin typeface="Monaco" charset="0"/>
                <a:ea typeface="Monaco" charset="0"/>
                <a:cs typeface="Monaco" charset="0"/>
              </a:rPr>
              <a:t> (</a:t>
            </a:r>
            <a:r>
              <a:rPr lang="en-US" altLang="ja-JP" sz="1600" i="1" dirty="0" err="1" smtClean="0">
                <a:latin typeface="Lucida Sans" charset="0"/>
                <a:ea typeface="Lucida Sans" charset="0"/>
                <a:cs typeface="Lucida Sans" charset="0"/>
              </a:rPr>
              <a:t>src_mbr</a:t>
            </a:r>
            <a:r>
              <a:rPr lang="en-US" altLang="ja-JP" sz="1600" dirty="0" err="1" smtClean="0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altLang="ja-JP" sz="1600" i="1" dirty="0" err="1" smtClean="0">
                <a:latin typeface="Lucida Sans" charset="0"/>
                <a:ea typeface="Lucida Sans" charset="0"/>
                <a:cs typeface="Lucida Sans" charset="0"/>
              </a:rPr>
              <a:t>dst_mbr</a:t>
            </a:r>
            <a:r>
              <a:rPr lang="en-US" altLang="ja-JP" sz="1600" dirty="0" smtClean="0">
                <a:latin typeface="Monaco" charset="0"/>
                <a:ea typeface="Monaco" charset="0"/>
                <a:cs typeface="Monaco" charset="0"/>
              </a:rPr>
              <a:t>) (</a:t>
            </a:r>
            <a:r>
              <a:rPr lang="en-US" altLang="ja-JP" sz="1600" i="1" dirty="0" err="1" smtClean="0">
                <a:latin typeface="Lucida Sans" charset="0"/>
                <a:ea typeface="Lucida Sans" charset="0"/>
                <a:cs typeface="Lucida Sans" charset="0"/>
              </a:rPr>
              <a:t>src_mbr</a:t>
            </a:r>
            <a:r>
              <a:rPr lang="en-US" altLang="ja-JP" sz="1600" dirty="0" err="1" smtClean="0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altLang="ja-JP" sz="1600" i="1" dirty="0" err="1" smtClean="0">
                <a:latin typeface="Lucida Sans" charset="0"/>
                <a:ea typeface="Lucida Sans" charset="0"/>
                <a:cs typeface="Lucida Sans" charset="0"/>
              </a:rPr>
              <a:t>dst_mbr</a:t>
            </a:r>
            <a:r>
              <a:rPr lang="en-US" altLang="ja-JP" sz="1600" dirty="0" smtClean="0">
                <a:latin typeface="Monaco" charset="0"/>
                <a:ea typeface="Monaco" charset="0"/>
                <a:cs typeface="Monaco" charset="0"/>
              </a:rPr>
              <a:t>) ...</a:t>
            </a:r>
            <a:endParaRPr kumimoji="1" lang="en-US" altLang="ja-JP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altLang="ja-JP" sz="1600" dirty="0" smtClean="0">
                <a:latin typeface="Monaco" charset="0"/>
                <a:ea typeface="Monaco" charset="0"/>
                <a:cs typeface="Monaco" charset="0"/>
              </a:rPr>
              <a:t>end type EPI</a:t>
            </a:r>
            <a:endParaRPr kumimoji="1" lang="ja-JP" alt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4121" y="2004645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ja-JP" altLang="en-US" sz="2000" dirty="0" smtClean="0">
                <a:latin typeface="+mj-ea"/>
                <a:ea typeface="+mj-ea"/>
              </a:rPr>
              <a:t>機能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31748" y="2404755"/>
            <a:ext cx="8348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FullParticle</a:t>
            </a:r>
            <a:r>
              <a:rPr kumimoji="1" lang="ja-JP" altLang="en-US" sz="1600" dirty="0" smtClean="0"/>
              <a:t>型</a:t>
            </a:r>
            <a:r>
              <a:rPr kumimoji="1" lang="en-US" altLang="ja-JP" sz="1600" dirty="0" smtClean="0"/>
              <a:t> </a:t>
            </a:r>
            <a:r>
              <a:rPr kumimoji="1" lang="en-US" altLang="ja-JP" sz="1600" i="1" dirty="0" err="1" smtClean="0">
                <a:latin typeface="Lucida Sans" charset="0"/>
                <a:ea typeface="Lucida Sans" charset="0"/>
                <a:cs typeface="Lucida Sans" charset="0"/>
              </a:rPr>
              <a:t>fp</a:t>
            </a:r>
            <a:r>
              <a:rPr kumimoji="1" lang="en-US" altLang="ja-JP" sz="1600" dirty="0" smtClean="0"/>
              <a:t> </a:t>
            </a:r>
            <a:r>
              <a:rPr kumimoji="1" lang="ja-JP" altLang="en-US" sz="1600" dirty="0" smtClean="0"/>
              <a:t>から</a:t>
            </a:r>
            <a:r>
              <a:rPr kumimoji="1" lang="en-US" altLang="ja-JP" sz="1600" dirty="0" err="1" smtClean="0"/>
              <a:t>EssentialParticle</a:t>
            </a:r>
            <a:r>
              <a:rPr kumimoji="1" lang="en-US" altLang="ja-JP" sz="1600" dirty="0" smtClean="0"/>
              <a:t>?</a:t>
            </a:r>
            <a:r>
              <a:rPr kumimoji="1" lang="ja-JP" altLang="en-US" sz="1600" dirty="0" smtClean="0"/>
              <a:t>型</a:t>
            </a:r>
            <a:r>
              <a:rPr kumimoji="1" lang="en-US" altLang="ja-JP" sz="1600" dirty="0" smtClean="0"/>
              <a:t>(?=I, J)</a:t>
            </a:r>
            <a:r>
              <a:rPr kumimoji="1" lang="ja-JP" altLang="en-US" sz="1600" dirty="0" smtClean="0"/>
              <a:t>にデータをコピーする方法を指定する。</a:t>
            </a:r>
            <a:r>
              <a:rPr kumimoji="1" lang="en-US" altLang="ja-JP" sz="1600" i="1" dirty="0" err="1" smtClean="0">
                <a:latin typeface="Lucida Sans" charset="0"/>
                <a:ea typeface="Lucida Sans" charset="0"/>
                <a:cs typeface="Lucida Sans" charset="0"/>
              </a:rPr>
              <a:t>src_mbr</a:t>
            </a:r>
            <a:r>
              <a:rPr kumimoji="1" lang="en-US" altLang="ja-JP" sz="1600" dirty="0" smtClean="0"/>
              <a:t> </a:t>
            </a:r>
            <a:r>
              <a:rPr kumimoji="1" lang="ja-JP" altLang="en-US" sz="1600" dirty="0" smtClean="0"/>
              <a:t>は</a:t>
            </a:r>
            <a:r>
              <a:rPr kumimoji="1" lang="en-US" altLang="ja-JP" sz="1600" dirty="0" err="1" smtClean="0"/>
              <a:t>FullParticle</a:t>
            </a:r>
            <a:r>
              <a:rPr kumimoji="1" lang="ja-JP" altLang="en-US" sz="1600" dirty="0" smtClean="0"/>
              <a:t>型のメンバ変数で、</a:t>
            </a:r>
            <a:r>
              <a:rPr kumimoji="1" lang="en-US" altLang="ja-JP" sz="1600" i="1" dirty="0" err="1" smtClean="0">
                <a:latin typeface="Lucida Sans" charset="0"/>
                <a:ea typeface="Lucida Sans" charset="0"/>
                <a:cs typeface="Lucida Sans" charset="0"/>
              </a:rPr>
              <a:t>dst_mbr</a:t>
            </a:r>
            <a:r>
              <a:rPr kumimoji="1" lang="en-US" altLang="ja-JP" sz="1600" dirty="0" smtClean="0"/>
              <a:t> </a:t>
            </a:r>
            <a:r>
              <a:rPr kumimoji="1" lang="ja-JP" altLang="en-US" sz="1600" dirty="0" smtClean="0"/>
              <a:t>が</a:t>
            </a:r>
            <a:r>
              <a:rPr kumimoji="1" lang="en-US" altLang="ja-JP" sz="1600" dirty="0" err="1" smtClean="0"/>
              <a:t>EssentialParticle</a:t>
            </a:r>
            <a:r>
              <a:rPr kumimoji="1" lang="en-US" altLang="ja-JP" sz="1600" dirty="0" smtClean="0"/>
              <a:t>?</a:t>
            </a:r>
            <a:r>
              <a:rPr kumimoji="1" lang="ja-JP" altLang="en-US" sz="1600" dirty="0" smtClean="0"/>
              <a:t>型</a:t>
            </a:r>
            <a:r>
              <a:rPr kumimoji="1" lang="en-US" altLang="ja-JP" sz="1600" dirty="0" smtClean="0"/>
              <a:t>(?=I,J)</a:t>
            </a:r>
            <a:r>
              <a:rPr kumimoji="1" lang="ja-JP" altLang="en-US" sz="1600" dirty="0" smtClean="0"/>
              <a:t>のメンバ変数である。詳細は、仕様書の第</a:t>
            </a:r>
            <a:r>
              <a:rPr kumimoji="1" lang="en-US" altLang="ja-JP" sz="1600" dirty="0" smtClean="0"/>
              <a:t>5.1.3.1</a:t>
            </a:r>
            <a:r>
              <a:rPr kumimoji="1" lang="ja-JP" altLang="en-US" sz="1600" dirty="0" smtClean="0"/>
              <a:t>節を参照のこと。</a:t>
            </a:r>
            <a:endParaRPr kumimoji="1"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40675" y="3379263"/>
            <a:ext cx="1524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p"/>
            </a:pPr>
            <a:r>
              <a:rPr lang="en-US" altLang="ja-JP" sz="2400" dirty="0" smtClean="0"/>
              <a:t>Force</a:t>
            </a:r>
            <a:r>
              <a:rPr lang="ja-JP" altLang="en-US" sz="2400" dirty="0" smtClean="0"/>
              <a:t>型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4121" y="4276859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ja-JP" altLang="en-US" sz="2000" dirty="0" smtClean="0">
                <a:latin typeface="+mj-ea"/>
                <a:ea typeface="+mj-ea"/>
              </a:rPr>
              <a:t>書式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16523" y="3782499"/>
            <a:ext cx="8569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Force</a:t>
            </a:r>
            <a:r>
              <a:rPr kumimoji="1" lang="ja-JP" altLang="en-US" sz="1400" dirty="0" smtClean="0"/>
              <a:t>型に固有の必須指示文は複数の書式をサポートしているが、ここではサンプルコードで使用されているものを紹介する。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6807" y="4753188"/>
            <a:ext cx="44807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onaco" charset="0"/>
                <a:ea typeface="Monaco" charset="0"/>
                <a:cs typeface="Monaco" charset="0"/>
              </a:rPr>
              <a:t>type, public, bind(c) :: Force</a:t>
            </a:r>
          </a:p>
          <a:p>
            <a:r>
              <a:rPr lang="en-US" altLang="ja-JP" sz="1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ja-JP" sz="1400" dirty="0" smtClean="0">
                <a:latin typeface="Monaco" charset="0"/>
                <a:ea typeface="Monaco" charset="0"/>
                <a:cs typeface="Monaco" charset="0"/>
              </a:rPr>
              <a:t>  !$</a:t>
            </a:r>
            <a:r>
              <a:rPr lang="en-US" altLang="ja-JP" sz="1400" dirty="0" err="1" smtClean="0">
                <a:latin typeface="Monaco" charset="0"/>
                <a:ea typeface="Monaco" charset="0"/>
                <a:cs typeface="Monaco" charset="0"/>
              </a:rPr>
              <a:t>fdps</a:t>
            </a:r>
            <a:r>
              <a:rPr lang="en-US" altLang="ja-JP" sz="1400" dirty="0" smtClean="0">
                <a:latin typeface="Monaco" charset="0"/>
                <a:ea typeface="Monaco" charset="0"/>
                <a:cs typeface="Monaco" charset="0"/>
              </a:rPr>
              <a:t> clear [</a:t>
            </a:r>
            <a:r>
              <a:rPr lang="en-US" altLang="ja-JP" sz="1400" i="1" dirty="0" err="1" smtClean="0">
                <a:latin typeface="Lucida Sans" charset="0"/>
                <a:ea typeface="Lucida Sans" charset="0"/>
                <a:cs typeface="Lucida Sans" charset="0"/>
              </a:rPr>
              <a:t>mbr</a:t>
            </a:r>
            <a:r>
              <a:rPr lang="en-US" altLang="ja-JP" sz="1400" dirty="0" smtClean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altLang="ja-JP" sz="1400" i="1" dirty="0" err="1" smtClean="0">
                <a:latin typeface="Lucida Sans" charset="0"/>
                <a:ea typeface="Lucida Sans" charset="0"/>
                <a:cs typeface="Lucida Sans" charset="0"/>
              </a:rPr>
              <a:t>val</a:t>
            </a:r>
            <a:r>
              <a:rPr lang="en-US" altLang="ja-JP" sz="1400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altLang="ja-JP" sz="1400" i="1" dirty="0" err="1" smtClean="0">
                <a:latin typeface="Lucida Sans" charset="0"/>
                <a:ea typeface="Lucida Sans" charset="0"/>
                <a:cs typeface="Lucida Sans" charset="0"/>
              </a:rPr>
              <a:t>mbr</a:t>
            </a:r>
            <a:r>
              <a:rPr lang="en-US" altLang="ja-JP" sz="1400" dirty="0" smtClean="0">
                <a:latin typeface="Monaco" charset="0"/>
                <a:ea typeface="Monaco" charset="0"/>
                <a:cs typeface="Monaco" charset="0"/>
              </a:rPr>
              <a:t>=keep, ...]</a:t>
            </a:r>
            <a:endParaRPr kumimoji="1" lang="en-US" altLang="ja-JP" sz="14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altLang="ja-JP" sz="1400" dirty="0" smtClean="0">
                <a:latin typeface="Monaco" charset="0"/>
                <a:ea typeface="Monaco" charset="0"/>
                <a:cs typeface="Monaco" charset="0"/>
              </a:rPr>
              <a:t>end type Force</a:t>
            </a:r>
            <a:endParaRPr kumimoji="1" lang="ja-JP" altLang="en-US" sz="1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134970" y="4275971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ja-JP" altLang="en-US" sz="2000" dirty="0" smtClean="0">
                <a:latin typeface="+mj-ea"/>
                <a:ea typeface="+mj-ea"/>
              </a:rPr>
              <a:t>機能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16062" y="4659404"/>
            <a:ext cx="3587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相互</a:t>
            </a:r>
            <a:r>
              <a:rPr lang="ja-JP" altLang="en-US" sz="1600" dirty="0"/>
              <a:t>作用の計算結果を初期化する方法を指示</a:t>
            </a:r>
            <a:r>
              <a:rPr lang="ja-JP" altLang="en-US" sz="1600" dirty="0" smtClean="0"/>
              <a:t>する。メンバ変数</a:t>
            </a:r>
            <a:r>
              <a:rPr lang="en-US" altLang="ja-JP" sz="1600" dirty="0" smtClean="0"/>
              <a:t> </a:t>
            </a:r>
            <a:r>
              <a:rPr lang="en-US" altLang="ja-JP" sz="1600" i="1" dirty="0" err="1" smtClean="0">
                <a:latin typeface="Lucida Sans" charset="0"/>
                <a:ea typeface="Lucida Sans" charset="0"/>
                <a:cs typeface="Lucida Sans" charset="0"/>
              </a:rPr>
              <a:t>mbr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の値を</a:t>
            </a:r>
            <a:r>
              <a:rPr lang="en-US" altLang="ja-JP" sz="1600" dirty="0" smtClean="0"/>
              <a:t> </a:t>
            </a:r>
            <a:r>
              <a:rPr lang="en-US" altLang="ja-JP" sz="1600" i="1" dirty="0" err="1" smtClean="0">
                <a:latin typeface="Lucida Sans" charset="0"/>
                <a:ea typeface="Lucida Sans" charset="0"/>
                <a:cs typeface="Lucida Sans" charset="0"/>
              </a:rPr>
              <a:t>val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に初期化する。もしメンバ変数の値を変更したくない場合にはキーワード</a:t>
            </a:r>
            <a:r>
              <a:rPr lang="en-US" altLang="ja-JP" sz="1600" dirty="0" smtClean="0"/>
              <a:t> keep </a:t>
            </a:r>
            <a:r>
              <a:rPr lang="ja-JP" altLang="en-US" sz="1600" dirty="0" smtClean="0"/>
              <a:t>を指定する。詳細は仕様書の第</a:t>
            </a:r>
            <a:r>
              <a:rPr lang="en-US" altLang="ja-JP" sz="1600" dirty="0" smtClean="0"/>
              <a:t>5.1.5.1</a:t>
            </a:r>
            <a:r>
              <a:rPr lang="ja-JP" altLang="en-US" sz="1600" dirty="0" smtClean="0"/>
              <a:t>節を参照のこと。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22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サンプルコード</a:t>
            </a:r>
            <a:r>
              <a:rPr lang="en-US" altLang="ja-JP" dirty="0" smtClean="0"/>
              <a:t> 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en-US" altLang="ja-JP" sz="2200" dirty="0" smtClean="0"/>
              <a:t> </a:t>
            </a:r>
            <a:r>
              <a:rPr lang="ja-JP" altLang="en-US" sz="2200" dirty="0" smtClean="0"/>
              <a:t>付属するサンプルコード</a:t>
            </a:r>
            <a:endParaRPr lang="en-US" altLang="ja-JP" sz="2200" dirty="0" smtClean="0"/>
          </a:p>
          <a:p>
            <a:pPr>
              <a:buFont typeface="Wingdings" charset="2"/>
              <a:buChar char="l"/>
            </a:pPr>
            <a:endParaRPr kumimoji="1" lang="en-US" altLang="ja-JP" sz="2200" dirty="0"/>
          </a:p>
          <a:p>
            <a:pPr>
              <a:buFont typeface="Wingdings" charset="2"/>
              <a:buChar char="l"/>
            </a:pPr>
            <a:endParaRPr kumimoji="1" lang="en-US" altLang="ja-JP" sz="2200" dirty="0"/>
          </a:p>
          <a:p>
            <a:pPr>
              <a:buFont typeface="Wingdings" charset="2"/>
              <a:buChar char="l"/>
            </a:pPr>
            <a:r>
              <a:rPr lang="en-US" altLang="ja-JP" sz="2200" dirty="0" smtClean="0"/>
              <a:t> </a:t>
            </a:r>
            <a:r>
              <a:rPr lang="ja-JP" altLang="en-US" sz="2200" dirty="0" smtClean="0"/>
              <a:t>本スライドでは、重力</a:t>
            </a:r>
            <a:r>
              <a:rPr lang="en-US" altLang="ja-JP" sz="2200" i="1" dirty="0" smtClean="0"/>
              <a:t>N</a:t>
            </a:r>
            <a:r>
              <a:rPr lang="ja-JP" altLang="en-US" sz="2200" dirty="0" smtClean="0"/>
              <a:t>体計算コードを取り上げて解説する</a:t>
            </a:r>
            <a:r>
              <a:rPr lang="en-US" altLang="ja-JP" sz="2200" dirty="0" smtClean="0"/>
              <a:t>.</a:t>
            </a:r>
          </a:p>
          <a:p>
            <a:pPr lvl="1">
              <a:buFont typeface="Arial" charset="0"/>
              <a:buChar char="•"/>
            </a:pPr>
            <a:r>
              <a:rPr kumimoji="1" lang="ja-JP" altLang="en-US" sz="2200" dirty="0" smtClean="0"/>
              <a:t>計算するのは</a:t>
            </a:r>
            <a:r>
              <a:rPr lang="en-US" altLang="ja-JP" sz="2200" dirty="0" smtClean="0"/>
              <a:t>cold collapse</a:t>
            </a:r>
            <a:r>
              <a:rPr lang="ja-JP" altLang="en-US" sz="2200" dirty="0" smtClean="0"/>
              <a:t>問題</a:t>
            </a:r>
            <a:r>
              <a:rPr lang="en-US" altLang="ja-JP" sz="2200" dirty="0" smtClean="0"/>
              <a:t>.</a:t>
            </a:r>
          </a:p>
          <a:p>
            <a:pPr lvl="1">
              <a:buFont typeface="Arial" charset="0"/>
              <a:buChar char="•"/>
            </a:pPr>
            <a:r>
              <a:rPr lang="ja-JP" altLang="en-US" sz="2200" dirty="0" smtClean="0"/>
              <a:t>初期</a:t>
            </a:r>
            <a:r>
              <a:rPr lang="ja-JP" altLang="en-US" sz="2200" dirty="0"/>
              <a:t>条件はその場で生成</a:t>
            </a:r>
            <a:r>
              <a:rPr lang="en-US" altLang="ja-JP" sz="2200" dirty="0"/>
              <a:t> (</a:t>
            </a:r>
            <a:r>
              <a:rPr lang="ja-JP" altLang="en-US" sz="2200" dirty="0"/>
              <a:t>ファイル読み込みではない</a:t>
            </a:r>
            <a:r>
              <a:rPr lang="en-US" altLang="ja-JP" sz="2200" dirty="0" smtClean="0"/>
              <a:t>).</a:t>
            </a:r>
            <a:endParaRPr kumimoji="1" lang="en-US" altLang="ja-JP" sz="2200" dirty="0" smtClean="0"/>
          </a:p>
          <a:p>
            <a:pPr lvl="1">
              <a:buFont typeface="Arial" charset="0"/>
              <a:buChar char="•"/>
            </a:pPr>
            <a:r>
              <a:rPr kumimoji="1" lang="ja-JP" altLang="en-US" sz="2200" dirty="0" smtClean="0"/>
              <a:t>時間積分法は</a:t>
            </a:r>
            <a:r>
              <a:rPr lang="en-US" altLang="ja-JP" sz="2200" dirty="0" smtClean="0"/>
              <a:t>leap-frog</a:t>
            </a:r>
            <a:r>
              <a:rPr lang="ja-JP" altLang="en-US" sz="2200" dirty="0" smtClean="0"/>
              <a:t>法</a:t>
            </a:r>
            <a:r>
              <a:rPr lang="en-US" altLang="ja-JP" sz="2200" dirty="0" smtClean="0"/>
              <a:t>.</a:t>
            </a:r>
            <a:endParaRPr kumimoji="1" lang="en-US" altLang="ja-JP" sz="2200" dirty="0" smtClean="0"/>
          </a:p>
          <a:p>
            <a:pPr lvl="1">
              <a:buFont typeface="Arial" charset="0"/>
              <a:buChar char="•"/>
            </a:pPr>
            <a:r>
              <a:rPr lang="ja-JP" altLang="en-US" sz="2200" dirty="0" smtClean="0"/>
              <a:t>ファイル構成</a:t>
            </a:r>
            <a:r>
              <a:rPr lang="en-US" altLang="ja-JP" sz="2200" dirty="0" smtClean="0"/>
              <a:t> 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中身は、後で詳しく説明</a:t>
            </a:r>
            <a:r>
              <a:rPr lang="en-US" altLang="ja-JP" sz="1600" dirty="0" smtClean="0"/>
              <a:t>)</a:t>
            </a:r>
            <a:endParaRPr kumimoji="1" lang="ja-JP" altLang="en-US" sz="16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FDPS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30216" y="5107579"/>
            <a:ext cx="21813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0" dirty="0" smtClean="0"/>
              <a:t>user_defined.F90</a:t>
            </a:r>
          </a:p>
          <a:p>
            <a:r>
              <a:rPr kumimoji="1" lang="en-US" altLang="ja-JP" sz="2200" dirty="0" smtClean="0"/>
              <a:t>f_main.F90</a:t>
            </a:r>
          </a:p>
          <a:p>
            <a:r>
              <a:rPr lang="en-US" altLang="ja-JP" sz="2200" dirty="0" err="1" smtClean="0"/>
              <a:t>Makefile</a:t>
            </a:r>
            <a:endParaRPr kumimoji="1" lang="ja-JP" altLang="en-US" sz="2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67009" y="2192215"/>
            <a:ext cx="66345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ja-JP" altLang="en-US" sz="2200" dirty="0"/>
              <a:t>重力</a:t>
            </a:r>
            <a:r>
              <a:rPr kumimoji="1" lang="en-US" altLang="ja-JP" sz="2200" i="1" dirty="0" smtClean="0"/>
              <a:t>N</a:t>
            </a:r>
            <a:r>
              <a:rPr kumimoji="1" lang="ja-JP" altLang="en-US" sz="2200" dirty="0" smtClean="0"/>
              <a:t>体計算コード</a:t>
            </a:r>
            <a:endParaRPr kumimoji="1" lang="en-US" altLang="ja-JP" sz="2200" dirty="0" smtClean="0"/>
          </a:p>
          <a:p>
            <a:pPr marL="342900" indent="-342900">
              <a:buFont typeface="Arial" charset="0"/>
              <a:buChar char="•"/>
            </a:pPr>
            <a:r>
              <a:rPr lang="ja-JP" altLang="en-US" sz="2200" dirty="0" smtClean="0"/>
              <a:t>流体計算コード</a:t>
            </a:r>
            <a:r>
              <a:rPr lang="en-US" altLang="ja-JP" sz="2200" dirty="0" smtClean="0"/>
              <a:t> (Smoothed Particle Hydrodynamics)</a:t>
            </a:r>
            <a:endParaRPr kumimoji="1" lang="ja-JP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7529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サンプルコード</a:t>
            </a:r>
            <a:r>
              <a:rPr kumimoji="1" lang="en-US" altLang="ja-JP" dirty="0" smtClean="0"/>
              <a:t> 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en-US" altLang="ja-JP" sz="2200" dirty="0" smtClean="0"/>
              <a:t> </a:t>
            </a:r>
            <a:r>
              <a:rPr kumimoji="1" lang="ja-JP" altLang="en-US" sz="2200" dirty="0" smtClean="0"/>
              <a:t>ユーザが書くべきもの</a:t>
            </a:r>
            <a:endParaRPr kumimoji="1" lang="en-US" altLang="ja-JP" sz="2200" dirty="0" smtClean="0"/>
          </a:p>
          <a:p>
            <a:pPr>
              <a:buFont typeface="Wingdings" charset="2"/>
              <a:buChar char="l"/>
            </a:pPr>
            <a:endParaRPr lang="en-US" altLang="ja-JP" sz="2200" dirty="0"/>
          </a:p>
          <a:p>
            <a:pPr>
              <a:buFont typeface="Wingdings" charset="2"/>
              <a:buChar char="l"/>
            </a:pPr>
            <a:endParaRPr kumimoji="1" lang="en-US" altLang="ja-JP" sz="2200" dirty="0" smtClean="0"/>
          </a:p>
          <a:p>
            <a:pPr>
              <a:buFont typeface="Wingdings" charset="2"/>
              <a:buChar char="l"/>
            </a:pPr>
            <a:endParaRPr lang="en-US" altLang="ja-JP" sz="2200" dirty="0"/>
          </a:p>
          <a:p>
            <a:pPr>
              <a:buFont typeface="Wingdings" charset="2"/>
              <a:buChar char="l"/>
            </a:pPr>
            <a:endParaRPr kumimoji="1" lang="en-US" altLang="ja-JP" sz="2200" dirty="0" smtClean="0"/>
          </a:p>
          <a:p>
            <a:pPr>
              <a:buFont typeface="Wingdings" charset="2"/>
              <a:buChar char="l"/>
            </a:pPr>
            <a:r>
              <a:rPr lang="en-US" altLang="ja-JP" sz="2200" dirty="0"/>
              <a:t> </a:t>
            </a:r>
            <a:r>
              <a:rPr lang="ja-JP" altLang="en-US" sz="2200" dirty="0" smtClean="0"/>
              <a:t>ユーザがすべきこと</a:t>
            </a:r>
            <a:endParaRPr kumimoji="1" lang="ja-JP" altLang="en-US" sz="2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FDPS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95825" y="2251853"/>
            <a:ext cx="397576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 sz="2200" dirty="0"/>
              <a:t>FDPS</a:t>
            </a:r>
            <a:r>
              <a:rPr lang="ja-JP" altLang="en-US" sz="2200" dirty="0"/>
              <a:t>指示</a:t>
            </a:r>
            <a:r>
              <a:rPr lang="ja-JP" altLang="en-US" sz="2200" dirty="0" smtClean="0"/>
              <a:t>文付きの</a:t>
            </a:r>
            <a:r>
              <a:rPr kumimoji="1" lang="ja-JP" altLang="en-US" sz="2200" dirty="0" smtClean="0"/>
              <a:t>粒子クラス</a:t>
            </a:r>
            <a:endParaRPr kumimoji="1" lang="en-US" altLang="ja-JP" sz="2200" dirty="0" smtClean="0"/>
          </a:p>
          <a:p>
            <a:pPr marL="285750" indent="-285750">
              <a:buFont typeface="Arial" charset="0"/>
              <a:buChar char="•"/>
            </a:pPr>
            <a:r>
              <a:rPr lang="ja-JP" altLang="en-US" sz="2200" dirty="0" smtClean="0"/>
              <a:t>相互作用関数</a:t>
            </a:r>
            <a:endParaRPr lang="en-US" altLang="ja-JP" sz="2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ja-JP" altLang="en-US" sz="2200" dirty="0" smtClean="0"/>
              <a:t>初期条件生成ルーチン</a:t>
            </a:r>
            <a:endParaRPr kumimoji="1" lang="en-US" altLang="ja-JP" sz="2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ja-JP" altLang="en-US" sz="2200" dirty="0" smtClean="0"/>
              <a:t>時間積分ルーチン</a:t>
            </a:r>
            <a:endParaRPr kumimoji="1" lang="en-US" altLang="ja-JP" sz="22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ja-JP" sz="2200" dirty="0" smtClean="0"/>
              <a:t>I/O</a:t>
            </a:r>
            <a:r>
              <a:rPr lang="ja-JP" altLang="en-US" sz="2200" dirty="0" smtClean="0"/>
              <a:t>ルーチン</a:t>
            </a:r>
            <a:endParaRPr kumimoji="1" lang="en-US" altLang="ja-JP" sz="22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146431" y="2413073"/>
            <a:ext cx="21813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 smtClean="0"/>
              <a:t>user_defined.F90</a:t>
            </a:r>
            <a:endParaRPr kumimoji="1" lang="ja-JP" altLang="en-US" sz="2200" dirty="0"/>
          </a:p>
        </p:txBody>
      </p:sp>
      <p:sp>
        <p:nvSpPr>
          <p:cNvPr id="9" name="右中かっこ 8"/>
          <p:cNvSpPr/>
          <p:nvPr/>
        </p:nvSpPr>
        <p:spPr>
          <a:xfrm>
            <a:off x="5024701" y="2414953"/>
            <a:ext cx="121730" cy="44547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中かっこ 9"/>
          <p:cNvSpPr/>
          <p:nvPr/>
        </p:nvSpPr>
        <p:spPr>
          <a:xfrm>
            <a:off x="4290646" y="3012831"/>
            <a:ext cx="164123" cy="84458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00438" y="3244334"/>
            <a:ext cx="14702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 smtClean="0"/>
              <a:t>f_main.F90</a:t>
            </a:r>
            <a:endParaRPr kumimoji="1" lang="ja-JP" altLang="en-US" sz="2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95826" y="4618392"/>
            <a:ext cx="7731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ja-JP" altLang="en-US" sz="2200" dirty="0" smtClean="0"/>
              <a:t>付属の</a:t>
            </a:r>
            <a:r>
              <a:rPr kumimoji="1" lang="en-US" altLang="ja-JP" sz="2200" dirty="0" smtClean="0"/>
              <a:t>Python</a:t>
            </a:r>
            <a:r>
              <a:rPr kumimoji="1" lang="ja-JP" altLang="en-US" sz="2200" dirty="0" smtClean="0"/>
              <a:t>スクリプトを使用して、</a:t>
            </a:r>
            <a:r>
              <a:rPr kumimoji="1" lang="en-US" altLang="ja-JP" sz="2200" dirty="0" smtClean="0"/>
              <a:t>Fortran </a:t>
            </a:r>
            <a:r>
              <a:rPr kumimoji="1" lang="ja-JP" altLang="en-US" sz="2200" dirty="0" smtClean="0"/>
              <a:t>インターフェースを生成</a:t>
            </a:r>
            <a:endParaRPr kumimoji="1" lang="ja-JP" altLang="en-US" sz="2200" dirty="0"/>
          </a:p>
        </p:txBody>
      </p:sp>
      <p:sp>
        <p:nvSpPr>
          <p:cNvPr id="13" name="曲折矢印 12"/>
          <p:cNvSpPr/>
          <p:nvPr/>
        </p:nvSpPr>
        <p:spPr>
          <a:xfrm rot="16200000">
            <a:off x="1626970" y="5387832"/>
            <a:ext cx="246184" cy="24618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73155" y="5442057"/>
            <a:ext cx="5447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サンプルコード付属の</a:t>
            </a:r>
            <a:r>
              <a:rPr lang="en-US" altLang="ja-JP" dirty="0" err="1" smtClean="0"/>
              <a:t>Makefile</a:t>
            </a:r>
            <a:r>
              <a:rPr lang="ja-JP" altLang="en-US" dirty="0" smtClean="0"/>
              <a:t>では、これを自動で行う</a:t>
            </a:r>
            <a:r>
              <a:rPr lang="en-US" altLang="ja-JP" dirty="0" smtClean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95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user_defined.F90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FDPS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0303" y="2276839"/>
            <a:ext cx="7355041" cy="3600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module</a:t>
            </a:r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 smtClean="0">
                <a:solidFill>
                  <a:srgbClr val="000000"/>
                </a:solidFill>
                <a:latin typeface="Menlo-Regular" charset="0"/>
              </a:rPr>
              <a:t>user_defined_types</a:t>
            </a:r>
            <a:endParaRPr lang="en-US" altLang="ja-JP" sz="12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use</a:t>
            </a:r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intrinsic</a:t>
            </a:r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 smtClean="0">
                <a:solidFill>
                  <a:srgbClr val="000000"/>
                </a:solidFill>
                <a:latin typeface="Menlo-Regular" charset="0"/>
              </a:rPr>
              <a:t>iso_c_binding</a:t>
            </a:r>
            <a:endParaRPr lang="en-US" altLang="ja-JP" sz="12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use</a:t>
            </a:r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 smtClean="0">
                <a:solidFill>
                  <a:srgbClr val="000000"/>
                </a:solidFill>
                <a:latin typeface="Menlo-Regular" charset="0"/>
              </a:rPr>
              <a:t>fdps_vector</a:t>
            </a:r>
            <a:endParaRPr lang="en-US" altLang="ja-JP" sz="12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use</a:t>
            </a:r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 smtClean="0">
                <a:solidFill>
                  <a:srgbClr val="000000"/>
                </a:solidFill>
                <a:latin typeface="Menlo-Regular" charset="0"/>
              </a:rPr>
              <a:t>fdps_super_particle</a:t>
            </a:r>
            <a:endParaRPr lang="en-US" altLang="ja-JP" sz="12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implicit</a:t>
            </a:r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none</a:t>
            </a:r>
            <a:endParaRPr lang="en-US" altLang="ja-JP" sz="1200" dirty="0" smtClean="0">
              <a:solidFill>
                <a:srgbClr val="000000"/>
              </a:solidFill>
              <a:latin typeface="Menlo-Regular" charset="0"/>
            </a:endParaRPr>
          </a:p>
          <a:p>
            <a:endParaRPr lang="en-US" altLang="ja-JP" sz="12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!**** Full particle type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public</a:t>
            </a:r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, bind(c) :: </a:t>
            </a:r>
            <a:r>
              <a:rPr lang="en-US" altLang="ja-JP" sz="1200" dirty="0" err="1" smtClean="0">
                <a:solidFill>
                  <a:srgbClr val="000000"/>
                </a:solidFill>
                <a:latin typeface="Menlo-Regular" charset="0"/>
              </a:rPr>
              <a:t>full_particle</a:t>
            </a:r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!$</a:t>
            </a:r>
            <a:r>
              <a:rPr lang="en-US" altLang="ja-JP" sz="1200" dirty="0" err="1" smtClean="0">
                <a:solidFill>
                  <a:srgbClr val="007400"/>
                </a:solidFill>
                <a:latin typeface="Menlo-Regular" charset="0"/>
              </a:rPr>
              <a:t>fdps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altLang="ja-JP" sz="1200" dirty="0" err="1" smtClean="0">
                <a:solidFill>
                  <a:srgbClr val="007400"/>
                </a:solidFill>
                <a:latin typeface="Menlo-Regular" charset="0"/>
              </a:rPr>
              <a:t>FP,EPI,EPJ,Force</a:t>
            </a:r>
            <a:endParaRPr lang="en-US" altLang="ja-JP" sz="1200" dirty="0" smtClean="0">
              <a:solidFill>
                <a:srgbClr val="007400"/>
              </a:solidFill>
              <a:latin typeface="Menlo-Regular" charset="0"/>
            </a:endParaRPr>
          </a:p>
          <a:p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!$</a:t>
            </a:r>
            <a:r>
              <a:rPr lang="en-US" altLang="ja-JP" sz="1200" dirty="0" err="1" smtClean="0">
                <a:solidFill>
                  <a:srgbClr val="007400"/>
                </a:solidFill>
                <a:latin typeface="Menlo-Regular" charset="0"/>
              </a:rPr>
              <a:t>fdps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altLang="ja-JP" sz="1200" dirty="0" err="1" smtClean="0">
                <a:solidFill>
                  <a:srgbClr val="007400"/>
                </a:solidFill>
                <a:latin typeface="Menlo-Regular" charset="0"/>
              </a:rPr>
              <a:t>copyFromForce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altLang="ja-JP" sz="1200" dirty="0" err="1" smtClean="0">
                <a:solidFill>
                  <a:srgbClr val="007400"/>
                </a:solidFill>
                <a:latin typeface="Menlo-Regular" charset="0"/>
              </a:rPr>
              <a:t>full_particle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 (</a:t>
            </a:r>
            <a:r>
              <a:rPr lang="en-US" altLang="ja-JP" sz="1200" dirty="0" err="1" smtClean="0">
                <a:solidFill>
                  <a:srgbClr val="007400"/>
                </a:solidFill>
                <a:latin typeface="Menlo-Regular" charset="0"/>
              </a:rPr>
              <a:t>pot,pot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) (</a:t>
            </a:r>
            <a:r>
              <a:rPr lang="en-US" altLang="ja-JP" sz="1200" dirty="0" err="1" smtClean="0">
                <a:solidFill>
                  <a:srgbClr val="007400"/>
                </a:solidFill>
                <a:latin typeface="Menlo-Regular" charset="0"/>
              </a:rPr>
              <a:t>acc,acc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)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!$</a:t>
            </a:r>
            <a:r>
              <a:rPr lang="en-US" altLang="ja-JP" sz="1200" dirty="0" err="1" smtClean="0">
                <a:solidFill>
                  <a:srgbClr val="007400"/>
                </a:solidFill>
                <a:latin typeface="Menlo-Regular" charset="0"/>
              </a:rPr>
              <a:t>fdps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altLang="ja-JP" sz="1200" dirty="0" err="1" smtClean="0">
                <a:solidFill>
                  <a:srgbClr val="007400"/>
                </a:solidFill>
                <a:latin typeface="Menlo-Regular" charset="0"/>
              </a:rPr>
              <a:t>copyFromFP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altLang="ja-JP" sz="1200" dirty="0" err="1" smtClean="0">
                <a:solidFill>
                  <a:srgbClr val="007400"/>
                </a:solidFill>
                <a:latin typeface="Menlo-Regular" charset="0"/>
              </a:rPr>
              <a:t>full_particle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 (</a:t>
            </a:r>
            <a:r>
              <a:rPr lang="en-US" altLang="ja-JP" sz="1200" dirty="0" err="1" smtClean="0">
                <a:solidFill>
                  <a:srgbClr val="007400"/>
                </a:solidFill>
                <a:latin typeface="Menlo-Regular" charset="0"/>
              </a:rPr>
              <a:t>id,id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) (</a:t>
            </a:r>
            <a:r>
              <a:rPr lang="en-US" altLang="ja-JP" sz="1200" dirty="0" err="1" smtClean="0">
                <a:solidFill>
                  <a:srgbClr val="007400"/>
                </a:solidFill>
                <a:latin typeface="Menlo-Regular" charset="0"/>
              </a:rPr>
              <a:t>mass,mass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) (</a:t>
            </a:r>
            <a:r>
              <a:rPr lang="en-US" altLang="ja-JP" sz="1200" dirty="0" err="1" smtClean="0">
                <a:solidFill>
                  <a:srgbClr val="007400"/>
                </a:solidFill>
                <a:latin typeface="Menlo-Regular" charset="0"/>
              </a:rPr>
              <a:t>eps,eps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) (</a:t>
            </a:r>
            <a:r>
              <a:rPr lang="en-US" altLang="ja-JP" sz="1200" dirty="0" err="1" smtClean="0">
                <a:solidFill>
                  <a:srgbClr val="007400"/>
                </a:solidFill>
                <a:latin typeface="Menlo-Regular" charset="0"/>
              </a:rPr>
              <a:t>pos,pos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) 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!$</a:t>
            </a:r>
            <a:r>
              <a:rPr lang="en-US" altLang="ja-JP" sz="1200" dirty="0" err="1" smtClean="0">
                <a:solidFill>
                  <a:srgbClr val="007400"/>
                </a:solidFill>
                <a:latin typeface="Menlo-Regular" charset="0"/>
              </a:rPr>
              <a:t>fdps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 clear id=keep, mass=keep, eps=keep, </a:t>
            </a:r>
            <a:r>
              <a:rPr lang="en-US" altLang="ja-JP" sz="1200" dirty="0" err="1" smtClean="0">
                <a:solidFill>
                  <a:srgbClr val="007400"/>
                </a:solidFill>
                <a:latin typeface="Menlo-Regular" charset="0"/>
              </a:rPr>
              <a:t>pos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=keep, </a:t>
            </a:r>
            <a:r>
              <a:rPr lang="en-US" altLang="ja-JP" sz="1200" dirty="0" err="1" smtClean="0">
                <a:solidFill>
                  <a:srgbClr val="007400"/>
                </a:solidFill>
                <a:latin typeface="Menlo-Regular" charset="0"/>
              </a:rPr>
              <a:t>vel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=keep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(kind=</a:t>
            </a:r>
            <a:r>
              <a:rPr lang="en-US" altLang="ja-JP" sz="1200" dirty="0" err="1" smtClean="0">
                <a:solidFill>
                  <a:srgbClr val="000000"/>
                </a:solidFill>
                <a:latin typeface="Menlo-Regular" charset="0"/>
              </a:rPr>
              <a:t>c_long_long</a:t>
            </a:r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) :: id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real</a:t>
            </a:r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(kind=</a:t>
            </a:r>
            <a:r>
              <a:rPr lang="en-US" altLang="ja-JP" sz="1200" dirty="0" err="1" smtClean="0">
                <a:solidFill>
                  <a:srgbClr val="000000"/>
                </a:solidFill>
                <a:latin typeface="Menlo-Regular" charset="0"/>
              </a:rPr>
              <a:t>c_double</a:t>
            </a:r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)  mass 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!$</a:t>
            </a:r>
            <a:r>
              <a:rPr lang="en-US" altLang="ja-JP" sz="1200" dirty="0" err="1" smtClean="0">
                <a:solidFill>
                  <a:srgbClr val="007400"/>
                </a:solidFill>
                <a:latin typeface="Menlo-Regular" charset="0"/>
              </a:rPr>
              <a:t>fdps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 charge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real</a:t>
            </a:r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(kind=</a:t>
            </a:r>
            <a:r>
              <a:rPr lang="en-US" altLang="ja-JP" sz="1200" dirty="0" err="1" smtClean="0">
                <a:solidFill>
                  <a:srgbClr val="000000"/>
                </a:solidFill>
                <a:latin typeface="Menlo-Regular" charset="0"/>
              </a:rPr>
              <a:t>c_double</a:t>
            </a:r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) :: eps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(fdps_f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64</a:t>
            </a:r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vec) :: </a:t>
            </a:r>
            <a:r>
              <a:rPr lang="en-US" altLang="ja-JP" sz="1200" dirty="0" err="1" smtClean="0">
                <a:solidFill>
                  <a:srgbClr val="000000"/>
                </a:solidFill>
                <a:latin typeface="Menlo-Regular" charset="0"/>
              </a:rPr>
              <a:t>pos</a:t>
            </a:r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!$</a:t>
            </a:r>
            <a:r>
              <a:rPr lang="en-US" altLang="ja-JP" sz="1200" dirty="0" err="1" smtClean="0">
                <a:solidFill>
                  <a:srgbClr val="007400"/>
                </a:solidFill>
                <a:latin typeface="Menlo-Regular" charset="0"/>
              </a:rPr>
              <a:t>fdps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 position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(fdps_f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64</a:t>
            </a:r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vec) :: </a:t>
            </a:r>
            <a:r>
              <a:rPr lang="en-US" altLang="ja-JP" sz="1200" dirty="0" err="1" smtClean="0">
                <a:solidFill>
                  <a:srgbClr val="000000"/>
                </a:solidFill>
                <a:latin typeface="Menlo-Regular" charset="0"/>
              </a:rPr>
              <a:t>vel</a:t>
            </a:r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!$</a:t>
            </a:r>
            <a:r>
              <a:rPr lang="en-US" altLang="ja-JP" sz="1200" dirty="0" err="1" smtClean="0">
                <a:solidFill>
                  <a:srgbClr val="007400"/>
                </a:solidFill>
                <a:latin typeface="Menlo-Regular" charset="0"/>
              </a:rPr>
              <a:t>fdps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 velocity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real</a:t>
            </a:r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(kind=</a:t>
            </a:r>
            <a:r>
              <a:rPr lang="en-US" altLang="ja-JP" sz="1200" dirty="0" err="1" smtClean="0">
                <a:solidFill>
                  <a:srgbClr val="000000"/>
                </a:solidFill>
                <a:latin typeface="Menlo-Regular" charset="0"/>
              </a:rPr>
              <a:t>c_double</a:t>
            </a:r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) :: pot</a:t>
            </a:r>
          </a:p>
          <a:p>
            <a:r>
              <a:rPr lang="nl-NL" altLang="ja-JP" sz="1200" dirty="0" smtClean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200" dirty="0" smtClean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nl-NL" altLang="ja-JP" sz="1200" dirty="0" smtClean="0">
                <a:solidFill>
                  <a:srgbClr val="000000"/>
                </a:solidFill>
                <a:latin typeface="Menlo-Regular" charset="0"/>
              </a:rPr>
              <a:t>(fdps_f</a:t>
            </a:r>
            <a:r>
              <a:rPr lang="nl-NL" altLang="ja-JP" sz="1200" dirty="0" smtClean="0">
                <a:solidFill>
                  <a:srgbClr val="1C00CF"/>
                </a:solidFill>
                <a:latin typeface="Menlo-Regular" charset="0"/>
              </a:rPr>
              <a:t>64</a:t>
            </a:r>
            <a:r>
              <a:rPr lang="nl-NL" altLang="ja-JP" sz="1200" dirty="0" smtClean="0">
                <a:solidFill>
                  <a:srgbClr val="000000"/>
                </a:solidFill>
                <a:latin typeface="Menlo-Regular" charset="0"/>
              </a:rPr>
              <a:t>vec) :: </a:t>
            </a:r>
            <a:r>
              <a:rPr lang="nl-NL" altLang="ja-JP" sz="1200" dirty="0" err="1" smtClean="0">
                <a:solidFill>
                  <a:srgbClr val="000000"/>
                </a:solidFill>
                <a:latin typeface="Menlo-Regular" charset="0"/>
              </a:rPr>
              <a:t>acc</a:t>
            </a:r>
            <a:endParaRPr lang="nl-NL" altLang="ja-JP" sz="12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200" dirty="0" smtClean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nl-NL" altLang="ja-JP" sz="1200" dirty="0" smtClean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nl-NL" altLang="ja-JP" sz="12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nl-NL" altLang="ja-JP" sz="1200" dirty="0" smtClean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nl-NL" altLang="ja-JP" sz="12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nl-NL" altLang="ja-JP" sz="1200" dirty="0" err="1" smtClean="0">
                <a:solidFill>
                  <a:srgbClr val="000000"/>
                </a:solidFill>
                <a:latin typeface="Menlo-Regular" charset="0"/>
              </a:rPr>
              <a:t>full_particle</a:t>
            </a:r>
            <a:endParaRPr lang="ja-JP" altLang="en-US" sz="1200" dirty="0"/>
          </a:p>
        </p:txBody>
      </p:sp>
      <p:grpSp>
        <p:nvGrpSpPr>
          <p:cNvPr id="23" name="図形グループ 22"/>
          <p:cNvGrpSpPr/>
          <p:nvPr/>
        </p:nvGrpSpPr>
        <p:grpSpPr>
          <a:xfrm>
            <a:off x="83476" y="2445957"/>
            <a:ext cx="8459735" cy="307777"/>
            <a:chOff x="83476" y="2445957"/>
            <a:chExt cx="8459735" cy="307777"/>
          </a:xfrm>
        </p:grpSpPr>
        <p:sp>
          <p:nvSpPr>
            <p:cNvPr id="3" name="テキスト ボックス 2"/>
            <p:cNvSpPr txBox="1"/>
            <p:nvPr/>
          </p:nvSpPr>
          <p:spPr>
            <a:xfrm>
              <a:off x="3610707" y="2445957"/>
              <a:ext cx="4932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/>
                <a:t>①</a:t>
              </a:r>
              <a:r>
                <a:rPr lang="en-US" altLang="ja-JP" sz="1400" dirty="0" smtClean="0"/>
                <a:t> C</a:t>
              </a:r>
              <a:r>
                <a:rPr lang="ja-JP" altLang="en-US" sz="1400" dirty="0" smtClean="0"/>
                <a:t>言語との相互運用に必要なモジュール</a:t>
              </a:r>
              <a:r>
                <a:rPr lang="en-US" altLang="ja-JP" sz="1400" dirty="0" smtClean="0"/>
                <a:t> </a:t>
              </a:r>
              <a:r>
                <a:rPr lang="en-US" altLang="ja-JP" sz="1200" dirty="0" smtClean="0"/>
                <a:t>(Fortran 2003</a:t>
              </a:r>
              <a:r>
                <a:rPr lang="ja-JP" altLang="en-US" sz="1200" dirty="0" smtClean="0"/>
                <a:t>から導入</a:t>
              </a:r>
              <a:r>
                <a:rPr lang="en-US" altLang="ja-JP" sz="1200" dirty="0" smtClean="0"/>
                <a:t>)</a:t>
              </a:r>
              <a:endParaRPr kumimoji="1" lang="ja-JP" altLang="en-US" sz="1200" dirty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398584" y="2520459"/>
              <a:ext cx="3071447" cy="1800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83476" y="246401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図形グループ 23"/>
          <p:cNvGrpSpPr/>
          <p:nvPr/>
        </p:nvGrpSpPr>
        <p:grpSpPr>
          <a:xfrm>
            <a:off x="83476" y="2705849"/>
            <a:ext cx="8603663" cy="546666"/>
            <a:chOff x="83476" y="2705849"/>
            <a:chExt cx="8603663" cy="546666"/>
          </a:xfrm>
        </p:grpSpPr>
        <p:sp>
          <p:nvSpPr>
            <p:cNvPr id="13" name="角丸四角形 12"/>
            <p:cNvSpPr/>
            <p:nvPr/>
          </p:nvSpPr>
          <p:spPr>
            <a:xfrm>
              <a:off x="398584" y="2705849"/>
              <a:ext cx="2523755" cy="36559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83476" y="274517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634153" y="2729295"/>
              <a:ext cx="5052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 smtClean="0"/>
                <a:t>②</a:t>
              </a:r>
              <a:r>
                <a:rPr kumimoji="1" lang="en-US" altLang="ja-JP" sz="1400" dirty="0" smtClean="0"/>
                <a:t> </a:t>
              </a:r>
              <a:r>
                <a:rPr kumimoji="1" lang="ja-JP" altLang="en-US" sz="1400" dirty="0" smtClean="0"/>
                <a:t>ベクトル型と超粒子型が定義されたモジュール</a:t>
              </a:r>
              <a:r>
                <a:rPr kumimoji="1" lang="en-US" altLang="ja-JP" sz="1400" dirty="0" smtClean="0"/>
                <a:t> </a:t>
              </a:r>
              <a:r>
                <a:rPr kumimoji="1" lang="en-US" altLang="ja-JP" sz="1200" dirty="0" smtClean="0"/>
                <a:t>(FDPS</a:t>
              </a:r>
              <a:r>
                <a:rPr lang="ja-JP" altLang="en-US" sz="1200" dirty="0" smtClean="0"/>
                <a:t>から提供</a:t>
              </a:r>
              <a:r>
                <a:rPr kumimoji="1" lang="en-US" altLang="ja-JP" sz="1200" dirty="0" smtClean="0"/>
                <a:t>)</a:t>
              </a:r>
            </a:p>
            <a:p>
              <a:pPr marL="216000" lvl="1"/>
              <a:r>
                <a:rPr lang="ja-JP" altLang="en-US" sz="1400" dirty="0" smtClean="0"/>
                <a:t>これらは、粒子クラスと相互作用関数の定義に必要</a:t>
              </a:r>
              <a:r>
                <a:rPr lang="en-US" altLang="ja-JP" sz="1400" dirty="0" smtClean="0"/>
                <a:t>.</a:t>
              </a:r>
              <a:endParaRPr kumimoji="1" lang="en-US" altLang="ja-JP" sz="1400" dirty="0" smtClean="0"/>
            </a:p>
          </p:txBody>
        </p:sp>
      </p:grpSp>
      <p:grpSp>
        <p:nvGrpSpPr>
          <p:cNvPr id="25" name="図形グループ 24"/>
          <p:cNvGrpSpPr/>
          <p:nvPr/>
        </p:nvGrpSpPr>
        <p:grpSpPr>
          <a:xfrm>
            <a:off x="60030" y="3278302"/>
            <a:ext cx="9083970" cy="3001047"/>
            <a:chOff x="60030" y="3278302"/>
            <a:chExt cx="9083970" cy="3001047"/>
          </a:xfrm>
        </p:grpSpPr>
        <p:sp>
          <p:nvSpPr>
            <p:cNvPr id="17" name="角丸四角形 16"/>
            <p:cNvSpPr/>
            <p:nvPr/>
          </p:nvSpPr>
          <p:spPr>
            <a:xfrm>
              <a:off x="229307" y="3376243"/>
              <a:ext cx="7050724" cy="248985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60030" y="327830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>
                  <a:solidFill>
                    <a:srgbClr val="FF0000"/>
                  </a:solidFill>
                </a:rPr>
                <a:t>③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4526299" y="4463467"/>
              <a:ext cx="461770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③</a:t>
              </a:r>
              <a:r>
                <a:rPr kumimoji="1" lang="en-US" altLang="ja-JP" sz="1400" dirty="0" smtClean="0"/>
                <a:t> </a:t>
              </a:r>
              <a:r>
                <a:rPr kumimoji="1" lang="ja-JP" altLang="en-US" sz="1400" dirty="0" smtClean="0"/>
                <a:t>粒子クラスの定義</a:t>
              </a:r>
              <a:endParaRPr kumimoji="1" lang="en-US" altLang="ja-JP" sz="1400" dirty="0" smtClean="0"/>
            </a:p>
            <a:p>
              <a:pPr marL="285750" indent="-285750">
                <a:buFont typeface="Wingdings" charset="2"/>
                <a:buChar char="Ø"/>
              </a:pPr>
              <a:r>
                <a:rPr lang="en-US" altLang="ja-JP" sz="1400" dirty="0" smtClean="0"/>
                <a:t>C</a:t>
              </a:r>
              <a:r>
                <a:rPr lang="ja-JP" altLang="en-US" sz="1400" dirty="0" smtClean="0"/>
                <a:t>言語と相互運用の必要性から、</a:t>
              </a:r>
              <a:r>
                <a:rPr lang="en-US" altLang="ja-JP" sz="1400" dirty="0" smtClean="0"/>
                <a:t>(</a:t>
              </a:r>
              <a:r>
                <a:rPr lang="en-US" altLang="ja-JP" sz="1400" dirty="0" err="1" smtClean="0"/>
                <a:t>i</a:t>
              </a:r>
              <a:r>
                <a:rPr lang="en-US" altLang="ja-JP" sz="1400" dirty="0" smtClean="0"/>
                <a:t>) bind(c)</a:t>
              </a:r>
              <a:r>
                <a:rPr lang="ja-JP" altLang="en-US" sz="1400" dirty="0" smtClean="0"/>
                <a:t>属性、</a:t>
              </a:r>
              <a:r>
                <a:rPr lang="en-US" altLang="ja-JP" sz="1400" dirty="0" smtClean="0"/>
                <a:t>(ii) C</a:t>
              </a:r>
              <a:r>
                <a:rPr lang="ja-JP" altLang="en-US" sz="1400" dirty="0" smtClean="0"/>
                <a:t>言語と互換性のあるデータ型の使用、が必要</a:t>
              </a:r>
              <a:r>
                <a:rPr lang="en-US" altLang="ja-JP" sz="1400" dirty="0" smtClean="0"/>
                <a:t>.</a:t>
              </a:r>
            </a:p>
            <a:p>
              <a:pPr marL="285750" indent="-285750">
                <a:buFont typeface="Wingdings" charset="2"/>
                <a:buChar char="Ø"/>
              </a:pPr>
              <a:endParaRPr lang="en-US" altLang="ja-JP" sz="1400" dirty="0" smtClean="0"/>
            </a:p>
            <a:p>
              <a:pPr marL="285750" indent="-285750">
                <a:buFont typeface="Wingdings" charset="2"/>
                <a:buChar char="Ø"/>
              </a:pPr>
              <a:r>
                <a:rPr lang="en-US" altLang="ja-JP" sz="1400" dirty="0" smtClean="0"/>
                <a:t>FDPS</a:t>
              </a:r>
              <a:r>
                <a:rPr lang="ja-JP" altLang="en-US" sz="1400" dirty="0" smtClean="0"/>
                <a:t>指示文を使って、構造体やメンバ変数が何を表す物理量かを指定する必要がある</a:t>
              </a:r>
              <a:r>
                <a:rPr lang="en-US" altLang="ja-JP" sz="1400" dirty="0" smtClean="0"/>
                <a:t>. </a:t>
              </a:r>
              <a:r>
                <a:rPr lang="ja-JP" altLang="en-US" sz="1400" dirty="0" smtClean="0"/>
                <a:t>また、ユーザ定義型の間のデータコピーの方法や、データを初期化する方法も指示する必要がある</a:t>
              </a:r>
              <a:r>
                <a:rPr lang="en-US" altLang="ja-JP" sz="1400" dirty="0" smtClean="0"/>
                <a:t>.</a:t>
              </a:r>
            </a:p>
          </p:txBody>
        </p:sp>
      </p:grpSp>
      <p:sp>
        <p:nvSpPr>
          <p:cNvPr id="20" name="テキスト ボックス 19"/>
          <p:cNvSpPr txBox="1"/>
          <p:nvPr/>
        </p:nvSpPr>
        <p:spPr>
          <a:xfrm>
            <a:off x="171558" y="1730104"/>
            <a:ext cx="2844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n"/>
            </a:pPr>
            <a:r>
              <a:rPr kumimoji="1" lang="ja-JP" altLang="en-US" sz="2400" dirty="0" smtClean="0">
                <a:latin typeface="+mj-ea"/>
                <a:ea typeface="+mj-ea"/>
              </a:rPr>
              <a:t>粒子クラスの定義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079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2017/3/8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FDPS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9576" y="105508"/>
            <a:ext cx="5167532" cy="60939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000" dirty="0" smtClean="0">
                <a:solidFill>
                  <a:srgbClr val="007400"/>
                </a:solidFill>
                <a:latin typeface="Menlo-Regular" charset="0"/>
              </a:rPr>
              <a:t>!**** Interaction function (particle-particle)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000" dirty="0" smtClean="0">
                <a:solidFill>
                  <a:srgbClr val="AA0D91"/>
                </a:solidFill>
                <a:latin typeface="Menlo-Regular" charset="0"/>
              </a:rPr>
              <a:t>subroutine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calc_gravity_pp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ep_i,n_ip,ep_j,n_jp,f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bind(c)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 smtClean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c_int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 smtClean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smtClean="0">
                <a:solidFill>
                  <a:srgbClr val="AA0D91"/>
                </a:solidFill>
                <a:latin typeface="Menlo-Regular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value ::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n_ip,n_jp</a:t>
            </a:r>
            <a:endParaRPr lang="en-US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 smtClean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full_particle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 smtClean="0">
                <a:solidFill>
                  <a:srgbClr val="AA0D91"/>
                </a:solidFill>
                <a:latin typeface="Menlo-Regular" charset="0"/>
              </a:rPr>
              <a:t>dimension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n_ip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 smtClean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smtClean="0">
                <a:solidFill>
                  <a:srgbClr val="AA0D91"/>
                </a:solidFill>
                <a:latin typeface="Menlo-Regular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endParaRPr lang="en-US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 smtClean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full_particle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 smtClean="0">
                <a:solidFill>
                  <a:srgbClr val="AA0D91"/>
                </a:solidFill>
                <a:latin typeface="Menlo-Regular" charset="0"/>
              </a:rPr>
              <a:t>dimension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n_jp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 smtClean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smtClean="0">
                <a:solidFill>
                  <a:srgbClr val="AA0D91"/>
                </a:solidFill>
                <a:latin typeface="Menlo-Regular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endParaRPr lang="en-US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 smtClean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full_particle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 smtClean="0">
                <a:solidFill>
                  <a:srgbClr val="AA0D91"/>
                </a:solidFill>
                <a:latin typeface="Menlo-Regular" charset="0"/>
              </a:rPr>
              <a:t>dimension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n_ip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 smtClean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 smtClean="0">
                <a:solidFill>
                  <a:srgbClr val="AA0D91"/>
                </a:solidFill>
                <a:latin typeface="Menlo-Regular" charset="0"/>
              </a:rPr>
              <a:t>inout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:: f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 smtClean="0">
                <a:solidFill>
                  <a:srgbClr val="007400"/>
                </a:solidFill>
                <a:latin typeface="Menlo-Regular" charset="0"/>
              </a:rPr>
              <a:t>!* Local variables</a:t>
            </a: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000" dirty="0" smtClean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c_int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i,j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000" dirty="0" smtClean="0">
                <a:solidFill>
                  <a:srgbClr val="AA0D91"/>
                </a:solidFill>
                <a:latin typeface="Menlo-Regular" charset="0"/>
              </a:rPr>
              <a:t>real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c_double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) :: eps</a:t>
            </a:r>
            <a:r>
              <a:rPr lang="nl-NL" altLang="ja-JP" sz="1000" dirty="0" smtClean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,poti,r</a:t>
            </a:r>
            <a:r>
              <a:rPr lang="nl-NL" altLang="ja-JP" sz="1000" dirty="0" smtClean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_inv,r_inv</a:t>
            </a: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000" dirty="0" smtClean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(fdps_f</a:t>
            </a:r>
            <a:r>
              <a:rPr lang="nl-NL" altLang="ja-JP" sz="1000" dirty="0" smtClean="0">
                <a:solidFill>
                  <a:srgbClr val="1C00CF"/>
                </a:solidFill>
                <a:latin typeface="Menlo-Regular" charset="0"/>
              </a:rPr>
              <a:t>64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vec) ::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xi,ai,rij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000" dirty="0" smtClean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nl-NL" altLang="ja-JP" sz="1000" dirty="0" err="1" smtClean="0">
                <a:solidFill>
                  <a:srgbClr val="007400"/>
                </a:solidFill>
                <a:latin typeface="Menlo-Regular" charset="0"/>
              </a:rPr>
              <a:t>Compute</a:t>
            </a:r>
            <a:r>
              <a:rPr lang="nl-NL" altLang="ja-JP" sz="1000" dirty="0" smtClean="0">
                <a:solidFill>
                  <a:srgbClr val="007400"/>
                </a:solidFill>
                <a:latin typeface="Menlo-Regular" charset="0"/>
              </a:rPr>
              <a:t> force</a:t>
            </a: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pt-BR" altLang="ja-JP" sz="1000" dirty="0" smtClean="0">
                <a:solidFill>
                  <a:srgbClr val="AA0D91"/>
                </a:solidFill>
                <a:latin typeface="Menlo-Regular" charset="0"/>
              </a:rPr>
              <a:t>do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pt-BR" altLang="ja-JP" sz="1000" dirty="0" smtClean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,n_ip</a:t>
            </a: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   eps</a:t>
            </a:r>
            <a:r>
              <a:rPr lang="pt-BR" altLang="ja-JP" sz="1000" dirty="0" smtClean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)%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eps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)%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eps</a:t>
            </a:r>
            <a:endParaRPr lang="pt-B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   xi =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)%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pos</a:t>
            </a:r>
            <a:endParaRPr lang="pt-B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        ai = </a:t>
            </a:r>
            <a:r>
              <a:rPr lang="it-IT" altLang="ja-JP" sz="1000" dirty="0" smtClean="0">
                <a:solidFill>
                  <a:srgbClr val="1C00CF"/>
                </a:solidFill>
                <a:latin typeface="Menlo-Regular" charset="0"/>
              </a:rPr>
              <a:t>0.0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it-IT" altLang="ja-JP" sz="1000" dirty="0" smtClean="0">
                <a:solidFill>
                  <a:srgbClr val="1C00CF"/>
                </a:solidFill>
                <a:latin typeface="Menlo-Regular" charset="0"/>
              </a:rPr>
              <a:t>0</a:t>
            </a:r>
            <a:endParaRPr lang="it-IT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cs-CZ" altLang="ja-JP" sz="1000" dirty="0" smtClean="0">
                <a:solidFill>
                  <a:srgbClr val="1C00CF"/>
                </a:solidFill>
                <a:latin typeface="Menlo-Regular" charset="0"/>
              </a:rPr>
              <a:t>0.0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cs-CZ" altLang="ja-JP" sz="1000" dirty="0" smtClean="0">
                <a:solidFill>
                  <a:srgbClr val="1C00CF"/>
                </a:solidFill>
                <a:latin typeface="Menlo-Regular" charset="0"/>
              </a:rPr>
              <a:t>0</a:t>
            </a:r>
            <a:endParaRPr lang="cs-CZ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pt-BR" altLang="ja-JP" sz="1000" dirty="0" smtClean="0">
                <a:solidFill>
                  <a:srgbClr val="AA0D91"/>
                </a:solidFill>
                <a:latin typeface="Menlo-Regular" charset="0"/>
              </a:rPr>
              <a:t>do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j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pt-BR" altLang="ja-JP" sz="1000" dirty="0" smtClean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,n_jp</a:t>
            </a: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xi%x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(j)%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pos%x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xi%y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(j)%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pos%y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xi%z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(j)%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pos%z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r</a:t>
            </a:r>
            <a:r>
              <a:rPr lang="hr-HR" altLang="ja-JP" sz="1000" dirty="0" smtClean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_inv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       +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       +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       + eps</a:t>
            </a:r>
            <a:r>
              <a:rPr lang="hr-HR" altLang="ja-JP" sz="1000" dirty="0" smtClean="0">
                <a:solidFill>
                  <a:srgbClr val="1C00CF"/>
                </a:solidFill>
                <a:latin typeface="Menlo-Regular" charset="0"/>
              </a:rPr>
              <a:t>2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fr-FR" altLang="ja-JP" sz="1000" dirty="0" smtClean="0">
                <a:solidFill>
                  <a:srgbClr val="1C00CF"/>
                </a:solidFill>
                <a:latin typeface="Menlo-Regular" charset="0"/>
              </a:rPr>
              <a:t>1.0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fr-FR" altLang="ja-JP" sz="1000" dirty="0" smtClean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/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sqrt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(r</a:t>
            </a:r>
            <a:r>
              <a:rPr lang="fr-FR" altLang="ja-JP" sz="1000" dirty="0" smtClean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_inv)</a:t>
            </a: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r</a:t>
            </a:r>
            <a:r>
              <a:rPr lang="fr-FR" altLang="ja-JP" sz="1000" dirty="0" smtClean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 =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endParaRPr lang="fr-F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(j)%mass</a:t>
            </a: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r</a:t>
            </a:r>
            <a:r>
              <a:rPr lang="fr-FR" altLang="ja-JP" sz="1000" dirty="0" smtClean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 = r</a:t>
            </a:r>
            <a:r>
              <a:rPr lang="fr-FR" altLang="ja-JP" sz="1000" dirty="0" smtClean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endParaRPr lang="fr-F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ai%x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ai%x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- r</a:t>
            </a:r>
            <a:r>
              <a:rPr lang="nl-NL" altLang="ja-JP" sz="1000" dirty="0" smtClean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r</a:t>
            </a:r>
            <a:r>
              <a:rPr lang="hr-HR" altLang="ja-JP" sz="1000" dirty="0" smtClean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r</a:t>
            </a:r>
            <a:r>
              <a:rPr lang="hr-HR" altLang="ja-JP" sz="1000" dirty="0" smtClean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endParaRPr lang="cs-CZ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000" dirty="0" smtClean="0">
                <a:solidFill>
                  <a:srgbClr val="AA0D91"/>
                </a:solidFill>
                <a:latin typeface="Menlo-Regular" charset="0"/>
              </a:rPr>
              <a:t>         end</a:t>
            </a:r>
            <a:r>
              <a:rPr lang="da-DK" altLang="ja-JP" sz="10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 smtClean="0">
                <a:solidFill>
                  <a:srgbClr val="AA0D91"/>
                </a:solidFill>
                <a:latin typeface="Menlo-Regular" charset="0"/>
              </a:rPr>
              <a:t>do</a:t>
            </a:r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ro-RO" altLang="ja-JP" sz="1000" dirty="0">
                <a:solidFill>
                  <a:srgbClr val="000000"/>
                </a:solidFill>
                <a:latin typeface="Menlo-Regular" charset="0"/>
              </a:rPr>
              <a:t>         f(i)%pot = f(i)%pot + </a:t>
            </a:r>
            <a:r>
              <a:rPr lang="ro-RO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endParaRPr lang="ro-RO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f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(i)%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acc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f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(i)%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acc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+ ai</a:t>
            </a:r>
          </a:p>
          <a:p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000" dirty="0" smtClean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 smtClean="0">
                <a:solidFill>
                  <a:srgbClr val="AA0D91"/>
                </a:solidFill>
                <a:latin typeface="Menlo-Regular" charset="0"/>
              </a:rPr>
              <a:t>do</a:t>
            </a:r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da-DK" altLang="ja-JP" sz="1000" dirty="0" smtClean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 err="1" smtClean="0">
                <a:solidFill>
                  <a:srgbClr val="AA0D91"/>
                </a:solidFill>
                <a:latin typeface="Menlo-Regular" charset="0"/>
              </a:rPr>
              <a:t>subroutine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 err="1">
                <a:solidFill>
                  <a:srgbClr val="000000"/>
                </a:solidFill>
                <a:latin typeface="Menlo-Regular" charset="0"/>
              </a:rPr>
              <a:t>calc_gravity_pp</a:t>
            </a:r>
            <a:endParaRPr lang="ja-JP" altLang="en-US" sz="1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37873" y="51973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ja-JP" altLang="en-US" sz="2400" dirty="0" smtClean="0">
                <a:latin typeface="+mj-ea"/>
                <a:ea typeface="+mj-ea"/>
              </a:rPr>
              <a:t>相互作用関数の定義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grpSp>
        <p:nvGrpSpPr>
          <p:cNvPr id="17" name="図形グループ 16"/>
          <p:cNvGrpSpPr/>
          <p:nvPr/>
        </p:nvGrpSpPr>
        <p:grpSpPr>
          <a:xfrm>
            <a:off x="3939662" y="59341"/>
            <a:ext cx="5133999" cy="770856"/>
            <a:chOff x="3939662" y="59341"/>
            <a:chExt cx="5133999" cy="770856"/>
          </a:xfrm>
        </p:grpSpPr>
        <p:sp>
          <p:nvSpPr>
            <p:cNvPr id="6" name="角丸四角形 5"/>
            <p:cNvSpPr/>
            <p:nvPr/>
          </p:nvSpPr>
          <p:spPr>
            <a:xfrm>
              <a:off x="4208585" y="234461"/>
              <a:ext cx="609600" cy="25790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939662" y="59341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5031613" y="460865"/>
              <a:ext cx="404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①</a:t>
              </a:r>
              <a:r>
                <a:rPr kumimoji="1" lang="en-US" altLang="ja-JP" dirty="0" smtClean="0"/>
                <a:t> bind(c)</a:t>
              </a:r>
              <a:r>
                <a:rPr kumimoji="1" lang="ja-JP" altLang="en-US" dirty="0" smtClean="0"/>
                <a:t>属性が必要</a:t>
              </a:r>
              <a:r>
                <a:rPr kumimoji="1" lang="en-US" altLang="ja-JP" dirty="0" smtClean="0"/>
                <a:t>.</a:t>
              </a:r>
              <a:endParaRPr kumimoji="1" lang="ja-JP" altLang="en-US" dirty="0"/>
            </a:p>
          </p:txBody>
        </p:sp>
      </p:grpSp>
      <p:grpSp>
        <p:nvGrpSpPr>
          <p:cNvPr id="18" name="図形グループ 17"/>
          <p:cNvGrpSpPr/>
          <p:nvPr/>
        </p:nvGrpSpPr>
        <p:grpSpPr>
          <a:xfrm>
            <a:off x="2507887" y="336340"/>
            <a:ext cx="6376634" cy="1880282"/>
            <a:chOff x="2507887" y="336340"/>
            <a:chExt cx="6376634" cy="1880282"/>
          </a:xfrm>
        </p:grpSpPr>
        <p:sp>
          <p:nvSpPr>
            <p:cNvPr id="10" name="角丸四角形 9"/>
            <p:cNvSpPr/>
            <p:nvPr/>
          </p:nvSpPr>
          <p:spPr>
            <a:xfrm>
              <a:off x="2752917" y="445477"/>
              <a:ext cx="494376" cy="1620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507887" y="33634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878962" y="1200959"/>
              <a:ext cx="50055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②</a:t>
              </a:r>
              <a:r>
                <a:rPr lang="en-US" altLang="ja-JP" dirty="0"/>
                <a:t> </a:t>
              </a:r>
              <a:r>
                <a:rPr lang="ja-JP" altLang="en-US" dirty="0"/>
                <a:t>粒子数に対応する引数には</a:t>
              </a:r>
              <a:r>
                <a:rPr lang="en-US" altLang="ja-JP" dirty="0">
                  <a:solidFill>
                    <a:srgbClr val="FF0000"/>
                  </a:solidFill>
                </a:rPr>
                <a:t>value</a:t>
              </a:r>
              <a:r>
                <a:rPr lang="ja-JP" altLang="en-US" dirty="0" smtClean="0">
                  <a:solidFill>
                    <a:srgbClr val="FF0000"/>
                  </a:solidFill>
                </a:rPr>
                <a:t>属性</a:t>
              </a:r>
              <a:r>
                <a:rPr lang="ja-JP" altLang="en-US" dirty="0" smtClean="0"/>
                <a:t>が必要</a:t>
              </a:r>
              <a:r>
                <a:rPr lang="en-US" altLang="ja-JP" dirty="0" smtClean="0"/>
                <a:t>. </a:t>
              </a:r>
              <a:endParaRPr lang="en-US" altLang="ja-JP" dirty="0"/>
            </a:p>
            <a:p>
              <a:pPr marL="285750" lvl="1" indent="-285750">
                <a:buFont typeface="Wingdings" charset="2"/>
                <a:buChar char="Ø"/>
              </a:pPr>
              <a:r>
                <a:rPr lang="ja-JP" altLang="en-US" sz="1400" dirty="0"/>
                <a:t>これは、値渡しを指示するキーワードで、</a:t>
              </a:r>
              <a:r>
                <a:rPr lang="en-US" altLang="ja-JP" sz="1400" dirty="0"/>
                <a:t>(FDPS</a:t>
              </a:r>
              <a:r>
                <a:rPr lang="ja-JP" altLang="en-US" sz="1400" dirty="0"/>
                <a:t>で定義された</a:t>
              </a:r>
              <a:r>
                <a:rPr lang="en-US" altLang="ja-JP" sz="1400" dirty="0"/>
                <a:t>)</a:t>
              </a:r>
              <a:r>
                <a:rPr lang="ja-JP" altLang="en-US" sz="1400" dirty="0"/>
                <a:t>相互作用関数の仕様に対応させるため必要となる</a:t>
              </a:r>
              <a:r>
                <a:rPr lang="en-US" altLang="ja-JP" sz="1400" dirty="0"/>
                <a:t>.</a:t>
              </a:r>
            </a:p>
            <a:p>
              <a:endParaRPr kumimoji="1" lang="ja-JP" altLang="en-US" sz="1400" dirty="0"/>
            </a:p>
          </p:txBody>
        </p:sp>
      </p:grpSp>
      <p:grpSp>
        <p:nvGrpSpPr>
          <p:cNvPr id="19" name="図形グループ 18"/>
          <p:cNvGrpSpPr/>
          <p:nvPr/>
        </p:nvGrpSpPr>
        <p:grpSpPr>
          <a:xfrm>
            <a:off x="1055077" y="2689224"/>
            <a:ext cx="7829444" cy="2515822"/>
            <a:chOff x="1055077" y="2689224"/>
            <a:chExt cx="7829444" cy="2515822"/>
          </a:xfrm>
        </p:grpSpPr>
        <p:sp>
          <p:nvSpPr>
            <p:cNvPr id="13" name="正方形/長方形 12"/>
            <p:cNvSpPr/>
            <p:nvPr/>
          </p:nvSpPr>
          <p:spPr>
            <a:xfrm>
              <a:off x="1055077" y="2883877"/>
              <a:ext cx="2472863" cy="232116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778178" y="2689224"/>
              <a:ext cx="51063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③</a:t>
              </a:r>
              <a:r>
                <a:rPr lang="en-US" altLang="ja-JP" dirty="0" smtClean="0"/>
                <a:t> </a:t>
              </a:r>
              <a:r>
                <a:rPr lang="ja-JP" altLang="en-US" dirty="0"/>
                <a:t>相互作用の具体的な中身を実装</a:t>
              </a:r>
              <a:r>
                <a:rPr lang="en-US" altLang="ja-JP" dirty="0" smtClean="0"/>
                <a:t>.</a:t>
              </a:r>
            </a:p>
            <a:p>
              <a:pPr marL="285750" indent="-285750">
                <a:buFont typeface="Wingdings" charset="2"/>
                <a:buChar char="Ø"/>
              </a:pPr>
              <a:r>
                <a:rPr lang="ja-JP" altLang="en-US" sz="1400" dirty="0" smtClean="0"/>
                <a:t>今回は、重力計算なので逆</a:t>
              </a:r>
              <a:r>
                <a:rPr lang="en-US" altLang="ja-JP" sz="1400" dirty="0" smtClean="0"/>
                <a:t>2</a:t>
              </a:r>
              <a:r>
                <a:rPr lang="ja-JP" altLang="en-US" sz="1400" dirty="0" smtClean="0"/>
                <a:t>乗則の計算を行っている</a:t>
              </a:r>
              <a:r>
                <a:rPr lang="en-US" altLang="ja-JP" sz="1400" dirty="0" smtClean="0"/>
                <a:t>.</a:t>
              </a:r>
            </a:p>
            <a:p>
              <a:pPr marL="285750" indent="-285750">
                <a:buFont typeface="Wingdings" charset="2"/>
                <a:buChar char="Ø"/>
              </a:pPr>
              <a:r>
                <a:rPr lang="ja-JP" altLang="en-US" sz="1400" dirty="0" smtClean="0"/>
                <a:t>最も内側ループでは最適化の観点から、構造体の成分を直接使用して計算</a:t>
              </a:r>
              <a:r>
                <a:rPr lang="en-US" altLang="ja-JP" sz="1400" dirty="0" smtClean="0"/>
                <a:t>.</a:t>
              </a:r>
              <a:endParaRPr lang="en-US" altLang="ja-JP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41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2017/3/8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FDPS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82061" y="41847"/>
            <a:ext cx="5568461" cy="62478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000" dirty="0" smtClean="0">
                <a:solidFill>
                  <a:srgbClr val="007400"/>
                </a:solidFill>
                <a:latin typeface="Menlo-Regular" charset="0"/>
              </a:rPr>
              <a:t>!**** Interaction function (particle-super particle)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000" dirty="0" smtClean="0">
                <a:solidFill>
                  <a:srgbClr val="AA0D91"/>
                </a:solidFill>
                <a:latin typeface="Menlo-Regular" charset="0"/>
              </a:rPr>
              <a:t>subroutine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calc_gravity_psp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ep_i,n_ip,ep_j,n_jp,f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bind(c)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 smtClean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c_int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 smtClean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smtClean="0">
                <a:solidFill>
                  <a:srgbClr val="AA0D91"/>
                </a:solidFill>
                <a:latin typeface="Menlo-Regular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value ::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n_ip,n_jp</a:t>
            </a:r>
            <a:endParaRPr lang="en-US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 smtClean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full_particle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 smtClean="0">
                <a:solidFill>
                  <a:srgbClr val="AA0D91"/>
                </a:solidFill>
                <a:latin typeface="Menlo-Regular" charset="0"/>
              </a:rPr>
              <a:t>dimension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n_ip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 smtClean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smtClean="0">
                <a:solidFill>
                  <a:srgbClr val="AA0D91"/>
                </a:solidFill>
                <a:latin typeface="Menlo-Regular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endParaRPr lang="en-US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 smtClean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fdps_spj_monopole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 smtClean="0">
                <a:solidFill>
                  <a:srgbClr val="AA0D91"/>
                </a:solidFill>
                <a:latin typeface="Menlo-Regular" charset="0"/>
              </a:rPr>
              <a:t>dimension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n_jp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 smtClean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smtClean="0">
                <a:solidFill>
                  <a:srgbClr val="AA0D91"/>
                </a:solidFill>
                <a:latin typeface="Menlo-Regular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endParaRPr lang="en-US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 smtClean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full_particle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 smtClean="0">
                <a:solidFill>
                  <a:srgbClr val="AA0D91"/>
                </a:solidFill>
                <a:latin typeface="Menlo-Regular" charset="0"/>
              </a:rPr>
              <a:t>dimension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n_ip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 smtClean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 smtClean="0">
                <a:solidFill>
                  <a:srgbClr val="AA0D91"/>
                </a:solidFill>
                <a:latin typeface="Menlo-Regular" charset="0"/>
              </a:rPr>
              <a:t>inout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:: f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 smtClean="0">
                <a:solidFill>
                  <a:srgbClr val="007400"/>
                </a:solidFill>
                <a:latin typeface="Menlo-Regular" charset="0"/>
              </a:rPr>
              <a:t>!* Local variables</a:t>
            </a: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000" dirty="0" smtClean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c_int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i,j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000" dirty="0" smtClean="0">
                <a:solidFill>
                  <a:srgbClr val="AA0D91"/>
                </a:solidFill>
                <a:latin typeface="Menlo-Regular" charset="0"/>
              </a:rPr>
              <a:t>real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c_double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) :: eps</a:t>
            </a:r>
            <a:r>
              <a:rPr lang="nl-NL" altLang="ja-JP" sz="1000" dirty="0" smtClean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,poti,r</a:t>
            </a:r>
            <a:r>
              <a:rPr lang="nl-NL" altLang="ja-JP" sz="1000" dirty="0" smtClean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_inv,r_inv</a:t>
            </a: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000" dirty="0" smtClean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(fdps_f</a:t>
            </a:r>
            <a:r>
              <a:rPr lang="nl-NL" altLang="ja-JP" sz="1000" dirty="0" smtClean="0">
                <a:solidFill>
                  <a:srgbClr val="1C00CF"/>
                </a:solidFill>
                <a:latin typeface="Menlo-Regular" charset="0"/>
              </a:rPr>
              <a:t>64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vec) ::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xi,ai,rij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pt-BR" altLang="ja-JP" sz="1000" dirty="0" smtClean="0">
                <a:solidFill>
                  <a:srgbClr val="AA0D91"/>
                </a:solidFill>
                <a:latin typeface="Menlo-Regular" charset="0"/>
              </a:rPr>
              <a:t>do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pt-BR" altLang="ja-JP" sz="1000" dirty="0" smtClean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,n_ip</a:t>
            </a: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   eps</a:t>
            </a:r>
            <a:r>
              <a:rPr lang="pt-BR" altLang="ja-JP" sz="1000" dirty="0" smtClean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)%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eps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)%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eps</a:t>
            </a:r>
            <a:endParaRPr lang="pt-B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   xi =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)%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pos</a:t>
            </a:r>
            <a:endParaRPr lang="pt-B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        ai = </a:t>
            </a:r>
            <a:r>
              <a:rPr lang="it-IT" altLang="ja-JP" sz="1000" dirty="0" smtClean="0">
                <a:solidFill>
                  <a:srgbClr val="1C00CF"/>
                </a:solidFill>
                <a:latin typeface="Menlo-Regular" charset="0"/>
              </a:rPr>
              <a:t>0.0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it-IT" altLang="ja-JP" sz="1000" dirty="0" smtClean="0">
                <a:solidFill>
                  <a:srgbClr val="1C00CF"/>
                </a:solidFill>
                <a:latin typeface="Menlo-Regular" charset="0"/>
              </a:rPr>
              <a:t>0</a:t>
            </a:r>
            <a:endParaRPr lang="it-IT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cs-CZ" altLang="ja-JP" sz="1000" dirty="0" smtClean="0">
                <a:solidFill>
                  <a:srgbClr val="1C00CF"/>
                </a:solidFill>
                <a:latin typeface="Menlo-Regular" charset="0"/>
              </a:rPr>
              <a:t>0.0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cs-CZ" altLang="ja-JP" sz="1000" dirty="0" smtClean="0">
                <a:solidFill>
                  <a:srgbClr val="1C00CF"/>
                </a:solidFill>
                <a:latin typeface="Menlo-Regular" charset="0"/>
              </a:rPr>
              <a:t>0</a:t>
            </a:r>
            <a:endParaRPr lang="cs-CZ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pt-BR" altLang="ja-JP" sz="1000" dirty="0" smtClean="0">
                <a:solidFill>
                  <a:srgbClr val="AA0D91"/>
                </a:solidFill>
                <a:latin typeface="Menlo-Regular" charset="0"/>
              </a:rPr>
              <a:t>do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j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pt-BR" altLang="ja-JP" sz="1000" dirty="0" smtClean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,n_jp</a:t>
            </a: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xi%x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(j)%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pos%x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xi%y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(j)%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pos%y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xi%z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(j)%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pos%z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r</a:t>
            </a:r>
            <a:r>
              <a:rPr lang="hr-HR" altLang="ja-JP" sz="1000" dirty="0" smtClean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_inv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       +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       +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       + eps</a:t>
            </a:r>
            <a:r>
              <a:rPr lang="hr-HR" altLang="ja-JP" sz="1000" dirty="0" smtClean="0">
                <a:solidFill>
                  <a:srgbClr val="1C00CF"/>
                </a:solidFill>
                <a:latin typeface="Menlo-Regular" charset="0"/>
              </a:rPr>
              <a:t>2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fr-FR" altLang="ja-JP" sz="1000" dirty="0" smtClean="0">
                <a:solidFill>
                  <a:srgbClr val="1C00CF"/>
                </a:solidFill>
                <a:latin typeface="Menlo-Regular" charset="0"/>
              </a:rPr>
              <a:t>1.0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fr-FR" altLang="ja-JP" sz="1000" dirty="0" smtClean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/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sqrt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(r</a:t>
            </a:r>
            <a:r>
              <a:rPr lang="fr-FR" altLang="ja-JP" sz="1000" dirty="0" smtClean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_inv)</a:t>
            </a: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r</a:t>
            </a:r>
            <a:r>
              <a:rPr lang="fr-FR" altLang="ja-JP" sz="1000" dirty="0" smtClean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 =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endParaRPr lang="fr-F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(j)%mass</a:t>
            </a: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r</a:t>
            </a:r>
            <a:r>
              <a:rPr lang="fr-FR" altLang="ja-JP" sz="1000" dirty="0" smtClean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 = r</a:t>
            </a:r>
            <a:r>
              <a:rPr lang="fr-FR" altLang="ja-JP" sz="1000" dirty="0" smtClean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endParaRPr lang="fr-F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ai%x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ai%x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- r</a:t>
            </a:r>
            <a:r>
              <a:rPr lang="nl-NL" altLang="ja-JP" sz="1000" dirty="0" smtClean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r</a:t>
            </a:r>
            <a:r>
              <a:rPr lang="hr-HR" altLang="ja-JP" sz="1000" dirty="0" smtClean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r</a:t>
            </a:r>
            <a:r>
              <a:rPr lang="hr-HR" altLang="ja-JP" sz="1000" dirty="0" smtClean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endParaRPr lang="cs-CZ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da-DK" altLang="ja-JP" sz="1000" dirty="0" smtClean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 smtClean="0">
                <a:solidFill>
                  <a:srgbClr val="AA0D91"/>
                </a:solidFill>
                <a:latin typeface="Menlo-Regular" charset="0"/>
              </a:rPr>
              <a:t>do</a:t>
            </a:r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ro-RO" altLang="ja-JP" sz="1000" dirty="0">
                <a:solidFill>
                  <a:srgbClr val="000000"/>
                </a:solidFill>
                <a:latin typeface="Menlo-Regular" charset="0"/>
              </a:rPr>
              <a:t>         f(i)%pot = f(i)%pot + </a:t>
            </a:r>
            <a:r>
              <a:rPr lang="ro-RO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endParaRPr lang="ro-RO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f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(i)%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acc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f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(i)%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acc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+ ai</a:t>
            </a:r>
          </a:p>
          <a:p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000" dirty="0" smtClean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 smtClean="0">
                <a:solidFill>
                  <a:srgbClr val="AA0D91"/>
                </a:solidFill>
                <a:latin typeface="Menlo-Regular" charset="0"/>
              </a:rPr>
              <a:t>do</a:t>
            </a:r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da-DK" altLang="ja-JP" sz="1000" dirty="0" smtClean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 err="1" smtClean="0">
                <a:solidFill>
                  <a:srgbClr val="AA0D91"/>
                </a:solidFill>
                <a:latin typeface="Menlo-Regular" charset="0"/>
              </a:rPr>
              <a:t>subroutine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 err="1">
                <a:solidFill>
                  <a:srgbClr val="000000"/>
                </a:solidFill>
                <a:latin typeface="Menlo-Regular" charset="0"/>
              </a:rPr>
              <a:t>calc_gravity_psp</a:t>
            </a:r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000" dirty="0" smtClean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 err="1" smtClean="0">
                <a:solidFill>
                  <a:srgbClr val="AA0D91"/>
                </a:solidFill>
                <a:latin typeface="Menlo-Regular" charset="0"/>
              </a:rPr>
              <a:t>module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 err="1">
                <a:solidFill>
                  <a:srgbClr val="000000"/>
                </a:solidFill>
                <a:latin typeface="Menlo-Regular" charset="0"/>
              </a:rPr>
              <a:t>user_defined_types</a:t>
            </a:r>
            <a:endParaRPr lang="ja-JP" altLang="en-US" sz="1000" dirty="0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271045" y="610896"/>
            <a:ext cx="8687425" cy="1566252"/>
            <a:chOff x="271045" y="610896"/>
            <a:chExt cx="8687425" cy="1566252"/>
          </a:xfrm>
        </p:grpSpPr>
        <p:sp>
          <p:nvSpPr>
            <p:cNvPr id="7" name="角丸四角形 6"/>
            <p:cNvSpPr/>
            <p:nvPr/>
          </p:nvSpPr>
          <p:spPr>
            <a:xfrm>
              <a:off x="569843" y="675861"/>
              <a:ext cx="1802296" cy="18553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271045" y="61089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952697" y="1099930"/>
              <a:ext cx="500577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①</a:t>
              </a:r>
              <a:r>
                <a:rPr kumimoji="1" lang="en-US" altLang="ja-JP" dirty="0" smtClean="0"/>
                <a:t> </a:t>
              </a:r>
              <a:r>
                <a:rPr lang="ja-JP" altLang="en-US" dirty="0" smtClean="0"/>
                <a:t>粒子</a:t>
              </a:r>
              <a:r>
                <a:rPr lang="en-US" altLang="ja-JP" dirty="0" smtClean="0"/>
                <a:t>-</a:t>
              </a:r>
              <a:r>
                <a:rPr lang="ja-JP" altLang="en-US" dirty="0" smtClean="0"/>
                <a:t>超粒子相互作用の場合には、超粒子型を使用する必要がある</a:t>
              </a:r>
              <a:r>
                <a:rPr lang="en-US" altLang="ja-JP" dirty="0" smtClean="0"/>
                <a:t>.</a:t>
              </a:r>
            </a:p>
            <a:p>
              <a:pPr marL="285750" indent="-285750">
                <a:buFont typeface="Wingdings" charset="2"/>
                <a:buChar char="Ø"/>
              </a:pPr>
              <a:r>
                <a:rPr kumimoji="1" lang="ja-JP" altLang="en-US" sz="1400" dirty="0" smtClean="0"/>
                <a:t>ユーザコードで使用されるツリー</a:t>
              </a:r>
              <a:r>
                <a:rPr lang="ja-JP" altLang="en-US" sz="1400" dirty="0" smtClean="0"/>
                <a:t>オブジェクトの種類に応じた超粒子型である必要がある</a:t>
              </a:r>
              <a:r>
                <a:rPr lang="en-US" altLang="ja-JP" sz="1400" dirty="0" smtClean="0"/>
                <a:t>.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14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f_main.F90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2017/3/8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FDPS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56703" y="1856174"/>
            <a:ext cx="7034180" cy="43396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!-----------------------------------------------------------------------</a:t>
            </a:r>
          </a:p>
          <a:p>
            <a:r>
              <a:rPr lang="hr-HR" altLang="ja-JP" sz="1200" dirty="0" smtClean="0">
                <a:solidFill>
                  <a:srgbClr val="007400"/>
                </a:solidFill>
                <a:latin typeface="Menlo-Regular" charset="0"/>
              </a:rPr>
              <a:t>!/////////////////////// &lt; M A I N  R O U T I N E &gt; ////////////////////</a:t>
            </a:r>
          </a:p>
          <a:p>
            <a:r>
              <a:rPr lang="hr-HR" altLang="ja-JP" sz="1200" dirty="0" smtClean="0">
                <a:solidFill>
                  <a:srgbClr val="007400"/>
                </a:solidFill>
                <a:latin typeface="Menlo-Regular" charset="0"/>
              </a:rPr>
              <a:t>!-----------------------------------------------------------------------</a:t>
            </a:r>
          </a:p>
          <a:p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subroutine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f_main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use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fdps_module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use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user_defined_types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implicit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none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!* Local parameters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ntot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**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10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!-(force parameters)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real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theta = 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0.5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n_leaf_limit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8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n_group_limit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64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!-(domain decomposition)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real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coef_ema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0.3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!-(timing parameters)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double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precision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time_end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10.0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double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precision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1.0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/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128.0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double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precision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dt_diag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1.0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/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8.0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double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precision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dt_snap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1.0</a:t>
            </a:r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0</a:t>
            </a:r>
          </a:p>
          <a:p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   !* Local variables</a:t>
            </a:r>
          </a:p>
          <a:p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   type</a:t>
            </a:r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200" dirty="0" err="1" smtClean="0">
                <a:solidFill>
                  <a:srgbClr val="000000"/>
                </a:solidFill>
                <a:latin typeface="Menlo-Regular" charset="0"/>
              </a:rPr>
              <a:t>fdps_controller</a:t>
            </a:r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en-US" altLang="ja-JP" sz="1200" dirty="0" err="1" smtClean="0">
                <a:solidFill>
                  <a:srgbClr val="000000"/>
                </a:solidFill>
                <a:latin typeface="Menlo-Regular" charset="0"/>
              </a:rPr>
              <a:t>fdps_ctrl</a:t>
            </a:r>
            <a:endParaRPr lang="en-US" altLang="ja-JP" sz="12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  type</a:t>
            </a:r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200" dirty="0" err="1" smtClean="0">
                <a:solidFill>
                  <a:srgbClr val="000000"/>
                </a:solidFill>
                <a:latin typeface="Menlo-Regular" charset="0"/>
              </a:rPr>
              <a:t>c_funptr</a:t>
            </a:r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:: </a:t>
            </a:r>
            <a:r>
              <a:rPr lang="en-US" altLang="ja-JP" sz="1200" dirty="0" err="1" smtClean="0">
                <a:solidFill>
                  <a:srgbClr val="000000"/>
                </a:solidFill>
                <a:latin typeface="Menlo-Regular" charset="0"/>
              </a:rPr>
              <a:t>pfunc_ep_ep,pfunc_ep_sp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</p:txBody>
      </p:sp>
      <p:grpSp>
        <p:nvGrpSpPr>
          <p:cNvPr id="13" name="図形グループ 12"/>
          <p:cNvGrpSpPr/>
          <p:nvPr/>
        </p:nvGrpSpPr>
        <p:grpSpPr>
          <a:xfrm>
            <a:off x="0" y="2196065"/>
            <a:ext cx="8998226" cy="539860"/>
            <a:chOff x="0" y="2196065"/>
            <a:chExt cx="8998226" cy="539860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0" y="2196065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98783" y="2425148"/>
              <a:ext cx="1812489" cy="20121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054909" y="2366593"/>
              <a:ext cx="6943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①</a:t>
              </a:r>
              <a:r>
                <a:rPr kumimoji="1" lang="en-US" altLang="ja-JP" dirty="0" smtClean="0"/>
                <a:t> </a:t>
              </a:r>
              <a:r>
                <a:rPr kumimoji="1" lang="ja-JP" altLang="en-US" dirty="0" smtClean="0"/>
                <a:t>ユーザコードはすべて</a:t>
              </a:r>
              <a:r>
                <a:rPr kumimoji="1" lang="ja-JP" altLang="en-US" dirty="0" smtClean="0">
                  <a:solidFill>
                    <a:srgbClr val="FF0000"/>
                  </a:solidFill>
                </a:rPr>
                <a:t>サブルーチン</a:t>
              </a:r>
              <a:r>
                <a:rPr kumimoji="1" lang="en-US" altLang="ja-JP" dirty="0" smtClean="0">
                  <a:solidFill>
                    <a:srgbClr val="FF0000"/>
                  </a:solidFill>
                </a:rPr>
                <a:t> </a:t>
              </a:r>
              <a:r>
                <a:rPr kumimoji="1" lang="en-US" altLang="ja-JP" dirty="0" err="1" smtClean="0">
                  <a:solidFill>
                    <a:srgbClr val="FF0000"/>
                  </a:solidFill>
                </a:rPr>
                <a:t>f_main</a:t>
              </a:r>
              <a:r>
                <a:rPr kumimoji="1" lang="en-US" altLang="ja-JP" dirty="0" smtClean="0">
                  <a:solidFill>
                    <a:srgbClr val="FF0000"/>
                  </a:solidFill>
                </a:rPr>
                <a:t>() </a:t>
              </a:r>
              <a:r>
                <a:rPr kumimoji="1" lang="ja-JP" altLang="en-US" dirty="0" smtClean="0"/>
                <a:t>の中に実装</a:t>
              </a:r>
              <a:r>
                <a:rPr kumimoji="1" lang="en-US" altLang="ja-JP" dirty="0" smtClean="0"/>
                <a:t>.</a:t>
              </a:r>
              <a:endParaRPr kumimoji="1" lang="ja-JP" altLang="en-US" dirty="0"/>
            </a:p>
          </p:txBody>
        </p:sp>
      </p:grpSp>
      <p:grpSp>
        <p:nvGrpSpPr>
          <p:cNvPr id="14" name="図形グループ 13"/>
          <p:cNvGrpSpPr/>
          <p:nvPr/>
        </p:nvGrpSpPr>
        <p:grpSpPr>
          <a:xfrm>
            <a:off x="152399" y="2598151"/>
            <a:ext cx="7814864" cy="505577"/>
            <a:chOff x="152399" y="2598151"/>
            <a:chExt cx="7814864" cy="505577"/>
          </a:xfrm>
        </p:grpSpPr>
        <p:sp>
          <p:nvSpPr>
            <p:cNvPr id="7" name="角丸四角形 6"/>
            <p:cNvSpPr/>
            <p:nvPr/>
          </p:nvSpPr>
          <p:spPr>
            <a:xfrm>
              <a:off x="460769" y="2632595"/>
              <a:ext cx="1510748" cy="2160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705502" y="2734396"/>
              <a:ext cx="5261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②</a:t>
              </a:r>
              <a:r>
                <a:rPr lang="en-US" altLang="ja-JP" dirty="0" smtClean="0"/>
                <a:t> </a:t>
              </a:r>
              <a:r>
                <a:rPr kumimoji="1" lang="en-US" altLang="ja-JP" dirty="0" smtClean="0"/>
                <a:t>FDPS</a:t>
              </a:r>
              <a:r>
                <a:rPr kumimoji="1" lang="ja-JP" altLang="en-US" dirty="0" smtClean="0"/>
                <a:t>の</a:t>
              </a:r>
              <a:r>
                <a:rPr kumimoji="1" lang="en-US" altLang="ja-JP" dirty="0" smtClean="0"/>
                <a:t>Fortran</a:t>
              </a:r>
              <a:r>
                <a:rPr kumimoji="1" lang="ja-JP" altLang="en-US" dirty="0" smtClean="0"/>
                <a:t>用</a:t>
              </a:r>
              <a:r>
                <a:rPr kumimoji="1" lang="en-US" altLang="ja-JP" dirty="0" smtClean="0"/>
                <a:t>API</a:t>
              </a:r>
              <a:r>
                <a:rPr kumimoji="1" lang="ja-JP" altLang="en-US" dirty="0" smtClean="0"/>
                <a:t>を使用するためのモジュール</a:t>
              </a:r>
              <a:r>
                <a:rPr kumimoji="1" lang="en-US" altLang="ja-JP" dirty="0" smtClean="0"/>
                <a:t>.</a:t>
              </a:r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52399" y="2598151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図形グループ 17"/>
          <p:cNvGrpSpPr/>
          <p:nvPr/>
        </p:nvGrpSpPr>
        <p:grpSpPr>
          <a:xfrm>
            <a:off x="192467" y="5549493"/>
            <a:ext cx="8787038" cy="646331"/>
            <a:chOff x="192467" y="5549493"/>
            <a:chExt cx="8787038" cy="646331"/>
          </a:xfrm>
        </p:grpSpPr>
        <p:sp>
          <p:nvSpPr>
            <p:cNvPr id="15" name="角丸四角形 14"/>
            <p:cNvSpPr/>
            <p:nvPr/>
          </p:nvSpPr>
          <p:spPr>
            <a:xfrm>
              <a:off x="460769" y="5711687"/>
              <a:ext cx="3263092" cy="23853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92467" y="561538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smtClean="0">
                  <a:solidFill>
                    <a:srgbClr val="FF0000"/>
                  </a:solidFill>
                </a:rPr>
                <a:t>③</a:t>
              </a:r>
              <a:endParaRPr kumimoji="1" lang="ja-JP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573190" y="5549493"/>
              <a:ext cx="44063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③</a:t>
              </a:r>
              <a:r>
                <a:rPr kumimoji="1" lang="en-US" altLang="ja-JP" dirty="0" smtClean="0"/>
                <a:t> Fortran</a:t>
              </a:r>
              <a:r>
                <a:rPr kumimoji="1" lang="ja-JP" altLang="en-US" dirty="0" smtClean="0"/>
                <a:t>用</a:t>
              </a:r>
              <a:r>
                <a:rPr kumimoji="1" lang="en-US" altLang="ja-JP" dirty="0" smtClean="0"/>
                <a:t>API</a:t>
              </a:r>
              <a:r>
                <a:rPr kumimoji="1" lang="ja-JP" altLang="en-US" dirty="0" smtClean="0"/>
                <a:t>を提供するクラスである</a:t>
              </a:r>
              <a:r>
                <a:rPr kumimoji="1" lang="en-US" altLang="ja-JP" dirty="0" err="1" smtClean="0"/>
                <a:t>fdps_controller</a:t>
              </a:r>
              <a:r>
                <a:rPr kumimoji="1" lang="ja-JP" altLang="en-US" dirty="0" smtClean="0"/>
                <a:t>クラスのオブジェクトを生成</a:t>
              </a:r>
              <a:r>
                <a:rPr kumimoji="1" lang="en-US" altLang="ja-JP" dirty="0" smtClean="0"/>
                <a:t>.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33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2017/3/8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FDPS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3784" y="100006"/>
            <a:ext cx="8593016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!* Initialize FDPS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fdps_ctrl%PS_Initialize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!* Create domain info object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fdps_ctrl%create_dinfo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dinfo_num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fdps_ctrl%init_dinfo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dinfo_num,coef_ema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!* Create particle system object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fdps_ctrl%create_psys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(psys_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num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en-US" altLang="ja-JP" sz="1200" dirty="0" smtClean="0">
                <a:solidFill>
                  <a:srgbClr val="C41A16"/>
                </a:solidFill>
                <a:latin typeface="Menlo-Regular" charset="0"/>
              </a:rPr>
              <a:t>'</a:t>
            </a:r>
            <a:r>
              <a:rPr lang="en-US" altLang="ja-JP" sz="1200" dirty="0" err="1" smtClean="0">
                <a:solidFill>
                  <a:srgbClr val="C41A16"/>
                </a:solidFill>
                <a:latin typeface="Menlo-Regular" charset="0"/>
              </a:rPr>
              <a:t>full_particle</a:t>
            </a:r>
            <a:r>
              <a:rPr lang="en-US" altLang="ja-JP" sz="1200" dirty="0" smtClean="0">
                <a:solidFill>
                  <a:srgbClr val="C41A16"/>
                </a:solidFill>
                <a:latin typeface="Menlo-Regular" charset="0"/>
              </a:rPr>
              <a:t>'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fdps_ctrl%init_psys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psys_num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!* Create tree object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fdps_ctrl%create_tree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tree_num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&amp;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                     </a:t>
            </a:r>
            <a:r>
              <a:rPr lang="en-US" altLang="ja-JP" sz="1200" dirty="0" smtClean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altLang="ja-JP" sz="1200" dirty="0" err="1" smtClean="0">
                <a:solidFill>
                  <a:srgbClr val="C41A16"/>
                </a:solidFill>
                <a:latin typeface="Menlo-Regular" charset="0"/>
              </a:rPr>
              <a:t>Long,full_particle,full_particle,full_particle,Monopole</a:t>
            </a:r>
            <a:r>
              <a:rPr lang="en-US" altLang="ja-JP" sz="1200" dirty="0" smtClean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fdps_ctrl%init_tree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tree_num,ntot,theta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&amp;</a:t>
            </a: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                        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n_leaf_limit,n_group_limit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fr-FR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 smtClean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fr-FR" altLang="ja-JP" sz="1200" dirty="0" err="1" smtClean="0">
                <a:solidFill>
                  <a:srgbClr val="007400"/>
                </a:solidFill>
                <a:latin typeface="Menlo-Regular" charset="0"/>
              </a:rPr>
              <a:t>Make</a:t>
            </a:r>
            <a:r>
              <a:rPr lang="fr-FR" altLang="ja-JP" sz="1200" dirty="0" smtClean="0">
                <a:solidFill>
                  <a:srgbClr val="007400"/>
                </a:solidFill>
                <a:latin typeface="Menlo-Regular" charset="0"/>
              </a:rPr>
              <a:t> an initial condition</a:t>
            </a: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 smtClean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setup_IC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fdps_ctrl,psys_num,ntot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fr-FR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 smtClean="0">
                <a:solidFill>
                  <a:srgbClr val="007400"/>
                </a:solidFill>
                <a:latin typeface="Menlo-Regular" charset="0"/>
              </a:rPr>
              <a:t>!* Domain </a:t>
            </a:r>
            <a:r>
              <a:rPr lang="fr-FR" altLang="ja-JP" sz="1200" dirty="0" err="1" smtClean="0">
                <a:solidFill>
                  <a:srgbClr val="007400"/>
                </a:solidFill>
                <a:latin typeface="Menlo-Regular" charset="0"/>
              </a:rPr>
              <a:t>decomposition</a:t>
            </a:r>
            <a:r>
              <a:rPr lang="fr-FR" altLang="ja-JP" sz="1200" dirty="0" smtClean="0">
                <a:solidFill>
                  <a:srgbClr val="007400"/>
                </a:solidFill>
                <a:latin typeface="Menlo-Regular" charset="0"/>
              </a:rPr>
              <a:t> and exchange </a:t>
            </a:r>
            <a:r>
              <a:rPr lang="fr-FR" altLang="ja-JP" sz="1200" dirty="0" err="1" smtClean="0">
                <a:solidFill>
                  <a:srgbClr val="007400"/>
                </a:solidFill>
                <a:latin typeface="Menlo-Regular" charset="0"/>
              </a:rPr>
              <a:t>particle</a:t>
            </a:r>
            <a:endParaRPr lang="fr-FR" altLang="ja-JP" sz="1200" dirty="0" smtClean="0">
              <a:solidFill>
                <a:srgbClr val="007400"/>
              </a:solidFill>
              <a:latin typeface="Menlo-Regular" charset="0"/>
            </a:endParaRP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 smtClean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fdps_ctrl%decompose_domain_all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dinfo_num,psys_num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 smtClean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fdps_ctrl%exchange_particle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psys_num,dinfo_num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fr-FR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 smtClean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fr-FR" altLang="ja-JP" sz="1200" dirty="0" err="1" smtClean="0">
                <a:solidFill>
                  <a:srgbClr val="007400"/>
                </a:solidFill>
                <a:latin typeface="Menlo-Regular" charset="0"/>
              </a:rPr>
              <a:t>Compute</a:t>
            </a:r>
            <a:r>
              <a:rPr lang="fr-FR" altLang="ja-JP" sz="1200" dirty="0" smtClean="0">
                <a:solidFill>
                  <a:srgbClr val="007400"/>
                </a:solidFill>
                <a:latin typeface="Menlo-Regular" charset="0"/>
              </a:rPr>
              <a:t> force at the initial time</a:t>
            </a: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pfunc_ep_ep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c_funloc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calc_gravity_pp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pfunc_ep_sp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c_funloc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calc_gravity_psp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 smtClean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fdps_ctrl%calc_force_all_and_write_back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tree_num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,    &amp;</a:t>
            </a:r>
          </a:p>
          <a:p>
            <a:r>
              <a:rPr lang="de-DE" altLang="ja-JP" sz="1200" dirty="0">
                <a:solidFill>
                  <a:srgbClr val="000000"/>
                </a:solidFill>
                <a:latin typeface="Menlo-Regular" charset="0"/>
              </a:rPr>
              <a:t>                                                </a:t>
            </a:r>
            <a:r>
              <a:rPr lang="de-DE" altLang="ja-JP" sz="1200" dirty="0" err="1">
                <a:solidFill>
                  <a:srgbClr val="000000"/>
                </a:solidFill>
                <a:latin typeface="Menlo-Regular" charset="0"/>
              </a:rPr>
              <a:t>pfunc_ep_ep</a:t>
            </a:r>
            <a:r>
              <a:rPr lang="de-DE" altLang="ja-JP" sz="1200" dirty="0">
                <a:solidFill>
                  <a:srgbClr val="000000"/>
                </a:solidFill>
                <a:latin typeface="Menlo-Regular" charset="0"/>
              </a:rPr>
              <a:t>, &amp;</a:t>
            </a:r>
          </a:p>
          <a:p>
            <a:r>
              <a:rPr lang="de-DE" altLang="ja-JP" sz="1200" dirty="0">
                <a:solidFill>
                  <a:srgbClr val="000000"/>
                </a:solidFill>
                <a:latin typeface="Menlo-Regular" charset="0"/>
              </a:rPr>
              <a:t>                                                </a:t>
            </a:r>
            <a:r>
              <a:rPr lang="de-DE" altLang="ja-JP" sz="1200" dirty="0" err="1">
                <a:solidFill>
                  <a:srgbClr val="000000"/>
                </a:solidFill>
                <a:latin typeface="Menlo-Regular" charset="0"/>
              </a:rPr>
              <a:t>pfunc_ep_sp</a:t>
            </a:r>
            <a:r>
              <a:rPr lang="de-DE" altLang="ja-JP" sz="1200" dirty="0">
                <a:solidFill>
                  <a:srgbClr val="000000"/>
                </a:solidFill>
                <a:latin typeface="Menlo-Regular" charset="0"/>
              </a:rPr>
              <a:t>, &amp;</a:t>
            </a:r>
          </a:p>
          <a:p>
            <a:r>
              <a:rPr lang="is-IS" altLang="ja-JP" sz="1200" dirty="0">
                <a:solidFill>
                  <a:srgbClr val="000000"/>
                </a:solidFill>
                <a:latin typeface="Menlo-Regular" charset="0"/>
              </a:rPr>
              <a:t>                                                psys_num,    &amp;</a:t>
            </a:r>
          </a:p>
          <a:p>
            <a:r>
              <a:rPr lang="ro-RO" altLang="ja-JP" sz="1200" dirty="0">
                <a:solidFill>
                  <a:srgbClr val="000000"/>
                </a:solidFill>
                <a:latin typeface="Menlo-Regular" charset="0"/>
              </a:rPr>
              <a:t>                                                </a:t>
            </a:r>
            <a:r>
              <a:rPr lang="ro-RO" altLang="ja-JP" sz="1200" dirty="0" err="1">
                <a:solidFill>
                  <a:srgbClr val="000000"/>
                </a:solidFill>
                <a:latin typeface="Menlo-Regular" charset="0"/>
              </a:rPr>
              <a:t>dinfo_num</a:t>
            </a:r>
            <a:r>
              <a:rPr lang="ro-RO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ja-JP" altLang="en-US" sz="1200" dirty="0"/>
          </a:p>
        </p:txBody>
      </p:sp>
      <p:grpSp>
        <p:nvGrpSpPr>
          <p:cNvPr id="25" name="図形グループ 24"/>
          <p:cNvGrpSpPr/>
          <p:nvPr/>
        </p:nvGrpSpPr>
        <p:grpSpPr>
          <a:xfrm>
            <a:off x="72263" y="79513"/>
            <a:ext cx="5250335" cy="530087"/>
            <a:chOff x="72263" y="79513"/>
            <a:chExt cx="5250335" cy="530087"/>
          </a:xfrm>
        </p:grpSpPr>
        <p:sp>
          <p:nvSpPr>
            <p:cNvPr id="6" name="角丸四角形 5"/>
            <p:cNvSpPr/>
            <p:nvPr/>
          </p:nvSpPr>
          <p:spPr>
            <a:xfrm>
              <a:off x="384313" y="79513"/>
              <a:ext cx="3034748" cy="53008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72263" y="19280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457985" y="166300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①</a:t>
              </a:r>
              <a:r>
                <a:rPr kumimoji="1" lang="en-US" altLang="ja-JP" dirty="0" smtClean="0"/>
                <a:t> FDPS</a:t>
              </a:r>
              <a:r>
                <a:rPr kumimoji="1" lang="ja-JP" altLang="en-US" dirty="0" smtClean="0"/>
                <a:t>の初期化</a:t>
              </a:r>
              <a:endParaRPr kumimoji="1" lang="ja-JP" altLang="en-US" dirty="0"/>
            </a:p>
          </p:txBody>
        </p:sp>
      </p:grpSp>
      <p:grpSp>
        <p:nvGrpSpPr>
          <p:cNvPr id="26" name="図形グループ 25"/>
          <p:cNvGrpSpPr/>
          <p:nvPr/>
        </p:nvGrpSpPr>
        <p:grpSpPr>
          <a:xfrm>
            <a:off x="72263" y="662608"/>
            <a:ext cx="8753299" cy="662609"/>
            <a:chOff x="72263" y="662608"/>
            <a:chExt cx="8753299" cy="662609"/>
          </a:xfrm>
        </p:grpSpPr>
        <p:sp>
          <p:nvSpPr>
            <p:cNvPr id="9" name="角丸四角形 8"/>
            <p:cNvSpPr/>
            <p:nvPr/>
          </p:nvSpPr>
          <p:spPr>
            <a:xfrm>
              <a:off x="357809" y="662608"/>
              <a:ext cx="4306957" cy="66260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2263" y="85541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686287" y="776329"/>
              <a:ext cx="4139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②</a:t>
              </a:r>
              <a:r>
                <a:rPr kumimoji="1" lang="en-US" altLang="ja-JP" dirty="0" smtClean="0"/>
                <a:t> </a:t>
              </a:r>
              <a:r>
                <a:rPr kumimoji="1" lang="ja-JP" altLang="en-US" dirty="0" smtClean="0"/>
                <a:t>領域情報オブジェクトの生成＆初期化</a:t>
              </a:r>
              <a:endParaRPr kumimoji="1" lang="ja-JP" altLang="en-US" dirty="0"/>
            </a:p>
          </p:txBody>
        </p:sp>
      </p:grpSp>
      <p:grpSp>
        <p:nvGrpSpPr>
          <p:cNvPr id="27" name="図形グループ 26"/>
          <p:cNvGrpSpPr/>
          <p:nvPr/>
        </p:nvGrpSpPr>
        <p:grpSpPr>
          <a:xfrm>
            <a:off x="72263" y="1378226"/>
            <a:ext cx="9237324" cy="689114"/>
            <a:chOff x="72263" y="1378226"/>
            <a:chExt cx="9237324" cy="689114"/>
          </a:xfrm>
        </p:grpSpPr>
        <p:sp>
          <p:nvSpPr>
            <p:cNvPr id="12" name="角丸四角形 11"/>
            <p:cNvSpPr/>
            <p:nvPr/>
          </p:nvSpPr>
          <p:spPr>
            <a:xfrm>
              <a:off x="357809" y="1378226"/>
              <a:ext cx="4964789" cy="68911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72263" y="161082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>
                  <a:solidFill>
                    <a:srgbClr val="FF0000"/>
                  </a:solidFill>
                </a:rPr>
                <a:t>③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322598" y="1426154"/>
              <a:ext cx="3986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③</a:t>
              </a:r>
              <a:r>
                <a:rPr lang="en-US" altLang="ja-JP" dirty="0" smtClean="0"/>
                <a:t> </a:t>
              </a:r>
              <a:r>
                <a:rPr lang="ja-JP" altLang="en-US" dirty="0" smtClean="0"/>
                <a:t>粒子群オブジェクトの生成＆初期化</a:t>
              </a:r>
              <a:endParaRPr kumimoji="1" lang="ja-JP" altLang="en-US" dirty="0"/>
            </a:p>
          </p:txBody>
        </p:sp>
      </p:grpSp>
      <p:grpSp>
        <p:nvGrpSpPr>
          <p:cNvPr id="28" name="図形グループ 27"/>
          <p:cNvGrpSpPr/>
          <p:nvPr/>
        </p:nvGrpSpPr>
        <p:grpSpPr>
          <a:xfrm>
            <a:off x="72263" y="2133600"/>
            <a:ext cx="8925930" cy="1396990"/>
            <a:chOff x="72263" y="2133600"/>
            <a:chExt cx="8925930" cy="1396990"/>
          </a:xfrm>
        </p:grpSpPr>
        <p:sp>
          <p:nvSpPr>
            <p:cNvPr id="15" name="角丸四角形 14"/>
            <p:cNvSpPr/>
            <p:nvPr/>
          </p:nvSpPr>
          <p:spPr>
            <a:xfrm>
              <a:off x="357809" y="2133600"/>
              <a:ext cx="8051554" cy="100716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72263" y="248249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>
                  <a:solidFill>
                    <a:srgbClr val="FF0000"/>
                  </a:solidFill>
                </a:rPr>
                <a:t>④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5165092" y="3161258"/>
              <a:ext cx="3833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④ツリーオブジェクトの生成＆初期化</a:t>
              </a:r>
              <a:endParaRPr kumimoji="1" lang="ja-JP" altLang="en-US" dirty="0"/>
            </a:p>
          </p:txBody>
        </p:sp>
      </p:grpSp>
      <p:grpSp>
        <p:nvGrpSpPr>
          <p:cNvPr id="29" name="図形グループ 28"/>
          <p:cNvGrpSpPr/>
          <p:nvPr/>
        </p:nvGrpSpPr>
        <p:grpSpPr>
          <a:xfrm>
            <a:off x="72263" y="3723861"/>
            <a:ext cx="7993307" cy="728869"/>
            <a:chOff x="72263" y="3723861"/>
            <a:chExt cx="7993307" cy="728869"/>
          </a:xfrm>
        </p:grpSpPr>
        <p:sp>
          <p:nvSpPr>
            <p:cNvPr id="18" name="角丸四角形 17"/>
            <p:cNvSpPr/>
            <p:nvPr/>
          </p:nvSpPr>
          <p:spPr>
            <a:xfrm>
              <a:off x="384313" y="3723861"/>
              <a:ext cx="5168348" cy="72886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72263" y="3949795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>
                  <a:solidFill>
                    <a:srgbClr val="FF0000"/>
                  </a:solidFill>
                </a:rPr>
                <a:t>⑤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574182" y="3903628"/>
              <a:ext cx="2491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⑤</a:t>
              </a:r>
              <a:r>
                <a:rPr kumimoji="1" lang="en-US" altLang="ja-JP" dirty="0" smtClean="0"/>
                <a:t> </a:t>
              </a:r>
              <a:r>
                <a:rPr kumimoji="1" lang="ja-JP" altLang="en-US" dirty="0" smtClean="0"/>
                <a:t>領域分割と粒子交換</a:t>
              </a:r>
              <a:endParaRPr kumimoji="1" lang="ja-JP" altLang="en-US" dirty="0"/>
            </a:p>
          </p:txBody>
        </p:sp>
      </p:grpSp>
      <p:grpSp>
        <p:nvGrpSpPr>
          <p:cNvPr id="30" name="図形グループ 29"/>
          <p:cNvGrpSpPr/>
          <p:nvPr/>
        </p:nvGrpSpPr>
        <p:grpSpPr>
          <a:xfrm>
            <a:off x="72263" y="4505739"/>
            <a:ext cx="9071737" cy="1603514"/>
            <a:chOff x="72263" y="4505739"/>
            <a:chExt cx="9071737" cy="1603514"/>
          </a:xfrm>
        </p:grpSpPr>
        <p:sp>
          <p:nvSpPr>
            <p:cNvPr id="21" name="角丸四角形 20"/>
            <p:cNvSpPr/>
            <p:nvPr/>
          </p:nvSpPr>
          <p:spPr>
            <a:xfrm>
              <a:off x="371061" y="4505739"/>
              <a:ext cx="5592417" cy="160351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72263" y="506699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>
                  <a:solidFill>
                    <a:srgbClr val="FF0000"/>
                  </a:solidFill>
                </a:rPr>
                <a:t>⑥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6066033" y="4526232"/>
              <a:ext cx="30779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⑥</a:t>
              </a:r>
              <a:r>
                <a:rPr kumimoji="1" lang="en-US" altLang="ja-JP" dirty="0" smtClean="0"/>
                <a:t> </a:t>
              </a:r>
              <a:r>
                <a:rPr lang="ja-JP" altLang="en-US" dirty="0" smtClean="0"/>
                <a:t>相互作用の計算</a:t>
              </a:r>
              <a:endParaRPr lang="en-US" altLang="ja-JP" dirty="0" smtClean="0"/>
            </a:p>
            <a:p>
              <a:pPr marL="285750" indent="-285750">
                <a:buFont typeface="Wingdings" charset="2"/>
                <a:buChar char="Ø"/>
              </a:pPr>
              <a:r>
                <a:rPr kumimoji="1" lang="ja-JP" altLang="en-US" sz="1400" dirty="0" smtClean="0"/>
                <a:t>相互作用関数の関数ポインタを組込関数</a:t>
              </a:r>
              <a:r>
                <a:rPr lang="en-US" altLang="ja-JP" sz="1400" dirty="0" err="1" smtClean="0">
                  <a:solidFill>
                    <a:srgbClr val="FF0000"/>
                  </a:solidFill>
                </a:rPr>
                <a:t>c_funloc</a:t>
              </a:r>
              <a:r>
                <a:rPr lang="ja-JP" altLang="en-US" sz="1400" dirty="0" smtClean="0"/>
                <a:t>で取得し、それを</a:t>
              </a:r>
              <a:r>
                <a:rPr lang="en-US" altLang="ja-JP" sz="1400" dirty="0" smtClean="0"/>
                <a:t>API</a:t>
              </a:r>
              <a:r>
                <a:rPr lang="ja-JP" altLang="en-US" sz="1400" dirty="0" smtClean="0"/>
                <a:t>の引数に渡している</a:t>
              </a:r>
              <a:r>
                <a:rPr lang="en-US" altLang="ja-JP" sz="1400" dirty="0" smtClean="0"/>
                <a:t>.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88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2017/3/8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FDPS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3785" y="79456"/>
            <a:ext cx="7331560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smtClean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!* Compute energies at the initial time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clear =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.true.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calc_energy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(fdps_ctrl,psys_num,etot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,ekin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,epot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,clear)</a:t>
            </a:r>
          </a:p>
          <a:p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!* Time integration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time_diag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0.0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time_snap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0.0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0.0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nl-NL" altLang="ja-JP" sz="1200" dirty="0" err="1">
                <a:solidFill>
                  <a:srgbClr val="000000"/>
                </a:solidFill>
                <a:latin typeface="Menlo-Regular" charset="0"/>
              </a:rPr>
              <a:t>num_loop</a:t>
            </a:r>
            <a:r>
              <a:rPr lang="nl-NL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nl-NL" altLang="ja-JP" sz="1200" dirty="0" smtClean="0">
                <a:solidFill>
                  <a:srgbClr val="1C00CF"/>
                </a:solidFill>
                <a:latin typeface="Menlo-Regular" charset="0"/>
              </a:rPr>
              <a:t>0</a:t>
            </a:r>
            <a:endParaRPr lang="nl-NL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pt-B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pt-BR" altLang="ja-JP" sz="1200" dirty="0" smtClean="0">
                <a:solidFill>
                  <a:srgbClr val="AA0D91"/>
                </a:solidFill>
                <a:latin typeface="Menlo-Regular" charset="0"/>
              </a:rPr>
              <a:t>do</a:t>
            </a:r>
            <a:r>
              <a:rPr lang="pt-BR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!* Output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!if (</a:t>
            </a:r>
            <a:r>
              <a:rPr lang="en-US" altLang="ja-JP" sz="1200" dirty="0" err="1" smtClean="0">
                <a:solidFill>
                  <a:srgbClr val="007400"/>
                </a:solidFill>
                <a:latin typeface="Menlo-Regular" charset="0"/>
              </a:rPr>
              <a:t>fdps_ctrl%get_rank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() == 0) then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!   write(*,50)</a:t>
            </a:r>
            <a:r>
              <a:rPr lang="en-US" altLang="ja-JP" sz="1200" dirty="0" err="1" smtClean="0">
                <a:solidFill>
                  <a:srgbClr val="007400"/>
                </a:solidFill>
                <a:latin typeface="Menlo-Regular" charset="0"/>
              </a:rPr>
              <a:t>num_loop,time_sys</a:t>
            </a:r>
            <a:endParaRPr lang="en-US" altLang="ja-JP" sz="1200" dirty="0" smtClean="0">
              <a:solidFill>
                <a:srgbClr val="0074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!   50 format('(</a:t>
            </a:r>
            <a:r>
              <a:rPr lang="en-US" altLang="ja-JP" sz="1200" dirty="0" err="1" smtClean="0">
                <a:solidFill>
                  <a:srgbClr val="007400"/>
                </a:solidFill>
                <a:latin typeface="Menlo-Regular" charset="0"/>
              </a:rPr>
              <a:t>num_loop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, </a:t>
            </a:r>
            <a:r>
              <a:rPr lang="en-US" altLang="ja-JP" sz="1200" dirty="0" err="1" smtClean="0">
                <a:solidFill>
                  <a:srgbClr val="007400"/>
                </a:solidFill>
                <a:latin typeface="Menlo-Regular" charset="0"/>
              </a:rPr>
              <a:t>time_sys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) = ',i5,1x,1es25.16e3)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en-US" altLang="ja-JP" sz="1200" dirty="0" smtClean="0">
                <a:solidFill>
                  <a:srgbClr val="007400"/>
                </a:solidFill>
                <a:latin typeface="Menlo-Regular" charset="0"/>
              </a:rPr>
              <a:t>!end if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( 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&gt;=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time_snap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.or.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  (((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+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-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time_snap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&gt; 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time_snap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)) )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then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output(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fdps_ctrl,psys_num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time_snap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time_snap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+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dt_snap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200" dirty="0" smtClean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200" dirty="0" smtClean="0">
                <a:solidFill>
                  <a:srgbClr val="AA0D91"/>
                </a:solidFill>
                <a:latin typeface="Menlo-Regular" charset="0"/>
              </a:rPr>
              <a:t>if</a:t>
            </a:r>
            <a:endParaRPr lang="da-DK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</a:p>
          <a:p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200" dirty="0" smtClean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da-DK" altLang="ja-JP" sz="1200" dirty="0" err="1" smtClean="0">
                <a:solidFill>
                  <a:srgbClr val="007400"/>
                </a:solidFill>
                <a:latin typeface="Menlo-Regular" charset="0"/>
              </a:rPr>
              <a:t>Compute</a:t>
            </a:r>
            <a:r>
              <a:rPr lang="da-DK" altLang="ja-JP" sz="1200" dirty="0" smtClean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da-DK" altLang="ja-JP" sz="1200" dirty="0" err="1" smtClean="0">
                <a:solidFill>
                  <a:srgbClr val="007400"/>
                </a:solidFill>
                <a:latin typeface="Menlo-Regular" charset="0"/>
              </a:rPr>
              <a:t>energies</a:t>
            </a:r>
            <a:r>
              <a:rPr lang="da-DK" altLang="ja-JP" sz="1200" dirty="0" smtClean="0">
                <a:solidFill>
                  <a:srgbClr val="007400"/>
                </a:solidFill>
                <a:latin typeface="Menlo-Regular" charset="0"/>
              </a:rPr>
              <a:t> and output the </a:t>
            </a:r>
            <a:r>
              <a:rPr lang="da-DK" altLang="ja-JP" sz="1200" dirty="0" err="1" smtClean="0">
                <a:solidFill>
                  <a:srgbClr val="007400"/>
                </a:solidFill>
                <a:latin typeface="Menlo-Regular" charset="0"/>
              </a:rPr>
              <a:t>results</a:t>
            </a:r>
            <a:endParaRPr lang="da-DK" altLang="ja-JP" sz="1200" dirty="0" smtClean="0">
              <a:solidFill>
                <a:srgbClr val="0074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clear =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.true.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calc_energy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(fdps_ctrl,psys_num,etot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,ekin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,epot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,clear)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fdps_ctrl%get_rank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() == 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then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( 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&gt;=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time_diag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.or.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     (((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+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-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time_diag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&gt; 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time_diag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)) )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then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altLang="ja-JP" sz="1200" dirty="0" smtClean="0">
                <a:solidFill>
                  <a:srgbClr val="AA0D91"/>
                </a:solidFill>
                <a:latin typeface="Menlo-Regular" charset="0"/>
              </a:rPr>
              <a:t>write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(*,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100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,(etot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-etot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)/etot</a:t>
            </a:r>
            <a:r>
              <a:rPr lang="en-US" altLang="ja-JP" sz="1200" dirty="0" smtClean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u-HU" altLang="ja-JP" sz="1200" dirty="0" smtClean="0">
                <a:solidFill>
                  <a:srgbClr val="1C00CF"/>
                </a:solidFill>
                <a:latin typeface="Menlo-Regular" charset="0"/>
              </a:rPr>
              <a:t>100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hu-HU" altLang="ja-JP" sz="1200" dirty="0" err="1" smtClean="0">
                <a:solidFill>
                  <a:srgbClr val="AA0D91"/>
                </a:solidFill>
                <a:latin typeface="Menlo-Regular" charset="0"/>
              </a:rPr>
              <a:t>format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hu-HU" altLang="ja-JP" sz="1200" dirty="0" smtClean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hu-HU" altLang="ja-JP" sz="1200" dirty="0" err="1" smtClean="0">
                <a:solidFill>
                  <a:srgbClr val="C41A16"/>
                </a:solidFill>
                <a:latin typeface="Menlo-Regular" charset="0"/>
              </a:rPr>
              <a:t>time</a:t>
            </a:r>
            <a:r>
              <a:rPr lang="hu-HU" altLang="ja-JP" sz="1200" dirty="0" smtClean="0">
                <a:solidFill>
                  <a:srgbClr val="C41A16"/>
                </a:solidFill>
                <a:latin typeface="Menlo-Regular" charset="0"/>
              </a:rPr>
              <a:t>: "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hu-HU" altLang="ja-JP" sz="1200" dirty="0" smtClean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es</a:t>
            </a:r>
            <a:r>
              <a:rPr lang="hu-HU" altLang="ja-JP" sz="1200" dirty="0" smtClean="0">
                <a:solidFill>
                  <a:srgbClr val="1C00CF"/>
                </a:solidFill>
                <a:latin typeface="Menlo-Regular" charset="0"/>
              </a:rPr>
              <a:t>20.10e3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hu-HU" altLang="ja-JP" sz="1200" dirty="0" smtClean="0">
                <a:solidFill>
                  <a:srgbClr val="C41A16"/>
                </a:solidFill>
                <a:latin typeface="Menlo-Regular" charset="0"/>
              </a:rPr>
              <a:t>", </a:t>
            </a:r>
            <a:r>
              <a:rPr lang="hu-HU" altLang="ja-JP" sz="1200" dirty="0" err="1" smtClean="0">
                <a:solidFill>
                  <a:srgbClr val="C41A16"/>
                </a:solidFill>
                <a:latin typeface="Menlo-Regular" charset="0"/>
              </a:rPr>
              <a:t>energy</a:t>
            </a:r>
            <a:r>
              <a:rPr lang="hu-HU" altLang="ja-JP" sz="1200" dirty="0" smtClean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hu-HU" altLang="ja-JP" sz="1200" dirty="0" err="1" smtClean="0">
                <a:solidFill>
                  <a:srgbClr val="C41A16"/>
                </a:solidFill>
                <a:latin typeface="Menlo-Regular" charset="0"/>
              </a:rPr>
              <a:t>error</a:t>
            </a:r>
            <a:r>
              <a:rPr lang="hu-HU" altLang="ja-JP" sz="1200" dirty="0" smtClean="0">
                <a:solidFill>
                  <a:srgbClr val="C41A16"/>
                </a:solidFill>
                <a:latin typeface="Menlo-Regular" charset="0"/>
              </a:rPr>
              <a:t>: "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hu-HU" altLang="ja-JP" sz="1200" dirty="0" smtClean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es</a:t>
            </a:r>
            <a:r>
              <a:rPr lang="hu-HU" altLang="ja-JP" sz="1200" dirty="0" smtClean="0">
                <a:solidFill>
                  <a:srgbClr val="1C00CF"/>
                </a:solidFill>
                <a:latin typeface="Menlo-Regular" charset="0"/>
              </a:rPr>
              <a:t>20.10e3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time_diag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time_diag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+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dt_diag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da-DK" altLang="ja-JP" sz="1200" dirty="0" smtClean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200" dirty="0" smtClean="0">
                <a:solidFill>
                  <a:srgbClr val="AA0D91"/>
                </a:solidFill>
                <a:latin typeface="Menlo-Regular" charset="0"/>
              </a:rPr>
              <a:t>if</a:t>
            </a:r>
            <a:endParaRPr lang="da-DK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200" dirty="0" smtClean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200" dirty="0" smtClean="0">
                <a:solidFill>
                  <a:srgbClr val="AA0D91"/>
                </a:solidFill>
                <a:latin typeface="Menlo-Regular" charset="0"/>
              </a:rPr>
              <a:t>if</a:t>
            </a:r>
            <a:endParaRPr lang="ja-JP" altLang="en-US" sz="1200" dirty="0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93785" y="1684754"/>
            <a:ext cx="4209825" cy="369332"/>
            <a:chOff x="93785" y="1684754"/>
            <a:chExt cx="4209825" cy="369332"/>
          </a:xfrm>
        </p:grpSpPr>
        <p:sp>
          <p:nvSpPr>
            <p:cNvPr id="7" name="角丸四角形 6"/>
            <p:cNvSpPr/>
            <p:nvPr/>
          </p:nvSpPr>
          <p:spPr>
            <a:xfrm>
              <a:off x="371061" y="1762539"/>
              <a:ext cx="357808" cy="22528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93785" y="1710827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563757" y="1684754"/>
              <a:ext cx="2739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①</a:t>
              </a:r>
              <a:r>
                <a:rPr kumimoji="1" lang="en-US" altLang="ja-JP" dirty="0" smtClean="0"/>
                <a:t> </a:t>
              </a:r>
              <a:r>
                <a:rPr kumimoji="1" lang="ja-JP" altLang="en-US" dirty="0" smtClean="0"/>
                <a:t>時間積分ループの開始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0034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</TotalTime>
  <Words>2623</Words>
  <Application>Microsoft Macintosh PowerPoint</Application>
  <PresentationFormat>画面に合わせる (4:3)</PresentationFormat>
  <Paragraphs>436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30" baseType="lpstr">
      <vt:lpstr>Arial</vt:lpstr>
      <vt:lpstr>Calibri</vt:lpstr>
      <vt:lpstr>Calibri Light</vt:lpstr>
      <vt:lpstr>Courier</vt:lpstr>
      <vt:lpstr>Hiragino Kaku Gothic StdN W8</vt:lpstr>
      <vt:lpstr>Lucida Sans</vt:lpstr>
      <vt:lpstr>Menlo-Regular</vt:lpstr>
      <vt:lpstr>Monaco</vt:lpstr>
      <vt:lpstr>ＭＳ Ｐゴシック</vt:lpstr>
      <vt:lpstr>Wingdings</vt:lpstr>
      <vt:lpstr>Yu Gothic</vt:lpstr>
      <vt:lpstr>レトロスペクト</vt:lpstr>
      <vt:lpstr>サンプルコードの解説</vt:lpstr>
      <vt:lpstr>サンプルコード (1)</vt:lpstr>
      <vt:lpstr>サンプルコード (2)</vt:lpstr>
      <vt:lpstr>user_defined.F90</vt:lpstr>
      <vt:lpstr>PowerPoint プレゼンテーション</vt:lpstr>
      <vt:lpstr>PowerPoint プレゼンテーション</vt:lpstr>
      <vt:lpstr>f_main.F90</vt:lpstr>
      <vt:lpstr>PowerPoint プレゼンテーション</vt:lpstr>
      <vt:lpstr>PowerPoint プレゼンテーション</vt:lpstr>
      <vt:lpstr>PowerPoint プレゼンテーション</vt:lpstr>
      <vt:lpstr>最後に</vt:lpstr>
      <vt:lpstr>実習の流れ</vt:lpstr>
      <vt:lpstr>付録</vt:lpstr>
      <vt:lpstr>FDPS指示文</vt:lpstr>
      <vt:lpstr>FDPS指示文 (1)ユーザ定義型の種別を指定する指示文 (指示文①)</vt:lpstr>
      <vt:lpstr>FDPS指示文 (2) 必須物理量を指定する指示文 (指示文②)</vt:lpstr>
      <vt:lpstr>FDPS指示文 (3) 各ユーザ定義型に固有の指示文 (指示文③)</vt:lpstr>
      <vt:lpstr>PowerPoint プレゼンテーション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FDPS講習会 サンプルコード編</dc:title>
  <dc:creator>行方大輔</dc:creator>
  <cp:lastModifiedBy>行方大輔</cp:lastModifiedBy>
  <cp:revision>132</cp:revision>
  <dcterms:created xsi:type="dcterms:W3CDTF">2017-02-19T18:58:23Z</dcterms:created>
  <dcterms:modified xsi:type="dcterms:W3CDTF">2017-03-03T09:04:08Z</dcterms:modified>
</cp:coreProperties>
</file>