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5" r:id="rId4"/>
    <p:sldId id="259" r:id="rId5"/>
    <p:sldId id="266" r:id="rId6"/>
    <p:sldId id="260" r:id="rId7"/>
    <p:sldId id="261" r:id="rId8"/>
    <p:sldId id="262" r:id="rId9"/>
    <p:sldId id="267" r:id="rId10"/>
    <p:sldId id="263" r:id="rId11"/>
    <p:sldId id="264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7"/>
    <p:restoredTop sz="82423"/>
  </p:normalViewPr>
  <p:slideViewPr>
    <p:cSldViewPr snapToGrid="0" snapToObjects="1">
      <p:cViewPr varScale="1">
        <p:scale>
          <a:sx n="107" d="100"/>
          <a:sy n="107" d="100"/>
        </p:scale>
        <p:origin x="19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D83A7-3A96-6748-9E0D-226A3E8168B2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7C869-954E-204B-B795-23D90A77B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1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7C869-954E-204B-B795-23D90A77BA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0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7C869-954E-204B-B795-23D90A77BA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5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これが最初</a:t>
            </a:r>
            <a:endParaRPr kumimoji="1" lang="en-US" altLang="ja-JP" dirty="0"/>
          </a:p>
          <a:p>
            <a:r>
              <a:rPr kumimoji="1" lang="en-US" altLang="ja-JP" dirty="0" err="1"/>
              <a:t>getPos</a:t>
            </a:r>
            <a:r>
              <a:rPr kumimoji="1" lang="en-US" altLang="ja-JP" dirty="0"/>
              <a:t>()</a:t>
            </a:r>
            <a:r>
              <a:rPr kumimoji="1" lang="ja-JP" altLang="en-US" dirty="0"/>
              <a:t>とかは後のトークで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Std</a:t>
            </a:r>
            <a:r>
              <a:rPr kumimoji="1" lang="en-US" altLang="ja-JP" dirty="0"/>
              <a:t>::vector&lt;&gt;</a:t>
            </a:r>
            <a:r>
              <a:rPr kumimoji="1" lang="ja-JP" altLang="en-US" dirty="0"/>
              <a:t>のサンプル</a:t>
            </a:r>
            <a:endParaRPr kumimoji="1" lang="en-US" altLang="ja-JP" dirty="0"/>
          </a:p>
          <a:p>
            <a:r>
              <a:rPr kumimoji="1" lang="ja-JP" altLang="en-US" dirty="0"/>
              <a:t>ネームスペース</a:t>
            </a:r>
            <a:r>
              <a:rPr kumimoji="1" lang="en-US" altLang="ja-JP" dirty="0" err="1"/>
              <a:t>std</a:t>
            </a:r>
            <a:r>
              <a:rPr kumimoji="1" lang="en-US" altLang="ja-JP" dirty="0"/>
              <a:t>::, PS::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9381B-2B87-774E-8407-293720C787B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1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A242-2922-4449-9B40-B25EEB05164E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56E-AB45-2E42-AD38-45050E9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7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A242-2922-4449-9B40-B25EEB05164E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56E-AB45-2E42-AD38-45050E9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2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A242-2922-4449-9B40-B25EEB05164E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56E-AB45-2E42-AD38-45050E9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A242-2922-4449-9B40-B25EEB05164E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56E-AB45-2E42-AD38-45050E9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0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A242-2922-4449-9B40-B25EEB05164E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56E-AB45-2E42-AD38-45050E9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7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A242-2922-4449-9B40-B25EEB05164E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56E-AB45-2E42-AD38-45050E9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3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A242-2922-4449-9B40-B25EEB05164E}" type="datetimeFigureOut">
              <a:rPr lang="en-US" smtClean="0"/>
              <a:t>8/2/19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56E-AB45-2E42-AD38-45050E9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5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A242-2922-4449-9B40-B25EEB05164E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56E-AB45-2E42-AD38-45050E9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4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A242-2922-4449-9B40-B25EEB05164E}" type="datetimeFigureOut">
              <a:rPr lang="en-US" smtClean="0"/>
              <a:t>8/2/19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56E-AB45-2E42-AD38-45050E9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8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A242-2922-4449-9B40-B25EEB05164E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56E-AB45-2E42-AD38-45050E9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7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A242-2922-4449-9B40-B25EEB05164E}" type="datetimeFigureOut">
              <a:rPr lang="en-US" smtClean="0"/>
              <a:t>8/2/19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56E-AB45-2E42-AD38-45050E9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BA242-2922-4449-9B40-B25EEB05164E}" type="datetimeFigureOut">
              <a:rPr lang="en-US" smtClean="0"/>
              <a:t>8/2/19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356E-AB45-2E42-AD38-45050E9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FDPS</a:t>
            </a:r>
            <a:r>
              <a:rPr lang="ja-JP" altLang="en-US"/>
              <a:t>を使うための</a:t>
            </a:r>
            <a:r>
              <a:rPr lang="en-US" altLang="ja-JP" dirty="0"/>
              <a:t>C++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FDPS</a:t>
            </a:r>
            <a:r>
              <a:rPr lang="ja-JP" altLang="en-US"/>
              <a:t>講習会</a:t>
            </a:r>
            <a:r>
              <a:rPr lang="en-US" altLang="ja-JP" dirty="0"/>
              <a:t>2019</a:t>
            </a:r>
          </a:p>
          <a:p>
            <a:r>
              <a:rPr lang="ja-JP" altLang="en-US"/>
              <a:t>野村昴太郎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9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STL (Standard Template Library)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779918"/>
            <a:ext cx="7886700" cy="4351338"/>
          </a:xfrm>
        </p:spPr>
        <p:txBody>
          <a:bodyPr/>
          <a:lstStyle/>
          <a:p>
            <a:r>
              <a:rPr lang="ja-JP" altLang="en-US" dirty="0"/>
              <a:t>とりあえず</a:t>
            </a:r>
            <a:r>
              <a:rPr lang="en-US" altLang="ja-JP" dirty="0" err="1"/>
              <a:t>iostream</a:t>
            </a:r>
            <a:r>
              <a:rPr lang="ja-JP" altLang="en-US" dirty="0"/>
              <a:t>（入出力）と</a:t>
            </a:r>
            <a:r>
              <a:rPr lang="en-US" altLang="ja-JP" dirty="0"/>
              <a:t>vector</a:t>
            </a:r>
            <a:r>
              <a:rPr lang="ja-JP" altLang="en-US" dirty="0"/>
              <a:t>（可変長配列）ぐらいを押さえておけば大概のことができる</a:t>
            </a:r>
            <a:endParaRPr lang="en-US" altLang="ja-JP" dirty="0"/>
          </a:p>
          <a:p>
            <a:pPr lvl="1"/>
            <a:r>
              <a:rPr kumimoji="1" lang="ja-JP" altLang="en-US" dirty="0"/>
              <a:t>入出力に関しては</a:t>
            </a:r>
            <a:r>
              <a:rPr kumimoji="1" lang="en-US" altLang="ja-JP" dirty="0"/>
              <a:t>C</a:t>
            </a:r>
            <a:r>
              <a:rPr kumimoji="1" lang="ja-JP" altLang="en-US" dirty="0"/>
              <a:t>言語のもの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cstdio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を使ってもいい</a:t>
            </a:r>
            <a:br>
              <a:rPr kumimoji="1"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FDPS</a:t>
            </a:r>
            <a:r>
              <a:rPr lang="ja-JP" altLang="en-US" dirty="0"/>
              <a:t>を使う分にはどちらでも可能）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28650" y="4524956"/>
            <a:ext cx="400328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kern="100" dirty="0">
                <a:effectLst/>
                <a:latin typeface="Consolas" charset="0"/>
                <a:ea typeface="Consolas" charset="0"/>
                <a:cs typeface="Consolas" charset="0"/>
              </a:rPr>
              <a:t>#include &lt;vector&gt;</a:t>
            </a:r>
            <a:endParaRPr lang="ja-JP" altLang="ja-JP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 err="1">
                <a:effectLst/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ja-JP" kern="100" dirty="0">
                <a:effectLst/>
                <a:latin typeface="Consolas" charset="0"/>
                <a:ea typeface="Consolas" charset="0"/>
                <a:cs typeface="Consolas" charset="0"/>
              </a:rPr>
              <a:t> main(){</a:t>
            </a:r>
            <a:endParaRPr lang="ja-JP" altLang="ja-JP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ja-JP" kern="100" dirty="0" err="1">
                <a:effectLst/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ja-JP" kern="100" dirty="0">
                <a:effectLst/>
                <a:latin typeface="Consolas" charset="0"/>
                <a:ea typeface="Consolas" charset="0"/>
                <a:cs typeface="Consolas" charset="0"/>
              </a:rPr>
              <a:t>::vector&lt;</a:t>
            </a:r>
            <a:r>
              <a:rPr lang="en-US" altLang="ja-JP" kern="100" dirty="0" err="1">
                <a:effectLst/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ja-JP" kern="100" dirty="0">
                <a:effectLst/>
                <a:latin typeface="Consolas" charset="0"/>
                <a:ea typeface="Consolas" charset="0"/>
                <a:cs typeface="Consolas" charset="0"/>
              </a:rPr>
              <a:t>&gt; array;</a:t>
            </a:r>
            <a:endParaRPr lang="ja-JP" altLang="ja-JP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ja-JP" kern="100" dirty="0" err="1">
                <a:effectLst/>
                <a:latin typeface="Consolas" charset="0"/>
                <a:ea typeface="Consolas" charset="0"/>
                <a:cs typeface="Consolas" charset="0"/>
              </a:rPr>
              <a:t>array.resize</a:t>
            </a:r>
            <a:r>
              <a:rPr lang="en-US" altLang="ja-JP" kern="100" dirty="0">
                <a:effectLst/>
                <a:latin typeface="Consolas" charset="0"/>
                <a:ea typeface="Consolas" charset="0"/>
                <a:cs typeface="Consolas" charset="0"/>
              </a:rPr>
              <a:t>(10);</a:t>
            </a:r>
            <a:endParaRPr lang="ja-JP" altLang="ja-JP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>
                <a:effectLst/>
                <a:latin typeface="Consolas" charset="0"/>
                <a:ea typeface="Consolas" charset="0"/>
                <a:cs typeface="Consolas" charset="0"/>
              </a:rPr>
              <a:t>    for(</a:t>
            </a:r>
            <a:r>
              <a:rPr lang="en-US" altLang="ja-JP" kern="100" dirty="0" err="1">
                <a:effectLst/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ja-JP" kern="1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ja-JP" kern="100" dirty="0" err="1">
                <a:effectLst/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ja-JP" kern="100" dirty="0">
                <a:effectLst/>
                <a:latin typeface="Consolas" charset="0"/>
                <a:ea typeface="Consolas" charset="0"/>
                <a:cs typeface="Consolas" charset="0"/>
              </a:rPr>
              <a:t>=0; </a:t>
            </a:r>
            <a:r>
              <a:rPr lang="en-US" altLang="ja-JP" kern="100" dirty="0" err="1">
                <a:effectLst/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ja-JP" kern="100" dirty="0">
                <a:effectLst/>
                <a:latin typeface="Consolas" charset="0"/>
                <a:ea typeface="Consolas" charset="0"/>
                <a:cs typeface="Consolas" charset="0"/>
              </a:rPr>
              <a:t>&lt;10; </a:t>
            </a:r>
            <a:r>
              <a:rPr lang="en-US" altLang="ja-JP" kern="100" dirty="0" err="1">
                <a:effectLst/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ja-JP" kern="100" dirty="0">
                <a:effectLst/>
                <a:latin typeface="Consolas" charset="0"/>
                <a:ea typeface="Consolas" charset="0"/>
                <a:cs typeface="Consolas" charset="0"/>
              </a:rPr>
              <a:t>++)</a:t>
            </a:r>
            <a:endParaRPr lang="ja-JP" altLang="ja-JP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>
                <a:effectLst/>
                <a:latin typeface="Consolas" charset="0"/>
                <a:ea typeface="Consolas" charset="0"/>
                <a:cs typeface="Consolas" charset="0"/>
              </a:rPr>
              <a:t>        array[</a:t>
            </a:r>
            <a:r>
              <a:rPr lang="en-US" altLang="ja-JP" kern="100" dirty="0" err="1">
                <a:effectLst/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ja-JP" kern="100" dirty="0">
                <a:effectLst/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en-US" altLang="ja-JP" kern="100" dirty="0" err="1">
                <a:effectLst/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ja-JP" kern="100" dirty="0">
                <a:effectLst/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ja-JP" kern="100" dirty="0"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100" dirty="0">
                <a:effectLst/>
                <a:latin typeface="Consolas" charset="0"/>
                <a:ea typeface="Consolas" charset="0"/>
                <a:cs typeface="Consolas" charset="0"/>
              </a:rPr>
              <a:t>}</a:t>
            </a:r>
            <a:endParaRPr lang="ja-JP" altLang="ja-JP" kern="1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28650" y="3189691"/>
            <a:ext cx="578402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#include &lt;iostream&gt;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main(){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&lt;&lt; ”Hello, world!” &lt;&lt;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 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66238" y="5355952"/>
            <a:ext cx="354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配列を用意して値を代入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4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kumimoji="1" lang="ja-JP" altLang="en-US" dirty="0"/>
              <a:t>を利用するにあたって抑えておきたい</a:t>
            </a:r>
            <a:r>
              <a:rPr kumimoji="1" lang="en-US" altLang="ja-JP" dirty="0"/>
              <a:t>C++</a:t>
            </a:r>
            <a:r>
              <a:rPr kumimoji="1" lang="ja-JP" altLang="en-US" dirty="0"/>
              <a:t>の機能</a:t>
            </a:r>
            <a:endParaRPr kumimoji="1" lang="en-US" altLang="ja-JP" dirty="0"/>
          </a:p>
          <a:p>
            <a:pPr lvl="1"/>
            <a:r>
              <a:rPr lang="ja-JP" altLang="en-US" dirty="0"/>
              <a:t>名前空間</a:t>
            </a:r>
            <a:endParaRPr lang="en-US" altLang="ja-JP" dirty="0"/>
          </a:p>
          <a:p>
            <a:pPr lvl="2"/>
            <a:r>
              <a:rPr kumimoji="1" lang="en-US" altLang="ja-JP" dirty="0">
                <a:latin typeface="Consolas" charset="0"/>
                <a:ea typeface="Consolas" charset="0"/>
                <a:cs typeface="Consolas" charset="0"/>
              </a:rPr>
              <a:t>PS::</a:t>
            </a:r>
            <a:r>
              <a:rPr kumimoji="1" lang="ja-JP" altLang="en-US" dirty="0"/>
              <a:t>と</a:t>
            </a:r>
            <a:r>
              <a:rPr kumimoji="1" lang="en-US" altLang="ja-JP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kumimoji="1" lang="en-US" altLang="ja-JP" dirty="0">
                <a:latin typeface="Consolas" charset="0"/>
                <a:ea typeface="Consolas" charset="0"/>
                <a:cs typeface="Consolas" charset="0"/>
              </a:rPr>
              <a:t>::</a:t>
            </a:r>
          </a:p>
          <a:p>
            <a:pPr lvl="1"/>
            <a:r>
              <a:rPr lang="ja-JP" altLang="en-US" dirty="0"/>
              <a:t>メンバ関数を持ったクラス（構造体）</a:t>
            </a:r>
            <a:endParaRPr lang="en-US" altLang="ja-JP" dirty="0"/>
          </a:p>
          <a:p>
            <a:pPr lvl="2"/>
            <a:r>
              <a:rPr lang="ja-JP" altLang="en-US" dirty="0"/>
              <a:t>粒子クラス（構造体）はユーザー定義</a:t>
            </a:r>
            <a:endParaRPr lang="en-US" altLang="ja-JP" dirty="0"/>
          </a:p>
          <a:p>
            <a:pPr lvl="2"/>
            <a:r>
              <a:rPr lang="en-US" altLang="ja-JP" dirty="0"/>
              <a:t>FDPS</a:t>
            </a:r>
            <a:r>
              <a:rPr lang="ja-JP" altLang="en-US" dirty="0"/>
              <a:t>提供クラスのメンバ関数をユーザーが呼び出す</a:t>
            </a:r>
            <a:endParaRPr lang="en-US" altLang="ja-JP" dirty="0"/>
          </a:p>
          <a:p>
            <a:pPr lvl="1"/>
            <a:r>
              <a:rPr kumimoji="1" lang="ja-JP" altLang="en-US" dirty="0"/>
              <a:t>テンプレート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用意されたものを使うことができれば十分</a:t>
            </a:r>
            <a:endParaRPr kumimoji="1" lang="en-US" altLang="ja-JP" dirty="0"/>
          </a:p>
          <a:p>
            <a:pPr lvl="2"/>
            <a:r>
              <a:rPr lang="en-US" altLang="ja-JP" dirty="0"/>
              <a:t>FDPS</a:t>
            </a:r>
            <a:r>
              <a:rPr lang="ja-JP" altLang="en-US" dirty="0"/>
              <a:t>提供のクラステンプレートに</a:t>
            </a:r>
            <a:r>
              <a:rPr lang="en-US" altLang="ja-JP" dirty="0"/>
              <a:t>&lt;&gt;</a:t>
            </a:r>
            <a:r>
              <a:rPr lang="ja-JP" altLang="en-US" dirty="0"/>
              <a:t>でユーザー定義の粒子クラス（構造体）を渡して実体化</a:t>
            </a:r>
            <a:endParaRPr lang="en-US" altLang="ja-JP" dirty="0"/>
          </a:p>
          <a:p>
            <a:pPr lvl="1"/>
            <a:r>
              <a:rPr lang="ja-JP" altLang="en-US"/>
              <a:t>標準ライブラリ</a:t>
            </a:r>
            <a:endParaRPr lang="en-US" altLang="ja-JP" dirty="0"/>
          </a:p>
          <a:p>
            <a:pPr lvl="2"/>
            <a:r>
              <a:rPr lang="en-US" altLang="ja-JP" dirty="0"/>
              <a:t>IO</a:t>
            </a:r>
            <a:r>
              <a:rPr lang="ja-JP" altLang="en-US"/>
              <a:t>として</a:t>
            </a:r>
            <a:r>
              <a:rPr lang="en-US" altLang="ja-JP" dirty="0" err="1"/>
              <a:t>std</a:t>
            </a:r>
            <a:r>
              <a:rPr lang="en-US" altLang="ja-JP" dirty="0"/>
              <a:t>::iostream</a:t>
            </a:r>
            <a:r>
              <a:rPr lang="ja-JP" altLang="en-US"/>
              <a:t>，可変長配列として</a:t>
            </a:r>
            <a:r>
              <a:rPr kumimoji="1" lang="en-US" altLang="ja-JP" dirty="0" err="1"/>
              <a:t>std</a:t>
            </a:r>
            <a:r>
              <a:rPr kumimoji="1" lang="en-US" altLang="ja-JP" dirty="0"/>
              <a:t>::vector</a:t>
            </a:r>
            <a:r>
              <a:rPr lang="ja-JP" altLang="en-US"/>
              <a:t>を紹介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77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世界の計算機センター</a:t>
            </a:r>
            <a:r>
              <a:rPr lang="ja-JP" altLang="en-US"/>
              <a:t>でサポートするプログラミング</a:t>
            </a:r>
            <a:r>
              <a:rPr lang="ja-JP" altLang="en-US" dirty="0"/>
              <a:t>言語</a:t>
            </a:r>
            <a:endParaRPr lang="en-US" altLang="ja-JP" dirty="0"/>
          </a:p>
          <a:p>
            <a:pPr lvl="1"/>
            <a:r>
              <a:rPr lang="ja-JP" altLang="en-US"/>
              <a:t>事実上</a:t>
            </a:r>
            <a:r>
              <a:rPr lang="en-US" altLang="ja-JP" dirty="0"/>
              <a:t>C/</a:t>
            </a:r>
            <a:r>
              <a:rPr lang="en-US" dirty="0"/>
              <a:t>C++</a:t>
            </a:r>
            <a:r>
              <a:rPr lang="ja-JP" altLang="en-US" dirty="0"/>
              <a:t>と</a:t>
            </a:r>
            <a:r>
              <a:rPr lang="en-US" altLang="ja-JP" dirty="0"/>
              <a:t>Fortran</a:t>
            </a:r>
            <a:r>
              <a:rPr lang="ja-JP" altLang="en-US" dirty="0"/>
              <a:t>の二択</a:t>
            </a:r>
            <a:endParaRPr lang="en-US" altLang="ja-JP" dirty="0"/>
          </a:p>
          <a:p>
            <a:r>
              <a:rPr lang="en-US" altLang="ja-JP" dirty="0"/>
              <a:t>FDPS</a:t>
            </a:r>
            <a:r>
              <a:rPr lang="ja-JP" altLang="en-US"/>
              <a:t>は</a:t>
            </a:r>
            <a:r>
              <a:rPr lang="en-US" altLang="ja-JP" dirty="0"/>
              <a:t>C++</a:t>
            </a:r>
            <a:r>
              <a:rPr lang="ja-JP" altLang="en-US" dirty="0"/>
              <a:t>のヘッダライブラリとして実装されている</a:t>
            </a:r>
            <a:endParaRPr lang="en-US" altLang="ja-JP" dirty="0"/>
          </a:p>
          <a:p>
            <a:pPr lvl="2"/>
            <a:r>
              <a:rPr lang="ja-JP" altLang="en-US" dirty="0"/>
              <a:t>後述する「テンプレート」という</a:t>
            </a:r>
            <a:r>
              <a:rPr lang="ja-JP" altLang="en-US"/>
              <a:t>機能を多用して</a:t>
            </a:r>
            <a:r>
              <a:rPr lang="ja-JP" altLang="en-US" dirty="0"/>
              <a:t>いるため</a:t>
            </a:r>
            <a:endParaRPr lang="en-US" altLang="ja-JP" dirty="0"/>
          </a:p>
          <a:p>
            <a:r>
              <a:rPr lang="ja-JP" altLang="en-US" dirty="0"/>
              <a:t>ユーザーコード</a:t>
            </a:r>
            <a:endParaRPr lang="en-US" altLang="ja-JP" dirty="0"/>
          </a:p>
          <a:p>
            <a:pPr lvl="1"/>
            <a:r>
              <a:rPr lang="en-US" altLang="ja-JP" dirty="0"/>
              <a:t>FDPS</a:t>
            </a:r>
            <a:r>
              <a:rPr lang="ja-JP" altLang="en-US" dirty="0"/>
              <a:t>のヘッダを</a:t>
            </a:r>
            <a:r>
              <a:rPr lang="en-US" altLang="ja-JP" dirty="0"/>
              <a:t>#include</a:t>
            </a:r>
            <a:r>
              <a:rPr lang="ja-JP" altLang="en-US" dirty="0"/>
              <a:t>して</a:t>
            </a:r>
            <a:r>
              <a:rPr lang="en-US" altLang="ja-JP" dirty="0"/>
              <a:t>C++</a:t>
            </a:r>
            <a:r>
              <a:rPr lang="ja-JP" altLang="en-US" dirty="0"/>
              <a:t>で書く（ネイティブ）</a:t>
            </a:r>
            <a:endParaRPr lang="en-US" altLang="ja-JP" dirty="0"/>
          </a:p>
          <a:p>
            <a:pPr lvl="1"/>
            <a:r>
              <a:rPr lang="en-US" altLang="ja-JP" dirty="0"/>
              <a:t>Fortran 2003</a:t>
            </a:r>
            <a:r>
              <a:rPr lang="ja-JP" altLang="en-US" dirty="0"/>
              <a:t>で書いてトランスコーダを使う（隣の</a:t>
            </a:r>
            <a:r>
              <a:rPr lang="ja-JP" altLang="en-US"/>
              <a:t>教室）</a:t>
            </a:r>
            <a:endParaRPr lang="en-US" altLang="ja-JP" dirty="0"/>
          </a:p>
          <a:p>
            <a:pPr lvl="1"/>
            <a:r>
              <a:rPr lang="en-US" altLang="ja-JP" dirty="0"/>
              <a:t>C</a:t>
            </a:r>
            <a:r>
              <a:rPr lang="ja-JP" altLang="en-US"/>
              <a:t>インターフェースを通じていろいろな言語から使う</a:t>
            </a:r>
            <a:r>
              <a:rPr lang="en-US" altLang="ja-JP" dirty="0"/>
              <a:t>(</a:t>
            </a:r>
            <a:r>
              <a:rPr lang="ja-JP" altLang="en-US"/>
              <a:t>今回はなし</a:t>
            </a:r>
            <a:r>
              <a:rPr lang="en-US" altLang="ja-JP" dirty="0"/>
              <a:t>)</a:t>
            </a:r>
          </a:p>
          <a:p>
            <a:r>
              <a:rPr lang="ja-JP" altLang="en-US"/>
              <a:t>ここでは</a:t>
            </a:r>
            <a:r>
              <a:rPr lang="en-US" altLang="ja-JP" dirty="0"/>
              <a:t>C</a:t>
            </a:r>
            <a:r>
              <a:rPr lang="ja-JP" altLang="en-US" dirty="0"/>
              <a:t>言語の経験者ぐらいを対象に、</a:t>
            </a:r>
            <a:r>
              <a:rPr lang="en-US" altLang="ja-JP" dirty="0"/>
              <a:t>FDPS</a:t>
            </a:r>
            <a:r>
              <a:rPr lang="ja-JP" altLang="en-US" dirty="0"/>
              <a:t>のユーザーコード開発に必要となる</a:t>
            </a:r>
            <a:r>
              <a:rPr lang="en-US" altLang="ja-JP" dirty="0"/>
              <a:t>C++</a:t>
            </a:r>
            <a:r>
              <a:rPr lang="ja-JP" altLang="en-US" dirty="0"/>
              <a:t>の機能</a:t>
            </a:r>
            <a:r>
              <a:rPr lang="ja-JP" altLang="en-US"/>
              <a:t>を紹介</a:t>
            </a:r>
            <a:endParaRPr lang="en-US" altLang="ja-JP" dirty="0"/>
          </a:p>
          <a:p>
            <a:r>
              <a:rPr lang="en-US" altLang="ja-JP" dirty="0"/>
              <a:t>FDPS</a:t>
            </a:r>
            <a:r>
              <a:rPr lang="ja-JP" altLang="en-US"/>
              <a:t>のサンプルコードを困らず読めるくらいを目標に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言語のバージョンについて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言語にも「バージョン」があります</a:t>
            </a:r>
            <a:endParaRPr lang="en-US" altLang="ja-JP" dirty="0"/>
          </a:p>
          <a:p>
            <a:pPr lvl="1"/>
            <a:r>
              <a:rPr lang="en-US" altLang="ja-JP" dirty="0"/>
              <a:t>FORTRAN 66/77, Fortran 90/95/2003/2008</a:t>
            </a:r>
          </a:p>
          <a:p>
            <a:pPr lvl="1"/>
            <a:r>
              <a:rPr lang="en-US" dirty="0"/>
              <a:t>C++ 98/03/11/14/17/20</a:t>
            </a:r>
          </a:p>
          <a:p>
            <a:r>
              <a:rPr lang="en-US" dirty="0"/>
              <a:t>FDPS Fortran</a:t>
            </a:r>
            <a:r>
              <a:rPr lang="ja-JP" altLang="en-US" dirty="0"/>
              <a:t>では</a:t>
            </a:r>
            <a:r>
              <a:rPr lang="en-US" altLang="ja-JP" dirty="0"/>
              <a:t>Fortran 2003</a:t>
            </a:r>
            <a:r>
              <a:rPr lang="ja-JP" altLang="en-US" dirty="0"/>
              <a:t>の新仕様を使っています</a:t>
            </a:r>
            <a:endParaRPr lang="en-US" altLang="ja-JP" dirty="0"/>
          </a:p>
          <a:p>
            <a:r>
              <a:rPr lang="en-US" altLang="ja-JP" dirty="0"/>
              <a:t>FDPS C++</a:t>
            </a:r>
            <a:r>
              <a:rPr lang="ja-JP" altLang="en-US" dirty="0"/>
              <a:t>では</a:t>
            </a:r>
            <a:r>
              <a:rPr lang="ja-JP" altLang="en-US"/>
              <a:t>「京」の利用等を</a:t>
            </a:r>
            <a:r>
              <a:rPr lang="ja-JP" altLang="en-US" dirty="0"/>
              <a:t>優先して</a:t>
            </a:r>
            <a:r>
              <a:rPr lang="en-US" altLang="ja-JP" dirty="0"/>
              <a:t>C++11</a:t>
            </a:r>
            <a:r>
              <a:rPr lang="ja-JP" altLang="en-US"/>
              <a:t>までを使用</a:t>
            </a:r>
            <a:endParaRPr lang="en-US" altLang="ja-JP" dirty="0"/>
          </a:p>
          <a:p>
            <a:pPr lvl="1"/>
            <a:r>
              <a:rPr lang="en-US" altLang="ja-JP"/>
              <a:t>C</a:t>
            </a:r>
            <a:r>
              <a:rPr lang="en-US" altLang="ja-JP" dirty="0"/>
              <a:t>++11</a:t>
            </a:r>
            <a:r>
              <a:rPr lang="ja-JP" altLang="en-US"/>
              <a:t>以降に対応するコンパイラを使えるのであれば，ユーザーコードでは最新の仕様も使える</a:t>
            </a:r>
            <a:endParaRPr lang="en-US" altLang="ja-JP" dirty="0"/>
          </a:p>
          <a:p>
            <a:pPr lvl="1"/>
            <a:r>
              <a:rPr lang="ja-JP" altLang="en-US" dirty="0"/>
              <a:t>（年号は言語仕様が</a:t>
            </a:r>
            <a:r>
              <a:rPr lang="en-US" altLang="ja-JP" dirty="0"/>
              <a:t>fix</a:t>
            </a:r>
            <a:r>
              <a:rPr lang="ja-JP" altLang="en-US" dirty="0"/>
              <a:t>された年なのでコンパイラや判例が出揃うまでには年月</a:t>
            </a:r>
            <a:r>
              <a:rPr lang="ja-JP" altLang="en-US"/>
              <a:t>がかかる）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8854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習得しておきたい</a:t>
            </a:r>
            <a:r>
              <a:rPr kumimoji="1" lang="en-US" altLang="ja-JP" dirty="0"/>
              <a:t>C++</a:t>
            </a:r>
            <a:r>
              <a:rPr kumimoji="1" lang="ja-JP" altLang="en-US" dirty="0"/>
              <a:t>の機能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名前空間</a:t>
            </a:r>
            <a:endParaRPr kumimoji="1"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PS::</a:t>
            </a:r>
            <a:r>
              <a:rPr lang="ja-JP" altLang="en-US" dirty="0"/>
              <a:t>」や「</a:t>
            </a:r>
            <a:r>
              <a:rPr lang="en-US" altLang="ja-JP" dirty="0" err="1"/>
              <a:t>std</a:t>
            </a:r>
            <a:r>
              <a:rPr lang="en-US" altLang="ja-JP" dirty="0"/>
              <a:t>::</a:t>
            </a:r>
            <a:r>
              <a:rPr lang="ja-JP" altLang="en-US" dirty="0"/>
              <a:t>」</a:t>
            </a:r>
            <a:endParaRPr kumimoji="1" lang="en-US" altLang="ja-JP" dirty="0"/>
          </a:p>
          <a:p>
            <a:r>
              <a:rPr kumimoji="1" lang="ja-JP" altLang="en-US"/>
              <a:t>クラス（構造体</a:t>
            </a:r>
            <a:r>
              <a:rPr lang="ja-JP" altLang="en-US"/>
              <a:t>＋</a:t>
            </a:r>
            <a:r>
              <a:rPr kumimoji="1" lang="ja-JP" altLang="en-US"/>
              <a:t>メンバ関数）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「継承」や「仮想関数」といったオブジェクト指向機能は</a:t>
            </a:r>
            <a:r>
              <a:rPr kumimoji="1" lang="en-US" altLang="ja-JP" dirty="0"/>
              <a:t>FDPS</a:t>
            </a:r>
            <a:r>
              <a:rPr kumimoji="1" lang="ja-JP" altLang="en-US" dirty="0"/>
              <a:t>を使う分には不要</a:t>
            </a:r>
            <a:endParaRPr kumimoji="1" lang="en-US" altLang="ja-JP" dirty="0"/>
          </a:p>
          <a:p>
            <a:r>
              <a:rPr lang="ja-JP" altLang="en-US" dirty="0"/>
              <a:t>テンプレート</a:t>
            </a:r>
            <a:endParaRPr lang="en-US" altLang="ja-JP" dirty="0"/>
          </a:p>
          <a:p>
            <a:pPr lvl="1"/>
            <a:r>
              <a:rPr lang="ja-JP" altLang="en-US" dirty="0"/>
              <a:t>用意されたものを使うことができれば十分</a:t>
            </a:r>
            <a:endParaRPr lang="en-US" altLang="ja-JP" dirty="0"/>
          </a:p>
          <a:p>
            <a:pPr lvl="1"/>
            <a:r>
              <a:rPr lang="en-US" altLang="ja-JP" dirty="0"/>
              <a:t>FDPS</a:t>
            </a:r>
            <a:r>
              <a:rPr lang="ja-JP" altLang="en-US" dirty="0"/>
              <a:t>提供はクラステンプレートを提供、ユーザーはこれを実体化</a:t>
            </a:r>
            <a:endParaRPr lang="en-US" altLang="ja-JP" dirty="0"/>
          </a:p>
          <a:p>
            <a:pPr lvl="1"/>
            <a:r>
              <a:rPr lang="ja-JP" altLang="en-US" dirty="0"/>
              <a:t>メタプログラミングとかはユーザー側では不要</a:t>
            </a:r>
            <a:endParaRPr lang="en-US" altLang="ja-JP" dirty="0"/>
          </a:p>
          <a:p>
            <a:r>
              <a:rPr lang="ja-JP" altLang="en-US" dirty="0"/>
              <a:t>標準ライブラリ</a:t>
            </a:r>
            <a:r>
              <a:rPr lang="en-US" altLang="ja-JP" dirty="0"/>
              <a:t>STL</a:t>
            </a:r>
          </a:p>
          <a:p>
            <a:pPr lvl="1"/>
            <a:r>
              <a:rPr lang="en-US" altLang="ja-JP" dirty="0" err="1"/>
              <a:t>std</a:t>
            </a:r>
            <a:r>
              <a:rPr lang="en-US" altLang="ja-JP" dirty="0"/>
              <a:t>::vector</a:t>
            </a:r>
            <a:r>
              <a:rPr lang="ja-JP" altLang="en-US"/>
              <a:t>や</a:t>
            </a:r>
            <a:r>
              <a:rPr lang="en-US" altLang="ja-JP" dirty="0" err="1"/>
              <a:t>std</a:t>
            </a:r>
            <a:r>
              <a:rPr lang="en-US" altLang="ja-JP" dirty="0"/>
              <a:t>::iostream</a:t>
            </a:r>
            <a:r>
              <a:rPr lang="ja-JP" altLang="en-US"/>
              <a:t>など</a:t>
            </a:r>
            <a:endParaRPr lang="en-US" altLang="ja-JP" dirty="0"/>
          </a:p>
          <a:p>
            <a:pPr lvl="1"/>
            <a:r>
              <a:rPr lang="en-US" altLang="ja-JP" dirty="0"/>
              <a:t>C</a:t>
            </a:r>
            <a:r>
              <a:rPr lang="ja-JP" altLang="en-US"/>
              <a:t>の</a:t>
            </a:r>
            <a:r>
              <a:rPr lang="en-US" altLang="ja-JP" dirty="0" err="1"/>
              <a:t>stdio</a:t>
            </a:r>
            <a:r>
              <a:rPr lang="ja-JP" altLang="en-US"/>
              <a:t>などでもよいので使えなくても大丈夫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030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名前空間（</a:t>
            </a:r>
            <a:r>
              <a:rPr lang="en-US" altLang="ja-JP" dirty="0"/>
              <a:t>namespace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グローバルな変数名、関数名、型名などの衝突を避けるため</a:t>
            </a:r>
            <a:r>
              <a:rPr lang="ja-JP" altLang="en-US"/>
              <a:t>の仕組み</a:t>
            </a:r>
            <a:endParaRPr lang="en-US" altLang="ja-JP" dirty="0"/>
          </a:p>
          <a:p>
            <a:pPr lvl="1"/>
            <a:r>
              <a:rPr lang="ja-JP" altLang="en-US" dirty="0"/>
              <a:t>ディレクトリ（フォルダ）みたいなもの</a:t>
            </a:r>
            <a:endParaRPr lang="en-US" altLang="ja-JP" dirty="0"/>
          </a:p>
          <a:p>
            <a:pPr lvl="1"/>
            <a:r>
              <a:rPr lang="en-US" altLang="ja-JP" dirty="0"/>
              <a:t>C</a:t>
            </a:r>
            <a:r>
              <a:rPr lang="ja-JP" altLang="en-US" dirty="0"/>
              <a:t>言語にはなかった「</a:t>
            </a: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ja-JP" altLang="en-US" dirty="0"/>
              <a:t>」という演算子でアクセスする</a:t>
            </a:r>
            <a:endParaRPr lang="en-US" altLang="ja-JP" dirty="0"/>
          </a:p>
          <a:p>
            <a:r>
              <a:rPr lang="en-US" dirty="0"/>
              <a:t>FDPS</a:t>
            </a:r>
            <a:r>
              <a:rPr lang="ja-JP" altLang="en-US" dirty="0"/>
              <a:t>で提供される関数や型は</a:t>
            </a: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PS</a:t>
            </a:r>
            <a:r>
              <a:rPr lang="ja-JP" altLang="en-US" dirty="0"/>
              <a:t>という名前空間に</a:t>
            </a:r>
            <a:endParaRPr lang="en-US" dirty="0"/>
          </a:p>
          <a:p>
            <a:r>
              <a:rPr lang="en-US" dirty="0"/>
              <a:t>C++</a:t>
            </a:r>
            <a:r>
              <a:rPr lang="ja-JP" altLang="en-US" dirty="0"/>
              <a:t>の標準ライブラリは</a:t>
            </a:r>
            <a:r>
              <a:rPr lang="en-US" altLang="ja-JP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ja-JP" altLang="en-US" dirty="0"/>
              <a:t>という名前空間に</a:t>
            </a:r>
            <a:endParaRPr lang="en-US" altLang="ja-JP" dirty="0"/>
          </a:p>
          <a:p>
            <a:pPr lvl="1"/>
            <a:r>
              <a:rPr lang="en-US" altLang="ja-JP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altLang="ja-JP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ja-JP" altLang="en-US" dirty="0"/>
              <a:t>や</a:t>
            </a:r>
            <a:r>
              <a:rPr lang="en-US" altLang="ja-JP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altLang="ja-JP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ja-JP" altLang="en-US" dirty="0"/>
              <a:t>など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ユーザープログラム</a:t>
            </a:r>
            <a:r>
              <a:rPr lang="ja-JP" altLang="en-US"/>
              <a:t>で新規の名前空間定義は特に必要無い</a:t>
            </a:r>
            <a:endParaRPr lang="en-US" altLang="ja-JP" dirty="0"/>
          </a:p>
          <a:p>
            <a:r>
              <a:rPr lang="ja-JP" altLang="en-US"/>
              <a:t>サンプルコードにでてくる</a:t>
            </a: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PS::</a:t>
            </a:r>
            <a:r>
              <a:rPr lang="ja-JP" altLang="en-US" dirty="0"/>
              <a:t>や</a:t>
            </a:r>
            <a:r>
              <a:rPr lang="en-US" altLang="ja-JP" dirty="0" err="1"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ja-JP" altLang="en-US">
                <a:latin typeface="Consolas" charset="0"/>
                <a:ea typeface="Consolas" charset="0"/>
                <a:cs typeface="Consolas" charset="0"/>
              </a:rPr>
              <a:t>がわかればよい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728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クラス（構造体）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5804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C</a:t>
            </a:r>
            <a:r>
              <a:rPr lang="ja-JP" altLang="en-US" dirty="0"/>
              <a:t>言語の構造体</a:t>
            </a:r>
            <a:endParaRPr lang="en-US" altLang="ja-JP" dirty="0"/>
          </a:p>
          <a:p>
            <a:pPr lvl="1"/>
            <a:r>
              <a:rPr lang="en-US" altLang="ja-JP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 Vector3{</a:t>
            </a:r>
            <a:br>
              <a:rPr lang="en-US" altLang="ja-JP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    double x, y, z;</a:t>
            </a:r>
            <a:br>
              <a:rPr lang="en-US" altLang="ja-JP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lvl="1"/>
            <a:r>
              <a:rPr lang="ja-JP" altLang="en-US" dirty="0"/>
              <a:t>データをパックして新しい型を作る</a:t>
            </a:r>
            <a:endParaRPr lang="en-US" altLang="ja-JP" dirty="0"/>
          </a:p>
          <a:p>
            <a:pPr lvl="1"/>
            <a:r>
              <a:rPr lang="ja-JP" altLang="en-US" dirty="0"/>
              <a:t>複数の型を混在させることもできる</a:t>
            </a:r>
            <a:endParaRPr lang="en-US" altLang="ja-JP" dirty="0"/>
          </a:p>
          <a:p>
            <a:r>
              <a:rPr kumimoji="1" lang="en-US" altLang="ja-JP" dirty="0"/>
              <a:t>C++</a:t>
            </a:r>
            <a:r>
              <a:rPr kumimoji="1" lang="ja-JP" altLang="en-US"/>
              <a:t>クラス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class Vector3{</a:t>
            </a:r>
          </a:p>
          <a:p>
            <a:pPr marL="342900" lvl="1" indent="0">
              <a:buNone/>
            </a:pP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	public:</a:t>
            </a:r>
            <a:br>
              <a:rPr lang="en-US" altLang="ja-JP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    double x, y, z;</a:t>
            </a:r>
            <a:br>
              <a:rPr lang="en-US" altLang="ja-JP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    double norm() </a:t>
            </a:r>
            <a:r>
              <a:rPr lang="en-US" altLang="ja-JP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altLang="ja-JP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        return sqrt(x*x + y*y + z*z);</a:t>
            </a:r>
            <a:br>
              <a:rPr lang="en-US" altLang="ja-JP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ja-JP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lvl="1"/>
            <a:r>
              <a:rPr kumimoji="1" lang="ja-JP" altLang="en-US" dirty="0"/>
              <a:t>「メンバ変数」に加えて「メンバ関数」も書けるようになった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C++</a:t>
            </a:r>
            <a:r>
              <a:rPr kumimoji="1" lang="ja-JP" altLang="en-US" dirty="0"/>
              <a:t>での</a:t>
            </a:r>
            <a:r>
              <a:rPr kumimoji="1" lang="en-US" altLang="ja-JP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kumimoji="1" lang="ja-JP" altLang="en-US" dirty="0"/>
              <a:t>と</a:t>
            </a:r>
            <a:r>
              <a:rPr kumimoji="1" lang="en-US" altLang="ja-JP" dirty="0" err="1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kumimoji="1" lang="ja-JP" altLang="en-US" dirty="0"/>
              <a:t>は機能としては同じ</a:t>
            </a:r>
            <a:r>
              <a:rPr kumimoji="1" lang="ja-JP" altLang="en-US"/>
              <a:t>もの</a:t>
            </a:r>
            <a:endParaRPr kumimoji="1" lang="en-US" altLang="ja-JP" dirty="0"/>
          </a:p>
          <a:p>
            <a:pPr lvl="2"/>
            <a:r>
              <a:rPr kumimoji="1" lang="ja-JP" altLang="en-US"/>
              <a:t>デフォルトが</a:t>
            </a:r>
            <a:r>
              <a:rPr kumimoji="1" lang="en-US" altLang="ja-JP" dirty="0"/>
              <a:t>private</a:t>
            </a:r>
            <a:r>
              <a:rPr kumimoji="1" lang="ja-JP" altLang="en-US"/>
              <a:t>か</a:t>
            </a:r>
            <a:r>
              <a:rPr kumimoji="1" lang="en-US" altLang="ja-JP" dirty="0"/>
              <a:t>public</a:t>
            </a:r>
            <a:r>
              <a:rPr kumimoji="1" lang="ja-JP" altLang="en-US"/>
              <a:t>かだけ違う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7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クラス（構造体）の使用例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28650" y="1248936"/>
            <a:ext cx="672418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200" kern="100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F64vec{</a:t>
            </a: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 public:</a:t>
            </a:r>
            <a:endParaRPr lang="ja-JP" altLang="ja-JP" sz="1200" kern="10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   double x, y, z;</a:t>
            </a:r>
            <a:endParaRPr lang="en-US" altLang="ja-JP" sz="1200" kern="100" dirty="0"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F64vec &amp;operator+=(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ja-JP" sz="1200" kern="100" dirty="0">
                <a:latin typeface="Consolas" charset="0"/>
                <a:ea typeface="Consolas" charset="0"/>
                <a:cs typeface="Consolas" charset="0"/>
              </a:rPr>
              <a:t>F64vec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&amp;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rhs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){</a:t>
            </a:r>
            <a:endParaRPr lang="ja-JP" altLang="ja-JP" sz="1200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       x += 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rhs.x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; y += 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rhs.y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; z += 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rhs.z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;</a:t>
            </a:r>
            <a:endParaRPr lang="ja-JP" altLang="ja-JP" sz="1200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       return (*this);</a:t>
            </a:r>
            <a:endParaRPr lang="ja-JP" altLang="ja-JP" sz="1200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   }</a:t>
            </a:r>
            <a:endParaRPr lang="ja-JP" altLang="ja-JP" sz="1200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   friend F64vec operator*(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double s, 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ja-JP" sz="1200" kern="100" dirty="0">
                <a:latin typeface="Consolas" charset="0"/>
                <a:ea typeface="Consolas" charset="0"/>
                <a:cs typeface="Consolas" charset="0"/>
              </a:rPr>
              <a:t>F64vec 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&amp;v){</a:t>
            </a:r>
            <a:endParaRPr lang="ja-JP" altLang="ja-JP" sz="1200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       F64vec3 t = {s*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v.x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, s*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v.y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, s*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v.z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};</a:t>
            </a:r>
            <a:endParaRPr lang="ja-JP" altLang="ja-JP" sz="1200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       return t;</a:t>
            </a:r>
            <a:endParaRPr lang="ja-JP" altLang="ja-JP" sz="1200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   }</a:t>
            </a:r>
            <a:endParaRPr lang="ja-JP" altLang="ja-JP" sz="1200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};</a:t>
            </a:r>
            <a:endParaRPr lang="ja-JP" altLang="ja-JP" sz="1200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 </a:t>
            </a:r>
            <a:endParaRPr lang="ja-JP" altLang="ja-JP" sz="1200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class Particle{</a:t>
            </a: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latin typeface="Consolas" charset="0"/>
                <a:ea typeface="Consolas" charset="0"/>
                <a:cs typeface="Consolas" charset="0"/>
              </a:rPr>
              <a:t>  public:</a:t>
            </a:r>
            <a:endParaRPr lang="ja-JP" altLang="ja-JP" sz="1200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   PS::F64vec 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vel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acc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;</a:t>
            </a:r>
            <a:endParaRPr lang="ja-JP" altLang="ja-JP" sz="1200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   void kick(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double 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dt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){</a:t>
            </a:r>
            <a:endParaRPr lang="ja-JP" altLang="ja-JP" sz="1200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vel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+= 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dt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acc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;</a:t>
            </a:r>
            <a:endParaRPr lang="ja-JP" altLang="ja-JP" sz="1200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   }</a:t>
            </a:r>
            <a:endParaRPr lang="ja-JP" altLang="ja-JP" sz="1200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   void drift(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double 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dt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){</a:t>
            </a:r>
            <a:endParaRPr lang="ja-JP" altLang="ja-JP" sz="1200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+= 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dt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vel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;</a:t>
            </a:r>
            <a:endParaRPr lang="ja-JP" altLang="ja-JP" sz="1200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   }</a:t>
            </a:r>
            <a:endParaRPr lang="ja-JP" altLang="ja-JP" sz="1200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};</a:t>
            </a:r>
            <a:endParaRPr lang="ja-JP" altLang="ja-JP" sz="1200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void integrate(Particle &amp;p, 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double 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dt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){</a:t>
            </a:r>
            <a:endParaRPr lang="ja-JP" altLang="ja-JP" sz="1200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p.kick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dt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);</a:t>
            </a:r>
            <a:endParaRPr lang="ja-JP" altLang="ja-JP" sz="1200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p.drift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ja-JP" sz="1200" kern="100" dirty="0" err="1">
                <a:effectLst/>
                <a:latin typeface="Consolas" charset="0"/>
                <a:ea typeface="Consolas" charset="0"/>
                <a:cs typeface="Consolas" charset="0"/>
              </a:rPr>
              <a:t>dt</a:t>
            </a: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);</a:t>
            </a:r>
            <a:endParaRPr lang="ja-JP" altLang="ja-JP" sz="1200" kern="100" dirty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sz="1200" kern="100" dirty="0">
                <a:effectLst/>
                <a:latin typeface="Consolas" charset="0"/>
                <a:ea typeface="Consolas" charset="0"/>
                <a:cs typeface="Consolas" charset="0"/>
              </a:rPr>
              <a:t>}</a:t>
            </a:r>
            <a:endParaRPr lang="ja-JP" altLang="ja-JP" sz="1200" kern="1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21149" y="5813903"/>
            <a:ext cx="33565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メンバ関数を呼び出してみる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67558" y="1326993"/>
            <a:ext cx="349730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空間ベクトル型と演算子の定義</a:t>
            </a:r>
            <a:br>
              <a:rPr kumimoji="1" lang="en-US" altLang="ja-JP" dirty="0"/>
            </a:b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ここは</a:t>
            </a:r>
            <a:r>
              <a:rPr kumimoji="1" lang="en-US" altLang="ja-JP" dirty="0"/>
              <a:t>FDPS</a:t>
            </a:r>
            <a:r>
              <a:rPr kumimoji="1" lang="ja-JP" altLang="en-US" dirty="0"/>
              <a:t>側が提供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50993" y="4131997"/>
            <a:ext cx="335651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ユーザー定義の粒子構造体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メンバ関数で数値積分</a:t>
            </a:r>
          </a:p>
        </p:txBody>
      </p:sp>
    </p:spTree>
    <p:extLst>
      <p:ext uri="{BB962C8B-B14F-4D97-AF65-F5344CB8AC3E}">
        <p14:creationId xmlns:p14="http://schemas.microsoft.com/office/powerpoint/2010/main" val="100379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テンプレート</a:t>
            </a:r>
            <a:r>
              <a:rPr kumimoji="1" lang="en-US" altLang="ja-JP" dirty="0"/>
              <a:t> (template)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クラスまたは関数の「雛形」</a:t>
            </a:r>
            <a:endParaRPr kumimoji="1" lang="en-US" altLang="ja-JP" sz="2400" dirty="0"/>
          </a:p>
          <a:p>
            <a:r>
              <a:rPr lang="ja-JP" altLang="en-US" sz="2400" dirty="0"/>
              <a:t>「クラステンプレート」と「関数テンプレート」とある</a:t>
            </a:r>
            <a:endParaRPr lang="en-US" altLang="ja-JP" sz="2400" dirty="0"/>
          </a:p>
          <a:p>
            <a:pPr lvl="1"/>
            <a:r>
              <a:rPr kumimoji="1" lang="ja-JP" altLang="en-US" sz="2000" i="1" dirty="0"/>
              <a:t>テンプレート名</a:t>
            </a:r>
            <a:r>
              <a:rPr kumimoji="1" lang="en-US" altLang="ja-JP" sz="2000" dirty="0"/>
              <a:t> &lt;</a:t>
            </a:r>
            <a:r>
              <a:rPr kumimoji="1" lang="ja-JP" altLang="en-US" sz="2000" i="1" dirty="0"/>
              <a:t>型名</a:t>
            </a:r>
            <a:r>
              <a:rPr kumimoji="1" lang="en-US" altLang="ja-JP" sz="2000" dirty="0"/>
              <a:t>&gt;</a:t>
            </a:r>
            <a:br>
              <a:rPr kumimoji="1" lang="en-US" altLang="ja-JP" sz="2000" dirty="0"/>
            </a:br>
            <a:r>
              <a:rPr kumimoji="1" lang="ja-JP" altLang="en-US" sz="2000" dirty="0"/>
              <a:t>のように</a:t>
            </a:r>
            <a:r>
              <a:rPr lang="en-US" altLang="ja-JP" sz="2000" dirty="0"/>
              <a:t>&lt;&gt;</a:t>
            </a:r>
            <a:r>
              <a:rPr lang="ja-JP" altLang="en-US" sz="2000" dirty="0"/>
              <a:t>で「テンプレート引数」を渡すことで、「実体化」したクラスや関数が得られる。</a:t>
            </a:r>
            <a:endParaRPr lang="en-US" altLang="ja-JP" sz="2000" dirty="0"/>
          </a:p>
          <a:p>
            <a:r>
              <a:rPr lang="en-US" altLang="ja-JP" sz="2400" dirty="0"/>
              <a:t>FDPS</a:t>
            </a:r>
            <a:r>
              <a:rPr lang="ja-JP" altLang="en-US" sz="2400" dirty="0"/>
              <a:t>では以下のように変数宣言する</a:t>
            </a:r>
            <a:endParaRPr lang="en-US" altLang="ja-JP" sz="2400" dirty="0"/>
          </a:p>
          <a:p>
            <a:pPr lvl="1"/>
            <a:r>
              <a:rPr lang="en-US" altLang="ja-JP" sz="1600" dirty="0">
                <a:latin typeface="Consolas" charset="0"/>
                <a:ea typeface="Consolas" charset="0"/>
                <a:cs typeface="Consolas" charset="0"/>
              </a:rPr>
              <a:t>PS::</a:t>
            </a:r>
            <a:r>
              <a:rPr lang="en-US" altLang="ja-JP" sz="1600" dirty="0" err="1">
                <a:latin typeface="Consolas" charset="0"/>
                <a:ea typeface="Consolas" charset="0"/>
                <a:cs typeface="Consolas" charset="0"/>
              </a:rPr>
              <a:t>ParticleSystem</a:t>
            </a:r>
            <a:r>
              <a:rPr lang="en-US" altLang="ja-JP" sz="16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ja-JP" sz="1600" dirty="0" err="1">
                <a:latin typeface="Consolas" charset="0"/>
                <a:ea typeface="Consolas" charset="0"/>
                <a:cs typeface="Consolas" charset="0"/>
              </a:rPr>
              <a:t>FPGrav</a:t>
            </a:r>
            <a:r>
              <a:rPr lang="en-US" altLang="ja-JP" sz="1600" dirty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altLang="ja-JP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system_grav</a:t>
            </a:r>
            <a:r>
              <a:rPr lang="en-US" altLang="ja-JP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lvl="1"/>
            <a:r>
              <a:rPr lang="en-US" altLang="ja-JP" sz="1600" dirty="0">
                <a:latin typeface="Consolas" charset="0"/>
                <a:ea typeface="Consolas" charset="0"/>
                <a:cs typeface="Consolas" charset="0"/>
              </a:rPr>
              <a:t>PS::</a:t>
            </a:r>
            <a:r>
              <a:rPr lang="en-US" altLang="ja-JP" sz="1600" dirty="0" err="1">
                <a:latin typeface="Consolas" charset="0"/>
                <a:ea typeface="Consolas" charset="0"/>
                <a:cs typeface="Consolas" charset="0"/>
              </a:rPr>
              <a:t>TreeForForceLong</a:t>
            </a:r>
            <a:r>
              <a:rPr lang="en-US" altLang="ja-JP" sz="16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ja-JP" sz="1600" dirty="0" err="1">
                <a:latin typeface="Consolas" charset="0"/>
                <a:ea typeface="Consolas" charset="0"/>
                <a:cs typeface="Consolas" charset="0"/>
              </a:rPr>
              <a:t>FPGrav,FPGrav,FPGrav</a:t>
            </a:r>
            <a:r>
              <a:rPr lang="en-US" altLang="ja-JP" sz="1600" dirty="0">
                <a:latin typeface="Consolas" charset="0"/>
                <a:ea typeface="Consolas" charset="0"/>
                <a:cs typeface="Consolas" charset="0"/>
              </a:rPr>
              <a:t>&gt;::Monopole </a:t>
            </a:r>
            <a:r>
              <a:rPr lang="en-US" altLang="ja-JP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tree_grav</a:t>
            </a:r>
            <a:r>
              <a:rPr lang="en-US" altLang="ja-JP" sz="16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lvl="1"/>
            <a:r>
              <a:rPr kumimoji="1" lang="ja-JP" altLang="en-U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色付き文字</a:t>
            </a:r>
            <a:r>
              <a:rPr kumimoji="1" lang="ja-JP" altLang="en-US" sz="2000" dirty="0">
                <a:latin typeface="Consolas" charset="0"/>
                <a:ea typeface="Consolas" charset="0"/>
                <a:cs typeface="Consolas" charset="0"/>
              </a:rPr>
              <a:t>で書かれた部分が変数名</a:t>
            </a:r>
            <a:endParaRPr kumimoji="1" lang="en-US" altLang="ja-JP" sz="20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ja-JP" altLang="en-US" sz="2000" dirty="0">
                <a:latin typeface="Consolas" charset="0"/>
                <a:ea typeface="Consolas" charset="0"/>
                <a:cs typeface="Consolas" charset="0"/>
              </a:rPr>
              <a:t>クラスの中にはメンバ変数、メンバ関数だけでなく</a:t>
            </a:r>
            <a:r>
              <a:rPr lang="ja-JP" altLang="en-US" sz="2000">
                <a:latin typeface="Consolas" charset="0"/>
                <a:ea typeface="Consolas" charset="0"/>
                <a:cs typeface="Consolas" charset="0"/>
              </a:rPr>
              <a:t>「メンバ型名</a:t>
            </a:r>
            <a:r>
              <a:rPr lang="ja-JP" altLang="en-US" sz="2000" dirty="0">
                <a:latin typeface="Consolas" charset="0"/>
                <a:ea typeface="Consolas" charset="0"/>
                <a:cs typeface="Consolas" charset="0"/>
              </a:rPr>
              <a:t>」も持てる、</a:t>
            </a:r>
            <a:r>
              <a:rPr lang="en-US" altLang="ja-JP" sz="2000" dirty="0">
                <a:latin typeface="Consolas" charset="0"/>
                <a:ea typeface="Consolas" charset="0"/>
                <a:cs typeface="Consolas" charset="0"/>
              </a:rPr>
              <a:t>::Monopole</a:t>
            </a:r>
            <a:r>
              <a:rPr lang="ja-JP" altLang="en-US" sz="2000" dirty="0">
                <a:latin typeface="Consolas" charset="0"/>
                <a:ea typeface="Consolas" charset="0"/>
                <a:cs typeface="Consolas" charset="0"/>
              </a:rPr>
              <a:t>がその例</a:t>
            </a:r>
            <a:endParaRPr kumimoji="1" lang="en-US" altLang="ja-JP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9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C46A5-0787-D14C-BB2E-FCF95ACC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テンプレートの例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E7E860-0C0A-484A-9E54-B00EF15E3AE1}"/>
              </a:ext>
            </a:extLst>
          </p:cNvPr>
          <p:cNvSpPr/>
          <p:nvPr/>
        </p:nvSpPr>
        <p:spPr>
          <a:xfrm>
            <a:off x="236231" y="1304906"/>
            <a:ext cx="4062638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template &lt;class T&gt;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class A{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public: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template &lt;class T&gt;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T add(T a, T b){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return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a+b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main(){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A&lt;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hoge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A&lt;double&gt;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huga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hoge.var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add&lt;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&gt;(1,2);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huga.var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add(1.0,2.0);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5D97FF-4E3A-1745-8432-FD547069751C}"/>
              </a:ext>
            </a:extLst>
          </p:cNvPr>
          <p:cNvSpPr/>
          <p:nvPr/>
        </p:nvSpPr>
        <p:spPr>
          <a:xfrm>
            <a:off x="4572000" y="750908"/>
            <a:ext cx="4429657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ja-JP" dirty="0" err="1">
                <a:latin typeface="Consolas" charset="0"/>
                <a:ea typeface="Consolas" charset="0"/>
                <a:cs typeface="Consolas" charset="0"/>
              </a:rPr>
              <a:t>A_int</a:t>
            </a: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 public:</a:t>
            </a:r>
          </a:p>
          <a:p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ja-JP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ja-JP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ja-JP" dirty="0" err="1">
                <a:latin typeface="Consolas" charset="0"/>
                <a:ea typeface="Consolas" charset="0"/>
                <a:cs typeface="Consolas" charset="0"/>
              </a:rPr>
              <a:t>A_double</a:t>
            </a: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 public:</a:t>
            </a:r>
          </a:p>
          <a:p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 double </a:t>
            </a:r>
            <a:r>
              <a:rPr lang="en-US" altLang="ja-JP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ja-JP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 add(</a:t>
            </a:r>
            <a:r>
              <a:rPr lang="en-US" altLang="ja-JP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ja-JP" dirty="0" err="1">
                <a:latin typeface="Consolas" charset="0"/>
                <a:ea typeface="Consolas" charset="0"/>
                <a:cs typeface="Consolas" charset="0"/>
              </a:rPr>
              <a:t>a,int</a:t>
            </a: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 b){return </a:t>
            </a:r>
            <a:r>
              <a:rPr lang="en-US" altLang="ja-JP" dirty="0" err="1">
                <a:latin typeface="Consolas" charset="0"/>
                <a:ea typeface="Consolas" charset="0"/>
                <a:cs typeface="Consolas" charset="0"/>
              </a:rPr>
              <a:t>a+b</a:t>
            </a: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double add(double a, double b){</a:t>
            </a:r>
          </a:p>
          <a:p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  return </a:t>
            </a:r>
            <a:r>
              <a:rPr lang="en-US" altLang="ja-JP" dirty="0" err="1">
                <a:latin typeface="Consolas" charset="0"/>
                <a:ea typeface="Consolas" charset="0"/>
                <a:cs typeface="Consolas" charset="0"/>
              </a:rPr>
              <a:t>a+b</a:t>
            </a:r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ja-JP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main(){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A_int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hoge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A_double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huga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hoge.var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add(1,2);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huga.var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add(1.0,2.0);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1D45B4-0AE0-C742-AFC9-07A6314EEFA2}"/>
              </a:ext>
            </a:extLst>
          </p:cNvPr>
          <p:cNvSpPr txBox="1"/>
          <p:nvPr/>
        </p:nvSpPr>
        <p:spPr>
          <a:xfrm>
            <a:off x="269119" y="6211669"/>
            <a:ext cx="860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左と右は同等のコード．この例では型ごとに</a:t>
            </a:r>
            <a:r>
              <a:rPr lang="en-US" altLang="ja-JP" dirty="0"/>
              <a:t>A</a:t>
            </a:r>
            <a:r>
              <a:rPr lang="ja-JP" altLang="en-US"/>
              <a:t>や</a:t>
            </a:r>
            <a:r>
              <a:rPr lang="en-US" altLang="ja-JP" dirty="0"/>
              <a:t>add</a:t>
            </a:r>
            <a:r>
              <a:rPr lang="ja-JP" altLang="en-US"/>
              <a:t>を作らなくても良くなる．</a:t>
            </a:r>
            <a:endParaRPr lang="en-US" altLang="ja-JP" dirty="0"/>
          </a:p>
          <a:p>
            <a:r>
              <a:rPr lang="en-US" altLang="ja-JP" dirty="0"/>
              <a:t>FDPS</a:t>
            </a:r>
            <a:r>
              <a:rPr lang="ja-JP" altLang="en-US"/>
              <a:t>ではユーザーが定義する粒子データ型に対して様々な操作を行うために利用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4261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11174</TotalTime>
  <Words>1028</Words>
  <Application>Microsoft Macintosh PowerPoint</Application>
  <PresentationFormat>画面に合わせる (4:3)</PresentationFormat>
  <Paragraphs>173</Paragraphs>
  <Slides>11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Yu Gothic</vt:lpstr>
      <vt:lpstr>Yu Gothic Light</vt:lpstr>
      <vt:lpstr>Arial</vt:lpstr>
      <vt:lpstr>Consolas</vt:lpstr>
      <vt:lpstr>ホワイト</vt:lpstr>
      <vt:lpstr>FDPSを使うためのC++</vt:lpstr>
      <vt:lpstr>はじめに</vt:lpstr>
      <vt:lpstr>言語のバージョンについて</vt:lpstr>
      <vt:lpstr>習得しておきたいC++の機能</vt:lpstr>
      <vt:lpstr>名前空間（namespace）</vt:lpstr>
      <vt:lpstr>クラス（構造体）</vt:lpstr>
      <vt:lpstr>クラス（構造体）の使用例</vt:lpstr>
      <vt:lpstr>テンプレート (template)</vt:lpstr>
      <vt:lpstr>テンプレートの例</vt:lpstr>
      <vt:lpstr>STL (Standard Template Library)</vt:lpstr>
      <vt:lpstr>まとめ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FDPSユーザーのためのC++</dc:title>
  <dc:creator>似鳥啓吾</dc:creator>
  <cp:lastModifiedBy>野村 昴太郎</cp:lastModifiedBy>
  <cp:revision>68</cp:revision>
  <cp:lastPrinted>2018-07-31T14:15:52Z</cp:lastPrinted>
  <dcterms:created xsi:type="dcterms:W3CDTF">2018-07-17T11:47:14Z</dcterms:created>
  <dcterms:modified xsi:type="dcterms:W3CDTF">2019-08-02T10:02:39Z</dcterms:modified>
</cp:coreProperties>
</file>